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tags/tag1.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1"/>
  </p:notesMasterIdLst>
  <p:sldIdLst>
    <p:sldId id="256" r:id="rId3"/>
    <p:sldId id="493" r:id="rId4"/>
    <p:sldId id="930" r:id="rId5"/>
    <p:sldId id="915" r:id="rId6"/>
    <p:sldId id="916" r:id="rId7"/>
    <p:sldId id="917" r:id="rId8"/>
    <p:sldId id="918" r:id="rId9"/>
    <p:sldId id="919" r:id="rId10"/>
    <p:sldId id="920" r:id="rId11"/>
    <p:sldId id="921" r:id="rId12"/>
    <p:sldId id="922" r:id="rId13"/>
    <p:sldId id="923" r:id="rId14"/>
    <p:sldId id="924" r:id="rId15"/>
    <p:sldId id="925" r:id="rId16"/>
    <p:sldId id="758" r:id="rId17"/>
    <p:sldId id="894" r:id="rId18"/>
    <p:sldId id="895" r:id="rId19"/>
    <p:sldId id="896" r:id="rId20"/>
    <p:sldId id="787" r:id="rId21"/>
    <p:sldId id="892" r:id="rId22"/>
    <p:sldId id="893" r:id="rId23"/>
    <p:sldId id="903" r:id="rId24"/>
    <p:sldId id="904" r:id="rId25"/>
    <p:sldId id="905" r:id="rId26"/>
    <p:sldId id="906" r:id="rId27"/>
    <p:sldId id="907" r:id="rId28"/>
    <p:sldId id="908" r:id="rId29"/>
    <p:sldId id="909" r:id="rId30"/>
    <p:sldId id="910" r:id="rId31"/>
    <p:sldId id="911" r:id="rId32"/>
    <p:sldId id="912" r:id="rId33"/>
    <p:sldId id="913" r:id="rId34"/>
    <p:sldId id="914" r:id="rId35"/>
    <p:sldId id="720" r:id="rId36"/>
    <p:sldId id="634" r:id="rId37"/>
    <p:sldId id="897" r:id="rId38"/>
    <p:sldId id="900" r:id="rId39"/>
    <p:sldId id="901" r:id="rId40"/>
    <p:sldId id="902" r:id="rId41"/>
    <p:sldId id="931" r:id="rId42"/>
    <p:sldId id="932" r:id="rId43"/>
    <p:sldId id="759" r:id="rId44"/>
    <p:sldId id="760" r:id="rId45"/>
    <p:sldId id="933" r:id="rId46"/>
    <p:sldId id="761" r:id="rId47"/>
    <p:sldId id="779" r:id="rId48"/>
    <p:sldId id="764" r:id="rId49"/>
    <p:sldId id="765" r:id="rId50"/>
    <p:sldId id="766" r:id="rId51"/>
    <p:sldId id="763" r:id="rId52"/>
    <p:sldId id="767" r:id="rId53"/>
    <p:sldId id="934" r:id="rId54"/>
    <p:sldId id="935" r:id="rId55"/>
    <p:sldId id="936" r:id="rId56"/>
    <p:sldId id="937" r:id="rId57"/>
    <p:sldId id="938" r:id="rId58"/>
    <p:sldId id="939" r:id="rId59"/>
    <p:sldId id="940" r:id="rId60"/>
    <p:sldId id="941" r:id="rId61"/>
    <p:sldId id="942" r:id="rId62"/>
    <p:sldId id="827" r:id="rId63"/>
    <p:sldId id="831" r:id="rId64"/>
    <p:sldId id="830" r:id="rId65"/>
    <p:sldId id="832" r:id="rId66"/>
    <p:sldId id="833" r:id="rId67"/>
    <p:sldId id="943" r:id="rId68"/>
    <p:sldId id="834" r:id="rId69"/>
    <p:sldId id="431"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d shah" initials="ss" lastIdx="1" clrIdx="0">
    <p:extLst>
      <p:ext uri="{19B8F6BF-5375-455C-9EA6-DF929625EA0E}">
        <p15:presenceInfo xmlns:p15="http://schemas.microsoft.com/office/powerpoint/2012/main" userId="a5e80ec9850ea10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68" d="100"/>
          <a:sy n="68" d="100"/>
        </p:scale>
        <p:origin x="714" y="132"/>
      </p:cViewPr>
      <p:guideLst/>
    </p:cSldViewPr>
  </p:slideViewPr>
  <p:notesTextViewPr>
    <p:cViewPr>
      <p:scale>
        <a:sx n="1" d="1"/>
        <a:sy n="1" d="1"/>
      </p:scale>
      <p:origin x="0" y="0"/>
    </p:cViewPr>
  </p:notesTextViewPr>
  <p:sorterViewPr>
    <p:cViewPr>
      <p:scale>
        <a:sx n="100" d="100"/>
        <a:sy n="100" d="100"/>
      </p:scale>
      <p:origin x="0" y="-944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5E9623-636D-4DF0-B94B-465F48C1F7A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N"/>
        </a:p>
      </dgm:t>
    </dgm:pt>
    <dgm:pt modelId="{6BD9C909-E0FA-4C7C-AF6D-033BD4F881E4}" type="pres">
      <dgm:prSet presAssocID="{365E9623-636D-4DF0-B94B-465F48C1F7AD}" presName="diagram" presStyleCnt="0">
        <dgm:presLayoutVars>
          <dgm:dir/>
          <dgm:resizeHandles val="exact"/>
        </dgm:presLayoutVars>
      </dgm:prSet>
      <dgm:spPr/>
      <dgm:t>
        <a:bodyPr/>
        <a:lstStyle/>
        <a:p>
          <a:endParaRPr lang="en-US"/>
        </a:p>
      </dgm:t>
    </dgm:pt>
  </dgm:ptLst>
  <dgm:cxnLst>
    <dgm:cxn modelId="{66180A6D-3AB6-403E-AE5D-7E684B027657}" type="presOf" srcId="{365E9623-636D-4DF0-B94B-465F48C1F7AD}" destId="{6BD9C909-E0FA-4C7C-AF6D-033BD4F881E4}"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C9059-E5CA-40D3-8DE1-B316BE481AD2}" type="datetimeFigureOut">
              <a:rPr lang="en-IN" smtClean="0"/>
              <a:t>31-05-2019</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BCE41C-BB9B-40C3-98F8-4CC10BBB4345}" type="slidenum">
              <a:rPr lang="en-IN" smtClean="0"/>
              <a:t>‹#›</a:t>
            </a:fld>
            <a:endParaRPr lang="en-IN" dirty="0"/>
          </a:p>
        </p:txBody>
      </p:sp>
    </p:spTree>
    <p:extLst>
      <p:ext uri="{BB962C8B-B14F-4D97-AF65-F5344CB8AC3E}">
        <p14:creationId xmlns:p14="http://schemas.microsoft.com/office/powerpoint/2010/main" val="4104370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3801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6546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91904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7407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8433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16</a:t>
            </a:fld>
            <a:endParaRPr lang="en-IN" dirty="0"/>
          </a:p>
        </p:txBody>
      </p:sp>
    </p:spTree>
    <p:extLst>
      <p:ext uri="{BB962C8B-B14F-4D97-AF65-F5344CB8AC3E}">
        <p14:creationId xmlns:p14="http://schemas.microsoft.com/office/powerpoint/2010/main" val="1346897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89863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9447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4192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Annual Return includes:</a:t>
            </a:r>
          </a:p>
          <a:p>
            <a:r>
              <a:rPr lang="en-US" dirty="0"/>
              <a:t>Methodology for valuation of foreign liabilities and foreign assets</a:t>
            </a:r>
          </a:p>
          <a:p>
            <a:r>
              <a:rPr lang="en-US" dirty="0"/>
              <a:t>Nature of activities principal line of business as %, with NIC code (NIC Codes in the FCGPR and FCTRS forms as per the NIC 2008 version)</a:t>
            </a:r>
          </a:p>
          <a:p>
            <a:r>
              <a:rPr lang="en-US" dirty="0"/>
              <a:t>Name &amp; country of non-resident investor under FDI</a:t>
            </a:r>
          </a:p>
          <a:p>
            <a:r>
              <a:rPr lang="en-US" dirty="0"/>
              <a:t>Financial derivatives, Money market instruments</a:t>
            </a:r>
          </a:p>
          <a:p>
            <a:r>
              <a:rPr lang="en-US" dirty="0"/>
              <a:t>Trade credits, loans, Currency &amp; Deposits</a:t>
            </a:r>
          </a:p>
          <a:p>
            <a:r>
              <a:rPr lang="en-US" dirty="0"/>
              <a:t>ODI and Portfolio investment overseas</a:t>
            </a:r>
          </a:p>
          <a:p>
            <a:r>
              <a:rPr lang="en-US" dirty="0"/>
              <a:t>Contingent foreign liabilities</a:t>
            </a:r>
          </a:p>
          <a:p>
            <a:r>
              <a:rPr lang="en-US" dirty="0"/>
              <a:t>Disinvestments in India and Abroad</a:t>
            </a:r>
          </a:p>
          <a:p>
            <a:endParaRPr lang="en-US" dirty="0"/>
          </a:p>
        </p:txBody>
      </p:sp>
    </p:spTree>
    <p:extLst>
      <p:ext uri="{BB962C8B-B14F-4D97-AF65-F5344CB8AC3E}">
        <p14:creationId xmlns:p14="http://schemas.microsoft.com/office/powerpoint/2010/main" val="423512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60348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7997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81444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3845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4858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0364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594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79447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66615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588783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389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5366150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93848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02452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4290" name="Rectangle 2"/>
          <p:cNvSpPr>
            <a:spLocks noGrp="1" noRot="1" noChangeAspect="1" noChangeArrowheads="1" noTextEdit="1"/>
          </p:cNvSpPr>
          <p:nvPr>
            <p:ph type="sldImg"/>
          </p:nvPr>
        </p:nvSpPr>
        <p:spPr>
          <a:xfrm>
            <a:off x="957263" y="766763"/>
            <a:ext cx="5111750" cy="3833812"/>
          </a:xfrm>
          <a:ln/>
        </p:spPr>
      </p:sp>
      <p:sp>
        <p:nvSpPr>
          <p:cNvPr id="3724291" name="Rectangle 3"/>
          <p:cNvSpPr>
            <a:spLocks noGrp="1" noChangeArrowheads="1"/>
          </p:cNvSpPr>
          <p:nvPr>
            <p:ph type="body" idx="1"/>
          </p:nvPr>
        </p:nvSpPr>
        <p:spPr>
          <a:xfrm>
            <a:off x="935464" y="4855600"/>
            <a:ext cx="5153842" cy="4597363"/>
          </a:xfrm>
        </p:spPr>
        <p:txBody>
          <a:bodyPr/>
          <a:lstStyle/>
          <a:p>
            <a:endParaRPr lang="en-GB" dirty="0"/>
          </a:p>
        </p:txBody>
      </p:sp>
    </p:spTree>
    <p:extLst>
      <p:ext uri="{BB962C8B-B14F-4D97-AF65-F5344CB8AC3E}">
        <p14:creationId xmlns:p14="http://schemas.microsoft.com/office/powerpoint/2010/main" val="2798594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32877546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33903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5639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39651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550629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61</a:t>
            </a:fld>
            <a:endParaRPr lang="en-IN" dirty="0"/>
          </a:p>
        </p:txBody>
      </p:sp>
    </p:spTree>
    <p:extLst>
      <p:ext uri="{BB962C8B-B14F-4D97-AF65-F5344CB8AC3E}">
        <p14:creationId xmlns:p14="http://schemas.microsoft.com/office/powerpoint/2010/main" val="23362793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62</a:t>
            </a:fld>
            <a:endParaRPr lang="en-IN" dirty="0"/>
          </a:p>
        </p:txBody>
      </p:sp>
    </p:spTree>
    <p:extLst>
      <p:ext uri="{BB962C8B-B14F-4D97-AF65-F5344CB8AC3E}">
        <p14:creationId xmlns:p14="http://schemas.microsoft.com/office/powerpoint/2010/main" val="2030085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78405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BCE41C-BB9B-40C3-98F8-4CC10BBB4345}"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I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8786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0098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7231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2357215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53738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177798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1 June 2019</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val="210453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val="818243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val="882746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63651" y="274639"/>
            <a:ext cx="10437283" cy="5151437"/>
          </a:xfrm>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5059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1 June 2019</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val="330291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val="2037688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val="3587153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val="4076954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val="35245199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val="335838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val="13757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val="711990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val="11937310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val="3723545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val="36313706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val="31696958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63651" y="274639"/>
            <a:ext cx="10437283" cy="5151437"/>
          </a:xfrm>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689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val="1030756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val="3363660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val="26289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val="260434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val="400726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val="143554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1 June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val="3139038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1"/>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5" y="1219201"/>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1" y="381001"/>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5"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1 June 2019</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val="184342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1"/>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5" y="1219201"/>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1" y="381001"/>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5"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1 June 2019</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val="258916766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0.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smtClean="0"/>
              <a:t>1 June 2019</a:t>
            </a:r>
            <a:endParaRPr lang="en-US" dirty="0"/>
          </a:p>
        </p:txBody>
      </p:sp>
      <p:sp>
        <p:nvSpPr>
          <p:cNvPr id="3075" name="Rectangle 15"/>
          <p:cNvSpPr>
            <a:spLocks noGrp="1" noChangeArrowheads="1"/>
          </p:cNvSpPr>
          <p:nvPr>
            <p:ph type="ftr" sz="quarter" idx="11"/>
          </p:nvPr>
        </p:nvSpPr>
        <p:spPr/>
        <p:txBody>
          <a:bodyPr/>
          <a:lstStyle/>
          <a:p>
            <a:pPr>
              <a:defRPr/>
            </a:pPr>
            <a:r>
              <a:rPr lang="en-US" dirty="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2325858" y="1"/>
            <a:ext cx="8213805" cy="3272588"/>
          </a:xfrm>
        </p:spPr>
        <p:txBody>
          <a:bodyPr/>
          <a:lstStyle/>
          <a:p>
            <a:pPr algn="ctr" eaLnBrk="1" hangingPunct="1"/>
            <a:r>
              <a:rPr lang="en-US" sz="3200" b="1" dirty="0" smtClean="0"/>
              <a:t>WIRC </a:t>
            </a:r>
            <a:r>
              <a:rPr lang="en-US" sz="3200" b="1" smtClean="0"/>
              <a:t>OF THE INSTITUTE OF CHARTERED ACCOUNTANTS OF INDIA</a:t>
            </a:r>
            <a:r>
              <a:rPr lang="en-US" sz="3200" b="1" dirty="0"/>
              <a:t/>
            </a:r>
            <a:br>
              <a:rPr lang="en-US" sz="3200" b="1" dirty="0"/>
            </a:br>
            <a:r>
              <a:rPr lang="en-US" sz="3200" b="1" dirty="0" smtClean="0"/>
              <a:t/>
            </a:r>
            <a:br>
              <a:rPr lang="en-US" sz="3200" b="1" dirty="0" smtClean="0"/>
            </a:br>
            <a:r>
              <a:rPr lang="en-US" sz="3200" b="1" dirty="0" smtClean="0"/>
              <a:t>SEMINAR </a:t>
            </a:r>
            <a:r>
              <a:rPr lang="en-US" sz="3200" b="1" dirty="0"/>
              <a:t>ON FEMA</a:t>
            </a:r>
            <a:r>
              <a:rPr lang="en-US" sz="3200" b="1" dirty="0">
                <a:latin typeface="Book Antiqua" pitchFamily="18" charset="0"/>
              </a:rPr>
              <a:t/>
            </a:r>
            <a:br>
              <a:rPr lang="en-US" sz="3200" b="1" dirty="0">
                <a:latin typeface="Book Antiqua" pitchFamily="18" charset="0"/>
              </a:rPr>
            </a:br>
            <a:r>
              <a:rPr lang="en-US" sz="3200" dirty="0"/>
              <a:t/>
            </a:r>
            <a:br>
              <a:rPr lang="en-US" sz="3200" dirty="0"/>
            </a:br>
            <a:r>
              <a:rPr lang="en-US" sz="3200" dirty="0"/>
              <a:t/>
            </a:r>
            <a:br>
              <a:rPr lang="en-US" sz="3200" dirty="0"/>
            </a:br>
            <a:r>
              <a:rPr lang="en-US" sz="2400" b="1" dirty="0"/>
              <a:t>Foreign </a:t>
            </a:r>
            <a:r>
              <a:rPr lang="en-US" sz="2400" b="1" dirty="0" smtClean="0"/>
              <a:t>Direct </a:t>
            </a:r>
            <a:r>
              <a:rPr lang="en-US" sz="2400" b="1" dirty="0"/>
              <a:t>Investment </a:t>
            </a:r>
            <a:endParaRPr lang="en-US" sz="2400" dirty="0">
              <a:solidFill>
                <a:srgbClr val="990033"/>
              </a:solidFill>
            </a:endParaRPr>
          </a:p>
        </p:txBody>
      </p:sp>
      <p:sp>
        <p:nvSpPr>
          <p:cNvPr id="3078" name="Rectangle 5"/>
          <p:cNvSpPr>
            <a:spLocks noGrp="1" noChangeArrowheads="1"/>
          </p:cNvSpPr>
          <p:nvPr>
            <p:ph type="subTitle" idx="1"/>
          </p:nvPr>
        </p:nvSpPr>
        <p:spPr>
          <a:xfrm>
            <a:off x="2514600" y="3429000"/>
            <a:ext cx="7239000" cy="28956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a:t>
            </a:r>
          </a:p>
        </p:txBody>
      </p:sp>
      <p:sp>
        <p:nvSpPr>
          <p:cNvPr id="9222" name="Content Placeholder 6"/>
          <p:cNvSpPr>
            <a:spLocks noGrp="1"/>
          </p:cNvSpPr>
          <p:nvPr>
            <p:ph idx="1"/>
          </p:nvPr>
        </p:nvSpPr>
        <p:spPr>
          <a:xfrm>
            <a:off x="2209800" y="1219200"/>
            <a:ext cx="8269288" cy="5029200"/>
          </a:xfrm>
        </p:spPr>
        <p:txBody>
          <a:bodyPr/>
          <a:lstStyle/>
          <a:p>
            <a:r>
              <a:rPr lang="en-US" sz="2400" dirty="0"/>
              <a:t>Structure the transaction as compliant with conditions of Automatic route</a:t>
            </a:r>
          </a:p>
          <a:p>
            <a:r>
              <a:rPr lang="en-US" sz="2400" dirty="0"/>
              <a:t>Permissible transactions of every person either PRII or that of PROI  are specific as to General or Specific Approval. </a:t>
            </a:r>
          </a:p>
          <a:p>
            <a:pPr>
              <a:buFont typeface="Wingdings" pitchFamily="2" charset="2"/>
              <a:buNone/>
            </a:pPr>
            <a:r>
              <a:rPr lang="en-US" sz="2400" dirty="0"/>
              <a:t>   eg. Schedule 1 to 10 of Notf20(R) and Purpose of Notf 20/21/FDI. Purpose of drawal-Specific to use.</a:t>
            </a:r>
          </a:p>
          <a:p>
            <a:r>
              <a:rPr lang="en-US" sz="2400" dirty="0"/>
              <a:t>Ability to structure any transaction as Current account transaction</a:t>
            </a:r>
          </a:p>
          <a:p>
            <a:r>
              <a:rPr lang="en-US" sz="2400" dirty="0"/>
              <a:t>Interpretation of the provision, intention and philosophy is preferable over the literal meaning.</a:t>
            </a:r>
          </a:p>
          <a:p>
            <a:r>
              <a:rPr lang="en-US" sz="2400" dirty="0"/>
              <a:t>A Circular law- Dynamics</a:t>
            </a:r>
          </a:p>
          <a:p>
            <a:pPr>
              <a:buFont typeface="Wingdings" pitchFamily="2" charset="2"/>
              <a:buNone/>
            </a:pPr>
            <a:endParaRPr lang="en-US" sz="2400" dirty="0"/>
          </a:p>
        </p:txBody>
      </p:sp>
    </p:spTree>
    <p:extLst>
      <p:ext uri="{BB962C8B-B14F-4D97-AF65-F5344CB8AC3E}">
        <p14:creationId xmlns:p14="http://schemas.microsoft.com/office/powerpoint/2010/main" val="3520596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742277" y="6312312"/>
            <a:ext cx="2093327" cy="457200"/>
          </a:xfrm>
        </p:spPr>
        <p:txBody>
          <a:bodyPr/>
          <a:lstStyle/>
          <a:p>
            <a:pPr fontAlgn="base">
              <a:spcBef>
                <a:spcPct val="0"/>
              </a:spcBef>
              <a:spcAft>
                <a:spcPct val="0"/>
              </a:spcAft>
              <a:defRPr/>
            </a:pPr>
            <a:r>
              <a:rPr lang="en-US" smtClean="0">
                <a:solidFill>
                  <a:srgbClr val="000000"/>
                </a:solidFill>
                <a:latin typeface="Tahoma" pitchFamily="34" charset="0"/>
              </a:rPr>
              <a:t>1 June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a:xfrm>
            <a:off x="5123656" y="6312312"/>
            <a:ext cx="2895600" cy="457200"/>
          </a:xfrm>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a:xfrm>
            <a:off x="8562975" y="6400800"/>
            <a:ext cx="1905000" cy="457200"/>
          </a:xfrm>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11</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nvPr>
        </p:nvGraphicFramePr>
        <p:xfrm>
          <a:off x="1891298" y="1191672"/>
          <a:ext cx="8409403" cy="5120640"/>
        </p:xfrm>
        <a:graphic>
          <a:graphicData uri="http://schemas.openxmlformats.org/drawingml/2006/table">
            <a:tbl>
              <a:tblPr firstRow="1" firstCol="1" bandRow="1"/>
              <a:tblGrid>
                <a:gridCol w="598298">
                  <a:extLst>
                    <a:ext uri="{9D8B030D-6E8A-4147-A177-3AD203B41FA5}">
                      <a16:colId xmlns="" xmlns:a16="http://schemas.microsoft.com/office/drawing/2014/main" val="20000"/>
                    </a:ext>
                  </a:extLst>
                </a:gridCol>
                <a:gridCol w="2825293">
                  <a:extLst>
                    <a:ext uri="{9D8B030D-6E8A-4147-A177-3AD203B41FA5}">
                      <a16:colId xmlns="" xmlns:a16="http://schemas.microsoft.com/office/drawing/2014/main" val="20001"/>
                    </a:ext>
                  </a:extLst>
                </a:gridCol>
                <a:gridCol w="2991488">
                  <a:extLst>
                    <a:ext uri="{9D8B030D-6E8A-4147-A177-3AD203B41FA5}">
                      <a16:colId xmlns="" xmlns:a16="http://schemas.microsoft.com/office/drawing/2014/main" val="20002"/>
                    </a:ext>
                  </a:extLst>
                </a:gridCol>
                <a:gridCol w="1994324">
                  <a:extLst>
                    <a:ext uri="{9D8B030D-6E8A-4147-A177-3AD203B41FA5}">
                      <a16:colId xmlns="" xmlns:a16="http://schemas.microsoft.com/office/drawing/2014/main" val="20003"/>
                    </a:ext>
                  </a:extLst>
                </a:gridCol>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NTF. No.</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Subject</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Revised NTF. No., if issued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Master Direction, if issued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88231">
                <a:tc>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FEMA.3(R)/2018-RB_FEM (Borrowing and Lending) Regulations, 2018 dt 17.12.2018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5 / 2018-19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4</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5</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6</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06(R)/RB 2015_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7</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7(R)/2015_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8</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9</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09(R)/2015_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10</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10(R)_ FEM (Foreign Currency Accounts by PRII)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9 / 2015-16. Updated up to Nov 17,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13(R)/2016_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13 / 2015-16. Updated up to April 28,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bl>
          </a:graphicData>
        </a:graphic>
      </p:graphicFrame>
    </p:spTree>
    <p:extLst>
      <p:ext uri="{BB962C8B-B14F-4D97-AF65-F5344CB8AC3E}">
        <p14:creationId xmlns:p14="http://schemas.microsoft.com/office/powerpoint/2010/main" val="360115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243638"/>
            <a:ext cx="2540000" cy="457200"/>
          </a:xfrm>
        </p:spPr>
        <p:txBody>
          <a:bodyPr/>
          <a:lstStyle/>
          <a:p>
            <a:pPr fontAlgn="base">
              <a:spcBef>
                <a:spcPct val="0"/>
              </a:spcBef>
              <a:spcAft>
                <a:spcPct val="0"/>
              </a:spcAft>
              <a:defRPr/>
            </a:pPr>
            <a:r>
              <a:rPr lang="en-US" smtClean="0">
                <a:solidFill>
                  <a:srgbClr val="000000"/>
                </a:solidFill>
                <a:latin typeface="Tahoma" pitchFamily="34" charset="0"/>
              </a:rPr>
              <a:t>1 June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12</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nvPr>
        </p:nvGraphicFramePr>
        <p:xfrm>
          <a:off x="1904508" y="1129827"/>
          <a:ext cx="9097788" cy="5203185"/>
        </p:xfrm>
        <a:graphic>
          <a:graphicData uri="http://schemas.openxmlformats.org/drawingml/2006/table">
            <a:tbl>
              <a:tblPr firstRow="1" firstCol="1" bandRow="1"/>
              <a:tblGrid>
                <a:gridCol w="647274">
                  <a:extLst>
                    <a:ext uri="{9D8B030D-6E8A-4147-A177-3AD203B41FA5}">
                      <a16:colId xmlns="" xmlns:a16="http://schemas.microsoft.com/office/drawing/2014/main" val="20000"/>
                    </a:ext>
                  </a:extLst>
                </a:gridCol>
                <a:gridCol w="2472674">
                  <a:extLst>
                    <a:ext uri="{9D8B030D-6E8A-4147-A177-3AD203B41FA5}">
                      <a16:colId xmlns="" xmlns:a16="http://schemas.microsoft.com/office/drawing/2014/main" val="20001"/>
                    </a:ext>
                  </a:extLst>
                </a:gridCol>
                <a:gridCol w="3750834">
                  <a:extLst>
                    <a:ext uri="{9D8B030D-6E8A-4147-A177-3AD203B41FA5}">
                      <a16:colId xmlns="" xmlns:a16="http://schemas.microsoft.com/office/drawing/2014/main" val="20002"/>
                    </a:ext>
                  </a:extLst>
                </a:gridCol>
                <a:gridCol w="2227006">
                  <a:extLst>
                    <a:ext uri="{9D8B030D-6E8A-4147-A177-3AD203B41FA5}">
                      <a16:colId xmlns="" xmlns:a16="http://schemas.microsoft.com/office/drawing/2014/main" val="20003"/>
                    </a:ext>
                  </a:extLst>
                </a:gridCol>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15(R)/2015_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 Updated up to Jan 04,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11 / 2017-18. Updated up to March 08,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21(R)/2018_FEM (Acquisition and Transfer of Immovable Property in India) Regulations, 2018 dt. 26.03.2018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 Updated up to April 11,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 Updated up to March 29,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 Updated up to January 12,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bl>
          </a:graphicData>
        </a:graphic>
      </p:graphicFrame>
    </p:spTree>
    <p:extLst>
      <p:ext uri="{BB962C8B-B14F-4D97-AF65-F5344CB8AC3E}">
        <p14:creationId xmlns:p14="http://schemas.microsoft.com/office/powerpoint/2010/main" val="4106643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50110"/>
            <a:ext cx="2540000" cy="403889"/>
          </a:xfrm>
        </p:spPr>
        <p:txBody>
          <a:bodyPr/>
          <a:lstStyle/>
          <a:p>
            <a:pPr fontAlgn="base">
              <a:spcBef>
                <a:spcPct val="0"/>
              </a:spcBef>
              <a:spcAft>
                <a:spcPct val="0"/>
              </a:spcAft>
              <a:defRPr/>
            </a:pPr>
            <a:r>
              <a:rPr lang="en-US" smtClean="0">
                <a:solidFill>
                  <a:srgbClr val="000000"/>
                </a:solidFill>
                <a:latin typeface="Tahoma" pitchFamily="34" charset="0"/>
              </a:rPr>
              <a:t>1 June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a:xfrm>
            <a:off x="4876800" y="6450110"/>
            <a:ext cx="3860800" cy="457200"/>
          </a:xfrm>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13</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3" name="Table 2"/>
          <p:cNvGraphicFramePr>
            <a:graphicFrameLocks noGrp="1"/>
          </p:cNvGraphicFramePr>
          <p:nvPr>
            <p:extLst/>
          </p:nvPr>
        </p:nvGraphicFramePr>
        <p:xfrm>
          <a:off x="1511546" y="1219201"/>
          <a:ext cx="8956430" cy="4886972"/>
        </p:xfrm>
        <a:graphic>
          <a:graphicData uri="http://schemas.openxmlformats.org/drawingml/2006/table">
            <a:tbl>
              <a:tblPr firstRow="1" firstCol="1" bandRow="1"/>
              <a:tblGrid>
                <a:gridCol w="5608546">
                  <a:extLst>
                    <a:ext uri="{9D8B030D-6E8A-4147-A177-3AD203B41FA5}">
                      <a16:colId xmlns="" xmlns:a16="http://schemas.microsoft.com/office/drawing/2014/main" val="20000"/>
                    </a:ext>
                  </a:extLst>
                </a:gridCol>
                <a:gridCol w="3347884">
                  <a:extLst>
                    <a:ext uri="{9D8B030D-6E8A-4147-A177-3AD203B41FA5}">
                      <a16:colId xmlns="" xmlns:a16="http://schemas.microsoft.com/office/drawing/2014/main" val="20001"/>
                    </a:ext>
                  </a:extLst>
                </a:gridCol>
              </a:tblGrid>
              <a:tr h="245535">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Particulars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45535">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 Updated up to June 20,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 Updated up to Nov 06,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82642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Directions</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 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 Updated up to Nov 12,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 Updated up to March 29,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 Updated up to Aug 31,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Transfer Service Scheme (MTSS)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No.1/2016-17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07813218"/>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bl>
          </a:graphicData>
        </a:graphic>
      </p:graphicFrame>
    </p:spTree>
    <p:extLst>
      <p:ext uri="{BB962C8B-B14F-4D97-AF65-F5344CB8AC3E}">
        <p14:creationId xmlns:p14="http://schemas.microsoft.com/office/powerpoint/2010/main" val="3933977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FEMA Practice – Recent issue of Master Directions</a:t>
            </a:r>
          </a:p>
        </p:txBody>
      </p:sp>
      <p:sp>
        <p:nvSpPr>
          <p:cNvPr id="9222" name="Content Placeholder 6"/>
          <p:cNvSpPr>
            <a:spLocks noGrp="1"/>
          </p:cNvSpPr>
          <p:nvPr>
            <p:ph idx="1"/>
          </p:nvPr>
        </p:nvSpPr>
        <p:spPr>
          <a:xfrm>
            <a:off x="1294227" y="1219200"/>
            <a:ext cx="10269415" cy="5237871"/>
          </a:xfrm>
        </p:spPr>
        <p:txBody>
          <a:bodyPr/>
          <a:lstStyle/>
          <a:p>
            <a:r>
              <a:rPr lang="en-US" sz="1400" dirty="0">
                <a:latin typeface="Calibri" panose="020F0502020204030204" pitchFamily="34" charset="0"/>
                <a:cs typeface="Calibri" panose="020F0502020204030204" pitchFamily="34" charset="0"/>
              </a:rPr>
              <a:t>Foreign Exchange Management Act was </a:t>
            </a:r>
            <a:r>
              <a:rPr lang="en-US" sz="1400" b="1" dirty="0">
                <a:latin typeface="Calibri" panose="020F0502020204030204" pitchFamily="34" charset="0"/>
                <a:cs typeface="Calibri" panose="020F0502020204030204" pitchFamily="34" charset="0"/>
              </a:rPr>
              <a:t>enacted in 1999 </a:t>
            </a:r>
            <a:r>
              <a:rPr lang="en-US" sz="1400" dirty="0">
                <a:latin typeface="Calibri" panose="020F0502020204030204" pitchFamily="34" charset="0"/>
                <a:cs typeface="Calibri" panose="020F0502020204030204" pitchFamily="34" charset="0"/>
              </a:rPr>
              <a:t>with 25 original notifications came into force with effect from June 1, 2000.</a:t>
            </a:r>
          </a:p>
          <a:p>
            <a:r>
              <a:rPr lang="en-US" sz="1400" dirty="0">
                <a:latin typeface="Calibri" panose="020F0502020204030204" pitchFamily="34" charset="0"/>
                <a:cs typeface="Calibri" panose="020F0502020204030204" pitchFamily="34" charset="0"/>
              </a:rPr>
              <a:t>Over the years the regulations framed under FEMA have had </a:t>
            </a:r>
            <a:r>
              <a:rPr lang="en-US" sz="1400" b="1" dirty="0">
                <a:latin typeface="Calibri" panose="020F0502020204030204" pitchFamily="34" charset="0"/>
                <a:cs typeface="Calibri" panose="020F0502020204030204" pitchFamily="34" charset="0"/>
              </a:rPr>
              <a:t>over 330+ amendments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Keeping in view the objective of promoting ease of doing business, a need was felt </a:t>
            </a:r>
            <a:r>
              <a:rPr lang="en-US" sz="1400" b="1" dirty="0">
                <a:latin typeface="Calibri" panose="020F0502020204030204" pitchFamily="34" charset="0"/>
                <a:cs typeface="Calibri" panose="020F0502020204030204" pitchFamily="34" charset="0"/>
              </a:rPr>
              <a:t>to consolidate the regulations and rationalise them </a:t>
            </a:r>
            <a:r>
              <a:rPr lang="en-US" sz="1400" dirty="0">
                <a:latin typeface="Calibri" panose="020F0502020204030204" pitchFamily="34" charset="0"/>
                <a:cs typeface="Calibri" panose="020F0502020204030204" pitchFamily="34" charset="0"/>
              </a:rPr>
              <a:t>in the light of evolving business environment and changing practices in cross-border transactions relating to external trade and payments.</a:t>
            </a:r>
          </a:p>
          <a:p>
            <a:r>
              <a:rPr lang="en-US" sz="1400" b="1" dirty="0">
                <a:latin typeface="Calibri" panose="020F0502020204030204" pitchFamily="34" charset="0"/>
                <a:cs typeface="Calibri" panose="020F0502020204030204" pitchFamily="34" charset="0"/>
              </a:rPr>
              <a:t>17 Master Directions issued on 04 January 2016,1 Master Direction on FDI issued on 04 January 2018, and 1 Master Direction on ECB issued on 26</a:t>
            </a:r>
            <a:r>
              <a:rPr lang="en-US" sz="1400" b="1" baseline="30000" dirty="0">
                <a:latin typeface="Calibri" panose="020F0502020204030204" pitchFamily="34" charset="0"/>
                <a:cs typeface="Calibri" panose="020F0502020204030204" pitchFamily="34" charset="0"/>
              </a:rPr>
              <a:t>th</a:t>
            </a:r>
            <a:r>
              <a:rPr lang="en-US" sz="1400" b="1" dirty="0">
                <a:latin typeface="Calibri" panose="020F0502020204030204" pitchFamily="34" charset="0"/>
                <a:cs typeface="Calibri" panose="020F0502020204030204" pitchFamily="34" charset="0"/>
              </a:rPr>
              <a:t> March 2019 - Consolidated </a:t>
            </a:r>
            <a:r>
              <a:rPr lang="en-US" sz="1400" dirty="0">
                <a:latin typeface="Calibri" panose="020F0502020204030204" pitchFamily="34" charset="0"/>
                <a:cs typeface="Calibri" panose="020F0502020204030204" pitchFamily="34" charset="0"/>
              </a:rPr>
              <a:t>relevant A.P (DIR Series) Circulars issued so far</a:t>
            </a:r>
          </a:p>
          <a:p>
            <a:r>
              <a:rPr lang="en-US" sz="1400" dirty="0">
                <a:latin typeface="Calibri" panose="020F0502020204030204" pitchFamily="34" charset="0"/>
                <a:cs typeface="Calibri" panose="020F0502020204030204" pitchFamily="34" charset="0"/>
              </a:rPr>
              <a:t>All master regulations will be </a:t>
            </a:r>
            <a:r>
              <a:rPr lang="en-US" sz="1400" b="1" dirty="0">
                <a:latin typeface="Calibri" panose="020F0502020204030204" pitchFamily="34" charset="0"/>
                <a:cs typeface="Calibri" panose="020F0502020204030204" pitchFamily="34" charset="0"/>
              </a:rPr>
              <a:t>fully updated and placed online</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Reserve Bank will issue Master Directions </a:t>
            </a:r>
            <a:r>
              <a:rPr lang="en-US" sz="1400" b="1" dirty="0">
                <a:latin typeface="Calibri" panose="020F0502020204030204" pitchFamily="34" charset="0"/>
                <a:cs typeface="Calibri" panose="020F0502020204030204" pitchFamily="34" charset="0"/>
              </a:rPr>
              <a:t>on all regulatory matters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The </a:t>
            </a:r>
            <a:r>
              <a:rPr lang="en-US" sz="1400" b="1" dirty="0">
                <a:latin typeface="Calibri" panose="020F0502020204030204" pitchFamily="34" charset="0"/>
                <a:cs typeface="Calibri" panose="020F0502020204030204" pitchFamily="34" charset="0"/>
              </a:rPr>
              <a:t>Master Directions to be issued will consolidate instructions on rules and regulations framed by the Reserve Bank under various Acts </a:t>
            </a:r>
            <a:r>
              <a:rPr lang="en-US" sz="1400" dirty="0">
                <a:latin typeface="Calibri" panose="020F0502020204030204" pitchFamily="34" charset="0"/>
                <a:cs typeface="Calibri" panose="020F0502020204030204" pitchFamily="34" charset="0"/>
              </a:rPr>
              <a:t>including banking issues and foreign exchange transactions.</a:t>
            </a:r>
          </a:p>
          <a:p>
            <a:r>
              <a:rPr lang="en-US" sz="1400" dirty="0">
                <a:latin typeface="Calibri" panose="020F0502020204030204" pitchFamily="34" charset="0"/>
                <a:cs typeface="Calibri" panose="020F0502020204030204" pitchFamily="34" charset="0"/>
              </a:rPr>
              <a:t>The process of issuing Master Directions involves issuing one Master Direction for each subject matter covering all instructions on that subject. </a:t>
            </a:r>
            <a:r>
              <a:rPr lang="en-US" sz="1400" b="1" dirty="0">
                <a:latin typeface="Calibri" panose="020F0502020204030204" pitchFamily="34" charset="0"/>
                <a:cs typeface="Calibri" panose="020F0502020204030204" pitchFamily="34" charset="0"/>
              </a:rPr>
              <a:t>Any change </a:t>
            </a:r>
            <a:r>
              <a:rPr lang="en-US" sz="1400" dirty="0">
                <a:latin typeface="Calibri" panose="020F0502020204030204" pitchFamily="34" charset="0"/>
                <a:cs typeface="Calibri" panose="020F0502020204030204" pitchFamily="34" charset="0"/>
              </a:rPr>
              <a:t>in the rules, regulation or policy will be communicated during the year </a:t>
            </a:r>
            <a:r>
              <a:rPr lang="en-US" sz="1400" b="1" dirty="0">
                <a:latin typeface="Calibri" panose="020F0502020204030204" pitchFamily="34" charset="0"/>
                <a:cs typeface="Calibri" panose="020F0502020204030204" pitchFamily="34" charset="0"/>
              </a:rPr>
              <a:t>by way of circulars</a:t>
            </a:r>
            <a:r>
              <a:rPr lang="en-US" sz="1400" dirty="0">
                <a:latin typeface="Calibri" panose="020F0502020204030204" pitchFamily="34" charset="0"/>
                <a:cs typeface="Calibri" panose="020F0502020204030204" pitchFamily="34" charset="0"/>
              </a:rPr>
              <a:t>. The </a:t>
            </a:r>
            <a:r>
              <a:rPr lang="en-US" sz="1400" b="1" dirty="0">
                <a:latin typeface="Calibri" panose="020F0502020204030204" pitchFamily="34" charset="0"/>
                <a:cs typeface="Calibri" panose="020F0502020204030204" pitchFamily="34" charset="0"/>
              </a:rPr>
              <a:t>Master Directions will be updated suitably </a:t>
            </a:r>
            <a:r>
              <a:rPr lang="en-US" sz="1400" dirty="0">
                <a:latin typeface="Calibri" panose="020F0502020204030204" pitchFamily="34" charset="0"/>
                <a:cs typeface="Calibri" panose="020F0502020204030204" pitchFamily="34" charset="0"/>
              </a:rPr>
              <a:t>and simultaneously whenever there is a change in the rules/regulations or there is a change in the policy.</a:t>
            </a:r>
          </a:p>
          <a:p>
            <a:r>
              <a:rPr lang="en-US" sz="1400" dirty="0">
                <a:latin typeface="Calibri" panose="020F0502020204030204" pitchFamily="34" charset="0"/>
                <a:cs typeface="Calibri" panose="020F0502020204030204" pitchFamily="34" charset="0"/>
              </a:rPr>
              <a:t>All the changes will get reflected in the Master Directions available on the RBI website </a:t>
            </a:r>
            <a:r>
              <a:rPr lang="en-US" sz="1400" b="1" dirty="0">
                <a:latin typeface="Calibri" panose="020F0502020204030204" pitchFamily="34" charset="0"/>
                <a:cs typeface="Calibri" panose="020F0502020204030204" pitchFamily="34" charset="0"/>
              </a:rPr>
              <a:t>along with the dates on which changes are made</a:t>
            </a:r>
            <a:r>
              <a:rPr lang="en-US" sz="1400" dirty="0">
                <a:latin typeface="Calibri" panose="020F0502020204030204" pitchFamily="34" charset="0"/>
                <a:cs typeface="Calibri" panose="020F0502020204030204" pitchFamily="34" charset="0"/>
              </a:rPr>
              <a:t>.</a:t>
            </a:r>
          </a:p>
          <a:p>
            <a:r>
              <a:rPr lang="en-US" sz="1400" b="1" dirty="0">
                <a:latin typeface="Calibri" panose="020F0502020204030204" pitchFamily="34" charset="0"/>
                <a:cs typeface="Calibri" panose="020F0502020204030204" pitchFamily="34" charset="0"/>
              </a:rPr>
              <a:t>Explanations of rules and regulations </a:t>
            </a:r>
            <a:r>
              <a:rPr lang="en-US" sz="1400" dirty="0">
                <a:latin typeface="Calibri" panose="020F0502020204030204" pitchFamily="34" charset="0"/>
                <a:cs typeface="Calibri" panose="020F0502020204030204" pitchFamily="34" charset="0"/>
              </a:rPr>
              <a:t>will be issued by way of </a:t>
            </a:r>
            <a:r>
              <a:rPr lang="en-US" sz="1400" b="1" dirty="0">
                <a:latin typeface="Calibri" panose="020F0502020204030204" pitchFamily="34" charset="0"/>
                <a:cs typeface="Calibri" panose="020F0502020204030204" pitchFamily="34" charset="0"/>
              </a:rPr>
              <a:t>Frequently Asked Questions (FAQs) </a:t>
            </a:r>
            <a:r>
              <a:rPr lang="en-US" sz="1400" dirty="0">
                <a:latin typeface="Calibri" panose="020F0502020204030204" pitchFamily="34" charset="0"/>
                <a:cs typeface="Calibri" panose="020F0502020204030204" pitchFamily="34" charset="0"/>
              </a:rPr>
              <a:t>after issue of the Master Directions </a:t>
            </a:r>
            <a:r>
              <a:rPr lang="en-US" sz="1400" b="1" dirty="0">
                <a:latin typeface="Calibri" panose="020F0502020204030204" pitchFamily="34" charset="0"/>
                <a:cs typeface="Calibri" panose="020F0502020204030204" pitchFamily="34" charset="0"/>
              </a:rPr>
              <a:t>in easy to understand language wherever necessary.</a:t>
            </a:r>
          </a:p>
          <a:p>
            <a:r>
              <a:rPr lang="en-US" sz="1400" dirty="0">
                <a:latin typeface="Calibri" panose="020F0502020204030204" pitchFamily="34" charset="0"/>
                <a:cs typeface="Calibri" panose="020F0502020204030204" pitchFamily="34" charset="0"/>
              </a:rPr>
              <a:t>The existing set of </a:t>
            </a:r>
            <a:r>
              <a:rPr lang="en-US" sz="1400" b="1" dirty="0">
                <a:latin typeface="Calibri" panose="020F0502020204030204" pitchFamily="34" charset="0"/>
                <a:cs typeface="Calibri" panose="020F0502020204030204" pitchFamily="34" charset="0"/>
              </a:rPr>
              <a:t>Master Circulars </a:t>
            </a:r>
            <a:r>
              <a:rPr lang="en-US" sz="1400" dirty="0">
                <a:latin typeface="Calibri" panose="020F0502020204030204" pitchFamily="34" charset="0"/>
                <a:cs typeface="Calibri" panose="020F0502020204030204" pitchFamily="34" charset="0"/>
              </a:rPr>
              <a:t>issued on various subjects will </a:t>
            </a:r>
            <a:r>
              <a:rPr lang="en-US" sz="1400" b="1" dirty="0">
                <a:latin typeface="Calibri" panose="020F0502020204030204" pitchFamily="34" charset="0"/>
                <a:cs typeface="Calibri" panose="020F0502020204030204" pitchFamily="34" charset="0"/>
              </a:rPr>
              <a:t>stand withdrawn </a:t>
            </a:r>
            <a:r>
              <a:rPr lang="en-US" sz="1400" dirty="0">
                <a:latin typeface="Calibri" panose="020F0502020204030204" pitchFamily="34" charset="0"/>
                <a:cs typeface="Calibri" panose="020F0502020204030204" pitchFamily="34" charset="0"/>
              </a:rPr>
              <a:t>with the issue of the Master Direction </a:t>
            </a:r>
            <a:r>
              <a:rPr lang="en-US" sz="1400" b="1" dirty="0">
                <a:latin typeface="Calibri" panose="020F0502020204030204" pitchFamily="34" charset="0"/>
                <a:cs typeface="Calibri" panose="020F0502020204030204" pitchFamily="34" charset="0"/>
              </a:rPr>
              <a:t>on the subject</a:t>
            </a:r>
            <a:r>
              <a:rPr lang="en-US" sz="1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2451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E70C768-72DD-4768-8B27-3C0F01636F57}" type="slidenum">
              <a:rPr lang="en-US" altLang="en-US"/>
              <a:pPr/>
              <a:t>15</a:t>
            </a:fld>
            <a:endParaRPr lang="en-US" altLang="en-US" dirty="0"/>
          </a:p>
        </p:txBody>
      </p:sp>
      <p:sp>
        <p:nvSpPr>
          <p:cNvPr id="6148" name="Rectangle 2"/>
          <p:cNvSpPr>
            <a:spLocks noGrp="1" noChangeArrowheads="1"/>
          </p:cNvSpPr>
          <p:nvPr>
            <p:ph type="title"/>
          </p:nvPr>
        </p:nvSpPr>
        <p:spPr>
          <a:xfrm>
            <a:off x="2674939" y="214314"/>
            <a:ext cx="7793037" cy="940719"/>
          </a:xfrm>
        </p:spPr>
        <p:txBody>
          <a:bodyPr/>
          <a:lstStyle/>
          <a:p>
            <a:pPr eaLnBrk="1" hangingPunct="1"/>
            <a:r>
              <a:rPr lang="en-US" altLang="en-US" sz="3139" dirty="0"/>
              <a:t>Foreign Direct Investment in India</a:t>
            </a:r>
          </a:p>
        </p:txBody>
      </p:sp>
      <p:sp>
        <p:nvSpPr>
          <p:cNvPr id="6149" name="Rectangle 3"/>
          <p:cNvSpPr>
            <a:spLocks noGrp="1" noChangeArrowheads="1"/>
          </p:cNvSpPr>
          <p:nvPr>
            <p:ph type="body" idx="1"/>
          </p:nvPr>
        </p:nvSpPr>
        <p:spPr>
          <a:xfrm>
            <a:off x="2558716" y="1402760"/>
            <a:ext cx="7772400" cy="4998041"/>
          </a:xfrm>
        </p:spPr>
        <p:txBody>
          <a:bodyPr/>
          <a:lstStyle/>
          <a:p>
            <a:pPr eaLnBrk="1" hangingPunct="1">
              <a:lnSpc>
                <a:spcPct val="80000"/>
              </a:lnSpc>
            </a:pPr>
            <a:r>
              <a:rPr lang="en-US" altLang="en-US" sz="2000" dirty="0"/>
              <a:t>Regulatory &amp; Legal Framework</a:t>
            </a:r>
          </a:p>
          <a:p>
            <a:pPr eaLnBrk="1" hangingPunct="1">
              <a:lnSpc>
                <a:spcPct val="80000"/>
              </a:lnSpc>
              <a:buFont typeface="Wingdings" panose="05000000000000000000" pitchFamily="2" charset="2"/>
              <a:buNone/>
            </a:pPr>
            <a:r>
              <a:rPr lang="en-US" altLang="en-US" sz="2000" dirty="0"/>
              <a:t>	Industrial Development (Regulation) Act, 1951 &amp; FEMA 1999</a:t>
            </a:r>
          </a:p>
          <a:p>
            <a:pPr eaLnBrk="1" hangingPunct="1">
              <a:lnSpc>
                <a:spcPct val="80000"/>
              </a:lnSpc>
              <a:buFont typeface="Wingdings" panose="05000000000000000000" pitchFamily="2" charset="2"/>
              <a:buNone/>
            </a:pPr>
            <a:endParaRPr lang="en-US" altLang="en-US" sz="2000" dirty="0"/>
          </a:p>
          <a:p>
            <a:pPr eaLnBrk="1" hangingPunct="1">
              <a:lnSpc>
                <a:spcPct val="80000"/>
              </a:lnSpc>
            </a:pPr>
            <a:r>
              <a:rPr lang="en-US" altLang="en-US" sz="2000" dirty="0"/>
              <a:t>Overall Policy of Government, mainly focusses on</a:t>
            </a:r>
          </a:p>
          <a:p>
            <a:pPr marL="745900" lvl="1" indent="-253518" eaLnBrk="1" hangingPunct="1">
              <a:lnSpc>
                <a:spcPct val="80000"/>
              </a:lnSpc>
            </a:pPr>
            <a:r>
              <a:rPr lang="en-US" altLang="en-US" sz="2000" dirty="0"/>
              <a:t>Public Sector</a:t>
            </a:r>
          </a:p>
          <a:p>
            <a:pPr marL="745900" lvl="1" indent="-253518" eaLnBrk="1" hangingPunct="1">
              <a:lnSpc>
                <a:spcPct val="80000"/>
              </a:lnSpc>
            </a:pPr>
            <a:r>
              <a:rPr lang="en-US" altLang="en-US" sz="2000" dirty="0"/>
              <a:t>Compulsory Licensing</a:t>
            </a:r>
          </a:p>
          <a:p>
            <a:pPr marL="745900" lvl="1" indent="-253518" eaLnBrk="1" hangingPunct="1">
              <a:lnSpc>
                <a:spcPct val="80000"/>
              </a:lnSpc>
            </a:pPr>
            <a:r>
              <a:rPr lang="en-US" altLang="en-US" sz="2000" dirty="0"/>
              <a:t>Erstwhile Small Scale Sector – Micro, Small &amp; Medium Enterprises (Development) Act, 2006.</a:t>
            </a:r>
          </a:p>
          <a:p>
            <a:pPr marL="745900" lvl="1" indent="-253518" eaLnBrk="1" hangingPunct="1">
              <a:lnSpc>
                <a:spcPct val="80000"/>
              </a:lnSpc>
            </a:pPr>
            <a:r>
              <a:rPr lang="en-US" altLang="en-US" sz="2000" dirty="0"/>
              <a:t>Locational Restrictions</a:t>
            </a:r>
          </a:p>
          <a:p>
            <a:pPr eaLnBrk="1" hangingPunct="1">
              <a:lnSpc>
                <a:spcPct val="80000"/>
              </a:lnSpc>
            </a:pPr>
            <a:endParaRPr lang="en-US" altLang="en-US" sz="2000" dirty="0"/>
          </a:p>
          <a:p>
            <a:pPr eaLnBrk="1" hangingPunct="1">
              <a:lnSpc>
                <a:spcPct val="80000"/>
              </a:lnSpc>
            </a:pPr>
            <a:r>
              <a:rPr lang="en-US" altLang="en-US" sz="2000" dirty="0"/>
              <a:t>Prohibitions.</a:t>
            </a:r>
          </a:p>
          <a:p>
            <a:pPr eaLnBrk="1" hangingPunct="1">
              <a:lnSpc>
                <a:spcPct val="80000"/>
              </a:lnSpc>
            </a:pPr>
            <a:endParaRPr lang="en-US" altLang="en-US" sz="2000" dirty="0"/>
          </a:p>
          <a:p>
            <a:pPr eaLnBrk="1" hangingPunct="1">
              <a:lnSpc>
                <a:spcPct val="80000"/>
              </a:lnSpc>
            </a:pPr>
            <a:r>
              <a:rPr lang="en-US" altLang="en-US" sz="2000" dirty="0"/>
              <a:t>Consolidated FDI policy, Sector Specific Guidelines (Regn. 16 of FEMA Ntf. 20(R)), Automatic route &amp; Procedures </a:t>
            </a:r>
          </a:p>
          <a:p>
            <a:pPr eaLnBrk="1" hangingPunct="1">
              <a:lnSpc>
                <a:spcPct val="80000"/>
              </a:lnSpc>
            </a:pPr>
            <a:endParaRPr lang="en-US" altLang="en-US" sz="2000" dirty="0"/>
          </a:p>
          <a:p>
            <a:pPr eaLnBrk="1" hangingPunct="1">
              <a:lnSpc>
                <a:spcPct val="80000"/>
              </a:lnSpc>
            </a:pPr>
            <a:r>
              <a:rPr lang="en-US" altLang="en-US" sz="2000" dirty="0"/>
              <a:t>FEMA provides for Rules/ modes of investment, manner of receipts, Valuations and reporting procedures.</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solidFill>
                <a:schemeClr val="accent1"/>
              </a:solidFill>
            </a:endParaRPr>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Tree>
    <p:extLst>
      <p:ext uri="{BB962C8B-B14F-4D97-AF65-F5344CB8AC3E}">
        <p14:creationId xmlns:p14="http://schemas.microsoft.com/office/powerpoint/2010/main" val="3242854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 xmlns:a16="http://schemas.microsoft.com/office/drawing/2014/main" id="{B4D7DB0E-6DF4-4DBB-9E84-E3A426B73493}"/>
              </a:ext>
            </a:extLst>
          </p:cNvPr>
          <p:cNvSpPr>
            <a:spLocks noGrp="1"/>
          </p:cNvSpPr>
          <p:nvPr>
            <p:ph type="dt" sz="half" idx="10"/>
          </p:nvPr>
        </p:nvSpPr>
        <p:spPr>
          <a:xfrm>
            <a:off x="1422400" y="6346874"/>
            <a:ext cx="2794000" cy="457200"/>
          </a:xfrm>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1260B68E-8C92-4BF0-A088-0A9941010833}"/>
              </a:ext>
            </a:extLst>
          </p:cNvPr>
          <p:cNvSpPr>
            <a:spLocks noGrp="1"/>
          </p:cNvSpPr>
          <p:nvPr>
            <p:ph type="ftr" sz="quarter" idx="11"/>
          </p:nvPr>
        </p:nvSpPr>
        <p:spPr>
          <a:xfrm>
            <a:off x="4876800" y="6317378"/>
            <a:ext cx="3860800" cy="457200"/>
          </a:xfrm>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16</a:t>
            </a:fld>
            <a:endParaRPr lang="en-US" dirty="0"/>
          </a:p>
        </p:txBody>
      </p:sp>
      <p:graphicFrame>
        <p:nvGraphicFramePr>
          <p:cNvPr id="9" name="Table 8">
            <a:extLst>
              <a:ext uri="{FF2B5EF4-FFF2-40B4-BE49-F238E27FC236}">
                <a16:creationId xmlns="" xmlns:a16="http://schemas.microsoft.com/office/drawing/2014/main" id="{F423FA31-AA1C-4283-9F14-E6C146754277}"/>
              </a:ext>
            </a:extLst>
          </p:cNvPr>
          <p:cNvGraphicFramePr>
            <a:graphicFrameLocks noGrp="1"/>
          </p:cNvGraphicFramePr>
          <p:nvPr>
            <p:extLst/>
          </p:nvPr>
        </p:nvGraphicFramePr>
        <p:xfrm>
          <a:off x="1422400" y="1493838"/>
          <a:ext cx="9757288" cy="4978400"/>
        </p:xfrm>
        <a:graphic>
          <a:graphicData uri="http://schemas.openxmlformats.org/drawingml/2006/table">
            <a:tbl>
              <a:tblPr firstRow="1" bandRow="1">
                <a:tableStyleId>{5C22544A-7EE6-4342-B048-85BDC9FD1C3A}</a:tableStyleId>
              </a:tblPr>
              <a:tblGrid>
                <a:gridCol w="2588829">
                  <a:extLst>
                    <a:ext uri="{9D8B030D-6E8A-4147-A177-3AD203B41FA5}">
                      <a16:colId xmlns="" xmlns:a16="http://schemas.microsoft.com/office/drawing/2014/main" val="3418412670"/>
                    </a:ext>
                  </a:extLst>
                </a:gridCol>
                <a:gridCol w="7168459">
                  <a:extLst>
                    <a:ext uri="{9D8B030D-6E8A-4147-A177-3AD203B41FA5}">
                      <a16:colId xmlns="" xmlns:a16="http://schemas.microsoft.com/office/drawing/2014/main" val="2106169742"/>
                    </a:ext>
                  </a:extLst>
                </a:gridCol>
              </a:tblGrid>
              <a:tr h="370840">
                <a:tc>
                  <a:txBody>
                    <a:bodyPr/>
                    <a:lstStyle/>
                    <a:p>
                      <a:pPr algn="ctr"/>
                      <a:r>
                        <a:rPr lang="en-IN" sz="16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767213318"/>
                  </a:ext>
                </a:extLst>
              </a:tr>
              <a:tr h="0">
                <a:tc>
                  <a:txBody>
                    <a:bodyPr/>
                    <a:lstStyle/>
                    <a:p>
                      <a:r>
                        <a:rPr lang="en-IN" sz="1600" dirty="0"/>
                        <a:t>Reg 2(v)  - Capital Instruments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Wingdings" panose="05000000000000000000" pitchFamily="2" charset="2"/>
                        <a:buChar char="Ø"/>
                      </a:pPr>
                      <a:r>
                        <a:rPr lang="en-IN" sz="1600" dirty="0"/>
                        <a:t>Equity Shares including partly paid (In case of Partly paid shares 25% consideration upfront &amp; balance in 12 months)</a:t>
                      </a:r>
                    </a:p>
                    <a:p>
                      <a:pPr marL="285750" indent="-285750">
                        <a:buFont typeface="Wingdings" panose="05000000000000000000" pitchFamily="2" charset="2"/>
                        <a:buChar char="Ø"/>
                      </a:pPr>
                      <a:r>
                        <a:rPr lang="en-IN" sz="1600" dirty="0"/>
                        <a:t>Debentures (Fully, mandatorily &amp; compulsory convertible)</a:t>
                      </a:r>
                    </a:p>
                    <a:p>
                      <a:pPr marL="285750" indent="-285750">
                        <a:buFont typeface="Wingdings" panose="05000000000000000000" pitchFamily="2" charset="2"/>
                        <a:buChar char="Ø"/>
                      </a:pPr>
                      <a:r>
                        <a:rPr lang="en-IN" sz="1600" dirty="0"/>
                        <a:t>Preference shares (Fully, mandatorily &amp; compulsory convertible</a:t>
                      </a:r>
                    </a:p>
                    <a:p>
                      <a:pPr marL="0" indent="0">
                        <a:buFont typeface="Wingdings" panose="05000000000000000000" pitchFamily="2" charset="2"/>
                        <a:buNone/>
                      </a:pPr>
                      <a:r>
                        <a:rPr lang="en-IN" sz="1600" dirty="0"/>
                        <a:t>** Differential voting rights shares as to dividend, voting or otherwise is permitted</a:t>
                      </a:r>
                    </a:p>
                    <a:p>
                      <a:pPr marL="285750" indent="-285750">
                        <a:buFont typeface="Wingdings" panose="05000000000000000000" pitchFamily="2" charset="2"/>
                        <a:buChar char="Ø"/>
                      </a:pPr>
                      <a:r>
                        <a:rPr lang="en-IN" sz="1600" dirty="0"/>
                        <a:t>Share Warrants (As per SEBI regulations 25% consideration upfront and the balance in 18 months)</a:t>
                      </a:r>
                    </a:p>
                    <a:p>
                      <a:pPr marL="285750" indent="-285750">
                        <a:buFont typeface="Wingdings" panose="05000000000000000000" pitchFamily="2" charset="2"/>
                        <a:buChar char="Ø"/>
                      </a:pPr>
                      <a:r>
                        <a:rPr lang="en-IN" sz="1600" dirty="0"/>
                        <a:t>Non convertible/Optionally convertible/Partially convertible Preference shares issued as on and upto 30</a:t>
                      </a:r>
                      <a:r>
                        <a:rPr lang="en-IN" sz="1600" baseline="30000" dirty="0"/>
                        <a:t>th</a:t>
                      </a:r>
                      <a:r>
                        <a:rPr lang="en-IN" sz="1600" dirty="0"/>
                        <a:t> April,2007</a:t>
                      </a:r>
                    </a:p>
                    <a:p>
                      <a:pPr marL="285750" indent="-285750">
                        <a:buFont typeface="Wingdings" panose="05000000000000000000" pitchFamily="2" charset="2"/>
                        <a:buChar char="Ø"/>
                      </a:pPr>
                      <a:r>
                        <a:rPr lang="en-IN" sz="1600" dirty="0"/>
                        <a:t>Non convertible/Optionally convertible/Partially convertible Debentures issued as on and upto 7</a:t>
                      </a:r>
                      <a:r>
                        <a:rPr lang="en-IN" sz="1600" baseline="30000" dirty="0"/>
                        <a:t>th</a:t>
                      </a:r>
                      <a:r>
                        <a:rPr lang="en-IN" sz="1600" dirty="0"/>
                        <a:t> June 2007 till their original maturity</a:t>
                      </a:r>
                    </a:p>
                    <a:p>
                      <a:pPr marL="0" indent="0">
                        <a:buFont typeface="Wingdings" panose="05000000000000000000" pitchFamily="2" charset="2"/>
                        <a:buNone/>
                      </a:pPr>
                      <a:r>
                        <a:rPr lang="en-IN" sz="1600" b="1" dirty="0">
                          <a:solidFill>
                            <a:schemeClr val="tx1"/>
                          </a:solidFill>
                        </a:rPr>
                        <a:t>Optionality clauses: </a:t>
                      </a:r>
                      <a:r>
                        <a:rPr lang="en-US" sz="1600" b="1" dirty="0">
                          <a:solidFill>
                            <a:schemeClr val="tx1"/>
                          </a:solidFill>
                        </a:rPr>
                        <a:t>Capital instruments can contain an optionality clause subject to a minimum lock-in period of one year or as prescribed for the specific sector, whichever is higher, but without any option or right to exit at an assured price.</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015612077"/>
                  </a:ext>
                </a:extLst>
              </a:tr>
              <a:tr h="370840">
                <a:tc>
                  <a:txBody>
                    <a:bodyPr/>
                    <a:lstStyle/>
                    <a:p>
                      <a:r>
                        <a:rPr lang="en-IN" sz="1600" dirty="0"/>
                        <a:t>Reg 2(xxv) – Indian 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Wingdings" panose="05000000000000000000" pitchFamily="2" charset="2"/>
                        <a:buChar char="Ø"/>
                      </a:pPr>
                      <a:r>
                        <a:rPr lang="en-IN" sz="1600" dirty="0"/>
                        <a:t>Indian company or LLP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329407200"/>
                  </a:ext>
                </a:extLst>
              </a:tr>
            </a:tbl>
          </a:graphicData>
        </a:graphic>
      </p:graphicFrame>
    </p:spTree>
    <p:extLst>
      <p:ext uri="{BB962C8B-B14F-4D97-AF65-F5344CB8AC3E}">
        <p14:creationId xmlns:p14="http://schemas.microsoft.com/office/powerpoint/2010/main" val="54779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 xmlns:a16="http://schemas.microsoft.com/office/drawing/2014/main" id="{B4D7DB0E-6DF4-4DBB-9E84-E3A426B73493}"/>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1260B68E-8C92-4BF0-A088-0A994101083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17</a:t>
            </a:fld>
            <a:endParaRPr lang="en-US" dirty="0"/>
          </a:p>
        </p:txBody>
      </p:sp>
      <p:graphicFrame>
        <p:nvGraphicFramePr>
          <p:cNvPr id="9" name="Table 8">
            <a:extLst>
              <a:ext uri="{FF2B5EF4-FFF2-40B4-BE49-F238E27FC236}">
                <a16:creationId xmlns="" xmlns:a16="http://schemas.microsoft.com/office/drawing/2014/main" id="{F423FA31-AA1C-4283-9F14-E6C146754277}"/>
              </a:ext>
            </a:extLst>
          </p:cNvPr>
          <p:cNvGraphicFramePr>
            <a:graphicFrameLocks noGrp="1"/>
          </p:cNvGraphicFramePr>
          <p:nvPr>
            <p:extLst/>
          </p:nvPr>
        </p:nvGraphicFramePr>
        <p:xfrm>
          <a:off x="1362997" y="1544638"/>
          <a:ext cx="9757288" cy="4699000"/>
        </p:xfrm>
        <a:graphic>
          <a:graphicData uri="http://schemas.openxmlformats.org/drawingml/2006/table">
            <a:tbl>
              <a:tblPr firstRow="1" bandRow="1">
                <a:tableStyleId>{5C22544A-7EE6-4342-B048-85BDC9FD1C3A}</a:tableStyleId>
              </a:tblPr>
              <a:tblGrid>
                <a:gridCol w="2588829">
                  <a:extLst>
                    <a:ext uri="{9D8B030D-6E8A-4147-A177-3AD203B41FA5}">
                      <a16:colId xmlns="" xmlns:a16="http://schemas.microsoft.com/office/drawing/2014/main" val="3418412670"/>
                    </a:ext>
                  </a:extLst>
                </a:gridCol>
                <a:gridCol w="7168459">
                  <a:extLst>
                    <a:ext uri="{9D8B030D-6E8A-4147-A177-3AD203B41FA5}">
                      <a16:colId xmlns="" xmlns:a16="http://schemas.microsoft.com/office/drawing/2014/main" val="2106169742"/>
                    </a:ext>
                  </a:extLst>
                </a:gridCol>
              </a:tblGrid>
              <a:tr h="370840">
                <a:tc>
                  <a:txBody>
                    <a:bodyPr/>
                    <a:lstStyle/>
                    <a:p>
                      <a:pPr algn="ctr"/>
                      <a:r>
                        <a:rPr lang="en-IN" sz="17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7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767213318"/>
                  </a:ext>
                </a:extLst>
              </a:tr>
              <a:tr h="370840">
                <a:tc>
                  <a:txBody>
                    <a:bodyPr/>
                    <a:lstStyle/>
                    <a:p>
                      <a:r>
                        <a:rPr lang="en-IN" sz="1700" dirty="0"/>
                        <a:t>Reg 2 (xviii) – Foreign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700" dirty="0"/>
                        <a:t>Investment made by a person resident outside India (PROI) on repatriable basis in:</a:t>
                      </a:r>
                    </a:p>
                    <a:p>
                      <a:pPr marL="285750" indent="-285750">
                        <a:buFont typeface="Wingdings" panose="05000000000000000000" pitchFamily="2" charset="2"/>
                        <a:buChar char="Ø"/>
                      </a:pPr>
                      <a:r>
                        <a:rPr lang="en-IN" sz="1700" dirty="0"/>
                        <a:t>Capital Instruments of an Indian company</a:t>
                      </a:r>
                    </a:p>
                    <a:p>
                      <a:pPr marL="285750" indent="-285750">
                        <a:buFont typeface="Wingdings" panose="05000000000000000000" pitchFamily="2" charset="2"/>
                        <a:buChar char="Ø"/>
                      </a:pPr>
                      <a:r>
                        <a:rPr lang="en-IN" sz="1700" dirty="0"/>
                        <a:t>To the Capital of an LLP</a:t>
                      </a:r>
                    </a:p>
                    <a:p>
                      <a:pPr marL="0" indent="0">
                        <a:buFont typeface="Wingdings" panose="05000000000000000000" pitchFamily="2" charset="2"/>
                        <a:buNone/>
                      </a:pPr>
                      <a:r>
                        <a:rPr lang="en-IN" sz="1700" dirty="0"/>
                        <a:t>(Explanation: If </a:t>
                      </a:r>
                      <a:r>
                        <a:rPr lang="en-US" sz="1700" dirty="0"/>
                        <a:t>beneficial interest being held by a person resident outside India, then even though the investment may be made by a resident Indian citizen, the same shall be counted as foreign investment)</a:t>
                      </a:r>
                    </a:p>
                    <a:p>
                      <a:pPr marL="0" indent="0">
                        <a:buFont typeface="Wingdings" panose="05000000000000000000" pitchFamily="2" charset="2"/>
                        <a:buNone/>
                      </a:pPr>
                      <a:r>
                        <a:rPr lang="en-US" sz="1700" dirty="0"/>
                        <a:t>Note: A PROI may hold Foreign Investment as FDI or FPI</a:t>
                      </a:r>
                      <a:endParaRPr lang="en-IN"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015612077"/>
                  </a:ext>
                </a:extLst>
              </a:tr>
              <a:tr h="370840">
                <a:tc>
                  <a:txBody>
                    <a:bodyPr/>
                    <a:lstStyle/>
                    <a:p>
                      <a:r>
                        <a:rPr lang="en-IN" sz="1700" dirty="0"/>
                        <a:t>Reg 2(xvii) – Foreign Direct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700" dirty="0"/>
                        <a:t>Investment through Capital Instruments by PROI:</a:t>
                      </a:r>
                    </a:p>
                    <a:p>
                      <a:pPr marL="342900" indent="-342900">
                        <a:buFont typeface="Wingdings" panose="05000000000000000000" pitchFamily="2" charset="2"/>
                        <a:buAutoNum type="alphaLcPeriod"/>
                      </a:pPr>
                      <a:r>
                        <a:rPr lang="en-IN" sz="1700" dirty="0"/>
                        <a:t>In an Unlisted company</a:t>
                      </a:r>
                    </a:p>
                    <a:p>
                      <a:pPr marL="342900" indent="-342900">
                        <a:buFont typeface="Wingdings" panose="05000000000000000000" pitchFamily="2" charset="2"/>
                        <a:buAutoNum type="alphaLcPeriod"/>
                      </a:pPr>
                      <a:r>
                        <a:rPr lang="en-IN" sz="1700" dirty="0"/>
                        <a:t> In 10% or more of post issued paid up capital  on fully diluted basis of Listed Indian Company.</a:t>
                      </a:r>
                    </a:p>
                    <a:p>
                      <a:pPr marL="0" indent="0">
                        <a:buFont typeface="Wingdings" panose="05000000000000000000" pitchFamily="2" charset="2"/>
                        <a:buNone/>
                      </a:pPr>
                      <a:r>
                        <a:rPr lang="en-IN" sz="1700" dirty="0"/>
                        <a:t>(Note: </a:t>
                      </a:r>
                      <a:r>
                        <a:rPr lang="en-US" sz="1700" dirty="0"/>
                        <a:t>In case an existing investment by a PROI in capital instruments of a listed Indian company falls to a level below 10% of the post issue paid-up equity capital on a fully diluted basis, the investment shall continue to be treated as FDI. )</a:t>
                      </a:r>
                      <a:endParaRPr lang="en-IN"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329407200"/>
                  </a:ext>
                </a:extLst>
              </a:tr>
            </a:tbl>
          </a:graphicData>
        </a:graphic>
      </p:graphicFrame>
    </p:spTree>
    <p:extLst>
      <p:ext uri="{BB962C8B-B14F-4D97-AF65-F5344CB8AC3E}">
        <p14:creationId xmlns:p14="http://schemas.microsoft.com/office/powerpoint/2010/main" val="2516847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 xmlns:a16="http://schemas.microsoft.com/office/drawing/2014/main" id="{B4D7DB0E-6DF4-4DBB-9E84-E3A426B73493}"/>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1260B68E-8C92-4BF0-A088-0A994101083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18</a:t>
            </a:fld>
            <a:endParaRPr lang="en-US" dirty="0"/>
          </a:p>
        </p:txBody>
      </p:sp>
      <p:graphicFrame>
        <p:nvGraphicFramePr>
          <p:cNvPr id="9" name="Table 8">
            <a:extLst>
              <a:ext uri="{FF2B5EF4-FFF2-40B4-BE49-F238E27FC236}">
                <a16:creationId xmlns="" xmlns:a16="http://schemas.microsoft.com/office/drawing/2014/main" id="{F423FA31-AA1C-4283-9F14-E6C146754277}"/>
              </a:ext>
            </a:extLst>
          </p:cNvPr>
          <p:cNvGraphicFramePr>
            <a:graphicFrameLocks noGrp="1"/>
          </p:cNvGraphicFramePr>
          <p:nvPr>
            <p:extLst/>
          </p:nvPr>
        </p:nvGraphicFramePr>
        <p:xfrm>
          <a:off x="1362997" y="1426525"/>
          <a:ext cx="9757288" cy="4942840"/>
        </p:xfrm>
        <a:graphic>
          <a:graphicData uri="http://schemas.openxmlformats.org/drawingml/2006/table">
            <a:tbl>
              <a:tblPr firstRow="1" bandRow="1">
                <a:tableStyleId>{5C22544A-7EE6-4342-B048-85BDC9FD1C3A}</a:tableStyleId>
              </a:tblPr>
              <a:tblGrid>
                <a:gridCol w="2588829">
                  <a:extLst>
                    <a:ext uri="{9D8B030D-6E8A-4147-A177-3AD203B41FA5}">
                      <a16:colId xmlns="" xmlns:a16="http://schemas.microsoft.com/office/drawing/2014/main" val="3418412670"/>
                    </a:ext>
                  </a:extLst>
                </a:gridCol>
                <a:gridCol w="7168459">
                  <a:extLst>
                    <a:ext uri="{9D8B030D-6E8A-4147-A177-3AD203B41FA5}">
                      <a16:colId xmlns="" xmlns:a16="http://schemas.microsoft.com/office/drawing/2014/main" val="2106169742"/>
                    </a:ext>
                  </a:extLst>
                </a:gridCol>
              </a:tblGrid>
              <a:tr h="370840">
                <a:tc>
                  <a:txBody>
                    <a:bodyPr/>
                    <a:lstStyle/>
                    <a:p>
                      <a:pPr algn="ctr"/>
                      <a:r>
                        <a:rPr lang="en-IN" sz="16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767213318"/>
                  </a:ext>
                </a:extLst>
              </a:tr>
              <a:tr h="119472">
                <a:tc>
                  <a:txBody>
                    <a:bodyPr/>
                    <a:lstStyle/>
                    <a:p>
                      <a:r>
                        <a:rPr lang="en-IN" sz="1600" dirty="0"/>
                        <a:t>Reg 2 (xix) – Foreign Portfolio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600" dirty="0"/>
                        <a:t>Investment made by a person resident outside India (PROI) in Capital Instruments where such Investment is:</a:t>
                      </a:r>
                    </a:p>
                    <a:p>
                      <a:pPr marL="285750" indent="-285750">
                        <a:buFont typeface="Wingdings" panose="05000000000000000000" pitchFamily="2" charset="2"/>
                        <a:buChar char="Ø"/>
                      </a:pPr>
                      <a:r>
                        <a:rPr lang="en-IN" sz="1600" dirty="0"/>
                        <a:t>Less than 10% of Post issue paid up Capital on Fully diluted basis of Listed company or</a:t>
                      </a:r>
                    </a:p>
                    <a:p>
                      <a:pPr marL="285750" indent="-285750">
                        <a:buFont typeface="Wingdings" panose="05000000000000000000" pitchFamily="2" charset="2"/>
                        <a:buChar char="Ø"/>
                      </a:pPr>
                      <a:r>
                        <a:rPr lang="en-IN" sz="1600" dirty="0"/>
                        <a:t>Less than 10% of paid up value of each series of capital instruments of a Listed Indian Company</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015612077"/>
                  </a:ext>
                </a:extLst>
              </a:tr>
              <a:tr h="370840">
                <a:tc>
                  <a:txBody>
                    <a:bodyPr/>
                    <a:lstStyle/>
                    <a:p>
                      <a:r>
                        <a:rPr lang="en-IN" sz="1600" dirty="0"/>
                        <a:t>Reg 2(xxxix) – Sectoral Cap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US" sz="1600" dirty="0"/>
                        <a:t>The maximum investment including both foreign investment on a repatriation basis by persons resident outside India in capital instruments of a company or the capital of an LLP, as the case may be, and indirect foreign investment, unless provided otherwise. This shall be the composite limit for the Indian investee entity; </a:t>
                      </a:r>
                    </a:p>
                    <a:p>
                      <a:pPr marL="0" indent="0">
                        <a:buFont typeface="Wingdings" panose="05000000000000000000" pitchFamily="2" charset="2"/>
                        <a:buNone/>
                      </a:pPr>
                      <a:r>
                        <a:rPr lang="en-US" sz="1600" dirty="0"/>
                        <a:t>Note: a. FCCBs and DRs having underlying of instruments being in the nature of debt shall not be included in the sectoral cap. </a:t>
                      </a:r>
                    </a:p>
                    <a:p>
                      <a:pPr marL="0" indent="0">
                        <a:buFont typeface="Wingdings" panose="05000000000000000000" pitchFamily="2" charset="2"/>
                        <a:buNone/>
                      </a:pPr>
                      <a:r>
                        <a:rPr lang="en-US" sz="1600" dirty="0"/>
                        <a:t>b. Any equity holding by a person resident outside India resulting from conversion of any debt instrument under any arrangement shall be reckoned under the sectoral cap.</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329407200"/>
                  </a:ext>
                </a:extLst>
              </a:tr>
            </a:tbl>
          </a:graphicData>
        </a:graphic>
      </p:graphicFrame>
    </p:spTree>
    <p:extLst>
      <p:ext uri="{BB962C8B-B14F-4D97-AF65-F5344CB8AC3E}">
        <p14:creationId xmlns:p14="http://schemas.microsoft.com/office/powerpoint/2010/main" val="2952326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EC6ACB-0FBA-438A-9E1F-BCB4CC820E3A}"/>
              </a:ext>
            </a:extLst>
          </p:cNvPr>
          <p:cNvSpPr>
            <a:spLocks noGrp="1"/>
          </p:cNvSpPr>
          <p:nvPr>
            <p:ph type="title"/>
          </p:nvPr>
        </p:nvSpPr>
        <p:spPr>
          <a:xfrm>
            <a:off x="1534585" y="214314"/>
            <a:ext cx="10390716" cy="965557"/>
          </a:xfrm>
        </p:spPr>
        <p:txBody>
          <a:bodyPr/>
          <a:lstStyle/>
          <a:p>
            <a:r>
              <a:rPr lang="en-IN" dirty="0"/>
              <a:t>Key Changes brought by 20(R)</a:t>
            </a:r>
          </a:p>
        </p:txBody>
      </p:sp>
      <p:sp>
        <p:nvSpPr>
          <p:cNvPr id="3" name="Content Placeholder 2">
            <a:extLst>
              <a:ext uri="{FF2B5EF4-FFF2-40B4-BE49-F238E27FC236}">
                <a16:creationId xmlns="" xmlns:a16="http://schemas.microsoft.com/office/drawing/2014/main" id="{8493630A-2C61-409C-87BB-EDBFE1B87703}"/>
              </a:ext>
            </a:extLst>
          </p:cNvPr>
          <p:cNvSpPr>
            <a:spLocks noGrp="1"/>
          </p:cNvSpPr>
          <p:nvPr>
            <p:ph idx="1"/>
          </p:nvPr>
        </p:nvSpPr>
        <p:spPr>
          <a:xfrm>
            <a:off x="1534585" y="1371600"/>
            <a:ext cx="10363200" cy="4872038"/>
          </a:xfrm>
        </p:spPr>
        <p:txBody>
          <a:bodyPr/>
          <a:lstStyle/>
          <a:p>
            <a:pPr lvl="0"/>
            <a:r>
              <a:rPr lang="en-IN" sz="1700" dirty="0"/>
              <a:t>Detailed definition of ‘capital instruments’ has been introduced, listing various modes of investments that non-resident investors can choose from to invest in Indian companies;</a:t>
            </a:r>
          </a:p>
          <a:p>
            <a:pPr marL="0" lvl="0" indent="0">
              <a:buNone/>
            </a:pPr>
            <a:endParaRPr lang="en-IN" sz="1700" dirty="0"/>
          </a:p>
          <a:p>
            <a:pPr lvl="0"/>
            <a:r>
              <a:rPr lang="en-IN" sz="1700" dirty="0"/>
              <a:t>The definition of ‘foreign investments’ now clarifies that investments made on a non-repatriable basis are to be treated as domestic investments;</a:t>
            </a:r>
          </a:p>
          <a:p>
            <a:pPr marL="0" lvl="0" indent="0">
              <a:buNone/>
            </a:pPr>
            <a:endParaRPr lang="en-IN" sz="1700" dirty="0"/>
          </a:p>
          <a:p>
            <a:pPr lvl="0"/>
            <a:r>
              <a:rPr lang="en-IN" sz="1700" dirty="0"/>
              <a:t>The new definition of ‘foreign direct investment’ (“</a:t>
            </a:r>
            <a:r>
              <a:rPr lang="en-IN" sz="1700" b="1" dirty="0"/>
              <a:t>FDI</a:t>
            </a:r>
            <a:r>
              <a:rPr lang="en-IN" sz="1700" dirty="0"/>
              <a:t>”) also differentiates between foreign investments in Indian companies based on whether the investee company is listed or unlisted. Investments into capital instruments of unlisted companies are to be treated as FDI. However, if the investee company is listed, the investment will be treated as FDI only if the investment constitutes more than 10% of the post issue paid-up equity capital of the company, calculated on a fully diluted basis; and </a:t>
            </a:r>
          </a:p>
          <a:p>
            <a:pPr marL="0" lvl="0" indent="0">
              <a:buNone/>
            </a:pPr>
            <a:endParaRPr lang="en-IN" sz="1700" dirty="0"/>
          </a:p>
          <a:p>
            <a:pPr lvl="0"/>
            <a:r>
              <a:rPr lang="en-IN" sz="1700" dirty="0"/>
              <a:t>Foreign investment in an Indian listed company amounting to less than 10% of the post-issue paid up equity share capital or 10% of the paid-up value in respect of each series of instrument of the company calculated on a fully diluted basis, will be categorised as ‘foreign portfolio investment’ under FEMA 20(R). </a:t>
            </a:r>
          </a:p>
          <a:p>
            <a:endParaRPr lang="en-IN" sz="1800" dirty="0"/>
          </a:p>
        </p:txBody>
      </p:sp>
      <p:sp>
        <p:nvSpPr>
          <p:cNvPr id="4" name="Date Placeholder 3">
            <a:extLst>
              <a:ext uri="{FF2B5EF4-FFF2-40B4-BE49-F238E27FC236}">
                <a16:creationId xmlns="" xmlns:a16="http://schemas.microsoft.com/office/drawing/2014/main" id="{46D05970-3097-4C6F-BA2F-8D33B9C0E8A6}"/>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8D06AA95-92E0-46B9-82AC-4268F890B72E}"/>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7F2AED0B-FE18-4652-9809-CF31CACC1B6B}"/>
              </a:ext>
            </a:extLst>
          </p:cNvPr>
          <p:cNvSpPr>
            <a:spLocks noGrp="1"/>
          </p:cNvSpPr>
          <p:nvPr>
            <p:ph type="sldNum" sz="quarter" idx="12"/>
          </p:nvPr>
        </p:nvSpPr>
        <p:spPr/>
        <p:txBody>
          <a:bodyPr/>
          <a:lstStyle/>
          <a:p>
            <a:pPr>
              <a:defRPr/>
            </a:pPr>
            <a:fld id="{4CAA70CE-4DCB-4D19-AC47-571E7F2D8BF8}" type="slidenum">
              <a:rPr lang="en-US" smtClean="0"/>
              <a:pPr>
                <a:defRPr/>
              </a:pPr>
              <a:t>19</a:t>
            </a:fld>
            <a:endParaRPr lang="en-US" dirty="0"/>
          </a:p>
        </p:txBody>
      </p:sp>
    </p:spTree>
    <p:extLst>
      <p:ext uri="{BB962C8B-B14F-4D97-AF65-F5344CB8AC3E}">
        <p14:creationId xmlns:p14="http://schemas.microsoft.com/office/powerpoint/2010/main" val="835290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674939" y="214314"/>
            <a:ext cx="7793037" cy="928687"/>
          </a:xfrm>
        </p:spPr>
        <p:txBody>
          <a:bodyPr/>
          <a:lstStyle/>
          <a:p>
            <a:pPr algn="ctr"/>
            <a:r>
              <a:rPr lang="en-US" dirty="0"/>
              <a:t>Overview</a:t>
            </a:r>
          </a:p>
        </p:txBody>
      </p:sp>
      <p:sp>
        <p:nvSpPr>
          <p:cNvPr id="4099" name="Content Placeholder 2"/>
          <p:cNvSpPr>
            <a:spLocks noGrp="1"/>
          </p:cNvSpPr>
          <p:nvPr>
            <p:ph idx="1"/>
          </p:nvPr>
        </p:nvSpPr>
        <p:spPr>
          <a:xfrm>
            <a:off x="2438400" y="1143000"/>
            <a:ext cx="7696200" cy="5257800"/>
          </a:xfrm>
        </p:spPr>
        <p:txBody>
          <a:bodyPr/>
          <a:lstStyle/>
          <a:p>
            <a:r>
              <a:rPr lang="en-US" sz="1800" dirty="0"/>
              <a:t>FEMA  Practice </a:t>
            </a:r>
          </a:p>
          <a:p>
            <a:r>
              <a:rPr lang="en-US" sz="1800" dirty="0"/>
              <a:t>FEMA Ntf. 20(R)</a:t>
            </a:r>
          </a:p>
          <a:p>
            <a:r>
              <a:rPr lang="en-US" sz="1800" dirty="0"/>
              <a:t>Regulation 5 – Permission for Investment by PROI</a:t>
            </a:r>
          </a:p>
          <a:p>
            <a:r>
              <a:rPr lang="en-US" sz="1800" dirty="0"/>
              <a:t>Regulation 10 – Transfer of Shares</a:t>
            </a:r>
          </a:p>
          <a:p>
            <a:r>
              <a:rPr lang="en-US" sz="1800" dirty="0"/>
              <a:t>Regulation 13 –  Reporting requirements</a:t>
            </a:r>
          </a:p>
          <a:p>
            <a:r>
              <a:rPr lang="en-US" sz="1800" dirty="0"/>
              <a:t>Regulation 14 –  Downstream Investments</a:t>
            </a:r>
          </a:p>
          <a:p>
            <a:r>
              <a:rPr lang="en-US" sz="1800" dirty="0"/>
              <a:t>Regulation 15 – Prohibited activities</a:t>
            </a:r>
          </a:p>
          <a:p>
            <a:r>
              <a:rPr lang="en-US" sz="1800" dirty="0"/>
              <a:t>Schedule 1 (FDI) – Automatic Route &amp; conditions</a:t>
            </a:r>
          </a:p>
          <a:p>
            <a:r>
              <a:rPr lang="en-US" sz="1800" dirty="0"/>
              <a:t>FDI Policy – Practical Issues</a:t>
            </a:r>
          </a:p>
          <a:p>
            <a:r>
              <a:rPr lang="en-US" sz="1800" dirty="0"/>
              <a:t>FDI Policy – Select sectors</a:t>
            </a:r>
          </a:p>
          <a:p>
            <a:r>
              <a:rPr lang="en-US" sz="1800" dirty="0"/>
              <a:t>Schedule 4 – Investments by NRIs / OCIs on non-repatriation basis</a:t>
            </a:r>
          </a:p>
          <a:p>
            <a:r>
              <a:rPr lang="en-US" sz="1800" dirty="0"/>
              <a:t>Schedule 6 – Investment in LLP</a:t>
            </a:r>
          </a:p>
          <a:p>
            <a:r>
              <a:rPr lang="en-US" sz="1800" dirty="0"/>
              <a:t>Schedule 7 – Investment by Foreign Venture Capital Investors (FVCI)</a:t>
            </a:r>
          </a:p>
          <a:p>
            <a:r>
              <a:rPr lang="en-US" sz="1800" dirty="0"/>
              <a:t>Alternate Investment Funds (AIF)</a:t>
            </a:r>
          </a:p>
        </p:txBody>
      </p:sp>
      <p:sp>
        <p:nvSpPr>
          <p:cNvPr id="4100" name="Date Placeholder 3"/>
          <p:cNvSpPr>
            <a:spLocks noGrp="1"/>
          </p:cNvSpPr>
          <p:nvPr>
            <p:ph type="dt" sz="quarter" idx="10"/>
          </p:nvPr>
        </p:nvSpPr>
        <p:spPr/>
        <p:txBody>
          <a:bodyPr/>
          <a:lstStyle/>
          <a:p>
            <a:pPr>
              <a:defRPr/>
            </a:pPr>
            <a:r>
              <a:rPr lang="en-US" smtClean="0"/>
              <a:t>1 June 2019</a:t>
            </a:r>
            <a:endParaRPr lang="en-US" dirty="0"/>
          </a:p>
        </p:txBody>
      </p:sp>
      <p:sp>
        <p:nvSpPr>
          <p:cNvPr id="4101" name="Footer Placeholder 4"/>
          <p:cNvSpPr>
            <a:spLocks noGrp="1"/>
          </p:cNvSpPr>
          <p:nvPr>
            <p:ph type="ftr" sz="quarter" idx="11"/>
          </p:nvPr>
        </p:nvSpPr>
        <p:spPr/>
        <p:txBody>
          <a:bodyPr/>
          <a:lstStyle/>
          <a:p>
            <a:pPr>
              <a:defRPr/>
            </a:pPr>
            <a:r>
              <a:rPr lang="en-US" dirty="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5130800" y="634954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20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Snapshot of Notification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800" b="1" dirty="0">
                <a:solidFill>
                  <a:srgbClr val="0070C0"/>
                </a:solidFill>
                <a:latin typeface="Calibri" panose="020F0502020204030204" pitchFamily="34" charset="0"/>
                <a:cs typeface="Calibri" panose="020F0502020204030204" pitchFamily="34" charset="0"/>
              </a:rPr>
              <a:t>3. </a:t>
            </a:r>
            <a:r>
              <a:rPr lang="en-US" sz="1800" b="1" dirty="0">
                <a:latin typeface="Calibri" panose="020F0502020204030204" pitchFamily="34" charset="0"/>
                <a:cs typeface="Calibri" panose="020F0502020204030204" pitchFamily="34" charset="0"/>
              </a:rPr>
              <a:t>Restriction on investment by a person resident outside India</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no person resident outside India shall make any investment in India.</a:t>
            </a:r>
          </a:p>
          <a:p>
            <a:pPr marL="0" indent="0">
              <a:buNone/>
            </a:pPr>
            <a:r>
              <a:rPr lang="en-US" sz="1500" dirty="0">
                <a:latin typeface="Calibri" panose="020F0502020204030204" pitchFamily="34" charset="0"/>
                <a:cs typeface="Calibri" panose="020F0502020204030204" pitchFamily="34" charset="0"/>
              </a:rPr>
              <a:t>Provided that an investment made in accordance with the Act or the rules or the regulations framed thereunder and held on the date of commencement of these Regulations, shall be deemed to have been made under these Regulations and shall accordingly be governed by these Regulations.</a:t>
            </a:r>
          </a:p>
          <a:p>
            <a:pPr marL="0" indent="0">
              <a:buNone/>
            </a:pPr>
            <a:r>
              <a:rPr lang="en-US" sz="1500" dirty="0">
                <a:latin typeface="Calibri" panose="020F0502020204030204" pitchFamily="34" charset="0"/>
                <a:cs typeface="Calibri" panose="020F0502020204030204" pitchFamily="34" charset="0"/>
              </a:rPr>
              <a:t>Provided further that the Reserve Bank may, on an application made to it and for sufficient reasons, permit a person resident outside India to make any investment in India subject to such conditions as may be considered necessary.</a:t>
            </a:r>
          </a:p>
          <a:p>
            <a:pPr marL="0" indent="0">
              <a:buNone/>
            </a:pPr>
            <a:endParaRPr lang="en-US" sz="1500" b="1" dirty="0">
              <a:latin typeface="Calibri" panose="020F0502020204030204" pitchFamily="34" charset="0"/>
              <a:cs typeface="Calibri" panose="020F0502020204030204" pitchFamily="34" charset="0"/>
            </a:endParaRPr>
          </a:p>
          <a:p>
            <a:pPr marL="0" indent="0">
              <a:buNone/>
            </a:pPr>
            <a:r>
              <a:rPr lang="en-US" sz="1800" b="1" dirty="0">
                <a:solidFill>
                  <a:srgbClr val="0070C0"/>
                </a:solidFill>
                <a:latin typeface="Calibri" panose="020F0502020204030204" pitchFamily="34" charset="0"/>
                <a:cs typeface="Calibri" panose="020F0502020204030204" pitchFamily="34" charset="0"/>
              </a:rPr>
              <a:t>4. </a:t>
            </a:r>
            <a:r>
              <a:rPr lang="en-US" sz="1800" b="1" dirty="0">
                <a:latin typeface="Calibri" panose="020F0502020204030204" pitchFamily="34" charset="0"/>
                <a:cs typeface="Calibri" panose="020F0502020204030204" pitchFamily="34" charset="0"/>
              </a:rPr>
              <a:t>Restriction on receiving investment</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an Indian entity or an investment vehicle, or a venture capital fund or a Firm or an Association of Persons or a proprietary concern shall not receive any investment in India from a person resident outside India or record such investment in its books.</a:t>
            </a:r>
          </a:p>
          <a:p>
            <a:pPr marL="0" indent="0">
              <a:buNone/>
            </a:pPr>
            <a:r>
              <a:rPr lang="en-US" sz="1500" dirty="0">
                <a:latin typeface="Calibri" panose="020F0502020204030204" pitchFamily="34" charset="0"/>
                <a:cs typeface="Calibri" panose="020F0502020204030204" pitchFamily="34" charset="0"/>
              </a:rPr>
              <a:t>Provided that the Reserve Bank may, on an application made to it and for sufficient reasons, permit an Indian entity or an investment vehicle, or a venture capital fund or a Firm or an Association of Persons or a proprietary concern to receive any investment in India from a person resident outside India or to record such investment subject to such conditions as may be considered necessary.</a:t>
            </a:r>
          </a:p>
        </p:txBody>
      </p:sp>
    </p:spTree>
    <p:extLst>
      <p:ext uri="{BB962C8B-B14F-4D97-AF65-F5344CB8AC3E}">
        <p14:creationId xmlns:p14="http://schemas.microsoft.com/office/powerpoint/2010/main" val="1102922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40210" y="6400800"/>
            <a:ext cx="1905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5155323" y="642010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562975" y="6420101"/>
            <a:ext cx="1905000" cy="457200"/>
          </a:xfrm>
        </p:spPr>
        <p:txBody>
          <a:bodyPr/>
          <a:lstStyle/>
          <a:p>
            <a:pPr>
              <a:defRPr/>
            </a:pPr>
            <a:fld id="{FB34A73F-7633-4765-B60F-ABA8245B9BEA}" type="slidenum">
              <a:rPr lang="en-US" smtClean="0"/>
              <a:pPr>
                <a:defRPr/>
              </a:pPr>
              <a:t>21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Regulations for Inbound Investment – FEMA Ntf. 20(R) (Contd)</a:t>
            </a:r>
          </a:p>
        </p:txBody>
      </p:sp>
      <p:sp>
        <p:nvSpPr>
          <p:cNvPr id="9222" name="Content Placeholder 6"/>
          <p:cNvSpPr>
            <a:spLocks noGrp="1"/>
          </p:cNvSpPr>
          <p:nvPr>
            <p:ph idx="1"/>
          </p:nvPr>
        </p:nvSpPr>
        <p:spPr>
          <a:xfrm>
            <a:off x="2198687" y="1219200"/>
            <a:ext cx="8269288" cy="5422232"/>
          </a:xfrm>
        </p:spPr>
        <p:txBody>
          <a:bodyPr/>
          <a:lstStyle/>
          <a:p>
            <a:pPr>
              <a:buSzPct val="100000"/>
              <a:buFont typeface="+mj-lt"/>
              <a:buAutoNum type="arabicPeriod" startAt="5"/>
            </a:pPr>
            <a:r>
              <a:rPr lang="en-US" sz="1800" b="1" dirty="0">
                <a:latin typeface="Calibri" panose="020F0502020204030204" pitchFamily="34" charset="0"/>
                <a:cs typeface="Calibri" panose="020F0502020204030204" pitchFamily="34" charset="0"/>
              </a:rPr>
              <a:t>Permission for making investment by a person resident outside India [Sch. 1 to 10].</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Acquisition through a rights issue or a bonus issue.</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Issue of shares under Employees Stock Options Scheme to persons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Issue of Convertible Notes by an Indian startup company.</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Merger or demerger or amalgamation of Indian companies.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Transfer of capital instruments of an Indian company by or to a person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Pricing Guidelines.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Taxes and Remittance of sale proceeds.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Reporting requirements.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Downstream Investment.</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Prohibited activities for investment by a person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Permitted sectors, entry routes and sectoral caps for total foreign investment.</a:t>
            </a:r>
          </a:p>
        </p:txBody>
      </p:sp>
    </p:spTree>
    <p:extLst>
      <p:ext uri="{BB962C8B-B14F-4D97-AF65-F5344CB8AC3E}">
        <p14:creationId xmlns:p14="http://schemas.microsoft.com/office/powerpoint/2010/main" val="1008607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9CB650-8EF7-4EC2-BF84-9ADD3C1589C6}"/>
              </a:ext>
            </a:extLst>
          </p:cNvPr>
          <p:cNvSpPr>
            <a:spLocks noGrp="1"/>
          </p:cNvSpPr>
          <p:nvPr>
            <p:ph type="title"/>
          </p:nvPr>
        </p:nvSpPr>
        <p:spPr>
          <a:xfrm>
            <a:off x="1534585" y="214314"/>
            <a:ext cx="10390716" cy="832821"/>
          </a:xfrm>
        </p:spPr>
        <p:txBody>
          <a:bodyPr/>
          <a:lstStyle/>
          <a:p>
            <a:r>
              <a:rPr lang="en-IN" sz="3600" dirty="0"/>
              <a:t>Permission for Investment to PROI- Regulation 5</a:t>
            </a:r>
          </a:p>
        </p:txBody>
      </p:sp>
      <p:sp>
        <p:nvSpPr>
          <p:cNvPr id="4" name="Date Placeholder 3">
            <a:extLst>
              <a:ext uri="{FF2B5EF4-FFF2-40B4-BE49-F238E27FC236}">
                <a16:creationId xmlns="" xmlns:a16="http://schemas.microsoft.com/office/drawing/2014/main" id="{A921BB2F-9206-4068-8DD0-41FF0740FED7}"/>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0C9076-BAC4-4CCB-998B-FDEFE4487CD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5B23025C-4C12-4C05-BB44-D24889C0D81A}"/>
              </a:ext>
            </a:extLst>
          </p:cNvPr>
          <p:cNvSpPr>
            <a:spLocks noGrp="1"/>
          </p:cNvSpPr>
          <p:nvPr>
            <p:ph type="sldNum" sz="quarter" idx="12"/>
          </p:nvPr>
        </p:nvSpPr>
        <p:spPr/>
        <p:txBody>
          <a:bodyPr/>
          <a:lstStyle/>
          <a:p>
            <a:pPr>
              <a:defRPr/>
            </a:pPr>
            <a:fld id="{4CAA70CE-4DCB-4D19-AC47-571E7F2D8BF8}" type="slidenum">
              <a:rPr lang="en-US" smtClean="0"/>
              <a:pPr>
                <a:defRPr/>
              </a:pPr>
              <a:t>22</a:t>
            </a:fld>
            <a:endParaRPr lang="en-US" dirty="0"/>
          </a:p>
        </p:txBody>
      </p:sp>
      <p:graphicFrame>
        <p:nvGraphicFramePr>
          <p:cNvPr id="7" name="Table 6">
            <a:extLst>
              <a:ext uri="{FF2B5EF4-FFF2-40B4-BE49-F238E27FC236}">
                <a16:creationId xmlns="" xmlns:a16="http://schemas.microsoft.com/office/drawing/2014/main" id="{579FA70C-5703-40BE-A71E-464AD7C855B6}"/>
              </a:ext>
            </a:extLst>
          </p:cNvPr>
          <p:cNvGraphicFramePr>
            <a:graphicFrameLocks noGrp="1"/>
          </p:cNvGraphicFramePr>
          <p:nvPr>
            <p:extLst>
              <p:ext uri="{D42A27DB-BD31-4B8C-83A1-F6EECF244321}">
                <p14:modId xmlns:p14="http://schemas.microsoft.com/office/powerpoint/2010/main" val="1323141112"/>
              </p:ext>
            </p:extLst>
          </p:nvPr>
        </p:nvGraphicFramePr>
        <p:xfrm>
          <a:off x="1426496" y="1501058"/>
          <a:ext cx="9413569" cy="4511040"/>
        </p:xfrm>
        <a:graphic>
          <a:graphicData uri="http://schemas.openxmlformats.org/drawingml/2006/table">
            <a:tbl>
              <a:tblPr firstRow="1" bandRow="1">
                <a:tableStyleId>{F5AB1C69-6EDB-4FF4-983F-18BD219EF322}</a:tableStyleId>
              </a:tblPr>
              <a:tblGrid>
                <a:gridCol w="2343910">
                  <a:extLst>
                    <a:ext uri="{9D8B030D-6E8A-4147-A177-3AD203B41FA5}">
                      <a16:colId xmlns="" xmlns:a16="http://schemas.microsoft.com/office/drawing/2014/main" val="2133288434"/>
                    </a:ext>
                  </a:extLst>
                </a:gridCol>
                <a:gridCol w="7069659">
                  <a:extLst>
                    <a:ext uri="{9D8B030D-6E8A-4147-A177-3AD203B41FA5}">
                      <a16:colId xmlns="" xmlns:a16="http://schemas.microsoft.com/office/drawing/2014/main" val="2352757913"/>
                    </a:ext>
                  </a:extLst>
                </a:gridCol>
              </a:tblGrid>
              <a:tr h="266218">
                <a:tc>
                  <a:txBody>
                    <a:bodyPr/>
                    <a:lstStyle/>
                    <a:p>
                      <a:pPr algn="ctr"/>
                      <a:r>
                        <a:rPr lang="en-IN" sz="1600" b="1" dirty="0">
                          <a:solidFill>
                            <a:schemeClr val="tx1"/>
                          </a:solidFill>
                        </a:rPr>
                        <a:t>Reg/Schedule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60828169"/>
                  </a:ext>
                </a:extLst>
              </a:tr>
              <a:tr h="2268000">
                <a:tc>
                  <a:txBody>
                    <a:bodyPr/>
                    <a:lstStyle/>
                    <a:p>
                      <a:r>
                        <a:rPr lang="en-IN" sz="1600" b="0" dirty="0">
                          <a:solidFill>
                            <a:schemeClr val="tx1"/>
                          </a:solidFill>
                        </a:rPr>
                        <a:t>5(1) – Schedule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solidFill>
                            <a:schemeClr val="tx1"/>
                          </a:solidFill>
                        </a:rPr>
                        <a:t>A PROI may subscribe, purchase or sell capital instruments of an Indian company as per terms and conditions specified in Schedule 1.</a:t>
                      </a:r>
                    </a:p>
                    <a:p>
                      <a:r>
                        <a:rPr lang="en-US" sz="1600" b="0" dirty="0">
                          <a:solidFill>
                            <a:schemeClr val="tx1"/>
                          </a:solidFill>
                        </a:rPr>
                        <a:t>Prior Government Approval required for Investment by a person who is a citizen of Bangladesh or Pakistan or is an entity incorporated in Bangladesh or Pakistan</a:t>
                      </a:r>
                    </a:p>
                    <a:p>
                      <a:r>
                        <a:rPr lang="en-US" sz="1600" b="0" dirty="0">
                          <a:solidFill>
                            <a:schemeClr val="tx1"/>
                          </a:solidFill>
                        </a:rPr>
                        <a:t>Citizen of Pakistan or an entity incorporated in Pakistan cannot invest, in defence, space, atomic energy and sectors prohibited for foreign investment.</a:t>
                      </a:r>
                    </a:p>
                    <a:p>
                      <a:endParaRPr lang="en-IN"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14408445"/>
                  </a:ext>
                </a:extLst>
              </a:tr>
              <a:tr h="266218">
                <a:tc>
                  <a:txBody>
                    <a:bodyPr/>
                    <a:lstStyle/>
                    <a:p>
                      <a:r>
                        <a:rPr lang="en-IN" sz="1600" b="0" dirty="0">
                          <a:solidFill>
                            <a:schemeClr val="tx1"/>
                          </a:solidFill>
                        </a:rPr>
                        <a:t>5(2) – Schedule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b="0" dirty="0">
                          <a:solidFill>
                            <a:schemeClr val="tx1"/>
                          </a:solidFill>
                        </a:rPr>
                        <a:t> Purchase/Sale of capital instruments of Listed Indian company on stock       exchange by FPI.</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97705265"/>
                  </a:ext>
                </a:extLst>
              </a:tr>
              <a:tr h="266218">
                <a:tc>
                  <a:txBody>
                    <a:bodyPr/>
                    <a:lstStyle/>
                    <a:p>
                      <a:r>
                        <a:rPr lang="en-IN" sz="1600" b="0" dirty="0">
                          <a:solidFill>
                            <a:schemeClr val="tx1"/>
                          </a:solidFill>
                        </a:rPr>
                        <a:t>5(3) – Schedule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Purchase/Sale of capital instruments of Listed Indian company on stock exchange by NRI/OCI on repatriation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66512388"/>
                  </a:ext>
                </a:extLst>
              </a:tr>
              <a:tr h="266218">
                <a:tc>
                  <a:txBody>
                    <a:bodyPr/>
                    <a:lstStyle/>
                    <a:p>
                      <a:r>
                        <a:rPr lang="en-IN" sz="1600" b="0" dirty="0">
                          <a:solidFill>
                            <a:schemeClr val="tx1"/>
                          </a:solidFill>
                        </a:rPr>
                        <a:t>5(4) – Schedule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Purchase/Sale of capital instruments or convertible notes of Indian company or units or contribution to capital of LLP or firm or proprietary concern by NRI/OCI on Non repatriation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28828270"/>
                  </a:ext>
                </a:extLst>
              </a:tr>
            </a:tbl>
          </a:graphicData>
        </a:graphic>
      </p:graphicFrame>
    </p:spTree>
    <p:extLst>
      <p:ext uri="{BB962C8B-B14F-4D97-AF65-F5344CB8AC3E}">
        <p14:creationId xmlns:p14="http://schemas.microsoft.com/office/powerpoint/2010/main" val="2283466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9CB650-8EF7-4EC2-BF84-9ADD3C1589C6}"/>
              </a:ext>
            </a:extLst>
          </p:cNvPr>
          <p:cNvSpPr>
            <a:spLocks noGrp="1"/>
          </p:cNvSpPr>
          <p:nvPr>
            <p:ph type="title"/>
          </p:nvPr>
        </p:nvSpPr>
        <p:spPr>
          <a:xfrm>
            <a:off x="1534585" y="214314"/>
            <a:ext cx="10390716" cy="832821"/>
          </a:xfrm>
        </p:spPr>
        <p:txBody>
          <a:bodyPr/>
          <a:lstStyle/>
          <a:p>
            <a:r>
              <a:rPr lang="en-IN" sz="3600" dirty="0"/>
              <a:t>Permission for Investment to PROI- Regulation 5</a:t>
            </a:r>
          </a:p>
        </p:txBody>
      </p:sp>
      <p:sp>
        <p:nvSpPr>
          <p:cNvPr id="4" name="Date Placeholder 3">
            <a:extLst>
              <a:ext uri="{FF2B5EF4-FFF2-40B4-BE49-F238E27FC236}">
                <a16:creationId xmlns="" xmlns:a16="http://schemas.microsoft.com/office/drawing/2014/main" id="{A921BB2F-9206-4068-8DD0-41FF0740FED7}"/>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0C9076-BAC4-4CCB-998B-FDEFE4487CD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5B23025C-4C12-4C05-BB44-D24889C0D81A}"/>
              </a:ext>
            </a:extLst>
          </p:cNvPr>
          <p:cNvSpPr>
            <a:spLocks noGrp="1"/>
          </p:cNvSpPr>
          <p:nvPr>
            <p:ph type="sldNum" sz="quarter" idx="12"/>
          </p:nvPr>
        </p:nvSpPr>
        <p:spPr/>
        <p:txBody>
          <a:bodyPr/>
          <a:lstStyle/>
          <a:p>
            <a:pPr>
              <a:defRPr/>
            </a:pPr>
            <a:fld id="{4CAA70CE-4DCB-4D19-AC47-571E7F2D8BF8}" type="slidenum">
              <a:rPr lang="en-US" smtClean="0"/>
              <a:pPr>
                <a:defRPr/>
              </a:pPr>
              <a:t>23</a:t>
            </a:fld>
            <a:endParaRPr lang="en-US" dirty="0"/>
          </a:p>
        </p:txBody>
      </p:sp>
      <p:graphicFrame>
        <p:nvGraphicFramePr>
          <p:cNvPr id="7" name="Table 6">
            <a:extLst>
              <a:ext uri="{FF2B5EF4-FFF2-40B4-BE49-F238E27FC236}">
                <a16:creationId xmlns="" xmlns:a16="http://schemas.microsoft.com/office/drawing/2014/main" id="{579FA70C-5703-40BE-A71E-464AD7C855B6}"/>
              </a:ext>
            </a:extLst>
          </p:cNvPr>
          <p:cNvGraphicFramePr>
            <a:graphicFrameLocks noGrp="1"/>
          </p:cNvGraphicFramePr>
          <p:nvPr>
            <p:extLst/>
          </p:nvPr>
        </p:nvGraphicFramePr>
        <p:xfrm>
          <a:off x="1389215" y="2255520"/>
          <a:ext cx="9413569" cy="2346960"/>
        </p:xfrm>
        <a:graphic>
          <a:graphicData uri="http://schemas.openxmlformats.org/drawingml/2006/table">
            <a:tbl>
              <a:tblPr firstRow="1" bandRow="1">
                <a:tableStyleId>{F5AB1C69-6EDB-4FF4-983F-18BD219EF322}</a:tableStyleId>
              </a:tblPr>
              <a:tblGrid>
                <a:gridCol w="2343910">
                  <a:extLst>
                    <a:ext uri="{9D8B030D-6E8A-4147-A177-3AD203B41FA5}">
                      <a16:colId xmlns="" xmlns:a16="http://schemas.microsoft.com/office/drawing/2014/main" val="2133288434"/>
                    </a:ext>
                  </a:extLst>
                </a:gridCol>
                <a:gridCol w="7069659">
                  <a:extLst>
                    <a:ext uri="{9D8B030D-6E8A-4147-A177-3AD203B41FA5}">
                      <a16:colId xmlns="" xmlns:a16="http://schemas.microsoft.com/office/drawing/2014/main" val="2352757913"/>
                    </a:ext>
                  </a:extLst>
                </a:gridCol>
              </a:tblGrid>
              <a:tr h="266218">
                <a:tc>
                  <a:txBody>
                    <a:bodyPr/>
                    <a:lstStyle/>
                    <a:p>
                      <a:pPr algn="ctr"/>
                      <a:r>
                        <a:rPr lang="en-IN" sz="1600" b="1" dirty="0">
                          <a:solidFill>
                            <a:schemeClr val="tx1"/>
                          </a:solidFill>
                        </a:rPr>
                        <a:t>Reg/Schedule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60828169"/>
                  </a:ext>
                </a:extLst>
              </a:tr>
              <a:tr h="266218">
                <a:tc>
                  <a:txBody>
                    <a:bodyPr/>
                    <a:lstStyle/>
                    <a:p>
                      <a:r>
                        <a:rPr lang="en-IN" sz="1600" b="0" dirty="0">
                          <a:solidFill>
                            <a:schemeClr val="tx1"/>
                          </a:solidFill>
                        </a:rPr>
                        <a:t>5(5) – Schedule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b="0" dirty="0">
                          <a:solidFill>
                            <a:schemeClr val="tx1"/>
                          </a:solidFill>
                        </a:rPr>
                        <a:t> Purchase/Sale of securities other than capital instruments by PROI</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97705265"/>
                  </a:ext>
                </a:extLst>
              </a:tr>
              <a:tr h="266218">
                <a:tc>
                  <a:txBody>
                    <a:bodyPr/>
                    <a:lstStyle/>
                    <a:p>
                      <a:r>
                        <a:rPr lang="en-IN" sz="1600" b="0" dirty="0">
                          <a:solidFill>
                            <a:schemeClr val="tx1"/>
                          </a:solidFill>
                        </a:rPr>
                        <a:t>5(6) – Schedule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in LLP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66512388"/>
                  </a:ext>
                </a:extLst>
              </a:tr>
              <a:tr h="266218">
                <a:tc>
                  <a:txBody>
                    <a:bodyPr/>
                    <a:lstStyle/>
                    <a:p>
                      <a:r>
                        <a:rPr lang="en-IN" sz="1600" b="0" dirty="0">
                          <a:solidFill>
                            <a:schemeClr val="tx1"/>
                          </a:solidFill>
                        </a:rPr>
                        <a:t>5(7) – Schedule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by Foreign Venture Capital Investor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953588563"/>
                  </a:ext>
                </a:extLst>
              </a:tr>
              <a:tr h="266218">
                <a:tc>
                  <a:txBody>
                    <a:bodyPr/>
                    <a:lstStyle/>
                    <a:p>
                      <a:r>
                        <a:rPr lang="en-IN" sz="1600" b="0" dirty="0">
                          <a:solidFill>
                            <a:schemeClr val="tx1"/>
                          </a:solidFill>
                        </a:rPr>
                        <a:t>5(8) – Schedule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by PROI in Investment vehicles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52157244"/>
                  </a:ext>
                </a:extLst>
              </a:tr>
              <a:tr h="266218">
                <a:tc>
                  <a:txBody>
                    <a:bodyPr/>
                    <a:lstStyle/>
                    <a:p>
                      <a:r>
                        <a:rPr lang="en-IN" sz="1600" b="0" dirty="0">
                          <a:solidFill>
                            <a:schemeClr val="tx1"/>
                          </a:solidFill>
                        </a:rPr>
                        <a:t>5(9) – Schedule 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in Depository Receipts by PROI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539607190"/>
                  </a:ext>
                </a:extLst>
              </a:tr>
              <a:tr h="266218">
                <a:tc>
                  <a:txBody>
                    <a:bodyPr/>
                    <a:lstStyle/>
                    <a:p>
                      <a:r>
                        <a:rPr lang="en-IN" sz="1600" b="0" dirty="0">
                          <a:solidFill>
                            <a:schemeClr val="tx1"/>
                          </a:solidFill>
                        </a:rPr>
                        <a:t>5(10) – Schedule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Issue of Indian Depository Receipts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04744159"/>
                  </a:ext>
                </a:extLst>
              </a:tr>
            </a:tbl>
          </a:graphicData>
        </a:graphic>
      </p:graphicFrame>
    </p:spTree>
    <p:extLst>
      <p:ext uri="{BB962C8B-B14F-4D97-AF65-F5344CB8AC3E}">
        <p14:creationId xmlns:p14="http://schemas.microsoft.com/office/powerpoint/2010/main" val="2174978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25639" y="6462596"/>
            <a:ext cx="2540000" cy="457200"/>
          </a:xfrm>
        </p:spPr>
        <p:txBody>
          <a:bodyPr/>
          <a:lstStyle/>
          <a:p>
            <a:pPr>
              <a:defRPr/>
            </a:pPr>
            <a:r>
              <a:rPr lang="en-US" sz="1200" smtClean="0"/>
              <a:t>1 June 2019</a:t>
            </a:r>
            <a:endParaRPr lang="en-US" sz="1200" dirty="0"/>
          </a:p>
        </p:txBody>
      </p:sp>
      <p:sp>
        <p:nvSpPr>
          <p:cNvPr id="9219" name="Footer Placeholder 4"/>
          <p:cNvSpPr>
            <a:spLocks noGrp="1"/>
          </p:cNvSpPr>
          <p:nvPr>
            <p:ph type="ftr" sz="quarter" idx="11"/>
          </p:nvPr>
        </p:nvSpPr>
        <p:spPr>
          <a:xfrm>
            <a:off x="4876800" y="6450112"/>
            <a:ext cx="3860800" cy="457200"/>
          </a:xfrm>
        </p:spPr>
        <p:txBody>
          <a:bodyPr/>
          <a:lstStyle/>
          <a:p>
            <a:pPr>
              <a:defRPr/>
            </a:pPr>
            <a:r>
              <a:rPr lang="en-US" sz="1200"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Transfer of Shares – Regulation 10</a:t>
            </a:r>
          </a:p>
        </p:txBody>
      </p:sp>
      <p:graphicFrame>
        <p:nvGraphicFramePr>
          <p:cNvPr id="3" name="Table 2">
            <a:extLst>
              <a:ext uri="{FF2B5EF4-FFF2-40B4-BE49-F238E27FC236}">
                <a16:creationId xmlns="" xmlns:a16="http://schemas.microsoft.com/office/drawing/2014/main" id="{C83CD4B0-F459-40B1-A12D-37723D9C36E8}"/>
              </a:ext>
            </a:extLst>
          </p:cNvPr>
          <p:cNvGraphicFramePr>
            <a:graphicFrameLocks noGrp="1"/>
          </p:cNvGraphicFramePr>
          <p:nvPr>
            <p:extLst>
              <p:ext uri="{D42A27DB-BD31-4B8C-83A1-F6EECF244321}">
                <p14:modId xmlns:p14="http://schemas.microsoft.com/office/powerpoint/2010/main" val="749129756"/>
              </p:ext>
            </p:extLst>
          </p:nvPr>
        </p:nvGraphicFramePr>
        <p:xfrm>
          <a:off x="1406013" y="1219201"/>
          <a:ext cx="9379974" cy="4645420"/>
        </p:xfrm>
        <a:graphic>
          <a:graphicData uri="http://schemas.openxmlformats.org/drawingml/2006/table">
            <a:tbl>
              <a:tblPr firstRow="1" firstCol="1" bandRow="1">
                <a:tableStyleId>{2D5ABB26-0587-4C30-8999-92F81FD0307C}</a:tableStyleId>
              </a:tblPr>
              <a:tblGrid>
                <a:gridCol w="545689">
                  <a:extLst>
                    <a:ext uri="{9D8B030D-6E8A-4147-A177-3AD203B41FA5}">
                      <a16:colId xmlns="" xmlns:a16="http://schemas.microsoft.com/office/drawing/2014/main" val="2214141651"/>
                    </a:ext>
                  </a:extLst>
                </a:gridCol>
                <a:gridCol w="1258040">
                  <a:extLst>
                    <a:ext uri="{9D8B030D-6E8A-4147-A177-3AD203B41FA5}">
                      <a16:colId xmlns="" xmlns:a16="http://schemas.microsoft.com/office/drawing/2014/main" val="784176033"/>
                    </a:ext>
                  </a:extLst>
                </a:gridCol>
                <a:gridCol w="1273768">
                  <a:extLst>
                    <a:ext uri="{9D8B030D-6E8A-4147-A177-3AD203B41FA5}">
                      <a16:colId xmlns="" xmlns:a16="http://schemas.microsoft.com/office/drawing/2014/main" val="3897087666"/>
                    </a:ext>
                  </a:extLst>
                </a:gridCol>
                <a:gridCol w="737419">
                  <a:extLst>
                    <a:ext uri="{9D8B030D-6E8A-4147-A177-3AD203B41FA5}">
                      <a16:colId xmlns="" xmlns:a16="http://schemas.microsoft.com/office/drawing/2014/main" val="3832542478"/>
                    </a:ext>
                  </a:extLst>
                </a:gridCol>
                <a:gridCol w="1221219">
                  <a:extLst>
                    <a:ext uri="{9D8B030D-6E8A-4147-A177-3AD203B41FA5}">
                      <a16:colId xmlns="" xmlns:a16="http://schemas.microsoft.com/office/drawing/2014/main" val="3957296149"/>
                    </a:ext>
                  </a:extLst>
                </a:gridCol>
                <a:gridCol w="4343839">
                  <a:extLst>
                    <a:ext uri="{9D8B030D-6E8A-4147-A177-3AD203B41FA5}">
                      <a16:colId xmlns="" xmlns:a16="http://schemas.microsoft.com/office/drawing/2014/main" val="2201476385"/>
                    </a:ext>
                  </a:extLst>
                </a:gridCol>
              </a:tblGrid>
              <a:tr h="251653">
                <a:tc>
                  <a:txBody>
                    <a:bodyPr/>
                    <a:lstStyle/>
                    <a:p>
                      <a:pPr>
                        <a:lnSpc>
                          <a:spcPct val="107000"/>
                        </a:lnSpc>
                        <a:spcAft>
                          <a:spcPts val="0"/>
                        </a:spcAft>
                      </a:pPr>
                      <a:r>
                        <a:rPr lang="en-IN" sz="1100" b="1" dirty="0">
                          <a:effectLst/>
                        </a:rPr>
                        <a:t> Sub Reg</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Transferor</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Transferee</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Form</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Automatic/Approval Route</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Conditions</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832536642"/>
                  </a:ext>
                </a:extLst>
              </a:tr>
              <a:tr h="438077">
                <a:tc rowSpan="2">
                  <a:txBody>
                    <a:bodyPr/>
                    <a:lstStyle/>
                    <a:p>
                      <a:pPr algn="r">
                        <a:lnSpc>
                          <a:spcPct val="107000"/>
                        </a:lnSpc>
                        <a:spcAft>
                          <a:spcPts val="0"/>
                        </a:spcAft>
                      </a:pPr>
                      <a:r>
                        <a:rPr lang="en-IN" sz="1100" dirty="0">
                          <a:effectLst/>
                        </a:rPr>
                        <a:t>1</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 (no NRI,OCI)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 </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609058000"/>
                  </a:ext>
                </a:extLst>
              </a:tr>
              <a:tr h="662081">
                <a:tc vMerge="1">
                  <a:txBody>
                    <a:bodyPr/>
                    <a:lstStyle/>
                    <a:p>
                      <a:pPr algn="r">
                        <a:lnSpc>
                          <a:spcPct val="107000"/>
                        </a:lnSpc>
                        <a:spcAft>
                          <a:spcPts val="0"/>
                        </a:spcAft>
                      </a:pP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b">
                    <a:lnT w="12700" cap="flat" cmpd="sng" algn="ctr">
                      <a:noFill/>
                      <a:prstDash val="solid"/>
                      <a:round/>
                      <a:headEnd type="none" w="med" len="med"/>
                      <a:tailEnd type="none" w="med" len="med"/>
                    </a:lnT>
                  </a:tcPr>
                </a:tc>
                <a:tc>
                  <a:txBody>
                    <a:bodyPr/>
                    <a:lstStyle/>
                    <a:p>
                      <a:pPr>
                        <a:lnSpc>
                          <a:spcPct val="107000"/>
                        </a:lnSpc>
                        <a:spcAft>
                          <a:spcPts val="0"/>
                        </a:spcAft>
                      </a:pPr>
                      <a:r>
                        <a:rPr lang="en-IN" sz="1100" dirty="0">
                          <a:effectLst/>
                        </a:rPr>
                        <a:t>FPI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(if sectoral/investment limit is exceeded)</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514809027"/>
                  </a:ext>
                </a:extLst>
              </a:tr>
              <a:tr h="438077">
                <a:tc>
                  <a:txBody>
                    <a:bodyPr/>
                    <a:lstStyle/>
                    <a:p>
                      <a:pPr algn="r">
                        <a:lnSpc>
                          <a:spcPct val="107000"/>
                        </a:lnSpc>
                        <a:spcAft>
                          <a:spcPts val="0"/>
                        </a:spcAft>
                      </a:pPr>
                      <a:r>
                        <a:rPr lang="en-IN" sz="1100" dirty="0">
                          <a:effectLst/>
                        </a:rPr>
                        <a:t>2</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holding on Repatriable basis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IN" sz="1100" dirty="0" smtClean="0"/>
                        <a:t>Prior Government Approval be required for any transfer in case the company is engaged in sector which requires government approval</a:t>
                      </a:r>
                    </a:p>
                    <a:p>
                      <a:pPr>
                        <a:lnSpc>
                          <a:spcPct val="107000"/>
                        </a:lnSpc>
                        <a:spcAft>
                          <a:spcPts val="0"/>
                        </a:spcAft>
                      </a:pP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129199488"/>
                  </a:ext>
                </a:extLst>
              </a:tr>
              <a:tr h="662081">
                <a:tc>
                  <a:txBody>
                    <a:bodyPr/>
                    <a:lstStyle/>
                    <a:p>
                      <a:pPr algn="r">
                        <a:lnSpc>
                          <a:spcPct val="107000"/>
                        </a:lnSpc>
                        <a:spcAft>
                          <a:spcPts val="0"/>
                        </a:spcAft>
                      </a:pPr>
                      <a:r>
                        <a:rPr lang="en-IN" sz="1100" dirty="0">
                          <a:effectLst/>
                        </a:rPr>
                        <a:t>3</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PRII/Stock exch</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subject to the adherence to pricing guidelines, documentation and reporting requirements for such transfers. If non rep then no conditions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068325485"/>
                  </a:ext>
                </a:extLst>
              </a:tr>
              <a:tr h="662081">
                <a:tc>
                  <a:txBody>
                    <a:bodyPr/>
                    <a:lstStyle/>
                    <a:p>
                      <a:pPr algn="r">
                        <a:lnSpc>
                          <a:spcPct val="107000"/>
                        </a:lnSpc>
                        <a:spcAft>
                          <a:spcPts val="0"/>
                        </a:spcAft>
                      </a:pPr>
                      <a:r>
                        <a:rPr lang="en-IN" sz="1100" dirty="0">
                          <a:effectLst/>
                        </a:rPr>
                        <a:t>4</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1100" dirty="0">
                          <a:effectLst/>
                        </a:rPr>
                        <a:t>PRII/NRI/OCI holding on  Non Repatriable basis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100" dirty="0">
                          <a:effectLst/>
                        </a:rPr>
                        <a:t>subject to the adherence to entry routes, sectoral caps/ investment limits, pricing guidelines and documentation and reporting requirements as may be specified by Reserve Bank </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182654494"/>
                  </a:ext>
                </a:extLst>
              </a:tr>
              <a:tr h="662081">
                <a:tc>
                  <a:txBody>
                    <a:bodyPr/>
                    <a:lstStyle/>
                    <a:p>
                      <a:pPr algn="r">
                        <a:lnSpc>
                          <a:spcPct val="107000"/>
                        </a:lnSpc>
                        <a:spcAft>
                          <a:spcPts val="0"/>
                        </a:spcAft>
                      </a:pPr>
                      <a:r>
                        <a:rPr lang="en-IN" sz="1100" dirty="0">
                          <a:effectLst/>
                        </a:rPr>
                        <a:t>5</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PRII/OCI/NRI holding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 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Approval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Gift&lt;= 5% of paid up cap of Indian co, deb, mf. Donor &amp; Donee relatives. Value of all gifts of donor to be less than 50,000$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01738031"/>
                  </a:ext>
                </a:extLst>
              </a:tr>
              <a:tr h="662081">
                <a:tc>
                  <a:txBody>
                    <a:bodyPr/>
                    <a:lstStyle/>
                    <a:p>
                      <a:pPr algn="r">
                        <a:lnSpc>
                          <a:spcPct val="107000"/>
                        </a:lnSpc>
                        <a:spcAft>
                          <a:spcPts val="0"/>
                        </a:spcAft>
                      </a:pPr>
                      <a:r>
                        <a:rPr lang="en-IN" sz="1100" dirty="0">
                          <a:effectLst/>
                        </a:rPr>
                        <a:t>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holding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765231769"/>
                  </a:ext>
                </a:extLst>
              </a:tr>
            </a:tbl>
          </a:graphicData>
        </a:graphic>
      </p:graphicFrame>
    </p:spTree>
    <p:extLst>
      <p:ext uri="{BB962C8B-B14F-4D97-AF65-F5344CB8AC3E}">
        <p14:creationId xmlns:p14="http://schemas.microsoft.com/office/powerpoint/2010/main" val="3145252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AA5E51C-3194-4F48-8ABC-3756A13DCB83}"/>
              </a:ext>
            </a:extLst>
          </p:cNvPr>
          <p:cNvSpPr>
            <a:spLocks noGrp="1"/>
          </p:cNvSpPr>
          <p:nvPr>
            <p:ph type="title"/>
          </p:nvPr>
        </p:nvSpPr>
        <p:spPr>
          <a:xfrm>
            <a:off x="1534585" y="214314"/>
            <a:ext cx="10390716" cy="457201"/>
          </a:xfrm>
        </p:spPr>
        <p:txBody>
          <a:bodyPr/>
          <a:lstStyle/>
          <a:p>
            <a:pPr algn="ctr"/>
            <a:r>
              <a:rPr lang="en-US" sz="3000" dirty="0"/>
              <a:t>Transfer of Shares – Regulation 10</a:t>
            </a:r>
            <a:endParaRPr lang="en-IN" sz="3000" dirty="0"/>
          </a:p>
        </p:txBody>
      </p:sp>
      <p:sp>
        <p:nvSpPr>
          <p:cNvPr id="4" name="Date Placeholder 3">
            <a:extLst>
              <a:ext uri="{FF2B5EF4-FFF2-40B4-BE49-F238E27FC236}">
                <a16:creationId xmlns="" xmlns:a16="http://schemas.microsoft.com/office/drawing/2014/main" id="{40E09F6C-3137-4043-9D1C-485EC1FE9864}"/>
              </a:ext>
            </a:extLst>
          </p:cNvPr>
          <p:cNvSpPr>
            <a:spLocks noGrp="1"/>
          </p:cNvSpPr>
          <p:nvPr>
            <p:ph type="dt" sz="half" idx="10"/>
          </p:nvPr>
        </p:nvSpPr>
        <p:spPr>
          <a:xfrm>
            <a:off x="1549400" y="6450113"/>
            <a:ext cx="2540000" cy="457200"/>
          </a:xfrm>
        </p:spPr>
        <p:txBody>
          <a:bodyPr/>
          <a:lstStyle/>
          <a:p>
            <a:pPr>
              <a:defRPr/>
            </a:pPr>
            <a:r>
              <a:rPr lang="en-US" sz="1200" smtClean="0"/>
              <a:t>1 June 2019</a:t>
            </a:r>
            <a:endParaRPr lang="en-US" sz="1200" dirty="0"/>
          </a:p>
        </p:txBody>
      </p:sp>
      <p:sp>
        <p:nvSpPr>
          <p:cNvPr id="5" name="Footer Placeholder 4">
            <a:extLst>
              <a:ext uri="{FF2B5EF4-FFF2-40B4-BE49-F238E27FC236}">
                <a16:creationId xmlns="" xmlns:a16="http://schemas.microsoft.com/office/drawing/2014/main" id="{615DDAE0-4AEF-4B1D-9B1F-05370501081F}"/>
              </a:ext>
            </a:extLst>
          </p:cNvPr>
          <p:cNvSpPr>
            <a:spLocks noGrp="1"/>
          </p:cNvSpPr>
          <p:nvPr>
            <p:ph type="ftr" sz="quarter" idx="11"/>
          </p:nvPr>
        </p:nvSpPr>
        <p:spPr>
          <a:xfrm>
            <a:off x="4876800" y="6450113"/>
            <a:ext cx="3860800" cy="457200"/>
          </a:xfrm>
        </p:spPr>
        <p:txBody>
          <a:bodyPr/>
          <a:lstStyle/>
          <a:p>
            <a:pPr>
              <a:defRPr/>
            </a:pPr>
            <a:r>
              <a:rPr lang="en-US" sz="1200" dirty="0"/>
              <a:t>P. P. Shah &amp; Asso.</a:t>
            </a:r>
          </a:p>
        </p:txBody>
      </p:sp>
      <p:sp>
        <p:nvSpPr>
          <p:cNvPr id="6" name="Slide Number Placeholder 5">
            <a:extLst>
              <a:ext uri="{FF2B5EF4-FFF2-40B4-BE49-F238E27FC236}">
                <a16:creationId xmlns="" xmlns:a16="http://schemas.microsoft.com/office/drawing/2014/main" id="{DCC61441-954A-4C05-BE68-8B72AE1C8416}"/>
              </a:ext>
            </a:extLst>
          </p:cNvPr>
          <p:cNvSpPr>
            <a:spLocks noGrp="1"/>
          </p:cNvSpPr>
          <p:nvPr>
            <p:ph type="sldNum" sz="quarter" idx="12"/>
          </p:nvPr>
        </p:nvSpPr>
        <p:spPr/>
        <p:txBody>
          <a:bodyPr/>
          <a:lstStyle/>
          <a:p>
            <a:pPr>
              <a:defRPr/>
            </a:pPr>
            <a:fld id="{4CAA70CE-4DCB-4D19-AC47-571E7F2D8BF8}" type="slidenum">
              <a:rPr lang="en-US" smtClean="0"/>
              <a:pPr>
                <a:defRPr/>
              </a:pPr>
              <a:t>25</a:t>
            </a:fld>
            <a:endParaRPr lang="en-US" dirty="0"/>
          </a:p>
        </p:txBody>
      </p:sp>
      <p:graphicFrame>
        <p:nvGraphicFramePr>
          <p:cNvPr id="7" name="Table 6">
            <a:extLst>
              <a:ext uri="{FF2B5EF4-FFF2-40B4-BE49-F238E27FC236}">
                <a16:creationId xmlns="" xmlns:a16="http://schemas.microsoft.com/office/drawing/2014/main" id="{ECF7EB25-E5CC-45FA-8CD1-304F9C92505E}"/>
              </a:ext>
            </a:extLst>
          </p:cNvPr>
          <p:cNvGraphicFramePr>
            <a:graphicFrameLocks noGrp="1"/>
          </p:cNvGraphicFramePr>
          <p:nvPr>
            <p:extLst>
              <p:ext uri="{D42A27DB-BD31-4B8C-83A1-F6EECF244321}">
                <p14:modId xmlns:p14="http://schemas.microsoft.com/office/powerpoint/2010/main" val="3026337197"/>
              </p:ext>
            </p:extLst>
          </p:nvPr>
        </p:nvGraphicFramePr>
        <p:xfrm>
          <a:off x="1357670" y="747710"/>
          <a:ext cx="10205065" cy="5735447"/>
        </p:xfrm>
        <a:graphic>
          <a:graphicData uri="http://schemas.openxmlformats.org/drawingml/2006/table">
            <a:tbl>
              <a:tblPr firstRow="1" firstCol="1" bandRow="1">
                <a:tableStyleId>{2D5ABB26-0587-4C30-8999-92F81FD0307C}</a:tableStyleId>
              </a:tblPr>
              <a:tblGrid>
                <a:gridCol w="593689">
                  <a:extLst>
                    <a:ext uri="{9D8B030D-6E8A-4147-A177-3AD203B41FA5}">
                      <a16:colId xmlns="" xmlns:a16="http://schemas.microsoft.com/office/drawing/2014/main" val="875551150"/>
                    </a:ext>
                  </a:extLst>
                </a:gridCol>
                <a:gridCol w="9611376">
                  <a:extLst>
                    <a:ext uri="{9D8B030D-6E8A-4147-A177-3AD203B41FA5}">
                      <a16:colId xmlns="" xmlns:a16="http://schemas.microsoft.com/office/drawing/2014/main" val="1499094747"/>
                    </a:ext>
                  </a:extLst>
                </a:gridCol>
              </a:tblGrid>
              <a:tr h="438077">
                <a:tc>
                  <a:txBody>
                    <a:bodyPr/>
                    <a:lstStyle/>
                    <a:p>
                      <a:pPr algn="ctr">
                        <a:lnSpc>
                          <a:spcPct val="107000"/>
                        </a:lnSpc>
                        <a:spcAft>
                          <a:spcPts val="0"/>
                        </a:spcAft>
                      </a:pPr>
                      <a:r>
                        <a:rPr lang="en-IN" sz="1200" b="1" dirty="0">
                          <a:effectLst/>
                        </a:rPr>
                        <a:t> Sub Reg</a:t>
                      </a:r>
                      <a:endParaRPr lang="en-IN" sz="12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200" b="1" dirty="0">
                          <a:effectLst/>
                        </a:rPr>
                        <a:t>Conditions</a:t>
                      </a:r>
                      <a:endParaRPr lang="en-IN" sz="12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3479212824"/>
                  </a:ext>
                </a:extLst>
              </a:tr>
              <a:tr h="656120">
                <a:tc>
                  <a:txBody>
                    <a:bodyPr/>
                    <a:lstStyle/>
                    <a:p>
                      <a:pPr algn="r">
                        <a:lnSpc>
                          <a:spcPct val="107000"/>
                        </a:lnSpc>
                        <a:spcAft>
                          <a:spcPts val="0"/>
                        </a:spcAft>
                      </a:pPr>
                      <a:r>
                        <a:rPr lang="en-IN" sz="1200" dirty="0">
                          <a:effectLst/>
                        </a:rPr>
                        <a:t>7</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PROI holding capital instruments containing Optionality clause and exercising the option may exit without any assured return subject too pricing guidelines and lock in period of 1 year</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375048437"/>
                  </a:ext>
                </a:extLst>
              </a:tr>
              <a:tr h="438077">
                <a:tc>
                  <a:txBody>
                    <a:bodyPr/>
                    <a:lstStyle/>
                    <a:p>
                      <a:pPr algn="r">
                        <a:lnSpc>
                          <a:spcPct val="107000"/>
                        </a:lnSpc>
                        <a:spcAft>
                          <a:spcPts val="0"/>
                        </a:spcAft>
                      </a:pPr>
                      <a:r>
                        <a:rPr lang="en-IN" sz="1200" dirty="0">
                          <a:effectLst/>
                        </a:rPr>
                        <a:t>8</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Erstwhile OCB may transfer Capital instruments subject to Directions issued by RBI (Notification No. FEMA101/2003-RB dated 03.10.2003) (A. P. Dir Circular No.14 of 16.09.2003 and circular No.44 of 08.12.2003)</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56208328"/>
                  </a:ext>
                </a:extLst>
              </a:tr>
              <a:tr h="438077">
                <a:tc>
                  <a:txBody>
                    <a:bodyPr/>
                    <a:lstStyle/>
                    <a:p>
                      <a:pPr algn="r">
                        <a:lnSpc>
                          <a:spcPct val="107000"/>
                        </a:lnSpc>
                        <a:spcAft>
                          <a:spcPts val="0"/>
                        </a:spcAft>
                      </a:pPr>
                      <a:r>
                        <a:rPr lang="en-IN" sz="1200" dirty="0">
                          <a:effectLst/>
                        </a:rPr>
                        <a:t>9</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Transfer on deferred basis between a PROI and PRII. Subject to </a:t>
                      </a:r>
                    </a:p>
                    <a:p>
                      <a:pPr>
                        <a:lnSpc>
                          <a:spcPct val="107000"/>
                        </a:lnSpc>
                        <a:spcAft>
                          <a:spcPts val="0"/>
                        </a:spcAft>
                      </a:pPr>
                      <a:r>
                        <a:rPr lang="en-IN" sz="1200" dirty="0">
                          <a:effectLst/>
                        </a:rPr>
                        <a:t>-the amount should not exceed 25% of total consideration </a:t>
                      </a:r>
                    </a:p>
                    <a:p>
                      <a:pPr>
                        <a:lnSpc>
                          <a:spcPct val="107000"/>
                        </a:lnSpc>
                        <a:spcAft>
                          <a:spcPts val="0"/>
                        </a:spcAft>
                      </a:pPr>
                      <a:r>
                        <a:rPr lang="en-IN" sz="1200" dirty="0">
                          <a:effectLst/>
                        </a:rPr>
                        <a:t>-should be settled within  18 months from the date of transfer agreement.</a:t>
                      </a:r>
                    </a:p>
                    <a:p>
                      <a:pPr>
                        <a:lnSpc>
                          <a:spcPct val="107000"/>
                        </a:lnSpc>
                        <a:spcAft>
                          <a:spcPts val="0"/>
                        </a:spcAft>
                      </a:pPr>
                      <a:r>
                        <a:rPr lang="en-IN" sz="1200" dirty="0">
                          <a:effectLst/>
                        </a:rPr>
                        <a:t>-can be settled through escrow account</a:t>
                      </a:r>
                    </a:p>
                    <a:p>
                      <a:pPr>
                        <a:lnSpc>
                          <a:spcPct val="107000"/>
                        </a:lnSpc>
                        <a:spcAft>
                          <a:spcPts val="0"/>
                        </a:spcAft>
                      </a:pPr>
                      <a:r>
                        <a:rPr lang="en-IN" sz="1200" dirty="0">
                          <a:effectLst/>
                        </a:rPr>
                        <a:t>-</a:t>
                      </a:r>
                      <a:r>
                        <a:rPr lang="en-US" sz="1200" dirty="0">
                          <a:effectLst/>
                        </a:rPr>
                        <a:t>can be indemnified by the seller for a period of maximum eighteen months from the date of the payment of the full consideration, by the buyer to the seller.</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746805964"/>
                  </a:ext>
                </a:extLst>
              </a:tr>
              <a:tr h="438077">
                <a:tc>
                  <a:txBody>
                    <a:bodyPr/>
                    <a:lstStyle/>
                    <a:p>
                      <a:pPr algn="r">
                        <a:lnSpc>
                          <a:spcPct val="107000"/>
                        </a:lnSpc>
                        <a:spcAft>
                          <a:spcPts val="0"/>
                        </a:spcAft>
                      </a:pPr>
                      <a:r>
                        <a:rPr lang="en-IN" sz="1200" dirty="0">
                          <a:effectLst/>
                        </a:rPr>
                        <a:t>10</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In case of Transfer from PRII to PROI, the PROI may open an escrow Account, which may be funded by inward remittance</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32656369"/>
                  </a:ext>
                </a:extLst>
              </a:tr>
              <a:tr h="438077">
                <a:tc>
                  <a:txBody>
                    <a:bodyPr/>
                    <a:lstStyle/>
                    <a:p>
                      <a:pPr algn="r">
                        <a:lnSpc>
                          <a:spcPct val="107000"/>
                        </a:lnSpc>
                        <a:spcAft>
                          <a:spcPts val="0"/>
                        </a:spcAft>
                      </a:pPr>
                      <a:r>
                        <a:rPr lang="en-IN" sz="1200" dirty="0">
                          <a:effectLst/>
                        </a:rPr>
                        <a:t>11</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Pricing </a:t>
                      </a:r>
                      <a:r>
                        <a:rPr lang="en-US" sz="1200" dirty="0">
                          <a:effectLst/>
                        </a:rPr>
                        <a:t>guidelines shall not be applicable for any transfer by way of sale done in accordance with SEBI regulations where the pricing is prescribed by SEBI.</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718032908"/>
                  </a:ext>
                </a:extLst>
              </a:tr>
              <a:tr h="438077">
                <a:tc>
                  <a:txBody>
                    <a:bodyPr/>
                    <a:lstStyle/>
                    <a:p>
                      <a:pPr algn="r">
                        <a:lnSpc>
                          <a:spcPct val="107000"/>
                        </a:lnSpc>
                        <a:spcAft>
                          <a:spcPts val="0"/>
                        </a:spcAft>
                      </a:pPr>
                      <a:r>
                        <a:rPr lang="en-IN" sz="1200" dirty="0">
                          <a:effectLst/>
                        </a:rPr>
                        <a:t>12</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u="sng" dirty="0">
                          <a:effectLst/>
                        </a:rPr>
                        <a:t>Pledge of Shares:</a:t>
                      </a:r>
                      <a:endParaRPr lang="en-IN" sz="1200" u="none" dirty="0">
                        <a:effectLst/>
                      </a:endParaRPr>
                    </a:p>
                    <a:p>
                      <a:pPr>
                        <a:lnSpc>
                          <a:spcPct val="107000"/>
                        </a:lnSpc>
                        <a:spcAft>
                          <a:spcPts val="0"/>
                        </a:spcAft>
                      </a:pPr>
                      <a:r>
                        <a:rPr lang="en-US" sz="1200" u="none" dirty="0">
                          <a:effectLst/>
                        </a:rPr>
                        <a:t>Transfer of capital instruments of an Indian company or units of an Investment Vehicle by way of pledge subject to:</a:t>
                      </a:r>
                    </a:p>
                    <a:p>
                      <a:pPr marL="342900" indent="-342900">
                        <a:lnSpc>
                          <a:spcPct val="107000"/>
                        </a:lnSpc>
                        <a:spcAft>
                          <a:spcPts val="0"/>
                        </a:spcAft>
                        <a:buAutoNum type="alphaLcParenR"/>
                      </a:pPr>
                      <a:r>
                        <a:rPr lang="en-US" sz="1200" u="none" dirty="0">
                          <a:effectLst/>
                        </a:rPr>
                        <a:t>Promoter may pledge shares of borrowing company for securing ECB subject to:</a:t>
                      </a:r>
                    </a:p>
                    <a:p>
                      <a:pPr marL="0" indent="0">
                        <a:lnSpc>
                          <a:spcPct val="107000"/>
                        </a:lnSpc>
                        <a:spcAft>
                          <a:spcPts val="0"/>
                        </a:spcAft>
                        <a:buNone/>
                      </a:pPr>
                      <a:r>
                        <a:rPr lang="en-US" sz="1200" u="none" dirty="0">
                          <a:effectLst/>
                        </a:rPr>
                        <a:t>-Period of Pledge is co terminus with Maturity of ECB</a:t>
                      </a:r>
                    </a:p>
                    <a:p>
                      <a:pPr marL="0" indent="0">
                        <a:lnSpc>
                          <a:spcPct val="107000"/>
                        </a:lnSpc>
                        <a:spcAft>
                          <a:spcPts val="0"/>
                        </a:spcAft>
                        <a:buNone/>
                      </a:pPr>
                      <a:r>
                        <a:rPr lang="en-US" sz="1200" u="none" dirty="0">
                          <a:effectLst/>
                        </a:rPr>
                        <a:t>-In case of invocation of pledge, transfer shall be in accordance with RBI directions</a:t>
                      </a:r>
                    </a:p>
                    <a:p>
                      <a:pPr marL="0" indent="0">
                        <a:lnSpc>
                          <a:spcPct val="107000"/>
                        </a:lnSpc>
                        <a:spcAft>
                          <a:spcPts val="0"/>
                        </a:spcAft>
                        <a:buNone/>
                      </a:pPr>
                      <a:r>
                        <a:rPr lang="en-US" sz="1200" u="none" dirty="0">
                          <a:effectLst/>
                        </a:rPr>
                        <a:t>-Statutory Auditor certificate for utilization of ECB proceeds for permitted end use only</a:t>
                      </a:r>
                    </a:p>
                    <a:p>
                      <a:pPr marL="0" indent="0">
                        <a:lnSpc>
                          <a:spcPct val="107000"/>
                        </a:lnSpc>
                        <a:spcAft>
                          <a:spcPts val="0"/>
                        </a:spcAft>
                        <a:buNone/>
                      </a:pPr>
                      <a:r>
                        <a:rPr lang="en-US" sz="1200" u="none" dirty="0">
                          <a:effectLst/>
                        </a:rPr>
                        <a:t>-NOC of AD shall be obtained for Pledge</a:t>
                      </a:r>
                    </a:p>
                    <a:p>
                      <a:pPr marL="342900" indent="-342900">
                        <a:lnSpc>
                          <a:spcPct val="107000"/>
                        </a:lnSpc>
                        <a:spcAft>
                          <a:spcPts val="0"/>
                        </a:spcAft>
                        <a:buAutoNum type="alphaLcParenR" startAt="2"/>
                      </a:pPr>
                      <a:r>
                        <a:rPr lang="en-US" sz="1200" u="none" dirty="0">
                          <a:effectLst/>
                        </a:rPr>
                        <a:t>PROI may pledge capital instruments of Indian company or units of Investment vehicle subject to:</a:t>
                      </a:r>
                    </a:p>
                    <a:p>
                      <a:pPr marL="0" indent="0">
                        <a:lnSpc>
                          <a:spcPct val="107000"/>
                        </a:lnSpc>
                        <a:spcAft>
                          <a:spcPts val="0"/>
                        </a:spcAft>
                        <a:buNone/>
                      </a:pPr>
                      <a:r>
                        <a:rPr lang="en-US" sz="1200" u="none" dirty="0">
                          <a:effectLst/>
                        </a:rPr>
                        <a:t>-In favour of an Indian Bank/RBI registered NBFC to secure credit facilities being extended to such Indian company for bona fide purposes</a:t>
                      </a:r>
                    </a:p>
                    <a:p>
                      <a:pPr marL="0" indent="0">
                        <a:lnSpc>
                          <a:spcPct val="107000"/>
                        </a:lnSpc>
                        <a:spcAft>
                          <a:spcPts val="0"/>
                        </a:spcAft>
                        <a:buNone/>
                      </a:pPr>
                      <a:r>
                        <a:rPr lang="en-US" sz="1200" u="none" dirty="0">
                          <a:effectLst/>
                        </a:rPr>
                        <a:t>-In favour of an overseas bank to secure credit facilities being extended to such person or a PROI who is the promoter of such Indian company or the overseas group company of such Indian company</a:t>
                      </a: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347659878"/>
                  </a:ext>
                </a:extLst>
              </a:tr>
            </a:tbl>
          </a:graphicData>
        </a:graphic>
      </p:graphicFrame>
    </p:spTree>
    <p:extLst>
      <p:ext uri="{BB962C8B-B14F-4D97-AF65-F5344CB8AC3E}">
        <p14:creationId xmlns:p14="http://schemas.microsoft.com/office/powerpoint/2010/main" val="1193418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05866"/>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405866"/>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26</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Reporting – Regulation 13</a:t>
            </a:r>
          </a:p>
        </p:txBody>
      </p:sp>
      <p:graphicFrame>
        <p:nvGraphicFramePr>
          <p:cNvPr id="3" name="Table 2">
            <a:extLst>
              <a:ext uri="{FF2B5EF4-FFF2-40B4-BE49-F238E27FC236}">
                <a16:creationId xmlns="" xmlns:a16="http://schemas.microsoft.com/office/drawing/2014/main" id="{F6F300AF-7FB3-4778-8970-C609A22470DD}"/>
              </a:ext>
            </a:extLst>
          </p:cNvPr>
          <p:cNvGraphicFramePr>
            <a:graphicFrameLocks noGrp="1"/>
          </p:cNvGraphicFramePr>
          <p:nvPr>
            <p:extLst>
              <p:ext uri="{D42A27DB-BD31-4B8C-83A1-F6EECF244321}">
                <p14:modId xmlns:p14="http://schemas.microsoft.com/office/powerpoint/2010/main" val="816207222"/>
              </p:ext>
            </p:extLst>
          </p:nvPr>
        </p:nvGraphicFramePr>
        <p:xfrm>
          <a:off x="1556501" y="1219201"/>
          <a:ext cx="9103032" cy="5283200"/>
        </p:xfrm>
        <a:graphic>
          <a:graphicData uri="http://schemas.openxmlformats.org/drawingml/2006/table">
            <a:tbl>
              <a:tblPr firstRow="1" bandRow="1">
                <a:tableStyleId>{2D5ABB26-0587-4C30-8999-92F81FD0307C}</a:tableStyleId>
              </a:tblPr>
              <a:tblGrid>
                <a:gridCol w="1589360">
                  <a:extLst>
                    <a:ext uri="{9D8B030D-6E8A-4147-A177-3AD203B41FA5}">
                      <a16:colId xmlns="" xmlns:a16="http://schemas.microsoft.com/office/drawing/2014/main" val="3371387479"/>
                    </a:ext>
                  </a:extLst>
                </a:gridCol>
                <a:gridCol w="7513672">
                  <a:extLst>
                    <a:ext uri="{9D8B030D-6E8A-4147-A177-3AD203B41FA5}">
                      <a16:colId xmlns="" xmlns:a16="http://schemas.microsoft.com/office/drawing/2014/main" val="2948734367"/>
                    </a:ext>
                  </a:extLst>
                </a:gridCol>
              </a:tblGrid>
              <a:tr h="370840">
                <a:tc>
                  <a:txBody>
                    <a:bodyPr/>
                    <a:lstStyle/>
                    <a:p>
                      <a:pPr algn="ctr"/>
                      <a:r>
                        <a:rPr lang="en-IN" sz="1400" b="1" dirty="0"/>
                        <a:t>Form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IN" sz="1400" b="1" dirty="0"/>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596892049"/>
                  </a:ext>
                </a:extLst>
              </a:tr>
              <a:tr h="370840">
                <a:tc>
                  <a:txBody>
                    <a:bodyPr/>
                    <a:lstStyle/>
                    <a:p>
                      <a:r>
                        <a:rPr lang="en-IN" sz="1400" dirty="0"/>
                        <a:t>FCGPR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For Allotment of Capital instruments within 30 days of Issue (</a:t>
                      </a:r>
                      <a:r>
                        <a:rPr lang="en-US" sz="1400" dirty="0"/>
                        <a:t>Fresh Shares /Partly paid shares/Bonus /Rights Shares /ESOP/ Convertible Debentures / Convertible Preference Shares /Conversion of ECB / Royalty / Lumpsum Technical Know-how Fee / Import of Capital Goods by SEZs /Pre-operative/Pre-incorporation Expenses/Legitimate dues/ Amalgamation/ Merger</a:t>
                      </a:r>
                      <a:r>
                        <a:rPr lang="en-IN" sz="1400" dirty="0"/>
                        <a:t>) Supported by a certificate from the Company Secretary &amp; a SEBI registered Merchant Banker or Chartered Accountant for valuation (Allotment under IPO or QIP under applicable SEBI Regulations need not be reported in FCGPR)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354271727"/>
                  </a:ext>
                </a:extLst>
              </a:tr>
              <a:tr h="370840">
                <a:tc>
                  <a:txBody>
                    <a:bodyPr/>
                    <a:lstStyle/>
                    <a:p>
                      <a:r>
                        <a:rPr lang="en-IN" sz="1400" dirty="0"/>
                        <a:t>Annual return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Return on Foreign Assets &amp; Liabilities to be filed on or before 15</a:t>
                      </a:r>
                      <a:r>
                        <a:rPr lang="en-IN" sz="1400" baseline="30000" dirty="0"/>
                        <a:t>th</a:t>
                      </a:r>
                      <a:r>
                        <a:rPr lang="en-IN" sz="1400" dirty="0"/>
                        <a:t> July every 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228586707"/>
                  </a:ext>
                </a:extLst>
              </a:tr>
              <a:tr h="370840">
                <a:tc>
                  <a:txBody>
                    <a:bodyPr/>
                    <a:lstStyle/>
                    <a:p>
                      <a:r>
                        <a:rPr lang="en-IN" sz="1400" dirty="0"/>
                        <a:t>FCTRS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IN" sz="1400" u="sng" dirty="0"/>
                        <a:t>For Transfer of Capital Instruments between</a:t>
                      </a:r>
                    </a:p>
                    <a:p>
                      <a:pPr marL="342900" indent="-342900">
                        <a:buAutoNum type="alphaLcParenR"/>
                      </a:pPr>
                      <a:r>
                        <a:rPr lang="en-IN" sz="1400" dirty="0"/>
                        <a:t>PROI (repatriable basis) &amp; PROI (non repatriable basis)</a:t>
                      </a:r>
                    </a:p>
                    <a:p>
                      <a:pPr marL="342900" indent="-342900">
                        <a:buAutoNum type="alphaLcParenR"/>
                      </a:pPr>
                      <a:r>
                        <a:rPr lang="en-IN" sz="1400" dirty="0"/>
                        <a:t>PROI(repatriable basis) &amp; PRII</a:t>
                      </a:r>
                    </a:p>
                    <a:p>
                      <a:pPr marL="0" indent="0">
                        <a:buNone/>
                      </a:pPr>
                      <a:r>
                        <a:rPr lang="en-US" sz="1400" dirty="0"/>
                        <a:t>The onus of reporting shall be on the resident transferor/ transferee or the PROI holding capital instruments on a non-repatriable basis</a:t>
                      </a:r>
                      <a:endParaRPr lang="en-IN" sz="1400" dirty="0"/>
                    </a:p>
                    <a:p>
                      <a:pPr marL="285750" indent="-285750">
                        <a:buFont typeface="Arial" panose="020B0604020202020204" pitchFamily="34" charset="0"/>
                        <a:buChar char="•"/>
                      </a:pPr>
                      <a:r>
                        <a:rPr lang="en-IN" sz="1400" u="sng" dirty="0"/>
                        <a:t>For Transfer of Capital Instrument by PROI on Stock Exchange</a:t>
                      </a:r>
                    </a:p>
                    <a:p>
                      <a:pPr marL="285750" indent="-285750">
                        <a:buFont typeface="Arial" panose="020B0604020202020204" pitchFamily="34" charset="0"/>
                        <a:buChar char="•"/>
                      </a:pPr>
                      <a:r>
                        <a:rPr lang="en-IN" sz="1400" u="sng" dirty="0"/>
                        <a:t>For Transfer of Capital Instruments on deferred Payment basis shall be reported on receipt of every tranche of Payment</a:t>
                      </a:r>
                    </a:p>
                    <a:p>
                      <a:pPr marL="0" indent="0">
                        <a:buFont typeface="Arial" panose="020B0604020202020204" pitchFamily="34" charset="0"/>
                        <a:buNone/>
                      </a:pPr>
                      <a:r>
                        <a:rPr lang="en-IN" sz="1400" u="none" dirty="0"/>
                        <a:t>Form is to be filed within 60 days of transfer of capital instruments or receipt of funds whichever is earlier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582148616"/>
                  </a:ext>
                </a:extLst>
              </a:tr>
              <a:tr h="370840">
                <a:tc>
                  <a:txBody>
                    <a:bodyPr/>
                    <a:lstStyle/>
                    <a:p>
                      <a:r>
                        <a:rPr lang="en-IN" sz="1400" dirty="0"/>
                        <a:t>ESOP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Indian company issuing ESOP to PROI </a:t>
                      </a:r>
                      <a:r>
                        <a:rPr lang="en-US" sz="1400" dirty="0"/>
                        <a:t>who are its employees/ directors or employees/ directors of its holding company/ joint venture/ wholly owned overseas subsidiaries has to file the form within 30 days of issuing stock Option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18858045"/>
                  </a:ext>
                </a:extLst>
              </a:tr>
            </a:tbl>
          </a:graphicData>
        </a:graphic>
      </p:graphicFrame>
    </p:spTree>
    <p:extLst>
      <p:ext uri="{BB962C8B-B14F-4D97-AF65-F5344CB8AC3E}">
        <p14:creationId xmlns:p14="http://schemas.microsoft.com/office/powerpoint/2010/main" val="286230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05866"/>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405866"/>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27</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Reporting – Regulation 13</a:t>
            </a:r>
          </a:p>
        </p:txBody>
      </p:sp>
      <p:graphicFrame>
        <p:nvGraphicFramePr>
          <p:cNvPr id="3" name="Table 2">
            <a:extLst>
              <a:ext uri="{FF2B5EF4-FFF2-40B4-BE49-F238E27FC236}">
                <a16:creationId xmlns="" xmlns:a16="http://schemas.microsoft.com/office/drawing/2014/main" id="{F6F300AF-7FB3-4778-8970-C609A22470DD}"/>
              </a:ext>
            </a:extLst>
          </p:cNvPr>
          <p:cNvGraphicFramePr>
            <a:graphicFrameLocks noGrp="1"/>
          </p:cNvGraphicFramePr>
          <p:nvPr>
            <p:extLst/>
          </p:nvPr>
        </p:nvGraphicFramePr>
        <p:xfrm>
          <a:off x="1556501" y="1419688"/>
          <a:ext cx="9103032" cy="3332480"/>
        </p:xfrm>
        <a:graphic>
          <a:graphicData uri="http://schemas.openxmlformats.org/drawingml/2006/table">
            <a:tbl>
              <a:tblPr firstRow="1" bandRow="1">
                <a:tableStyleId>{2D5ABB26-0587-4C30-8999-92F81FD0307C}</a:tableStyleId>
              </a:tblPr>
              <a:tblGrid>
                <a:gridCol w="1835628">
                  <a:extLst>
                    <a:ext uri="{9D8B030D-6E8A-4147-A177-3AD203B41FA5}">
                      <a16:colId xmlns="" xmlns:a16="http://schemas.microsoft.com/office/drawing/2014/main" val="3371387479"/>
                    </a:ext>
                  </a:extLst>
                </a:gridCol>
                <a:gridCol w="7267404">
                  <a:extLst>
                    <a:ext uri="{9D8B030D-6E8A-4147-A177-3AD203B41FA5}">
                      <a16:colId xmlns="" xmlns:a16="http://schemas.microsoft.com/office/drawing/2014/main" val="2948734367"/>
                    </a:ext>
                  </a:extLst>
                </a:gridCol>
              </a:tblGrid>
              <a:tr h="370840">
                <a:tc>
                  <a:txBody>
                    <a:bodyPr/>
                    <a:lstStyle/>
                    <a:p>
                      <a:pPr algn="ctr"/>
                      <a:r>
                        <a:rPr lang="en-IN" sz="1400" b="1" dirty="0"/>
                        <a:t>Form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IN" sz="1400" b="1" dirty="0"/>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596892049"/>
                  </a:ext>
                </a:extLst>
              </a:tr>
              <a:tr h="370840">
                <a:tc>
                  <a:txBody>
                    <a:bodyPr/>
                    <a:lstStyle/>
                    <a:p>
                      <a:r>
                        <a:rPr lang="en-IN" sz="1400" dirty="0"/>
                        <a:t>Depositary Receipt Return(DRR)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Domestic Custodian shall file the form within 30 days of close to the issue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67975402"/>
                  </a:ext>
                </a:extLst>
              </a:tr>
              <a:tr h="370840">
                <a:tc>
                  <a:txBody>
                    <a:bodyPr/>
                    <a:lstStyle/>
                    <a:p>
                      <a:r>
                        <a:rPr lang="en-IN" sz="1400" dirty="0"/>
                        <a:t>LLP (I)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Receipt of amount of consideration for capital contribution and acquisition of profit shares shall be reported within 30 days of Receipt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354271727"/>
                  </a:ext>
                </a:extLst>
              </a:tr>
              <a:tr h="370840">
                <a:tc>
                  <a:txBody>
                    <a:bodyPr/>
                    <a:lstStyle/>
                    <a:p>
                      <a:r>
                        <a:rPr lang="en-IN" sz="1400" dirty="0"/>
                        <a:t>LLP (II)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Disinvestment/ transfer of capital contribution or profit share between a resident and a non-resident (or vice versa) shall be reported within 60 days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228586707"/>
                  </a:ext>
                </a:extLst>
              </a:tr>
              <a:tr h="370840">
                <a:tc>
                  <a:txBody>
                    <a:bodyPr/>
                    <a:lstStyle/>
                    <a:p>
                      <a:r>
                        <a:rPr lang="en-IN" sz="1400" dirty="0"/>
                        <a:t>Downstream Investment(DI)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IN" sz="1400" u="none" dirty="0"/>
                        <a:t>Indian Entity making Downstream Investment shall submit form DI within 30 days from the date of allotment of capital instrument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582148616"/>
                  </a:ext>
                </a:extLst>
              </a:tr>
              <a:tr h="370840">
                <a:tc>
                  <a:txBody>
                    <a:bodyPr/>
                    <a:lstStyle/>
                    <a:p>
                      <a:r>
                        <a:rPr lang="en-IN" sz="1400" dirty="0"/>
                        <a:t>Form Convertible Notes (CN)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Indian startup company issuing Convertible Notes to a PROI shall report such inflows in Form CN within 30 days of such issue. Onus of reporting will be on the PRII</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18858045"/>
                  </a:ext>
                </a:extLst>
              </a:tr>
              <a:tr h="370840">
                <a:tc>
                  <a:txBody>
                    <a:bodyPr/>
                    <a:lstStyle/>
                    <a:p>
                      <a:r>
                        <a:rPr lang="en-IN" sz="1400" dirty="0"/>
                        <a:t>Form InVi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An Investment vehicle that has issued units to PROI shall file form InVi within 30 days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58318774"/>
                  </a:ext>
                </a:extLst>
              </a:tr>
            </a:tbl>
          </a:graphicData>
        </a:graphic>
      </p:graphicFrame>
      <p:sp>
        <p:nvSpPr>
          <p:cNvPr id="2" name="TextBox 1">
            <a:extLst>
              <a:ext uri="{FF2B5EF4-FFF2-40B4-BE49-F238E27FC236}">
                <a16:creationId xmlns="" xmlns:a16="http://schemas.microsoft.com/office/drawing/2014/main" id="{47DDA73A-B2DB-4881-9E36-EEE70CED8AC3}"/>
              </a:ext>
            </a:extLst>
          </p:cNvPr>
          <p:cNvSpPr txBox="1"/>
          <p:nvPr/>
        </p:nvSpPr>
        <p:spPr>
          <a:xfrm>
            <a:off x="1531102" y="5128571"/>
            <a:ext cx="9254067" cy="954107"/>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sz="1400" dirty="0"/>
              <a:t>With a view to promoting the ease of reporting of transactions under foreign direct investment (FDI), the RBI, through A.P (DIR Series) Circular No.30 June 07, 2018 ("New Reporting Circular"), has integrated all forms for reporting foreign investment like FC-TRS, FC-GPR, ESOP, DI, Form LLP-I, Form LLP- II, Form DRR, Form InVi into one Single Master Form(SMF)</a:t>
            </a:r>
          </a:p>
        </p:txBody>
      </p:sp>
    </p:spTree>
    <p:extLst>
      <p:ext uri="{BB962C8B-B14F-4D97-AF65-F5344CB8AC3E}">
        <p14:creationId xmlns:p14="http://schemas.microsoft.com/office/powerpoint/2010/main" val="1952093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28</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Downstream Investment – Regulation 14</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549400" y="1386347"/>
            <a:ext cx="10363200" cy="4984955"/>
          </a:xfrm>
        </p:spPr>
        <p:txBody>
          <a:bodyPr/>
          <a:lstStyle/>
          <a:p>
            <a:r>
              <a:rPr lang="en-IN" sz="1400" b="1" dirty="0"/>
              <a:t>Downstream Investment </a:t>
            </a:r>
            <a:r>
              <a:rPr lang="en-IN" sz="1400" dirty="0"/>
              <a:t>means Investment by an Indian Entity or Investment vehicle in the capital instruments of another entity </a:t>
            </a:r>
            <a:r>
              <a:rPr lang="en-US" sz="1400" dirty="0"/>
              <a:t>which is considered as indirect foreign investment for the investee Indian</a:t>
            </a:r>
          </a:p>
          <a:p>
            <a:pPr marL="0" indent="0">
              <a:buNone/>
            </a:pPr>
            <a:endParaRPr lang="en-US" sz="1400" b="1" dirty="0"/>
          </a:p>
          <a:p>
            <a:r>
              <a:rPr lang="en-US" sz="1400" b="1" dirty="0"/>
              <a:t>Indirect Foreign Investment </a:t>
            </a:r>
            <a:r>
              <a:rPr lang="en-US" sz="1400" dirty="0"/>
              <a:t>means Downstream Investment received by an Indian Entity (IE)</a:t>
            </a:r>
          </a:p>
          <a:p>
            <a:pPr indent="11113">
              <a:buFont typeface="Wingdings" panose="05000000000000000000" pitchFamily="2" charset="2"/>
              <a:buChar char="Ø"/>
            </a:pPr>
            <a:r>
              <a:rPr lang="en-US" sz="1400" dirty="0"/>
              <a:t> From another Indian Entity which has received Foreign Investment(FI) and </a:t>
            </a:r>
          </a:p>
          <a:p>
            <a:pPr marL="176213" indent="0">
              <a:buNone/>
            </a:pPr>
            <a:r>
              <a:rPr lang="en-US" sz="1400" b="1" dirty="0"/>
              <a:t>       </a:t>
            </a:r>
            <a:r>
              <a:rPr lang="en-US" sz="1400" dirty="0"/>
              <a:t>a) IE is not owned and controlled by Resident Indian citizens or</a:t>
            </a:r>
          </a:p>
          <a:p>
            <a:pPr marL="176213" indent="0">
              <a:buNone/>
            </a:pPr>
            <a:r>
              <a:rPr lang="en-US" sz="1400" b="1" dirty="0"/>
              <a:t>       </a:t>
            </a:r>
            <a:r>
              <a:rPr lang="en-US" sz="1400" dirty="0"/>
              <a:t>b) Owned and controlled by PROI</a:t>
            </a:r>
          </a:p>
          <a:p>
            <a:pPr indent="11113">
              <a:buFont typeface="Wingdings" panose="05000000000000000000" pitchFamily="2" charset="2"/>
              <a:buChar char="Ø"/>
            </a:pPr>
            <a:r>
              <a:rPr lang="en-US" sz="1400" dirty="0"/>
              <a:t> An Investment vehicle whose sponsor/manager/Investment manager</a:t>
            </a:r>
          </a:p>
          <a:p>
            <a:pPr marL="512763" indent="0">
              <a:buNone/>
            </a:pPr>
            <a:r>
              <a:rPr lang="en-US" sz="1400" dirty="0"/>
              <a:t> a) Is not owned or controlled by resident Indian citizens or</a:t>
            </a:r>
          </a:p>
          <a:p>
            <a:pPr marL="512763" indent="0">
              <a:buNone/>
            </a:pPr>
            <a:r>
              <a:rPr lang="en-US" sz="1400" dirty="0"/>
              <a:t> b) Owned and controlled by PROI</a:t>
            </a:r>
          </a:p>
          <a:p>
            <a:pPr indent="0">
              <a:buNone/>
            </a:pPr>
            <a:endParaRPr lang="en-US" sz="1400" dirty="0"/>
          </a:p>
          <a:p>
            <a:pPr marL="354013" indent="-354013">
              <a:buSzPct val="100000"/>
              <a:buFont typeface="Wingdings" panose="05000000000000000000" pitchFamily="2" charset="2"/>
              <a:buChar char="§"/>
            </a:pPr>
            <a:r>
              <a:rPr lang="en-US" sz="1400" b="1" dirty="0"/>
              <a:t>Control </a:t>
            </a:r>
            <a:r>
              <a:rPr lang="en-US" sz="1400" dirty="0"/>
              <a:t>means</a:t>
            </a:r>
          </a:p>
          <a:p>
            <a:pPr marL="512763" indent="0">
              <a:buSzPct val="100000"/>
              <a:buNone/>
            </a:pPr>
            <a:r>
              <a:rPr lang="en-US" sz="1400" dirty="0"/>
              <a:t>a) the right to appoint majority of the directors or </a:t>
            </a:r>
          </a:p>
          <a:p>
            <a:pPr marL="738188" indent="-225425">
              <a:buSzPct val="100000"/>
              <a:buNone/>
            </a:pPr>
            <a:r>
              <a:rPr lang="en-US" sz="1400" dirty="0"/>
              <a:t>b) to control the management or policy decisions including by virtue of their shareholding or management rights or        shareholders agreement or voting agreement. </a:t>
            </a:r>
          </a:p>
          <a:p>
            <a:pPr marL="690563" indent="-177800">
              <a:buSzPct val="100000"/>
              <a:buNone/>
            </a:pPr>
            <a:r>
              <a:rPr lang="en-US" sz="1400" dirty="0"/>
              <a:t>c) Incase of LLP, ‘Control’ shall mean the right to appoint majority of the designated partners, who have exclusive control over all the policies of LLP</a:t>
            </a:r>
          </a:p>
          <a:p>
            <a:pPr marL="0" indent="0">
              <a:buSzPct val="100000"/>
              <a:buNone/>
            </a:pPr>
            <a:r>
              <a:rPr lang="en-US" sz="1400" dirty="0"/>
              <a:t>Company/LLP controlled by resident Indian citizen is called ‘Company controlled by Resident Citizens’</a:t>
            </a:r>
          </a:p>
          <a:p>
            <a:pPr marL="0" indent="0">
              <a:buSzPct val="100000"/>
              <a:buNone/>
            </a:pPr>
            <a:r>
              <a:rPr lang="en-US" sz="1400" dirty="0"/>
              <a:t>Company/LLP controlled by PROI is called ‘Company controlled by PROI’</a:t>
            </a:r>
          </a:p>
          <a:p>
            <a:pPr marL="0" indent="0">
              <a:buSzPct val="100000"/>
              <a:buNone/>
            </a:pPr>
            <a:r>
              <a:rPr lang="en-US" sz="1400" dirty="0"/>
              <a:t>   </a:t>
            </a:r>
          </a:p>
          <a:p>
            <a:pPr>
              <a:buFont typeface="Wingdings" panose="05000000000000000000" pitchFamily="2" charset="2"/>
              <a:buChar char="Ø"/>
            </a:pPr>
            <a:endParaRPr lang="en-US" sz="1400" b="1" dirty="0"/>
          </a:p>
        </p:txBody>
      </p:sp>
    </p:spTree>
    <p:extLst>
      <p:ext uri="{BB962C8B-B14F-4D97-AF65-F5344CB8AC3E}">
        <p14:creationId xmlns:p14="http://schemas.microsoft.com/office/powerpoint/2010/main" val="37378658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Downstream Investment – Regulation 14</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549400" y="1386347"/>
            <a:ext cx="10363200" cy="4984955"/>
          </a:xfrm>
        </p:spPr>
        <p:txBody>
          <a:bodyPr/>
          <a:lstStyle/>
          <a:p>
            <a:r>
              <a:rPr lang="en-IN" sz="1400" b="1" dirty="0"/>
              <a:t>Ownership:</a:t>
            </a:r>
            <a:endParaRPr lang="en-IN" sz="1400" dirty="0"/>
          </a:p>
          <a:p>
            <a:pPr marL="530225" indent="-176213">
              <a:buSzPct val="75000"/>
              <a:buFont typeface="Wingdings" panose="05000000000000000000" pitchFamily="2" charset="2"/>
              <a:buChar char="Ø"/>
            </a:pPr>
            <a:r>
              <a:rPr lang="en-US" sz="1400" dirty="0"/>
              <a:t>Of an Indian company’ shall mean beneficial holding of more than 50 percent of the capital instruments of such company.</a:t>
            </a:r>
          </a:p>
          <a:p>
            <a:pPr marL="530225" indent="-176213">
              <a:buSzPct val="75000"/>
              <a:buFont typeface="Wingdings" panose="05000000000000000000" pitchFamily="2" charset="2"/>
              <a:buChar char="Ø"/>
            </a:pPr>
            <a:r>
              <a:rPr lang="en-US" sz="1400" dirty="0"/>
              <a:t>Of an LLP’ shall mean contribution of more than 50 percent in its capital and having majority profit share.</a:t>
            </a:r>
          </a:p>
          <a:p>
            <a:pPr marL="354012" indent="0">
              <a:buSzPct val="75000"/>
              <a:buNone/>
            </a:pPr>
            <a:endParaRPr lang="en-US" sz="1400" dirty="0"/>
          </a:p>
          <a:p>
            <a:r>
              <a:rPr lang="en-US" sz="1400" dirty="0"/>
              <a:t>Company/LLP owned by resident Indian citizens’ shall mean where ownership is vested in resident Indian citizens  and/ or  which are ultimately owned and controlled by resident Indian citizens.</a:t>
            </a:r>
          </a:p>
          <a:p>
            <a:endParaRPr lang="en-US" sz="1400" dirty="0"/>
          </a:p>
          <a:p>
            <a:r>
              <a:rPr lang="en-US" sz="1400" dirty="0"/>
              <a:t>Company/LLP owned by PROI shall mean ownership with PROI.</a:t>
            </a:r>
          </a:p>
          <a:p>
            <a:pPr marL="0" indent="0">
              <a:buNone/>
            </a:pPr>
            <a:endParaRPr lang="en-US" sz="1400" b="1" dirty="0"/>
          </a:p>
          <a:p>
            <a:r>
              <a:rPr lang="en-US" sz="1400" b="1" dirty="0"/>
              <a:t>Total Foreign Investment </a:t>
            </a:r>
            <a:r>
              <a:rPr lang="en-US" sz="1400" dirty="0"/>
              <a:t>means</a:t>
            </a:r>
          </a:p>
          <a:p>
            <a:pPr marL="0" indent="0">
              <a:buNone/>
            </a:pPr>
            <a:r>
              <a:rPr lang="en-US" sz="1400" b="1" dirty="0"/>
              <a:t>       T</a:t>
            </a:r>
            <a:r>
              <a:rPr lang="en-US" sz="1400" dirty="0"/>
              <a:t>he total of foreign investment and indirect foreign investment and the same will be reckoned on a fully diluted basis;</a:t>
            </a:r>
          </a:p>
          <a:p>
            <a:pPr marL="0" indent="0">
              <a:buSzPct val="100000"/>
              <a:buNone/>
            </a:pPr>
            <a:r>
              <a:rPr lang="en-US" sz="1400" dirty="0"/>
              <a:t>   </a:t>
            </a:r>
            <a:endParaRPr lang="en-US" sz="1400" b="1" dirty="0"/>
          </a:p>
          <a:p>
            <a:pPr>
              <a:buClr>
                <a:srgbClr val="FF0000"/>
              </a:buClr>
              <a:buSzPct val="100000"/>
              <a:buFont typeface="Wingdings" panose="05000000000000000000" pitchFamily="2" charset="2"/>
              <a:buChar char="§"/>
            </a:pPr>
            <a:r>
              <a:rPr lang="en-US" sz="1400" dirty="0"/>
              <a:t>Indian Entities which has received indirect foreign investment shall comply with the entry route, sectoral caps, pricing guidelines and other attendant conditions as applicable for foreign investment.</a:t>
            </a:r>
          </a:p>
          <a:p>
            <a:pPr>
              <a:buClr>
                <a:srgbClr val="FF0000"/>
              </a:buClr>
              <a:buSzPct val="100000"/>
              <a:buFont typeface="Wingdings" panose="05000000000000000000" pitchFamily="2" charset="2"/>
              <a:buChar char="§"/>
            </a:pPr>
            <a:endParaRPr lang="en-US" sz="1400" dirty="0"/>
          </a:p>
          <a:p>
            <a:pPr>
              <a:buClr>
                <a:srgbClr val="FF0000"/>
              </a:buClr>
              <a:buSzPct val="100000"/>
              <a:buFont typeface="Wingdings" panose="05000000000000000000" pitchFamily="2" charset="2"/>
              <a:buChar char="§"/>
            </a:pPr>
            <a:r>
              <a:rPr lang="en-US" sz="1400" dirty="0"/>
              <a:t>Downstream investment by an LLP not owned and not controlled by resident Indian citizens or owned or controlled by PROI is allowed in an Indian company operating in sectors where foreign investment up to 100 percent is permitted under automatic route and there are no FDI linked performance conditions.</a:t>
            </a:r>
          </a:p>
        </p:txBody>
      </p:sp>
    </p:spTree>
    <p:extLst>
      <p:ext uri="{BB962C8B-B14F-4D97-AF65-F5344CB8AC3E}">
        <p14:creationId xmlns:p14="http://schemas.microsoft.com/office/powerpoint/2010/main" val="3849485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674939" y="214314"/>
            <a:ext cx="7793037" cy="928687"/>
          </a:xfrm>
        </p:spPr>
        <p:txBody>
          <a:bodyPr/>
          <a:lstStyle/>
          <a:p>
            <a:r>
              <a:rPr lang="en-US" dirty="0"/>
              <a:t>Abbreviations</a:t>
            </a:r>
          </a:p>
        </p:txBody>
      </p:sp>
      <p:sp>
        <p:nvSpPr>
          <p:cNvPr id="4099" name="Content Placeholder 2"/>
          <p:cNvSpPr>
            <a:spLocks noGrp="1"/>
          </p:cNvSpPr>
          <p:nvPr>
            <p:ph idx="1"/>
          </p:nvPr>
        </p:nvSpPr>
        <p:spPr>
          <a:xfrm>
            <a:off x="2438400" y="1143000"/>
            <a:ext cx="7696200" cy="5257800"/>
          </a:xfrm>
        </p:spPr>
        <p:txBody>
          <a:bodyPr/>
          <a:lstStyle/>
          <a:p>
            <a:pPr marL="0" indent="0">
              <a:buNone/>
            </a:pPr>
            <a:r>
              <a:rPr lang="en-US" sz="1600" dirty="0"/>
              <a:t>                       Authorised Dealer(AD), </a:t>
            </a:r>
          </a:p>
          <a:p>
            <a:pPr>
              <a:buFont typeface="Wingdings" pitchFamily="2" charset="2"/>
              <a:buNone/>
            </a:pPr>
            <a:r>
              <a:rPr lang="en-US" sz="1600" dirty="0"/>
              <a:t>                       Capital Account transaction (CAP), </a:t>
            </a:r>
          </a:p>
          <a:p>
            <a:pPr>
              <a:buFont typeface="Wingdings" pitchFamily="2" charset="2"/>
              <a:buNone/>
            </a:pPr>
            <a:r>
              <a:rPr lang="en-US" sz="1600" dirty="0"/>
              <a:t>                       Current Account Transaction(CAT),</a:t>
            </a:r>
          </a:p>
          <a:p>
            <a:pPr>
              <a:buFont typeface="Wingdings" pitchFamily="2" charset="2"/>
              <a:buNone/>
            </a:pPr>
            <a:r>
              <a:rPr lang="en-US" sz="1600" dirty="0"/>
              <a:t>                       Foreign Exchange(FE), </a:t>
            </a:r>
          </a:p>
          <a:p>
            <a:pPr>
              <a:buFont typeface="Wingdings" pitchFamily="2" charset="2"/>
              <a:buNone/>
            </a:pPr>
            <a:r>
              <a:rPr lang="en-US" sz="1600" dirty="0"/>
              <a:t>                       Government of India (GOI) ,</a:t>
            </a:r>
          </a:p>
          <a:p>
            <a:pPr>
              <a:buFont typeface="Wingdings" pitchFamily="2" charset="2"/>
              <a:buNone/>
            </a:pPr>
            <a:r>
              <a:rPr lang="en-US" sz="1600" dirty="0"/>
              <a:t>                       Notification no.(Notf.),</a:t>
            </a:r>
          </a:p>
          <a:p>
            <a:pPr>
              <a:buFont typeface="Wingdings" pitchFamily="2" charset="2"/>
              <a:buNone/>
            </a:pPr>
            <a:r>
              <a:rPr lang="en-US" sz="1600" dirty="0"/>
              <a:t>                       Person Resident Outside India(PROI),</a:t>
            </a:r>
          </a:p>
          <a:p>
            <a:pPr>
              <a:buFont typeface="Wingdings" pitchFamily="2" charset="2"/>
              <a:buNone/>
            </a:pPr>
            <a:r>
              <a:rPr lang="en-US" sz="1600" dirty="0"/>
              <a:t>                       Person Resident in India (PRII),</a:t>
            </a:r>
          </a:p>
          <a:p>
            <a:pPr>
              <a:buFont typeface="Wingdings" pitchFamily="2" charset="2"/>
              <a:buNone/>
            </a:pPr>
            <a:r>
              <a:rPr lang="en-US" sz="1600" dirty="0"/>
              <a:t>                       Reserve Bank of India (RBI), </a:t>
            </a:r>
          </a:p>
          <a:p>
            <a:pPr>
              <a:buFont typeface="Wingdings" pitchFamily="2" charset="2"/>
              <a:buNone/>
            </a:pPr>
            <a:r>
              <a:rPr lang="en-US" sz="1600" dirty="0"/>
              <a:t>                       Non repatriable basis (NRB)</a:t>
            </a:r>
          </a:p>
          <a:p>
            <a:pPr>
              <a:buFont typeface="Wingdings" pitchFamily="2" charset="2"/>
              <a:buNone/>
            </a:pPr>
            <a:r>
              <a:rPr lang="en-US" sz="1600" dirty="0"/>
              <a:t>                       Repatriable basis(RB)  </a:t>
            </a:r>
          </a:p>
          <a:p>
            <a:pPr>
              <a:buFont typeface="Wingdings" pitchFamily="2" charset="2"/>
              <a:buNone/>
            </a:pPr>
            <a:r>
              <a:rPr lang="en-US" sz="1600" dirty="0"/>
              <a:t>                       Subject to (SBT) </a:t>
            </a:r>
          </a:p>
          <a:p>
            <a:pPr>
              <a:buFont typeface="Wingdings" pitchFamily="2" charset="2"/>
              <a:buNone/>
            </a:pPr>
            <a:endParaRPr lang="en-US" sz="1500" dirty="0"/>
          </a:p>
          <a:p>
            <a:endParaRPr lang="en-US" sz="1500" dirty="0"/>
          </a:p>
        </p:txBody>
      </p:sp>
      <p:sp>
        <p:nvSpPr>
          <p:cNvPr id="4100" name="Date Placeholder 3"/>
          <p:cNvSpPr>
            <a:spLocks noGrp="1"/>
          </p:cNvSpPr>
          <p:nvPr>
            <p:ph type="dt" sz="quarter" idx="10"/>
          </p:nvPr>
        </p:nvSpPr>
        <p:spPr/>
        <p:txBody>
          <a:bodyPr/>
          <a:lstStyle/>
          <a:p>
            <a:pPr>
              <a:defRPr/>
            </a:pPr>
            <a:r>
              <a:rPr lang="en-US" smtClean="0"/>
              <a:t>1 June 2019</a:t>
            </a:r>
            <a:endParaRPr lang="en-US" dirty="0"/>
          </a:p>
        </p:txBody>
      </p:sp>
      <p:sp>
        <p:nvSpPr>
          <p:cNvPr id="4101" name="Footer Placeholder 4"/>
          <p:cNvSpPr>
            <a:spLocks noGrp="1"/>
          </p:cNvSpPr>
          <p:nvPr>
            <p:ph type="ftr" sz="quarter" idx="11"/>
          </p:nvPr>
        </p:nvSpPr>
        <p:spPr/>
        <p:txBody>
          <a:bodyPr/>
          <a:lstStyle/>
          <a:p>
            <a:pPr>
              <a:defRPr/>
            </a:pPr>
            <a:r>
              <a:rPr lang="en-US" dirty="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Tree>
    <p:extLst>
      <p:ext uri="{BB962C8B-B14F-4D97-AF65-F5344CB8AC3E}">
        <p14:creationId xmlns:p14="http://schemas.microsoft.com/office/powerpoint/2010/main" val="7495555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Downstream Investment – Calculation Guidelines</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549400" y="1386347"/>
            <a:ext cx="10363200" cy="4984955"/>
          </a:xfrm>
        </p:spPr>
        <p:txBody>
          <a:bodyPr/>
          <a:lstStyle/>
          <a:p>
            <a:pPr marL="0" indent="0">
              <a:buNone/>
            </a:pPr>
            <a:endParaRPr lang="en-US" sz="1400" b="1" dirty="0"/>
          </a:p>
          <a:p>
            <a:r>
              <a:rPr lang="en-US" sz="1400" dirty="0"/>
              <a:t>Foreign investment in an Indian company shall include investment under: </a:t>
            </a:r>
          </a:p>
          <a:p>
            <a:pPr marL="690563">
              <a:buSzPct val="95000"/>
              <a:buFont typeface="+mj-lt"/>
              <a:buAutoNum type="alphaLcPeriod"/>
            </a:pPr>
            <a:r>
              <a:rPr lang="en-US" sz="1400" dirty="0"/>
              <a:t>FDI; </a:t>
            </a:r>
          </a:p>
          <a:p>
            <a:pPr marL="690563">
              <a:buSzPct val="95000"/>
              <a:buFont typeface="+mj-lt"/>
              <a:buAutoNum type="alphaLcPeriod"/>
            </a:pPr>
            <a:r>
              <a:rPr lang="en-US" sz="1400" dirty="0"/>
              <a:t>investment by FII / FPI (calculated as of March 31 of the previous financial year in which the downstream investment is made); </a:t>
            </a:r>
          </a:p>
          <a:p>
            <a:pPr marL="690563">
              <a:buSzPct val="95000"/>
              <a:buFont typeface="+mj-lt"/>
              <a:buAutoNum type="alphaLcPeriod"/>
            </a:pPr>
            <a:r>
              <a:rPr lang="en-US" sz="1400" dirty="0"/>
              <a:t>NRI investment  (Repatriable); (*Share issued as Sweat equity or under employee stock option plans are also not to be considered.</a:t>
            </a:r>
          </a:p>
          <a:p>
            <a:pPr marL="690563">
              <a:buSzPct val="95000"/>
              <a:buFont typeface="+mj-lt"/>
              <a:buAutoNum type="alphaLcPeriod"/>
            </a:pPr>
            <a:r>
              <a:rPr lang="en-US" sz="1400" dirty="0"/>
              <a:t>American Depository Receipt / Global Depository Receipt / Foreign Currency Convertible Bond; </a:t>
            </a:r>
          </a:p>
          <a:p>
            <a:pPr marL="690563">
              <a:buSzPct val="95000"/>
              <a:buFont typeface="+mj-lt"/>
              <a:buAutoNum type="alphaLcPeriod"/>
            </a:pPr>
            <a:r>
              <a:rPr lang="en-US" sz="1400" dirty="0"/>
              <a:t>Investment vehicles; </a:t>
            </a:r>
          </a:p>
          <a:p>
            <a:pPr marL="690563">
              <a:buSzPct val="95000"/>
              <a:buFont typeface="+mj-lt"/>
              <a:buAutoNum type="alphaLcPeriod"/>
            </a:pPr>
            <a:r>
              <a:rPr lang="en-US" sz="1400" dirty="0"/>
              <a:t>Fully, compulsorily and mandatorily convertible preference shares/ debentures / units of an Investment Vehicle. </a:t>
            </a:r>
          </a:p>
          <a:p>
            <a:endParaRPr lang="en-US" sz="1400" dirty="0"/>
          </a:p>
          <a:p>
            <a:r>
              <a:rPr lang="en-US" sz="1400" dirty="0"/>
              <a:t>Methodology for calculation will apply at each stage of Investment</a:t>
            </a:r>
          </a:p>
          <a:p>
            <a:endParaRPr lang="en-US" sz="1400" dirty="0"/>
          </a:p>
          <a:p>
            <a:r>
              <a:rPr lang="en-US" sz="1400" dirty="0"/>
              <a:t>Total foreign investment shall include direct and indirect foreign investment on a fully diluted basis i.e. conversion of any debt instrument into equity instrument for the calculation</a:t>
            </a:r>
          </a:p>
          <a:p>
            <a:endParaRPr lang="en-US" sz="1400" dirty="0"/>
          </a:p>
          <a:p>
            <a:r>
              <a:rPr lang="en-US" sz="1400" dirty="0"/>
              <a:t> FCCBs and DRs having underlying of instruments in the nature of debt, shall not be reckoned for total foreign investment;</a:t>
            </a:r>
          </a:p>
          <a:p>
            <a:endParaRPr lang="en-US" sz="1400" dirty="0"/>
          </a:p>
          <a:p>
            <a:r>
              <a:rPr lang="en-US" sz="1400" dirty="0"/>
              <a:t>The indirect foreign investment received by a wholly owned subsidiary of an Indian company will be limited to the total foreign investment received by the company making the downstream investment;</a:t>
            </a:r>
          </a:p>
        </p:txBody>
      </p:sp>
    </p:spTree>
    <p:extLst>
      <p:ext uri="{BB962C8B-B14F-4D97-AF65-F5344CB8AC3E}">
        <p14:creationId xmlns:p14="http://schemas.microsoft.com/office/powerpoint/2010/main" val="882954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64859"/>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435362"/>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Conditions for Downstream Investment</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472108" y="1158975"/>
            <a:ext cx="10363200" cy="4984955"/>
          </a:xfrm>
        </p:spPr>
        <p:txBody>
          <a:bodyPr/>
          <a:lstStyle/>
          <a:p>
            <a:pPr marL="0" indent="0">
              <a:buNone/>
            </a:pPr>
            <a:endParaRPr lang="en-US" sz="1400" b="1" dirty="0"/>
          </a:p>
          <a:p>
            <a:pPr marL="0" indent="0">
              <a:buNone/>
            </a:pPr>
            <a:r>
              <a:rPr lang="en-US" sz="1400" dirty="0"/>
              <a:t>Downstream foreign investment is subject to the following conditions:</a:t>
            </a:r>
          </a:p>
          <a:p>
            <a:pPr marL="0" indent="0">
              <a:buNone/>
            </a:pPr>
            <a:endParaRPr lang="en-US" sz="1400" dirty="0"/>
          </a:p>
          <a:p>
            <a:r>
              <a:rPr lang="en-US" sz="1400" dirty="0"/>
              <a:t>Indirect Foreign Investor must notify the RBI and foreign investment facilitation portal within 30 days of the downstream investment, even if the capital instrument has not been allotted.</a:t>
            </a:r>
          </a:p>
          <a:p>
            <a:pPr marL="0" indent="0">
              <a:buNone/>
            </a:pPr>
            <a:endParaRPr lang="en-US" sz="1400" dirty="0"/>
          </a:p>
          <a:p>
            <a:r>
              <a:rPr lang="en-US" sz="1400" dirty="0"/>
              <a:t>Downstream investment must be approved by the board and shareholder (where necessary) of the Investee Entity.</a:t>
            </a:r>
          </a:p>
          <a:p>
            <a:pPr marL="0" indent="0">
              <a:buNone/>
            </a:pPr>
            <a:endParaRPr lang="en-US" sz="1400" dirty="0"/>
          </a:p>
          <a:p>
            <a:r>
              <a:rPr lang="en-US" sz="1400" dirty="0"/>
              <a:t>The investment must comply with entry route, sectoral caps, pricing guidelines prescribed by RBI and SEBI.</a:t>
            </a:r>
          </a:p>
          <a:p>
            <a:pPr marL="0" indent="0">
              <a:buNone/>
            </a:pPr>
            <a:endParaRPr lang="en-US" sz="1400" dirty="0"/>
          </a:p>
          <a:p>
            <a:r>
              <a:rPr lang="en-US" sz="1400" dirty="0"/>
              <a:t>Downstream investment must be made through inward remittance of funds from abroad and not from funds borrowed from domestic markets. Downstream investments can be made through internal accruals.  This would, however, not preclude downstream companies/LLPs, with operations, from raising debt in the domestic market.</a:t>
            </a:r>
          </a:p>
          <a:p>
            <a:pPr marL="0" indent="0">
              <a:buNone/>
            </a:pPr>
            <a:endParaRPr lang="en-US" sz="1400" dirty="0"/>
          </a:p>
          <a:p>
            <a:r>
              <a:rPr lang="en-US" sz="1400" dirty="0"/>
              <a:t>The Indirect Foreign Investor can transfer the capital instrument acquired by downstream investment to: </a:t>
            </a:r>
          </a:p>
          <a:p>
            <a:pPr>
              <a:buSzPct val="100000"/>
              <a:buFont typeface="+mj-lt"/>
              <a:buAutoNum type="alphaLcPeriod"/>
            </a:pPr>
            <a:r>
              <a:rPr lang="en-US" sz="1400" dirty="0"/>
              <a:t>PROI (subject to filing of FC-TRS); </a:t>
            </a:r>
          </a:p>
          <a:p>
            <a:pPr>
              <a:buSzPct val="100000"/>
              <a:buFont typeface="+mj-lt"/>
              <a:buAutoNum type="alphaLcPeriod"/>
            </a:pPr>
            <a:r>
              <a:rPr lang="en-US" sz="1400" dirty="0"/>
              <a:t>Indian resident (subject to compliance with Pricing Guidelines); </a:t>
            </a:r>
          </a:p>
          <a:p>
            <a:pPr>
              <a:buSzPct val="100000"/>
              <a:buFont typeface="+mj-lt"/>
              <a:buAutoNum type="alphaLcPeriod"/>
            </a:pPr>
            <a:r>
              <a:rPr lang="en-US" sz="1400" dirty="0"/>
              <a:t>Another foreign owned and controlled Indian entity or investment vehicle. </a:t>
            </a:r>
          </a:p>
          <a:p>
            <a:pPr>
              <a:buSzPct val="100000"/>
              <a:buFont typeface="+mj-lt"/>
              <a:buAutoNum type="alphaLcPeriod"/>
            </a:pPr>
            <a:endParaRPr lang="en-US" sz="1400" dirty="0"/>
          </a:p>
          <a:p>
            <a:pPr>
              <a:buSzPct val="100000"/>
              <a:buFont typeface="Wingdings" panose="05000000000000000000" pitchFamily="2" charset="2"/>
              <a:buChar char="§"/>
            </a:pPr>
            <a:r>
              <a:rPr lang="en-US" sz="1400" dirty="0"/>
              <a:t>The onus of compliance with the above-mentioned conditions is on the entity making the downstream investment at each level and a certificate to this effect must be provided by the statutory auditor.</a:t>
            </a:r>
          </a:p>
          <a:p>
            <a:endParaRPr lang="en-US" sz="1400" dirty="0"/>
          </a:p>
        </p:txBody>
      </p:sp>
    </p:spTree>
    <p:extLst>
      <p:ext uri="{BB962C8B-B14F-4D97-AF65-F5344CB8AC3E}">
        <p14:creationId xmlns:p14="http://schemas.microsoft.com/office/powerpoint/2010/main" val="591213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64859"/>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435362"/>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32</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Reporting requirements - Downstream Investment</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472108" y="1158975"/>
            <a:ext cx="10363200" cy="4984955"/>
          </a:xfrm>
        </p:spPr>
        <p:txBody>
          <a:bodyPr/>
          <a:lstStyle/>
          <a:p>
            <a:pPr marL="0" indent="0">
              <a:buNone/>
            </a:pPr>
            <a:endParaRPr lang="en-US" sz="1400" b="1" dirty="0"/>
          </a:p>
          <a:p>
            <a:pPr marL="0" indent="0">
              <a:buNone/>
            </a:pPr>
            <a:r>
              <a:rPr lang="en-US" sz="1400" dirty="0"/>
              <a:t>In terms of reporting, downstream investments are required to be reported by way of Form DI within 30 days of investment, irrespective of whether securities have been allotted. </a:t>
            </a:r>
            <a:r>
              <a:rPr lang="en-US" sz="1400" dirty="0" smtClean="0"/>
              <a:t>The </a:t>
            </a:r>
            <a:r>
              <a:rPr lang="en-US" sz="1400" dirty="0"/>
              <a:t>table below provides the reporting requirement in terms of downstream investments by the Indirect Foreign Investor:</a:t>
            </a:r>
          </a:p>
          <a:p>
            <a:pPr marL="0" indent="0">
              <a:buNone/>
            </a:pPr>
            <a:endParaRPr lang="en-US" sz="1400" dirty="0"/>
          </a:p>
          <a:p>
            <a:endParaRPr lang="en-US" sz="1400" dirty="0"/>
          </a:p>
          <a:p>
            <a:endParaRPr lang="en-US" sz="1400" dirty="0"/>
          </a:p>
        </p:txBody>
      </p:sp>
      <p:graphicFrame>
        <p:nvGraphicFramePr>
          <p:cNvPr id="3" name="Table 2">
            <a:extLst>
              <a:ext uri="{FF2B5EF4-FFF2-40B4-BE49-F238E27FC236}">
                <a16:creationId xmlns="" xmlns:a16="http://schemas.microsoft.com/office/drawing/2014/main" id="{56B81ECE-ED6E-40D6-A63E-1D146E0AEA06}"/>
              </a:ext>
            </a:extLst>
          </p:cNvPr>
          <p:cNvGraphicFramePr>
            <a:graphicFrameLocks noGrp="1"/>
          </p:cNvGraphicFramePr>
          <p:nvPr>
            <p:extLst/>
          </p:nvPr>
        </p:nvGraphicFramePr>
        <p:xfrm>
          <a:off x="1253613" y="2433179"/>
          <a:ext cx="9942598" cy="3850962"/>
        </p:xfrm>
        <a:graphic>
          <a:graphicData uri="http://schemas.openxmlformats.org/drawingml/2006/table">
            <a:tbl>
              <a:tblPr firstRow="1" firstCol="1" bandRow="1">
                <a:tableStyleId>{2D5ABB26-0587-4C30-8999-92F81FD0307C}</a:tableStyleId>
              </a:tblPr>
              <a:tblGrid>
                <a:gridCol w="3211460">
                  <a:extLst>
                    <a:ext uri="{9D8B030D-6E8A-4147-A177-3AD203B41FA5}">
                      <a16:colId xmlns="" xmlns:a16="http://schemas.microsoft.com/office/drawing/2014/main" val="2213266574"/>
                    </a:ext>
                  </a:extLst>
                </a:gridCol>
                <a:gridCol w="3513804">
                  <a:extLst>
                    <a:ext uri="{9D8B030D-6E8A-4147-A177-3AD203B41FA5}">
                      <a16:colId xmlns="" xmlns:a16="http://schemas.microsoft.com/office/drawing/2014/main" val="1518297862"/>
                    </a:ext>
                  </a:extLst>
                </a:gridCol>
                <a:gridCol w="1523116">
                  <a:extLst>
                    <a:ext uri="{9D8B030D-6E8A-4147-A177-3AD203B41FA5}">
                      <a16:colId xmlns="" xmlns:a16="http://schemas.microsoft.com/office/drawing/2014/main" val="3522048758"/>
                    </a:ext>
                  </a:extLst>
                </a:gridCol>
                <a:gridCol w="1694218">
                  <a:extLst>
                    <a:ext uri="{9D8B030D-6E8A-4147-A177-3AD203B41FA5}">
                      <a16:colId xmlns="" xmlns:a16="http://schemas.microsoft.com/office/drawing/2014/main" val="2208866904"/>
                    </a:ext>
                  </a:extLst>
                </a:gridCol>
              </a:tblGrid>
              <a:tr h="0">
                <a:tc>
                  <a:txBody>
                    <a:bodyPr/>
                    <a:lstStyle/>
                    <a:p>
                      <a:pPr algn="ctr">
                        <a:lnSpc>
                          <a:spcPct val="107000"/>
                        </a:lnSpc>
                        <a:spcAft>
                          <a:spcPts val="0"/>
                        </a:spcAft>
                        <a:tabLst>
                          <a:tab pos="1230630" algn="l"/>
                        </a:tabLst>
                      </a:pPr>
                      <a:r>
                        <a:rPr lang="en-IN" sz="1400" b="1" cap="all" dirty="0">
                          <a:effectLst/>
                        </a:rPr>
                        <a:t>Seller</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buyer</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pricing guidelines</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reporting</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784729796"/>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41260196"/>
                  </a:ext>
                </a:extLst>
              </a:tr>
              <a:tr h="0">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DI</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18176177"/>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54793853"/>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00814904"/>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99843207"/>
                  </a:ext>
                </a:extLst>
              </a:tr>
              <a:tr h="0">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70791471"/>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12551907"/>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18277280"/>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794651002"/>
                  </a:ext>
                </a:extLst>
              </a:tr>
              <a:tr h="0">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043527140"/>
                  </a:ext>
                </a:extLst>
              </a:tr>
              <a:tr h="0">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97050984"/>
                  </a:ext>
                </a:extLst>
              </a:tr>
            </a:tbl>
          </a:graphicData>
        </a:graphic>
      </p:graphicFrame>
      <p:sp>
        <p:nvSpPr>
          <p:cNvPr id="4" name="TextBox 3">
            <a:extLst>
              <a:ext uri="{FF2B5EF4-FFF2-40B4-BE49-F238E27FC236}">
                <a16:creationId xmlns="" xmlns:a16="http://schemas.microsoft.com/office/drawing/2014/main" id="{F99BDD10-709D-4FE8-8B63-5FFB747B5C3D}"/>
              </a:ext>
            </a:extLst>
          </p:cNvPr>
          <p:cNvSpPr txBox="1"/>
          <p:nvPr/>
        </p:nvSpPr>
        <p:spPr>
          <a:xfrm>
            <a:off x="1339373" y="6076112"/>
            <a:ext cx="5606845" cy="276999"/>
          </a:xfrm>
          <a:prstGeom prst="rect">
            <a:avLst/>
          </a:prstGeom>
          <a:noFill/>
        </p:spPr>
        <p:txBody>
          <a:bodyPr wrap="square" rtlCol="0">
            <a:spAutoFit/>
          </a:bodyPr>
          <a:lstStyle/>
          <a:p>
            <a:r>
              <a:rPr lang="en-IN" sz="1200" dirty="0"/>
              <a:t>*FOCC – Company owned and controlled by PROI</a:t>
            </a:r>
          </a:p>
        </p:txBody>
      </p:sp>
    </p:spTree>
    <p:extLst>
      <p:ext uri="{BB962C8B-B14F-4D97-AF65-F5344CB8AC3E}">
        <p14:creationId xmlns:p14="http://schemas.microsoft.com/office/powerpoint/2010/main" val="2381503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391118"/>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391118"/>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33</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Prohibited Activities – Regulation 15</a:t>
            </a:r>
          </a:p>
        </p:txBody>
      </p:sp>
      <p:sp>
        <p:nvSpPr>
          <p:cNvPr id="2" name="Content Placeholder 1">
            <a:extLst>
              <a:ext uri="{FF2B5EF4-FFF2-40B4-BE49-F238E27FC236}">
                <a16:creationId xmlns="" xmlns:a16="http://schemas.microsoft.com/office/drawing/2014/main" id="{B7A658B0-298A-4C58-A504-8EB15A8CBA4D}"/>
              </a:ext>
            </a:extLst>
          </p:cNvPr>
          <p:cNvSpPr>
            <a:spLocks noGrp="1"/>
          </p:cNvSpPr>
          <p:nvPr>
            <p:ph idx="1"/>
          </p:nvPr>
        </p:nvSpPr>
        <p:spPr>
          <a:xfrm>
            <a:off x="1283368" y="1219200"/>
            <a:ext cx="10629232" cy="5325979"/>
          </a:xfrm>
        </p:spPr>
        <p:txBody>
          <a:bodyPr/>
          <a:lstStyle/>
          <a:p>
            <a:r>
              <a:rPr lang="en-IN" sz="1400" dirty="0"/>
              <a:t>Lottery Business including Govt/Pvt/Online lottery</a:t>
            </a:r>
          </a:p>
          <a:p>
            <a:endParaRPr lang="en-IN" sz="1400" dirty="0"/>
          </a:p>
          <a:p>
            <a:r>
              <a:rPr lang="en-IN" sz="1400" dirty="0"/>
              <a:t>Gambling &amp; Betting, including casinos</a:t>
            </a:r>
          </a:p>
          <a:p>
            <a:endParaRPr lang="en-IN" sz="1400" dirty="0"/>
          </a:p>
          <a:p>
            <a:r>
              <a:rPr lang="en-IN" sz="1400" dirty="0"/>
              <a:t>Chit Funds</a:t>
            </a:r>
          </a:p>
          <a:p>
            <a:pPr marL="336550" indent="0">
              <a:buNone/>
            </a:pPr>
            <a:r>
              <a:rPr lang="en-US" sz="1400" dirty="0"/>
              <a:t>(The Registrar of Chits/Authorised officer, may, in consultation with the State Government concerned, permit any chit fund to accept subscription from Non-resident Indians and Overseas Citizens of India who shall be eligible to subscribe, through banking channel and on non- repatriation basis, to such chit funds, without limit subject to the conditions stipulated by the RBI)</a:t>
            </a:r>
          </a:p>
          <a:p>
            <a:pPr marL="336550" indent="0">
              <a:buNone/>
            </a:pPr>
            <a:endParaRPr lang="en-IN" sz="1400" dirty="0"/>
          </a:p>
          <a:p>
            <a:r>
              <a:rPr lang="en-IN" sz="1400" dirty="0"/>
              <a:t>Nidhi Company</a:t>
            </a:r>
          </a:p>
          <a:p>
            <a:endParaRPr lang="en-IN" sz="1400" dirty="0"/>
          </a:p>
          <a:p>
            <a:r>
              <a:rPr lang="en-IN" sz="1400" dirty="0"/>
              <a:t>Trading in Transferable Development Rights</a:t>
            </a:r>
          </a:p>
          <a:p>
            <a:endParaRPr lang="en-IN" sz="1400" dirty="0"/>
          </a:p>
          <a:p>
            <a:r>
              <a:rPr lang="en-IN" sz="1400" dirty="0"/>
              <a:t>Real Estate Business/Construction of Farmhouse</a:t>
            </a:r>
          </a:p>
          <a:p>
            <a:endParaRPr lang="en-IN" sz="1400" dirty="0"/>
          </a:p>
          <a:p>
            <a:r>
              <a:rPr lang="en-US" sz="1400" dirty="0"/>
              <a:t>Manufacturing of Cigars, cheroots, cigarillos and cigarettes, of tobacco or of tobacco substitutes</a:t>
            </a:r>
          </a:p>
          <a:p>
            <a:endParaRPr lang="en-US" sz="1400" dirty="0"/>
          </a:p>
          <a:p>
            <a:r>
              <a:rPr lang="en-US" sz="1400" dirty="0"/>
              <a:t>Activities/ sectors not open to private sector investment e.g. (I) Atomic energy and (II) Railway operations</a:t>
            </a:r>
          </a:p>
          <a:p>
            <a:pPr marL="0" indent="0">
              <a:buNone/>
            </a:pPr>
            <a:endParaRPr lang="en-US" sz="1400" dirty="0"/>
          </a:p>
          <a:p>
            <a:r>
              <a:rPr lang="en-US" sz="1400" dirty="0"/>
              <a:t>Foreign technology collaboration in any form including licensing for franchise, trademark, brand name, management contract is also prohibited for Lottery Business and Gambling and Betting activities</a:t>
            </a:r>
          </a:p>
          <a:p>
            <a:endParaRPr lang="en-IN" sz="1400" dirty="0"/>
          </a:p>
          <a:p>
            <a:endParaRPr lang="en-IN" sz="1400" dirty="0"/>
          </a:p>
        </p:txBody>
      </p:sp>
    </p:spTree>
    <p:extLst>
      <p:ext uri="{BB962C8B-B14F-4D97-AF65-F5344CB8AC3E}">
        <p14:creationId xmlns:p14="http://schemas.microsoft.com/office/powerpoint/2010/main" val="7251579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1 June 2019</a:t>
            </a:r>
            <a:endParaRPr lang="en-US" dirty="0"/>
          </a:p>
        </p:txBody>
      </p:sp>
      <p:sp>
        <p:nvSpPr>
          <p:cNvPr id="8195" name="Footer Placeholder 4"/>
          <p:cNvSpPr>
            <a:spLocks noGrp="1"/>
          </p:cNvSpPr>
          <p:nvPr>
            <p:ph type="ftr" sz="quarter" idx="11"/>
          </p:nvPr>
        </p:nvSpPr>
        <p:spPr/>
        <p:txBody>
          <a:bodyPr/>
          <a:lstStyle/>
          <a:p>
            <a:pPr>
              <a:defRPr/>
            </a:pPr>
            <a:r>
              <a:rPr lang="en-US" dirty="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34</a:t>
            </a:fld>
            <a:endParaRPr lang="en-US" dirty="0"/>
          </a:p>
        </p:txBody>
      </p:sp>
      <p:sp>
        <p:nvSpPr>
          <p:cNvPr id="8197" name="Rectangle 4"/>
          <p:cNvSpPr>
            <a:spLocks noGrp="1" noChangeArrowheads="1"/>
          </p:cNvSpPr>
          <p:nvPr>
            <p:ph type="title"/>
          </p:nvPr>
        </p:nvSpPr>
        <p:spPr>
          <a:xfrm>
            <a:off x="2674939" y="214314"/>
            <a:ext cx="7793037" cy="1004887"/>
          </a:xfrm>
        </p:spPr>
        <p:txBody>
          <a:bodyPr/>
          <a:lstStyle/>
          <a:p>
            <a:pPr eaLnBrk="1" hangingPunct="1"/>
            <a:r>
              <a:rPr lang="en-US" sz="3200" dirty="0"/>
              <a:t>FEMA NTF. 20(R) – Schemes for Inbound Investment (NEW)</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2314575" y="1745135"/>
          <a:ext cx="8153400" cy="4665596"/>
        </p:xfrm>
        <a:graphic>
          <a:graphicData uri="http://schemas.openxmlformats.org/drawingml/2006/table">
            <a:tbl>
              <a:tblPr firstRow="1" bandRow="1">
                <a:tableStyleId>{5C22544A-7EE6-4342-B048-85BDC9FD1C3A}</a:tableStyleId>
              </a:tblPr>
              <a:tblGrid>
                <a:gridCol w="914400">
                  <a:extLst>
                    <a:ext uri="{9D8B030D-6E8A-4147-A177-3AD203B41FA5}">
                      <a16:colId xmlns="" xmlns:a16="http://schemas.microsoft.com/office/drawing/2014/main" val="20000"/>
                    </a:ext>
                  </a:extLst>
                </a:gridCol>
                <a:gridCol w="7239000">
                  <a:extLst>
                    <a:ext uri="{9D8B030D-6E8A-4147-A177-3AD203B41FA5}">
                      <a16:colId xmlns="" xmlns:a16="http://schemas.microsoft.com/office/drawing/2014/main" val="20001"/>
                    </a:ext>
                  </a:extLst>
                </a:gridCol>
              </a:tblGrid>
              <a:tr h="476970">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a:solidFill>
                            <a:schemeClr val="tx1"/>
                          </a:solidFill>
                          <a:latin typeface="Calibri" panose="020F0502020204030204" pitchFamily="34" charset="0"/>
                          <a:ea typeface="Times New Roman"/>
                          <a:cs typeface="Times-Bold"/>
                        </a:rPr>
                        <a:t>Purchase / Sale of capital instruments</a:t>
                      </a:r>
                      <a:r>
                        <a:rPr lang="en-US" sz="1600" b="1" baseline="0" dirty="0">
                          <a:solidFill>
                            <a:schemeClr val="tx1"/>
                          </a:solidFill>
                          <a:latin typeface="Calibri" panose="020F0502020204030204" pitchFamily="34" charset="0"/>
                          <a:ea typeface="Times New Roman"/>
                          <a:cs typeface="Times-Bold"/>
                        </a:rPr>
                        <a:t> of Indian company by PROI (i.e. </a:t>
                      </a:r>
                      <a:r>
                        <a:rPr lang="en-US" sz="1600" b="1" dirty="0">
                          <a:solidFill>
                            <a:schemeClr val="tx1"/>
                          </a:solidFill>
                          <a:latin typeface="Calibri" panose="020F0502020204030204" pitchFamily="34" charset="0"/>
                          <a:ea typeface="Times New Roman"/>
                          <a:cs typeface="Times-Bold"/>
                        </a:rPr>
                        <a:t>Foreign Direct Investment</a:t>
                      </a:r>
                      <a:r>
                        <a:rPr lang="en-US" sz="1600" b="1" baseline="0" dirty="0">
                          <a:solidFill>
                            <a:schemeClr val="tx1"/>
                          </a:solidFill>
                          <a:latin typeface="Calibri" panose="020F0502020204030204" pitchFamily="34" charset="0"/>
                          <a:ea typeface="Times New Roman"/>
                          <a:cs typeface="Times-Bold"/>
                        </a:rPr>
                        <a:t> (‘F</a:t>
                      </a:r>
                      <a:r>
                        <a:rPr lang="en-US" sz="1600" b="1" dirty="0">
                          <a:solidFill>
                            <a:schemeClr val="tx1"/>
                          </a:solidFill>
                          <a:latin typeface="Calibri" panose="020F0502020204030204" pitchFamily="34" charset="0"/>
                          <a:ea typeface="Times New Roman"/>
                          <a:cs typeface="Times-Bold"/>
                        </a:rPr>
                        <a:t>DI’) Scheme)</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481875">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2</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of listed Indian company on recognised stock exchange in India by </a:t>
                      </a:r>
                      <a:r>
                        <a:rPr kumimoji="0" lang="en-IN" sz="1600" b="1" kern="1200" dirty="0">
                          <a:solidFill>
                            <a:schemeClr val="tx1"/>
                          </a:solidFill>
                          <a:latin typeface="Calibri" panose="020F0502020204030204" pitchFamily="34" charset="0"/>
                          <a:ea typeface="+mn-ea"/>
                          <a:cs typeface="+mn-cs"/>
                        </a:rPr>
                        <a:t>Foreign Portfolio Investor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715455">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of listed Indian company on recognised stock exchange in India by</a:t>
                      </a:r>
                      <a:r>
                        <a:rPr kumimoji="0" lang="en-US" sz="1600" b="1" kern="1200" dirty="0">
                          <a:solidFill>
                            <a:schemeClr val="tx1"/>
                          </a:solidFill>
                          <a:latin typeface="Calibri" panose="020F0502020204030204" pitchFamily="34" charset="0"/>
                          <a:ea typeface="+mn-ea"/>
                          <a:cs typeface="+mn-cs"/>
                        </a:rPr>
                        <a:t> Non-Resident Indian (NRI) or Overseas Citizen of India (OCI) on repatriation basis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715455">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or convertible notes of an Indian company or Units or contribution to capital of an LLP by</a:t>
                      </a:r>
                      <a:r>
                        <a:rPr kumimoji="0" lang="en-US" sz="1600" b="1" kern="1200" dirty="0">
                          <a:solidFill>
                            <a:schemeClr val="tx1"/>
                          </a:solidFill>
                          <a:latin typeface="Calibri" panose="020F0502020204030204" pitchFamily="34" charset="0"/>
                          <a:ea typeface="+mn-ea"/>
                          <a:cs typeface="+mn-cs"/>
                        </a:rPr>
                        <a:t> Non-Resident Indian (NRI) or Overseas Citizen of India (OCI)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476970">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Purchase and Sale of Securities other than capital instruments by a person resident outside India</a:t>
                      </a:r>
                      <a:endParaRPr lang="en-IN" sz="1600" b="0"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2470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in a Limited Liability Partnership (LLP)</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Times New Roman"/>
                          <a:cs typeface="Times-Roman"/>
                        </a:rPr>
                        <a:t>Sch. 7</a:t>
                      </a:r>
                      <a:endParaRPr lang="en-IN" sz="1600" b="1"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by a Foreign Venture Capital Investor (FVCI)</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r h="2732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8</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7"/>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Investment in Depository receipts by a person resident outside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8"/>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a:solidFill>
                            <a:schemeClr val="tx1"/>
                          </a:solidFill>
                          <a:latin typeface="Calibri" panose="020F0502020204030204" pitchFamily="34" charset="0"/>
                          <a:ea typeface="+mn-ea"/>
                          <a:cs typeface="+mn-cs"/>
                        </a:rPr>
                        <a:t>Issue of Indian Depository Receipts </a:t>
                      </a:r>
                      <a:r>
                        <a:rPr kumimoji="0" lang="en-IN" sz="1600" kern="1200" baseline="0" dirty="0">
                          <a:solidFill>
                            <a:schemeClr val="tx1"/>
                          </a:solidFill>
                          <a:latin typeface="Calibri" panose="020F0502020204030204" pitchFamily="34" charset="0"/>
                          <a:ea typeface="+mn-ea"/>
                          <a:cs typeface="+mn-cs"/>
                        </a:rPr>
                        <a:t>(I</a:t>
                      </a:r>
                      <a:r>
                        <a:rPr kumimoji="0" lang="en-IN" sz="1600" b="1" kern="1200" baseline="0" dirty="0">
                          <a:solidFill>
                            <a:schemeClr val="tx1"/>
                          </a:solidFill>
                          <a:latin typeface="Calibri" panose="020F0502020204030204" pitchFamily="34" charset="0"/>
                          <a:ea typeface="+mn-ea"/>
                          <a:cs typeface="+mn-cs"/>
                        </a:rPr>
                        <a:t>DRs</a:t>
                      </a:r>
                      <a:r>
                        <a:rPr kumimoji="0" lang="en-IN" sz="1600" kern="1200" baseline="0" dirty="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9"/>
                  </a:ext>
                </a:extLst>
              </a:tr>
              <a:tr h="97921">
                <a:tc>
                  <a:txBody>
                    <a:bodyPr/>
                    <a:lstStyle/>
                    <a:p>
                      <a:pPr algn="l"/>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600" b="1" dirty="0">
                        <a:solidFill>
                          <a:schemeClr val="tx1"/>
                        </a:solidFill>
                        <a:latin typeface="Calibri" panose="020F0502020204030204" pitchFamily="34" charset="0"/>
                        <a:ea typeface="Calibri"/>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10"/>
                  </a:ext>
                </a:extLst>
              </a:tr>
              <a:tr h="23848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14738004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1 June 2019</a:t>
            </a:r>
            <a:endParaRPr lang="en-US" dirty="0"/>
          </a:p>
        </p:txBody>
      </p:sp>
      <p:sp>
        <p:nvSpPr>
          <p:cNvPr id="8195" name="Footer Placeholder 4"/>
          <p:cNvSpPr>
            <a:spLocks noGrp="1"/>
          </p:cNvSpPr>
          <p:nvPr>
            <p:ph type="ftr" sz="quarter" idx="11"/>
          </p:nvPr>
        </p:nvSpPr>
        <p:spPr/>
        <p:txBody>
          <a:bodyPr/>
          <a:lstStyle/>
          <a:p>
            <a:pPr>
              <a:defRPr/>
            </a:pPr>
            <a:r>
              <a:rPr lang="en-US" dirty="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35</a:t>
            </a:fld>
            <a:endParaRPr lang="en-US" dirty="0"/>
          </a:p>
        </p:txBody>
      </p:sp>
      <p:sp>
        <p:nvSpPr>
          <p:cNvPr id="8197" name="Rectangle 4"/>
          <p:cNvSpPr>
            <a:spLocks noGrp="1" noChangeArrowheads="1"/>
          </p:cNvSpPr>
          <p:nvPr>
            <p:ph type="title"/>
          </p:nvPr>
        </p:nvSpPr>
        <p:spPr>
          <a:xfrm>
            <a:off x="2674939" y="214314"/>
            <a:ext cx="7793037" cy="1004887"/>
          </a:xfrm>
        </p:spPr>
        <p:txBody>
          <a:bodyPr/>
          <a:lstStyle/>
          <a:p>
            <a:pPr eaLnBrk="1" hangingPunct="1"/>
            <a:r>
              <a:rPr lang="en-US" sz="3200" dirty="0"/>
              <a:t>FEMA NTF. 20 (OLD) – Schemes for Inbound Investment</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2314575" y="1491916"/>
          <a:ext cx="8153400" cy="4953802"/>
        </p:xfrm>
        <a:graphic>
          <a:graphicData uri="http://schemas.openxmlformats.org/drawingml/2006/table">
            <a:tbl>
              <a:tblPr firstRow="1" bandRow="1">
                <a:tableStyleId>{5C22544A-7EE6-4342-B048-85BDC9FD1C3A}</a:tableStyleId>
              </a:tblPr>
              <a:tblGrid>
                <a:gridCol w="914400">
                  <a:extLst>
                    <a:ext uri="{9D8B030D-6E8A-4147-A177-3AD203B41FA5}">
                      <a16:colId xmlns="" xmlns:a16="http://schemas.microsoft.com/office/drawing/2014/main" val="20000"/>
                    </a:ext>
                  </a:extLst>
                </a:gridCol>
                <a:gridCol w="7239000">
                  <a:extLst>
                    <a:ext uri="{9D8B030D-6E8A-4147-A177-3AD203B41FA5}">
                      <a16:colId xmlns="" xmlns:a16="http://schemas.microsoft.com/office/drawing/2014/main" val="20001"/>
                    </a:ext>
                  </a:extLst>
                </a:gridCol>
              </a:tblGrid>
              <a:tr h="304800">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a:solidFill>
                            <a:schemeClr val="tx1"/>
                          </a:solidFill>
                          <a:latin typeface="Calibri" panose="020F0502020204030204" pitchFamily="34" charset="0"/>
                          <a:ea typeface="Times New Roman"/>
                          <a:cs typeface="Times-Bold"/>
                        </a:rPr>
                        <a:t>Foreign Direct Investment</a:t>
                      </a:r>
                      <a:r>
                        <a:rPr lang="en-US" sz="1600" b="1" baseline="0" dirty="0">
                          <a:solidFill>
                            <a:schemeClr val="tx1"/>
                          </a:solidFill>
                          <a:latin typeface="Calibri" panose="020F0502020204030204" pitchFamily="34" charset="0"/>
                          <a:ea typeface="Times New Roman"/>
                          <a:cs typeface="Times-Bold"/>
                        </a:rPr>
                        <a:t> (‘F</a:t>
                      </a:r>
                      <a:r>
                        <a:rPr lang="en-US" sz="1600" b="1" dirty="0">
                          <a:solidFill>
                            <a:schemeClr val="tx1"/>
                          </a:solidFill>
                          <a:latin typeface="Calibri" panose="020F0502020204030204" pitchFamily="34" charset="0"/>
                          <a:ea typeface="Times New Roman"/>
                          <a:cs typeface="Times-Bold"/>
                        </a:rPr>
                        <a:t>DI’) Scheme</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506947">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2 &amp; 2A</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shares or convertible debentures or warrants of an Indian Company by Registered Foreign Portfolio Investor (RFPI) under Foreign Portfolio Investment (FPIs) Scheme (Registered FIIs under Sch. 2 subsumed with Sch. 2A)</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30617">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US" sz="1600" b="1" kern="1200" dirty="0">
                          <a:solidFill>
                            <a:schemeClr val="tx1"/>
                          </a:solidFill>
                          <a:latin typeface="Calibri" panose="020F0502020204030204" pitchFamily="34" charset="0"/>
                          <a:ea typeface="+mn-ea"/>
                          <a:cs typeface="+mn-cs"/>
                        </a:rPr>
                        <a:t>Acquisition of Securities or Units by a Non-Resident Indian (NRI) on a Stock Exchange in India on Repatriation basis under the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61097">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Acquisition of Securities or units by a Non-Resident Indian (NRI),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196656">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Purchase and Sale of Securities other than Shares or Convertible Debentures of an Indian company by a person resident outside India</a:t>
                      </a:r>
                      <a:endParaRPr lang="en-IN" sz="1600" b="0"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2598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by a registered Foreign Venture Capital Investor</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299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Times New Roman"/>
                          <a:cs typeface="Times-Roman"/>
                        </a:rPr>
                        <a:t>Sch. 7</a:t>
                      </a:r>
                      <a:endParaRPr lang="en-IN" sz="1600" b="1"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Indian depository receipts by eligible companies resident outside India</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r h="43398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8</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Scheme for investment by Qualified Foreign Investors in equity shares (</a:t>
                      </a:r>
                      <a:r>
                        <a:rPr kumimoji="0" lang="en-US" sz="1600" b="1" kern="1200" dirty="0">
                          <a:solidFill>
                            <a:schemeClr val="tx1"/>
                          </a:solidFill>
                          <a:latin typeface="Calibri" panose="020F0502020204030204" pitchFamily="34" charset="0"/>
                          <a:ea typeface="+mn-ea"/>
                          <a:cs typeface="Times New Roman"/>
                        </a:rPr>
                        <a:t>Subsumed</a:t>
                      </a:r>
                      <a:r>
                        <a:rPr kumimoji="0" lang="en-US" sz="1600" b="1" kern="1200" baseline="0" dirty="0">
                          <a:solidFill>
                            <a:schemeClr val="tx1"/>
                          </a:solidFill>
                          <a:latin typeface="Calibri" panose="020F0502020204030204" pitchFamily="34" charset="0"/>
                          <a:ea typeface="+mn-ea"/>
                          <a:cs typeface="Times New Roman"/>
                        </a:rPr>
                        <a:t> under Sch. 2A)</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7"/>
                  </a:ext>
                </a:extLst>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Scheme for Acquisition/Transfer by a person resident outside India of capital contribution or profit share of (LLPs)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8"/>
                  </a:ext>
                </a:extLst>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a:solidFill>
                            <a:schemeClr val="tx1"/>
                          </a:solidFill>
                          <a:latin typeface="Calibri" panose="020F0502020204030204" pitchFamily="34" charset="0"/>
                          <a:ea typeface="+mn-ea"/>
                          <a:cs typeface="+mn-cs"/>
                        </a:rPr>
                        <a:t>Depository Receipts Scheme</a:t>
                      </a:r>
                      <a:r>
                        <a:rPr kumimoji="0" lang="en-IN" sz="1600" kern="1200" baseline="0" dirty="0">
                          <a:solidFill>
                            <a:schemeClr val="tx1"/>
                          </a:solidFill>
                          <a:latin typeface="Calibri" panose="020F0502020204030204" pitchFamily="34" charset="0"/>
                          <a:ea typeface="+mn-ea"/>
                          <a:cs typeface="+mn-cs"/>
                        </a:rPr>
                        <a:t>, 2014 (</a:t>
                      </a:r>
                      <a:r>
                        <a:rPr kumimoji="0" lang="en-IN" sz="1600" b="1" kern="1200" baseline="0" dirty="0">
                          <a:solidFill>
                            <a:schemeClr val="tx1"/>
                          </a:solidFill>
                          <a:latin typeface="Calibri" panose="020F0502020204030204" pitchFamily="34" charset="0"/>
                          <a:ea typeface="+mn-ea"/>
                          <a:cs typeface="+mn-cs"/>
                        </a:rPr>
                        <a:t>DRs</a:t>
                      </a:r>
                      <a:r>
                        <a:rPr kumimoji="0" lang="en-IN" sz="1600" kern="1200" baseline="0" dirty="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9"/>
                  </a:ext>
                </a:extLst>
              </a:tr>
              <a:tr h="243840">
                <a:tc>
                  <a:txBody>
                    <a:bodyPr/>
                    <a:lstStyle/>
                    <a:p>
                      <a:pPr algn="l"/>
                      <a:r>
                        <a:rPr lang="en-IN" sz="1600" b="1" dirty="0">
                          <a:solidFill>
                            <a:schemeClr val="tx1"/>
                          </a:solidFill>
                          <a:latin typeface="Calibri" panose="020F0502020204030204" pitchFamily="34" charset="0"/>
                        </a:rPr>
                        <a:t>Sch. 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10"/>
                  </a:ext>
                </a:extLst>
              </a:tr>
              <a:tr h="243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rPr>
                        <a:t>Composite Caps: Foreign investments, direct or indirect, </a:t>
                      </a:r>
                      <a:r>
                        <a:rPr kumimoji="0" lang="en-US" sz="1600" b="1" kern="1200" dirty="0">
                          <a:solidFill>
                            <a:schemeClr val="tx1"/>
                          </a:solidFill>
                          <a:latin typeface="Calibri" panose="020F0502020204030204" pitchFamily="34" charset="0"/>
                          <a:ea typeface="+mn-ea"/>
                          <a:cs typeface="+mn-cs"/>
                        </a:rPr>
                        <a:t>under Schedule 1(FDI), 2 (FII), 2A (FPI), 3 (NRI), 6 (FVCI), 8 (QFI), 9 (LLPs) and 10 (DRs) vide PN 8 dated 30 July 2015 by DIPP</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422866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4069" y="258096"/>
            <a:ext cx="7773194" cy="914400"/>
          </a:xfrm>
        </p:spPr>
        <p:txBody>
          <a:bodyPr>
            <a:noAutofit/>
          </a:bodyPr>
          <a:lstStyle/>
          <a:p>
            <a:r>
              <a:rPr lang="en-US" sz="2800" dirty="0"/>
              <a:t>Foreign Investment in India- Schematic Representation</a:t>
            </a:r>
          </a:p>
        </p:txBody>
      </p:sp>
      <p:sp>
        <p:nvSpPr>
          <p:cNvPr id="3" name="Rectangle 2"/>
          <p:cNvSpPr/>
          <p:nvPr/>
        </p:nvSpPr>
        <p:spPr>
          <a:xfrm>
            <a:off x="3733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a:solidFill>
                  <a:schemeClr val="tx1"/>
                </a:solidFill>
                <a:latin typeface="Bookman Old Style" pitchFamily="18" charset="0"/>
              </a:rPr>
              <a:t>Foreign Inbound Investments</a:t>
            </a:r>
          </a:p>
        </p:txBody>
      </p:sp>
      <p:sp>
        <p:nvSpPr>
          <p:cNvPr id="4" name="Rectangle 3"/>
          <p:cNvSpPr/>
          <p:nvPr/>
        </p:nvSpPr>
        <p:spPr>
          <a:xfrm>
            <a:off x="2057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Direct Investments</a:t>
            </a:r>
          </a:p>
        </p:txBody>
      </p:sp>
      <p:sp>
        <p:nvSpPr>
          <p:cNvPr id="5" name="Rectangle 4"/>
          <p:cNvSpPr/>
          <p:nvPr/>
        </p:nvSpPr>
        <p:spPr>
          <a:xfrm>
            <a:off x="3886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Portfolio Investments</a:t>
            </a:r>
          </a:p>
        </p:txBody>
      </p:sp>
      <p:sp>
        <p:nvSpPr>
          <p:cNvPr id="6" name="Rectangle 5"/>
          <p:cNvSpPr/>
          <p:nvPr/>
        </p:nvSpPr>
        <p:spPr>
          <a:xfrm>
            <a:off x="5486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Venture Capital Investments</a:t>
            </a:r>
          </a:p>
        </p:txBody>
      </p:sp>
      <p:sp>
        <p:nvSpPr>
          <p:cNvPr id="7" name="Rectangle 6"/>
          <p:cNvSpPr/>
          <p:nvPr/>
        </p:nvSpPr>
        <p:spPr>
          <a:xfrm>
            <a:off x="7239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Other Investments </a:t>
            </a:r>
          </a:p>
          <a:p>
            <a:pPr algn="ctr"/>
            <a:r>
              <a:rPr lang="en-US" sz="1400" dirty="0">
                <a:solidFill>
                  <a:schemeClr val="tx1"/>
                </a:solidFill>
                <a:latin typeface="Bookman Old Style" pitchFamily="18" charset="0"/>
              </a:rPr>
              <a:t>(G-Sec, NCDs, etc.)</a:t>
            </a:r>
          </a:p>
        </p:txBody>
      </p:sp>
      <p:sp>
        <p:nvSpPr>
          <p:cNvPr id="8" name="Rectangle 7"/>
          <p:cNvSpPr/>
          <p:nvPr/>
        </p:nvSpPr>
        <p:spPr>
          <a:xfrm>
            <a:off x="8915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Investments on </a:t>
            </a:r>
            <a:r>
              <a:rPr lang="en-US" sz="1400" b="1" dirty="0">
                <a:solidFill>
                  <a:schemeClr val="tx1"/>
                </a:solidFill>
                <a:latin typeface="Bookman Old Style" pitchFamily="18" charset="0"/>
              </a:rPr>
              <a:t>Non-Repatriable </a:t>
            </a:r>
            <a:r>
              <a:rPr lang="en-US" sz="1400" dirty="0">
                <a:solidFill>
                  <a:schemeClr val="tx1"/>
                </a:solidFill>
                <a:latin typeface="Bookman Old Style" pitchFamily="18" charset="0"/>
              </a:rPr>
              <a:t>basis</a:t>
            </a:r>
          </a:p>
        </p:txBody>
      </p:sp>
      <p:sp>
        <p:nvSpPr>
          <p:cNvPr id="9" name="Rectangle 8"/>
          <p:cNvSpPr/>
          <p:nvPr/>
        </p:nvSpPr>
        <p:spPr>
          <a:xfrm>
            <a:off x="4953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a:t>
            </a:r>
          </a:p>
          <a:p>
            <a:pPr algn="ctr"/>
            <a:r>
              <a:rPr lang="en-US" sz="1400" b="1" dirty="0">
                <a:solidFill>
                  <a:schemeClr val="tx1"/>
                </a:solidFill>
                <a:latin typeface="Bookman Old Style" pitchFamily="18" charset="0"/>
              </a:rPr>
              <a:t>Sch. 2</a:t>
            </a:r>
          </a:p>
        </p:txBody>
      </p:sp>
      <p:sp>
        <p:nvSpPr>
          <p:cNvPr id="10" name="Rectangle 9"/>
          <p:cNvSpPr/>
          <p:nvPr/>
        </p:nvSpPr>
        <p:spPr>
          <a:xfrm>
            <a:off x="1600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Automatic Route</a:t>
            </a:r>
          </a:p>
        </p:txBody>
      </p:sp>
      <p:sp>
        <p:nvSpPr>
          <p:cNvPr id="11" name="Rectangle 10"/>
          <p:cNvSpPr/>
          <p:nvPr/>
        </p:nvSpPr>
        <p:spPr>
          <a:xfrm>
            <a:off x="3048000" y="4495800"/>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Govt. Route</a:t>
            </a:r>
          </a:p>
        </p:txBody>
      </p:sp>
      <p:sp>
        <p:nvSpPr>
          <p:cNvPr id="12" name="Rectangle 11"/>
          <p:cNvSpPr/>
          <p:nvPr/>
        </p:nvSpPr>
        <p:spPr>
          <a:xfrm>
            <a:off x="4114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5867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SEBI Regd. FVCIs/AIFs</a:t>
            </a:r>
          </a:p>
          <a:p>
            <a:pPr algn="ctr"/>
            <a:r>
              <a:rPr lang="en-US" sz="1400" b="1" dirty="0">
                <a:solidFill>
                  <a:schemeClr val="tx1"/>
                </a:solidFill>
                <a:latin typeface="Bookman Old Style" pitchFamily="18" charset="0"/>
              </a:rPr>
              <a:t>Sch. 7</a:t>
            </a:r>
          </a:p>
        </p:txBody>
      </p:sp>
      <p:sp>
        <p:nvSpPr>
          <p:cNvPr id="14" name="Rectangle 13"/>
          <p:cNvSpPr/>
          <p:nvPr/>
        </p:nvSpPr>
        <p:spPr>
          <a:xfrm>
            <a:off x="7315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 NRIs, OCIs, </a:t>
            </a:r>
          </a:p>
          <a:p>
            <a:pPr algn="ctr"/>
            <a:r>
              <a:rPr lang="en-US" sz="1400" dirty="0">
                <a:solidFill>
                  <a:schemeClr val="tx1"/>
                </a:solidFill>
                <a:latin typeface="Bookman Old Style" pitchFamily="18" charset="0"/>
              </a:rPr>
              <a:t>Long Term Investors</a:t>
            </a:r>
          </a:p>
          <a:p>
            <a:pPr algn="ctr"/>
            <a:r>
              <a:rPr lang="en-US" sz="1400" b="1" dirty="0">
                <a:solidFill>
                  <a:schemeClr val="tx1"/>
                </a:solidFill>
                <a:latin typeface="Bookman Old Style" pitchFamily="18" charset="0"/>
              </a:rPr>
              <a:t>Sch. 5</a:t>
            </a:r>
          </a:p>
        </p:txBody>
      </p:sp>
      <p:sp>
        <p:nvSpPr>
          <p:cNvPr id="16" name="Rectangle 15"/>
          <p:cNvSpPr/>
          <p:nvPr/>
        </p:nvSpPr>
        <p:spPr>
          <a:xfrm>
            <a:off x="9448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4</a:t>
            </a:r>
          </a:p>
        </p:txBody>
      </p:sp>
      <p:sp>
        <p:nvSpPr>
          <p:cNvPr id="17" name="Rectangle 16"/>
          <p:cNvSpPr/>
          <p:nvPr/>
        </p:nvSpPr>
        <p:spPr>
          <a:xfrm>
            <a:off x="5867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VCF, IVCUs</a:t>
            </a:r>
          </a:p>
        </p:txBody>
      </p:sp>
      <p:cxnSp>
        <p:nvCxnSpPr>
          <p:cNvPr id="20" name="Straight Connector 19"/>
          <p:cNvCxnSpPr/>
          <p:nvPr/>
        </p:nvCxnSpPr>
        <p:spPr>
          <a:xfrm rot="5400000">
            <a:off x="4610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2667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5906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2667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2362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4876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9754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7849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6096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442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251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2210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3201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3657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4848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5752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9114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7391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6287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1752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Persons Resident Outside India</a:t>
            </a:r>
          </a:p>
        </p:txBody>
      </p:sp>
      <p:cxnSp>
        <p:nvCxnSpPr>
          <p:cNvPr id="56" name="Straight Connector 55"/>
          <p:cNvCxnSpPr/>
          <p:nvPr/>
        </p:nvCxnSpPr>
        <p:spPr>
          <a:xfrm rot="5400000">
            <a:off x="2437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3443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2514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2743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676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Company</a:t>
            </a:r>
          </a:p>
          <a:p>
            <a:pPr algn="ctr"/>
            <a:r>
              <a:rPr lang="en-US" sz="1400" b="1" dirty="0">
                <a:solidFill>
                  <a:schemeClr val="tx1"/>
                </a:solidFill>
                <a:latin typeface="Bookman Old Style" pitchFamily="18" charset="0"/>
              </a:rPr>
              <a:t>Sch. 1, 9</a:t>
            </a:r>
          </a:p>
        </p:txBody>
      </p:sp>
      <p:sp>
        <p:nvSpPr>
          <p:cNvPr id="49" name="Rectangle 48"/>
          <p:cNvSpPr/>
          <p:nvPr/>
        </p:nvSpPr>
        <p:spPr>
          <a:xfrm>
            <a:off x="2895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LLP</a:t>
            </a:r>
          </a:p>
          <a:p>
            <a:pPr algn="ctr"/>
            <a:r>
              <a:rPr lang="en-US" sz="1400" b="1" dirty="0">
                <a:solidFill>
                  <a:schemeClr val="tx1"/>
                </a:solidFill>
                <a:latin typeface="Bookman Old Style" pitchFamily="18" charset="0"/>
              </a:rPr>
              <a:t>Sch. 6</a:t>
            </a:r>
          </a:p>
        </p:txBody>
      </p:sp>
      <p:cxnSp>
        <p:nvCxnSpPr>
          <p:cNvPr id="50" name="Straight Arrow Connector 49"/>
          <p:cNvCxnSpPr/>
          <p:nvPr/>
        </p:nvCxnSpPr>
        <p:spPr>
          <a:xfrm rot="5400000">
            <a:off x="2058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2363788" y="3886201"/>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3276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2439195"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2691997" y="6412450"/>
            <a:ext cx="1905000" cy="457200"/>
          </a:xfrm>
        </p:spPr>
        <p:txBody>
          <a:bodyPr/>
          <a:lstStyle/>
          <a:p>
            <a:pPr>
              <a:defRPr/>
            </a:pPr>
            <a:r>
              <a:rPr lang="en-US" smtClean="0"/>
              <a:t>1 June 2019</a:t>
            </a:r>
            <a:endParaRPr lang="en-US" dirty="0"/>
          </a:p>
        </p:txBody>
      </p:sp>
      <p:sp>
        <p:nvSpPr>
          <p:cNvPr id="18" name="Footer Placeholder 17"/>
          <p:cNvSpPr>
            <a:spLocks noGrp="1"/>
          </p:cNvSpPr>
          <p:nvPr>
            <p:ph type="ftr" sz="quarter" idx="11"/>
          </p:nvPr>
        </p:nvSpPr>
        <p:spPr>
          <a:xfrm>
            <a:off x="5159564" y="6399212"/>
            <a:ext cx="2895600" cy="457200"/>
          </a:xfrm>
        </p:spPr>
        <p:txBody>
          <a:bodyPr/>
          <a:lstStyle/>
          <a:p>
            <a:pPr>
              <a:defRPr/>
            </a:pPr>
            <a:r>
              <a:rPr lang="en-US" dirty="0"/>
              <a:t>P. P. Shah &amp; Asso.</a:t>
            </a:r>
          </a:p>
        </p:txBody>
      </p:sp>
      <p:sp>
        <p:nvSpPr>
          <p:cNvPr id="19" name="Slide Number Placeholder 18"/>
          <p:cNvSpPr>
            <a:spLocks noGrp="1"/>
          </p:cNvSpPr>
          <p:nvPr>
            <p:ph type="sldNum" sz="quarter" idx="12"/>
          </p:nvPr>
        </p:nvSpPr>
        <p:spPr>
          <a:xfrm>
            <a:off x="8600287" y="6412450"/>
            <a:ext cx="1905000" cy="457200"/>
          </a:xfrm>
        </p:spPr>
        <p:txBody>
          <a:bodyPr/>
          <a:lstStyle/>
          <a:p>
            <a:pPr>
              <a:defRPr/>
            </a:pPr>
            <a:fld id="{AEE33614-1576-4826-9A5E-50DBDA8E8AF6}" type="slidenum">
              <a:rPr lang="en-US" smtClean="0"/>
              <a:pPr>
                <a:defRPr/>
              </a:pPr>
              <a:t>36</a:t>
            </a:fld>
            <a:endParaRPr lang="en-US" dirty="0"/>
          </a:p>
        </p:txBody>
      </p:sp>
      <p:sp>
        <p:nvSpPr>
          <p:cNvPr id="52" name="Date Placeholder 14"/>
          <p:cNvSpPr txBox="1">
            <a:spLocks/>
          </p:cNvSpPr>
          <p:nvPr/>
        </p:nvSpPr>
        <p:spPr bwMode="auto">
          <a:xfrm>
            <a:off x="4114801"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a:t>Available to or for</a:t>
            </a:r>
          </a:p>
        </p:txBody>
      </p:sp>
    </p:spTree>
    <p:extLst>
      <p:ext uri="{BB962C8B-B14F-4D97-AF65-F5344CB8AC3E}">
        <p14:creationId xmlns:p14="http://schemas.microsoft.com/office/powerpoint/2010/main" val="137324114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5821" y="6388017"/>
            <a:ext cx="2540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4876800" y="6400800"/>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37</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graphicFrame>
        <p:nvGraphicFramePr>
          <p:cNvPr id="5" name="Table 4">
            <a:extLst>
              <a:ext uri="{FF2B5EF4-FFF2-40B4-BE49-F238E27FC236}">
                <a16:creationId xmlns="" xmlns:a16="http://schemas.microsoft.com/office/drawing/2014/main" id="{A881541C-0C8A-4B21-854E-26CE4F08B6C9}"/>
              </a:ext>
            </a:extLst>
          </p:cNvPr>
          <p:cNvGraphicFramePr>
            <a:graphicFrameLocks noGrp="1"/>
          </p:cNvGraphicFramePr>
          <p:nvPr>
            <p:extLst/>
          </p:nvPr>
        </p:nvGraphicFramePr>
        <p:xfrm>
          <a:off x="1239271" y="1510062"/>
          <a:ext cx="9959669" cy="3172288"/>
        </p:xfrm>
        <a:graphic>
          <a:graphicData uri="http://schemas.openxmlformats.org/drawingml/2006/table">
            <a:tbl>
              <a:tblPr firstRow="1" firstCol="1" bandRow="1">
                <a:tableStyleId>{2D5ABB26-0587-4C30-8999-92F81FD0307C}</a:tableStyleId>
              </a:tblPr>
              <a:tblGrid>
                <a:gridCol w="674717">
                  <a:extLst>
                    <a:ext uri="{9D8B030D-6E8A-4147-A177-3AD203B41FA5}">
                      <a16:colId xmlns="" xmlns:a16="http://schemas.microsoft.com/office/drawing/2014/main" val="20697899"/>
                    </a:ext>
                  </a:extLst>
                </a:gridCol>
                <a:gridCol w="1139335">
                  <a:extLst>
                    <a:ext uri="{9D8B030D-6E8A-4147-A177-3AD203B41FA5}">
                      <a16:colId xmlns="" xmlns:a16="http://schemas.microsoft.com/office/drawing/2014/main" val="4282089394"/>
                    </a:ext>
                  </a:extLst>
                </a:gridCol>
                <a:gridCol w="1150374">
                  <a:extLst>
                    <a:ext uri="{9D8B030D-6E8A-4147-A177-3AD203B41FA5}">
                      <a16:colId xmlns="" xmlns:a16="http://schemas.microsoft.com/office/drawing/2014/main" val="3382043049"/>
                    </a:ext>
                  </a:extLst>
                </a:gridCol>
                <a:gridCol w="929149">
                  <a:extLst>
                    <a:ext uri="{9D8B030D-6E8A-4147-A177-3AD203B41FA5}">
                      <a16:colId xmlns="" xmlns:a16="http://schemas.microsoft.com/office/drawing/2014/main" val="3875907022"/>
                    </a:ext>
                  </a:extLst>
                </a:gridCol>
                <a:gridCol w="6066094">
                  <a:extLst>
                    <a:ext uri="{9D8B030D-6E8A-4147-A177-3AD203B41FA5}">
                      <a16:colId xmlns="" xmlns:a16="http://schemas.microsoft.com/office/drawing/2014/main" val="3005333121"/>
                    </a:ext>
                  </a:extLst>
                </a:gridCol>
              </a:tblGrid>
              <a:tr h="59322">
                <a:tc>
                  <a:txBody>
                    <a:bodyPr/>
                    <a:lstStyle/>
                    <a:p>
                      <a:pPr algn="ctr">
                        <a:lnSpc>
                          <a:spcPct val="107000"/>
                        </a:lnSpc>
                        <a:spcAft>
                          <a:spcPts val="0"/>
                        </a:spcAft>
                      </a:pPr>
                      <a:r>
                        <a:rPr lang="en-IN" sz="1200" b="1" cap="all" dirty="0">
                          <a:effectLst/>
                        </a:rPr>
                        <a:t>Sch. no</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permissible investor</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instrument</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investee entity</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conditions, if any</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 xmlns:a16="http://schemas.microsoft.com/office/drawing/2014/main" val="140754686"/>
                  </a:ext>
                </a:extLst>
              </a:tr>
              <a:tr h="266024">
                <a:tc>
                  <a:txBody>
                    <a:bodyPr/>
                    <a:lstStyle/>
                    <a:p>
                      <a:pPr algn="ctr">
                        <a:lnSpc>
                          <a:spcPct val="107000"/>
                        </a:lnSpc>
                        <a:spcAft>
                          <a:spcPts val="0"/>
                        </a:spcAft>
                      </a:pPr>
                      <a:r>
                        <a:rPr lang="en-IN" sz="1200" dirty="0">
                          <a:effectLst/>
                        </a:rPr>
                        <a:t>1</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 (Excl. Citizen of Bangladesh/Pakistan)</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Subject to entry routes, sectoral caps and attendant conditionalities. </a:t>
                      </a:r>
                    </a:p>
                    <a:p>
                      <a:pPr marL="342900" lvl="0" indent="-342900" algn="just">
                        <a:lnSpc>
                          <a:spcPct val="107000"/>
                        </a:lnSpc>
                        <a:spcAft>
                          <a:spcPts val="0"/>
                        </a:spcAft>
                        <a:buFont typeface="Wingdings" panose="05000000000000000000" pitchFamily="2" charset="2"/>
                        <a:buChar char=""/>
                      </a:pPr>
                      <a:r>
                        <a:rPr lang="en-IN" sz="1200" dirty="0">
                          <a:effectLst/>
                        </a:rPr>
                        <a:t>Capital instrument to be issued within 60 days of receipt of consideration (if not the amount must be refunded)</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912085439"/>
                  </a:ext>
                </a:extLst>
              </a:tr>
              <a:tr h="472726">
                <a:tc>
                  <a:txBody>
                    <a:bodyPr/>
                    <a:lstStyle/>
                    <a:p>
                      <a:pPr algn="ctr">
                        <a:lnSpc>
                          <a:spcPct val="107000"/>
                        </a:lnSpc>
                        <a:spcAft>
                          <a:spcPts val="0"/>
                        </a:spcAft>
                      </a:pPr>
                      <a:r>
                        <a:rPr lang="en-IN" sz="1200" dirty="0">
                          <a:effectLst/>
                        </a:rPr>
                        <a:t>2</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FPI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Listed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Conditions on aggregate FPI investment (24%) and individual FPI investment (10%) of paid-up shares / paid-up value of each series of shares of a single company.</a:t>
                      </a:r>
                    </a:p>
                    <a:p>
                      <a:pPr marL="342900" lvl="0" indent="-342900" algn="just">
                        <a:lnSpc>
                          <a:spcPct val="107000"/>
                        </a:lnSpc>
                        <a:spcAft>
                          <a:spcPts val="0"/>
                        </a:spcAft>
                        <a:buFont typeface="Wingdings" panose="05000000000000000000" pitchFamily="2" charset="2"/>
                        <a:buChar char=""/>
                      </a:pPr>
                      <a:r>
                        <a:rPr lang="en-IN" sz="1200" dirty="0">
                          <a:effectLst/>
                        </a:rPr>
                        <a:t>In case of breach of individual FPI investment limit the investment will be reclassified as FDI and FC-TRS must be filed in this regard.</a:t>
                      </a:r>
                    </a:p>
                    <a:p>
                      <a:pPr marL="342900" lvl="0" indent="-342900" algn="just">
                        <a:lnSpc>
                          <a:spcPct val="107000"/>
                        </a:lnSpc>
                        <a:spcAft>
                          <a:spcPts val="0"/>
                        </a:spcAft>
                        <a:buFont typeface="Wingdings" panose="05000000000000000000" pitchFamily="2" charset="2"/>
                        <a:buChar char=""/>
                      </a:pPr>
                      <a:r>
                        <a:rPr lang="en-IN" sz="1200" dirty="0">
                          <a:effectLst/>
                        </a:rPr>
                        <a:t>Subject to limits and margin requirements prescribed by RBI / SEBI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3345138"/>
                  </a:ext>
                </a:extLst>
              </a:tr>
              <a:tr h="266024">
                <a:tc>
                  <a:txBody>
                    <a:bodyPr/>
                    <a:lstStyle/>
                    <a:p>
                      <a:pPr algn="ctr">
                        <a:lnSpc>
                          <a:spcPct val="107000"/>
                        </a:lnSpc>
                        <a:spcAft>
                          <a:spcPts val="0"/>
                        </a:spcAft>
                      </a:pPr>
                      <a:r>
                        <a:rPr lang="en-IN" sz="1200" dirty="0">
                          <a:effectLst/>
                        </a:rPr>
                        <a:t>3</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NRI / OCI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 (on repatriation basis)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Listed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Conditions on aggregate NRI / OCI investment (10%) and individual NRI / OCI investment (5%) of paid-up equity value paid-up value of each series of debentures or preference share or share warrants of a single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48597923"/>
                  </a:ext>
                </a:extLst>
              </a:tr>
            </a:tbl>
          </a:graphicData>
        </a:graphic>
      </p:graphicFrame>
      <p:graphicFrame>
        <p:nvGraphicFramePr>
          <p:cNvPr id="2" name="Table 1">
            <a:extLst>
              <a:ext uri="{FF2B5EF4-FFF2-40B4-BE49-F238E27FC236}">
                <a16:creationId xmlns="" xmlns:a16="http://schemas.microsoft.com/office/drawing/2014/main" id="{7C936500-4DFD-4715-8F41-651AB0EDF03A}"/>
              </a:ext>
            </a:extLst>
          </p:cNvPr>
          <p:cNvGraphicFramePr>
            <a:graphicFrameLocks noGrp="1"/>
          </p:cNvGraphicFramePr>
          <p:nvPr>
            <p:extLst/>
          </p:nvPr>
        </p:nvGraphicFramePr>
        <p:xfrm>
          <a:off x="1243778" y="4622914"/>
          <a:ext cx="9955162" cy="1967314"/>
        </p:xfrm>
        <a:graphic>
          <a:graphicData uri="http://schemas.openxmlformats.org/drawingml/2006/table">
            <a:tbl>
              <a:tblPr firstRow="1" firstCol="1" bandRow="1">
                <a:tableStyleId>{2D5ABB26-0587-4C30-8999-92F81FD0307C}</a:tableStyleId>
              </a:tblPr>
              <a:tblGrid>
                <a:gridCol w="658764">
                  <a:extLst>
                    <a:ext uri="{9D8B030D-6E8A-4147-A177-3AD203B41FA5}">
                      <a16:colId xmlns="" xmlns:a16="http://schemas.microsoft.com/office/drawing/2014/main" val="2997647854"/>
                    </a:ext>
                  </a:extLst>
                </a:gridCol>
                <a:gridCol w="1150374">
                  <a:extLst>
                    <a:ext uri="{9D8B030D-6E8A-4147-A177-3AD203B41FA5}">
                      <a16:colId xmlns="" xmlns:a16="http://schemas.microsoft.com/office/drawing/2014/main" val="1790779177"/>
                    </a:ext>
                  </a:extLst>
                </a:gridCol>
                <a:gridCol w="1170037">
                  <a:extLst>
                    <a:ext uri="{9D8B030D-6E8A-4147-A177-3AD203B41FA5}">
                      <a16:colId xmlns="" xmlns:a16="http://schemas.microsoft.com/office/drawing/2014/main" val="1954386510"/>
                    </a:ext>
                  </a:extLst>
                </a:gridCol>
                <a:gridCol w="929148">
                  <a:extLst>
                    <a:ext uri="{9D8B030D-6E8A-4147-A177-3AD203B41FA5}">
                      <a16:colId xmlns="" xmlns:a16="http://schemas.microsoft.com/office/drawing/2014/main" val="853826812"/>
                    </a:ext>
                  </a:extLst>
                </a:gridCol>
                <a:gridCol w="6046839">
                  <a:extLst>
                    <a:ext uri="{9D8B030D-6E8A-4147-A177-3AD203B41FA5}">
                      <a16:colId xmlns="" xmlns:a16="http://schemas.microsoft.com/office/drawing/2014/main" val="2813680738"/>
                    </a:ext>
                  </a:extLst>
                </a:gridCol>
              </a:tblGrid>
              <a:tr h="1613249">
                <a:tc>
                  <a:txBody>
                    <a:bodyPr/>
                    <a:lstStyle/>
                    <a:p>
                      <a:pPr marL="0" algn="ctr" defTabSz="914400" rtl="0" eaLnBrk="1" latinLnBrk="0" hangingPunct="1">
                        <a:lnSpc>
                          <a:spcPct val="107000"/>
                        </a:lnSpc>
                        <a:spcAft>
                          <a:spcPts val="0"/>
                        </a:spcAft>
                      </a:pPr>
                      <a:r>
                        <a:rPr lang="en-IN" sz="1200" kern="1200" dirty="0">
                          <a:effectLst/>
                        </a:rPr>
                        <a:t>4</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NRI / OCI</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Capital instruments / convertible notes, units or capital contribution to partnership</a:t>
                      </a:r>
                    </a:p>
                    <a:p>
                      <a:pPr marL="0" algn="ctr" defTabSz="914400" rtl="0" eaLnBrk="1" latinLnBrk="0" hangingPunct="1">
                        <a:lnSpc>
                          <a:spcPct val="107000"/>
                        </a:lnSpc>
                        <a:spcAft>
                          <a:spcPts val="0"/>
                        </a:spcAft>
                      </a:pPr>
                      <a:r>
                        <a:rPr lang="en-IN" sz="1200" kern="1200" dirty="0">
                          <a:effectLst/>
                        </a:rPr>
                        <a:t>(on non- repatriation basis)</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Indian Company, LLP, firm or sole proprietorship</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defTabSz="914400" rtl="0" eaLnBrk="1" latinLnBrk="0" hangingPunct="1">
                        <a:lnSpc>
                          <a:spcPct val="107000"/>
                        </a:lnSpc>
                        <a:spcAft>
                          <a:spcPts val="0"/>
                        </a:spcAft>
                        <a:buFont typeface="Wingdings" panose="05000000000000000000" pitchFamily="2" charset="2"/>
                        <a:buChar char=""/>
                      </a:pPr>
                      <a:r>
                        <a:rPr lang="en-IN" sz="1200" kern="1200" dirty="0">
                          <a:solidFill>
                            <a:schemeClr val="tx1"/>
                          </a:solidFill>
                          <a:effectLst/>
                          <a:latin typeface="+mn-lt"/>
                          <a:ea typeface="+mn-ea"/>
                          <a:cs typeface="+mn-cs"/>
                        </a:rPr>
                        <a:t>Investment is deemed to be domestic investment and treated on par with investment by residents.</a:t>
                      </a:r>
                    </a:p>
                    <a:p>
                      <a:pPr marL="342900" lvl="0" indent="-342900" algn="just" defTabSz="914400" rtl="0" eaLnBrk="1" latinLnBrk="0" hangingPunct="1">
                        <a:lnSpc>
                          <a:spcPct val="107000"/>
                        </a:lnSpc>
                        <a:spcAft>
                          <a:spcPts val="0"/>
                        </a:spcAft>
                        <a:buFont typeface="Wingdings" panose="05000000000000000000" pitchFamily="2" charset="2"/>
                        <a:buChar char=""/>
                      </a:pPr>
                      <a:r>
                        <a:rPr lang="en-IN" sz="1200" kern="1200" dirty="0">
                          <a:solidFill>
                            <a:schemeClr val="tx1"/>
                          </a:solidFill>
                          <a:effectLst/>
                          <a:latin typeface="+mn-lt"/>
                          <a:ea typeface="+mn-ea"/>
                          <a:cs typeface="+mn-cs"/>
                        </a:rPr>
                        <a:t>The investee entity should not be engaged in </a:t>
                      </a:r>
                      <a:r>
                        <a:rPr lang="en-US" sz="1200" kern="1200" dirty="0">
                          <a:solidFill>
                            <a:schemeClr val="tx1"/>
                          </a:solidFill>
                          <a:effectLst/>
                          <a:latin typeface="+mn-lt"/>
                          <a:ea typeface="+mn-ea"/>
                          <a:cs typeface="+mn-cs"/>
                        </a:rPr>
                        <a:t>agricultural/ plantation activity or print media or real estate business.</a:t>
                      </a:r>
                      <a:endParaRPr lang="en-IN" sz="1200" kern="1200"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71016346"/>
                  </a:ext>
                </a:extLst>
              </a:tr>
            </a:tbl>
          </a:graphicData>
        </a:graphic>
      </p:graphicFrame>
    </p:spTree>
    <p:extLst>
      <p:ext uri="{BB962C8B-B14F-4D97-AF65-F5344CB8AC3E}">
        <p14:creationId xmlns:p14="http://schemas.microsoft.com/office/powerpoint/2010/main" val="338222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 xmlns:a16="http://schemas.microsoft.com/office/drawing/2014/main" id="{63CC71E8-5446-4C24-BBFA-10529689DED0}"/>
              </a:ext>
            </a:extLst>
          </p:cNvPr>
          <p:cNvSpPr>
            <a:spLocks noGrp="1"/>
          </p:cNvSpPr>
          <p:nvPr>
            <p:ph type="dt" sz="half" idx="10"/>
          </p:nvPr>
        </p:nvSpPr>
        <p:spPr>
          <a:xfrm>
            <a:off x="1549400" y="6361622"/>
            <a:ext cx="2540000" cy="457200"/>
          </a:xfrm>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C1B1FC60-9786-4511-A866-396BC1259BB3}"/>
              </a:ext>
            </a:extLst>
          </p:cNvPr>
          <p:cNvSpPr>
            <a:spLocks noGrp="1"/>
          </p:cNvSpPr>
          <p:nvPr>
            <p:ph type="ftr" sz="quarter" idx="11"/>
          </p:nvPr>
        </p:nvSpPr>
        <p:spPr>
          <a:xfrm>
            <a:off x="4876800" y="6361622"/>
            <a:ext cx="3860800" cy="457200"/>
          </a:xfrm>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8D05F55F-1234-41EF-B71F-818D84F3735D}"/>
              </a:ext>
            </a:extLst>
          </p:cNvPr>
          <p:cNvSpPr>
            <a:spLocks noGrp="1"/>
          </p:cNvSpPr>
          <p:nvPr>
            <p:ph type="sldNum" sz="quarter" idx="12"/>
          </p:nvPr>
        </p:nvSpPr>
        <p:spPr/>
        <p:txBody>
          <a:bodyPr/>
          <a:lstStyle/>
          <a:p>
            <a:pPr>
              <a:defRPr/>
            </a:pPr>
            <a:fld id="{4CAA70CE-4DCB-4D19-AC47-571E7F2D8BF8}" type="slidenum">
              <a:rPr lang="en-US" smtClean="0"/>
              <a:pPr>
                <a:defRPr/>
              </a:pPr>
              <a:t>38</a:t>
            </a:fld>
            <a:endParaRPr lang="en-US" dirty="0"/>
          </a:p>
        </p:txBody>
      </p:sp>
      <p:graphicFrame>
        <p:nvGraphicFramePr>
          <p:cNvPr id="7" name="Table 6">
            <a:extLst>
              <a:ext uri="{FF2B5EF4-FFF2-40B4-BE49-F238E27FC236}">
                <a16:creationId xmlns="" xmlns:a16="http://schemas.microsoft.com/office/drawing/2014/main" id="{49FA2491-B276-4BB0-96AA-8AC03EC4A87E}"/>
              </a:ext>
            </a:extLst>
          </p:cNvPr>
          <p:cNvGraphicFramePr>
            <a:graphicFrameLocks noGrp="1"/>
          </p:cNvGraphicFramePr>
          <p:nvPr>
            <p:extLst/>
          </p:nvPr>
        </p:nvGraphicFramePr>
        <p:xfrm>
          <a:off x="1209367" y="1850838"/>
          <a:ext cx="10456606" cy="4156130"/>
        </p:xfrm>
        <a:graphic>
          <a:graphicData uri="http://schemas.openxmlformats.org/drawingml/2006/table">
            <a:tbl>
              <a:tblPr firstRow="1" firstCol="1" bandRow="1">
                <a:tableStyleId>{2D5ABB26-0587-4C30-8999-92F81FD0307C}</a:tableStyleId>
              </a:tblPr>
              <a:tblGrid>
                <a:gridCol w="427704">
                  <a:extLst>
                    <a:ext uri="{9D8B030D-6E8A-4147-A177-3AD203B41FA5}">
                      <a16:colId xmlns="" xmlns:a16="http://schemas.microsoft.com/office/drawing/2014/main" val="1626014564"/>
                    </a:ext>
                  </a:extLst>
                </a:gridCol>
                <a:gridCol w="1401096">
                  <a:extLst>
                    <a:ext uri="{9D8B030D-6E8A-4147-A177-3AD203B41FA5}">
                      <a16:colId xmlns="" xmlns:a16="http://schemas.microsoft.com/office/drawing/2014/main" val="1571758382"/>
                    </a:ext>
                  </a:extLst>
                </a:gridCol>
                <a:gridCol w="1297858">
                  <a:extLst>
                    <a:ext uri="{9D8B030D-6E8A-4147-A177-3AD203B41FA5}">
                      <a16:colId xmlns="" xmlns:a16="http://schemas.microsoft.com/office/drawing/2014/main" val="1423930603"/>
                    </a:ext>
                  </a:extLst>
                </a:gridCol>
                <a:gridCol w="825911">
                  <a:extLst>
                    <a:ext uri="{9D8B030D-6E8A-4147-A177-3AD203B41FA5}">
                      <a16:colId xmlns="" xmlns:a16="http://schemas.microsoft.com/office/drawing/2014/main" val="2588397774"/>
                    </a:ext>
                  </a:extLst>
                </a:gridCol>
                <a:gridCol w="6504037">
                  <a:extLst>
                    <a:ext uri="{9D8B030D-6E8A-4147-A177-3AD203B41FA5}">
                      <a16:colId xmlns="" xmlns:a16="http://schemas.microsoft.com/office/drawing/2014/main" val="2499821720"/>
                    </a:ext>
                  </a:extLst>
                </a:gridCol>
              </a:tblGrid>
              <a:tr h="324464">
                <a:tc>
                  <a:txBody>
                    <a:bodyPr/>
                    <a:lstStyle/>
                    <a:p>
                      <a:pPr marL="0" algn="ctr" defTabSz="914400" rtl="0" eaLnBrk="1" latinLnBrk="0" hangingPunct="1">
                        <a:lnSpc>
                          <a:spcPct val="107000"/>
                        </a:lnSpc>
                        <a:spcAft>
                          <a:spcPts val="0"/>
                        </a:spcAft>
                      </a:pPr>
                      <a:r>
                        <a:rPr lang="en-IN" sz="1200" b="1" kern="1200" cap="all" dirty="0">
                          <a:effectLst/>
                        </a:rPr>
                        <a:t>SCH.NO</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PERMISSIBLE INVESTOR</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INSTRUMENTS</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INVESTEE</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lvl="0" indent="0" algn="ctr" defTabSz="914400" rtl="0" eaLnBrk="1" latinLnBrk="0" hangingPunct="1">
                        <a:lnSpc>
                          <a:spcPct val="107000"/>
                        </a:lnSpc>
                        <a:spcAft>
                          <a:spcPts val="0"/>
                        </a:spcAft>
                        <a:buFont typeface="Wingdings" panose="05000000000000000000" pitchFamily="2" charset="2"/>
                        <a:buNone/>
                      </a:pPr>
                      <a:r>
                        <a:rPr lang="en-IN" sz="1200" b="1" kern="1200" cap="all" dirty="0">
                          <a:effectLst/>
                        </a:rPr>
                        <a:t> CONDITIONS , IF ANY</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967022032"/>
                  </a:ext>
                </a:extLst>
              </a:tr>
              <a:tr h="1995942">
                <a:tc>
                  <a:txBody>
                    <a:bodyPr/>
                    <a:lstStyle/>
                    <a:p>
                      <a:pPr algn="ctr">
                        <a:lnSpc>
                          <a:spcPct val="107000"/>
                        </a:lnSpc>
                        <a:spcAft>
                          <a:spcPts val="0"/>
                        </a:spcAft>
                      </a:pPr>
                      <a:r>
                        <a:rPr lang="en-IN" sz="1200" dirty="0">
                          <a:effectLst/>
                        </a:rPr>
                        <a:t>5</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200" dirty="0">
                          <a:effectLst/>
                        </a:rPr>
                        <a:t>Securities other than capital instruments e.g. units of domestic mutual funds, securities receipt of ARC, bonds of PSUs etc.</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latin typeface="Cambria" panose="02040503050406030204" pitchFamily="18" charset="0"/>
                          <a:ea typeface="Cambria" panose="02040503050406030204" pitchFamily="18" charset="0"/>
                          <a:cs typeface="Times New Roman" panose="02020603050405020304" pitchFamily="18" charset="0"/>
                        </a:rPr>
                        <a:t>PSU, Indian Company, Investment vehicles,etc </a:t>
                      </a: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pPr>
                      <a:r>
                        <a:rPr lang="en-IN" sz="1200" u="sng" dirty="0">
                          <a:effectLst/>
                        </a:rPr>
                        <a:t>FPIs (on repatriation basis) inter alia</a:t>
                      </a:r>
                      <a:r>
                        <a:rPr lang="en-IN" sz="1200" dirty="0">
                          <a:effectLst/>
                        </a:rPr>
                        <a:t>:</a:t>
                      </a:r>
                    </a:p>
                    <a:p>
                      <a:pPr marL="342900" lvl="0" indent="-342900" algn="just">
                        <a:lnSpc>
                          <a:spcPct val="107000"/>
                        </a:lnSpc>
                        <a:spcAft>
                          <a:spcPts val="0"/>
                        </a:spcAft>
                        <a:buFont typeface="Wingdings" panose="05000000000000000000" pitchFamily="2" charset="2"/>
                        <a:buChar char=""/>
                      </a:pPr>
                      <a:r>
                        <a:rPr lang="en-IN" sz="1200" dirty="0">
                          <a:effectLst/>
                        </a:rPr>
                        <a:t>NCDs and commercial papers issued by Indian company.</a:t>
                      </a:r>
                    </a:p>
                    <a:p>
                      <a:pPr marL="342900" lvl="0" indent="-342900" algn="just">
                        <a:lnSpc>
                          <a:spcPct val="107000"/>
                        </a:lnSpc>
                        <a:spcAft>
                          <a:spcPts val="0"/>
                        </a:spcAft>
                        <a:buFont typeface="Wingdings" panose="05000000000000000000" pitchFamily="2" charset="2"/>
                        <a:buChar char=""/>
                      </a:pPr>
                      <a:r>
                        <a:rPr lang="en-IN" sz="1200" dirty="0">
                          <a:effectLst/>
                        </a:rPr>
                        <a:t>Units of domestic mutual fund </a:t>
                      </a:r>
                    </a:p>
                    <a:p>
                      <a:pPr marL="342900" lvl="0" indent="-342900" algn="just">
                        <a:lnSpc>
                          <a:spcPct val="107000"/>
                        </a:lnSpc>
                        <a:spcAft>
                          <a:spcPts val="0"/>
                        </a:spcAft>
                        <a:buFont typeface="Wingdings" panose="05000000000000000000" pitchFamily="2" charset="2"/>
                        <a:buChar char=""/>
                      </a:pPr>
                      <a:r>
                        <a:rPr lang="en-IN" sz="1200" dirty="0">
                          <a:effectLst/>
                        </a:rPr>
                        <a:t>G-secs, SRs issues by ARCs, rupee denominated and credit enhanced bonds </a:t>
                      </a:r>
                    </a:p>
                    <a:p>
                      <a:pPr algn="just">
                        <a:lnSpc>
                          <a:spcPct val="107000"/>
                        </a:lnSpc>
                        <a:spcAft>
                          <a:spcPts val="0"/>
                        </a:spcAft>
                      </a:pPr>
                      <a:r>
                        <a:rPr lang="en-IN" sz="1200" u="sng" dirty="0">
                          <a:effectLst/>
                        </a:rPr>
                        <a:t>NRI / OCI (repatriation basis) inter alia</a:t>
                      </a:r>
                      <a:r>
                        <a:rPr lang="en-IN" sz="1200" dirty="0">
                          <a:effectLst/>
                        </a:rPr>
                        <a:t>:</a:t>
                      </a:r>
                    </a:p>
                    <a:p>
                      <a:pPr marL="342900" lvl="0" indent="-342900" algn="just">
                        <a:lnSpc>
                          <a:spcPct val="107000"/>
                        </a:lnSpc>
                        <a:spcAft>
                          <a:spcPts val="0"/>
                        </a:spcAft>
                        <a:buFont typeface="Wingdings" panose="05000000000000000000" pitchFamily="2" charset="2"/>
                        <a:buChar char=""/>
                      </a:pPr>
                      <a:r>
                        <a:rPr lang="en-IN" sz="1200" dirty="0">
                          <a:effectLst/>
                        </a:rPr>
                        <a:t>G-secs, bonds of PSUs, bonds of infrastructure debt funds.</a:t>
                      </a:r>
                    </a:p>
                    <a:p>
                      <a:pPr marL="342900" lvl="0" indent="-342900" algn="just">
                        <a:lnSpc>
                          <a:spcPct val="107000"/>
                        </a:lnSpc>
                        <a:spcAft>
                          <a:spcPts val="0"/>
                        </a:spcAft>
                        <a:buFont typeface="Wingdings" panose="05000000000000000000" pitchFamily="2" charset="2"/>
                        <a:buChar char=""/>
                      </a:pPr>
                      <a:r>
                        <a:rPr lang="en-IN" sz="1200" dirty="0">
                          <a:effectLst/>
                        </a:rPr>
                        <a:t>Listed NCDs / redeemable preference shares. </a:t>
                      </a:r>
                    </a:p>
                    <a:p>
                      <a:pPr algn="just">
                        <a:lnSpc>
                          <a:spcPct val="107000"/>
                        </a:lnSpc>
                        <a:spcAft>
                          <a:spcPts val="0"/>
                        </a:spcAft>
                      </a:pPr>
                      <a:r>
                        <a:rPr lang="en-IN" sz="1200" u="sng" dirty="0">
                          <a:effectLst/>
                        </a:rPr>
                        <a:t>NRI / OCI on non-repatriation basis, inter alia:</a:t>
                      </a:r>
                      <a:endParaRPr lang="en-IN" sz="1200" dirty="0">
                        <a:effectLst/>
                      </a:endParaRPr>
                    </a:p>
                    <a:p>
                      <a:pPr marL="342900" lvl="0" indent="-342900" algn="just">
                        <a:lnSpc>
                          <a:spcPct val="107000"/>
                        </a:lnSpc>
                        <a:spcAft>
                          <a:spcPts val="0"/>
                        </a:spcAft>
                        <a:buFont typeface="Wingdings" panose="05000000000000000000" pitchFamily="2" charset="2"/>
                        <a:buChar char=""/>
                      </a:pPr>
                      <a:r>
                        <a:rPr lang="en-IN" sz="1200" dirty="0">
                          <a:effectLst/>
                        </a:rPr>
                        <a:t>Treasury bills, units of domestic mutual fund, authorised chit funds.</a:t>
                      </a:r>
                    </a:p>
                    <a:p>
                      <a:pPr marL="342900" lvl="0" indent="-342900" algn="just">
                        <a:lnSpc>
                          <a:spcPct val="107000"/>
                        </a:lnSpc>
                        <a:spcAft>
                          <a:spcPts val="0"/>
                        </a:spcAft>
                        <a:buFont typeface="Wingdings" panose="05000000000000000000" pitchFamily="2" charset="2"/>
                        <a:buChar char=""/>
                      </a:pPr>
                      <a:r>
                        <a:rPr lang="en-IN" sz="1200" dirty="0">
                          <a:effectLst/>
                        </a:rPr>
                        <a:t> Listed NCDs / redeemable preference shares</a:t>
                      </a:r>
                    </a:p>
                    <a:p>
                      <a:pPr marL="0" lvl="0" indent="0" algn="just">
                        <a:lnSpc>
                          <a:spcPct val="107000"/>
                        </a:lnSpc>
                        <a:spcAft>
                          <a:spcPts val="0"/>
                        </a:spcAft>
                        <a:buFont typeface="Wingdings" panose="05000000000000000000" pitchFamily="2" charset="2"/>
                        <a:buNone/>
                      </a:pPr>
                      <a:r>
                        <a:rPr lang="en-IN" sz="1200" u="sng" dirty="0">
                          <a:effectLst/>
                          <a:latin typeface="Cambria" panose="02040503050406030204" pitchFamily="18" charset="0"/>
                          <a:ea typeface="Cambria" panose="02040503050406030204" pitchFamily="18" charset="0"/>
                          <a:cs typeface="Times New Roman" panose="02020603050405020304" pitchFamily="18" charset="0"/>
                        </a:rPr>
                        <a:t>Foreign Central bank/Multilateral Development Bank</a:t>
                      </a:r>
                    </a:p>
                    <a:p>
                      <a:pPr marL="342900" lvl="0" indent="-342900" algn="just">
                        <a:lnSpc>
                          <a:spcPct val="107000"/>
                        </a:lnSpc>
                        <a:spcAft>
                          <a:spcPts val="0"/>
                        </a:spcAft>
                        <a:buFont typeface="Wingdings" panose="05000000000000000000" pitchFamily="2" charset="2"/>
                        <a:buChar char=""/>
                      </a:pPr>
                      <a:r>
                        <a:rPr lang="en-IN" sz="1200" dirty="0">
                          <a:effectLst/>
                          <a:latin typeface="Cambria" panose="02040503050406030204" pitchFamily="18" charset="0"/>
                          <a:ea typeface="Cambria" panose="02040503050406030204" pitchFamily="18" charset="0"/>
                          <a:cs typeface="Times New Roman" panose="02020603050405020304" pitchFamily="18" charset="0"/>
                        </a:rPr>
                        <a:t>G-Secs, Treasury Bills Subject to Conditions stipulated by RBI</a:t>
                      </a: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205731066"/>
                  </a:ext>
                </a:extLst>
              </a:tr>
              <a:tr h="1395744">
                <a:tc>
                  <a:txBody>
                    <a:bodyPr/>
                    <a:lstStyle/>
                    <a:p>
                      <a:pPr algn="ctr">
                        <a:lnSpc>
                          <a:spcPct val="107000"/>
                        </a:lnSpc>
                        <a:spcAft>
                          <a:spcPts val="0"/>
                        </a:spcAft>
                      </a:pPr>
                      <a:r>
                        <a:rPr lang="en-IN" sz="1200" dirty="0">
                          <a:effectLst/>
                        </a:rPr>
                        <a:t>6</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 not being FPI / FVCI and not being a citizen / incorporated in Bangladesh / Pakistan)</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200" dirty="0">
                          <a:effectLst/>
                        </a:rPr>
                        <a:t>Capital contribution or acquisition / transfer of profit share</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LLP</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US" sz="1200" dirty="0">
                          <a:effectLst/>
                        </a:rPr>
                        <a:t>LLP must operate in sectors/ activities where foreign investment up to 100% is permitted under automatic route and there are no FDI linked performance conditions i.e. there should be no </a:t>
                      </a:r>
                      <a:r>
                        <a:rPr lang="en-IN" sz="1200" dirty="0">
                          <a:effectLst/>
                        </a:rPr>
                        <a:t>sector specific conditions for the foreign investment</a:t>
                      </a:r>
                      <a:r>
                        <a:rPr lang="en-US" sz="1200" dirty="0">
                          <a:effectLst/>
                        </a:rPr>
                        <a:t>. </a:t>
                      </a:r>
                      <a:endParaRPr lang="en-IN" sz="1200" dirty="0">
                        <a:effectLst/>
                      </a:endParaRPr>
                    </a:p>
                    <a:p>
                      <a:pPr marL="342900" lvl="0" indent="-342900" algn="just">
                        <a:lnSpc>
                          <a:spcPct val="107000"/>
                        </a:lnSpc>
                        <a:spcAft>
                          <a:spcPts val="0"/>
                        </a:spcAft>
                        <a:buFont typeface="Wingdings" panose="05000000000000000000" pitchFamily="2" charset="2"/>
                        <a:buChar char=""/>
                      </a:pPr>
                      <a:r>
                        <a:rPr lang="en-US" sz="1200" dirty="0">
                          <a:effectLst/>
                        </a:rPr>
                        <a:t>Such an LLP may be converted into a company under automatic route and vice versa</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32676501"/>
                  </a:ext>
                </a:extLst>
              </a:tr>
            </a:tbl>
          </a:graphicData>
        </a:graphic>
      </p:graphicFrame>
      <p:sp>
        <p:nvSpPr>
          <p:cNvPr id="8" name="Rectangle 4">
            <a:extLst>
              <a:ext uri="{FF2B5EF4-FFF2-40B4-BE49-F238E27FC236}">
                <a16:creationId xmlns="" xmlns:a16="http://schemas.microsoft.com/office/drawing/2014/main" id="{829187A1-B2F3-47B9-9C74-11AD21D37E8B}"/>
              </a:ext>
            </a:extLst>
          </p:cNvPr>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spTree>
    <p:extLst>
      <p:ext uri="{BB962C8B-B14F-4D97-AF65-F5344CB8AC3E}">
        <p14:creationId xmlns:p14="http://schemas.microsoft.com/office/powerpoint/2010/main" val="954956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 xmlns:a16="http://schemas.microsoft.com/office/drawing/2014/main" id="{F2910A66-F9AA-4430-A971-FE70BFF30B7A}"/>
              </a:ext>
            </a:extLst>
          </p:cNvPr>
          <p:cNvGraphicFramePr>
            <a:graphicFrameLocks noGrp="1"/>
          </p:cNvGraphicFramePr>
          <p:nvPr>
            <p:ph idx="1"/>
          </p:nvPr>
        </p:nvGraphicFramePr>
        <p:xfrm>
          <a:off x="1535471" y="1290401"/>
          <a:ext cx="9969090" cy="5126102"/>
        </p:xfrm>
        <a:graphic>
          <a:graphicData uri="http://schemas.openxmlformats.org/drawingml/2006/table">
            <a:tbl>
              <a:tblPr firstRow="1" firstCol="1" bandRow="1">
                <a:tableStyleId>{2D5ABB26-0587-4C30-8999-92F81FD0307C}</a:tableStyleId>
              </a:tblPr>
              <a:tblGrid>
                <a:gridCol w="399896">
                  <a:extLst>
                    <a:ext uri="{9D8B030D-6E8A-4147-A177-3AD203B41FA5}">
                      <a16:colId xmlns="" xmlns:a16="http://schemas.microsoft.com/office/drawing/2014/main" val="2465273849"/>
                    </a:ext>
                  </a:extLst>
                </a:gridCol>
                <a:gridCol w="1206925">
                  <a:extLst>
                    <a:ext uri="{9D8B030D-6E8A-4147-A177-3AD203B41FA5}">
                      <a16:colId xmlns="" xmlns:a16="http://schemas.microsoft.com/office/drawing/2014/main" val="1577660153"/>
                    </a:ext>
                  </a:extLst>
                </a:gridCol>
                <a:gridCol w="1547104">
                  <a:extLst>
                    <a:ext uri="{9D8B030D-6E8A-4147-A177-3AD203B41FA5}">
                      <a16:colId xmlns="" xmlns:a16="http://schemas.microsoft.com/office/drawing/2014/main" val="2272674355"/>
                    </a:ext>
                  </a:extLst>
                </a:gridCol>
                <a:gridCol w="1301777">
                  <a:extLst>
                    <a:ext uri="{9D8B030D-6E8A-4147-A177-3AD203B41FA5}">
                      <a16:colId xmlns="" xmlns:a16="http://schemas.microsoft.com/office/drawing/2014/main" val="1106225532"/>
                    </a:ext>
                  </a:extLst>
                </a:gridCol>
                <a:gridCol w="5513388">
                  <a:extLst>
                    <a:ext uri="{9D8B030D-6E8A-4147-A177-3AD203B41FA5}">
                      <a16:colId xmlns="" xmlns:a16="http://schemas.microsoft.com/office/drawing/2014/main" val="1953656123"/>
                    </a:ext>
                  </a:extLst>
                </a:gridCol>
              </a:tblGrid>
              <a:tr h="421050">
                <a:tc>
                  <a:txBody>
                    <a:bodyPr/>
                    <a:lstStyle/>
                    <a:p>
                      <a:pPr algn="ctr">
                        <a:lnSpc>
                          <a:spcPct val="107000"/>
                        </a:lnSpc>
                        <a:spcAft>
                          <a:spcPts val="0"/>
                        </a:spcAft>
                      </a:pPr>
                      <a:r>
                        <a:rPr lang="en-IN" sz="1100" b="1" dirty="0">
                          <a:effectLst/>
                        </a:rPr>
                        <a:t>SCH.NO</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PERMISSIBLE INVESTOR</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INSTRUMENTS</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INVESTEE</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lvl="0" indent="0" algn="ctr">
                        <a:lnSpc>
                          <a:spcPct val="107000"/>
                        </a:lnSpc>
                        <a:spcAft>
                          <a:spcPts val="0"/>
                        </a:spcAft>
                        <a:buFont typeface="Wingdings" panose="05000000000000000000" pitchFamily="2" charset="2"/>
                        <a:buNone/>
                      </a:pPr>
                      <a:r>
                        <a:rPr lang="en-IN" sz="1100" b="1" dirty="0">
                          <a:effectLst/>
                        </a:rPr>
                        <a:t> CONDITIONS , IF ANY</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75646052"/>
                  </a:ext>
                </a:extLst>
              </a:tr>
              <a:tr h="421050">
                <a:tc>
                  <a:txBody>
                    <a:bodyPr/>
                    <a:lstStyle/>
                    <a:p>
                      <a:pPr algn="ctr">
                        <a:lnSpc>
                          <a:spcPct val="107000"/>
                        </a:lnSpc>
                        <a:spcAft>
                          <a:spcPts val="0"/>
                        </a:spcAft>
                      </a:pPr>
                      <a:r>
                        <a:rPr lang="en-IN" sz="1100" dirty="0">
                          <a:effectLst/>
                        </a:rPr>
                        <a:t>7</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FVCI</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Equity or equity linked instruments or debt instruments issued by Indian company (including start-ups)</a:t>
                      </a:r>
                    </a:p>
                    <a:p>
                      <a:pPr algn="ctr">
                        <a:lnSpc>
                          <a:spcPct val="107000"/>
                        </a:lnSpc>
                        <a:spcAft>
                          <a:spcPts val="0"/>
                        </a:spcAft>
                      </a:pPr>
                      <a:r>
                        <a:rPr lang="en-IN" sz="1100" dirty="0">
                          <a:effectLst/>
                        </a:rPr>
                        <a:t>units issued by a SEBI registered venture capital fund or Category-I AIF.</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Indian Company / Investment Vehicle</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Pricing guidelines not to apply for entry and exit of FVCI </a:t>
                      </a:r>
                    </a:p>
                    <a:p>
                      <a:pPr marL="342900" lvl="0" indent="-342900" algn="just">
                        <a:lnSpc>
                          <a:spcPct val="107000"/>
                        </a:lnSpc>
                        <a:spcAft>
                          <a:spcPts val="0"/>
                        </a:spcAft>
                        <a:buFont typeface="Wingdings" panose="05000000000000000000" pitchFamily="2" charset="2"/>
                        <a:buChar char=""/>
                      </a:pPr>
                      <a:r>
                        <a:rPr lang="en-IN" sz="1100" dirty="0">
                          <a:effectLst/>
                        </a:rPr>
                        <a:t>Investment in Indian companies other than start-ups can only be in the 10 sectors (explained above under ‘Investment routes-FVCI’) </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358474991"/>
                  </a:ext>
                </a:extLst>
              </a:tr>
              <a:tr h="472726">
                <a:tc>
                  <a:txBody>
                    <a:bodyPr/>
                    <a:lstStyle/>
                    <a:p>
                      <a:pPr algn="ctr">
                        <a:lnSpc>
                          <a:spcPct val="107000"/>
                        </a:lnSpc>
                        <a:spcAft>
                          <a:spcPts val="0"/>
                        </a:spcAft>
                      </a:pPr>
                      <a:r>
                        <a:rPr lang="en-IN" sz="1100" dirty="0">
                          <a:effectLst/>
                        </a:rPr>
                        <a:t>8</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Non-resident (not a citizen / incorporated in Bangladesh / Pakistan)</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Units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Investment Vehicle</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Unites may be issued against swap of capital instrument of SPV proposed to be acquired by investment vehicle.</a:t>
                      </a:r>
                    </a:p>
                    <a:p>
                      <a:pPr algn="just">
                        <a:lnSpc>
                          <a:spcPct val="107000"/>
                        </a:lnSpc>
                        <a:spcAft>
                          <a:spcPts val="0"/>
                        </a:spcAft>
                      </a:pPr>
                      <a:r>
                        <a:rPr lang="en-IN" sz="1100" dirty="0">
                          <a:effectLst/>
                        </a:rPr>
                        <a:t> </a:t>
                      </a:r>
                    </a:p>
                    <a:p>
                      <a:pPr marL="342900" lvl="0" indent="-342900" algn="just">
                        <a:lnSpc>
                          <a:spcPct val="107000"/>
                        </a:lnSpc>
                        <a:spcAft>
                          <a:spcPts val="0"/>
                        </a:spcAft>
                        <a:buFont typeface="Wingdings" panose="05000000000000000000" pitchFamily="2" charset="2"/>
                        <a:buChar char=""/>
                      </a:pPr>
                      <a:r>
                        <a:rPr lang="en-IN" sz="1100" dirty="0">
                          <a:effectLst/>
                        </a:rPr>
                        <a:t>Category III-AIF which has received any foreign investment can make investment in only those securities or instruments in which an FPI can invest in as per the SEBI (FPI) Regulations, 2014 (explained above under ‘Investment routes-FPI’) </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833662653"/>
                  </a:ext>
                </a:extLst>
              </a:tr>
              <a:tr h="369375">
                <a:tc>
                  <a:txBody>
                    <a:bodyPr/>
                    <a:lstStyle/>
                    <a:p>
                      <a:pPr algn="ctr">
                        <a:lnSpc>
                          <a:spcPct val="107000"/>
                        </a:lnSpc>
                        <a:spcAft>
                          <a:spcPts val="0"/>
                        </a:spcAft>
                      </a:pPr>
                      <a:r>
                        <a:rPr lang="en-IN" sz="1100" dirty="0">
                          <a:effectLst/>
                        </a:rPr>
                        <a:t>9</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Non-resident</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Depository receipt (“DR”) </a:t>
                      </a:r>
                      <a:r>
                        <a:rPr lang="en-US" sz="1100" dirty="0">
                          <a:effectLst/>
                        </a:rPr>
                        <a:t>issued by foreign depositories against eligible securities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Foreign Depositories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Issuance of DRs must be in compliance with Depository Receipts Scheme, 2014 </a:t>
                      </a:r>
                    </a:p>
                    <a:p>
                      <a:pPr marL="342900" lvl="0" indent="-342900" algn="just">
                        <a:lnSpc>
                          <a:spcPct val="107000"/>
                        </a:lnSpc>
                        <a:spcAft>
                          <a:spcPts val="0"/>
                        </a:spcAft>
                        <a:buFont typeface="Wingdings" panose="05000000000000000000" pitchFamily="2" charset="2"/>
                        <a:buChar char=""/>
                      </a:pPr>
                      <a:r>
                        <a:rPr lang="en-IN" sz="1100" dirty="0">
                          <a:effectLst/>
                        </a:rPr>
                        <a:t>Aggregate eligible instruments which can be issued / transferred to foreign depositories (along with instruments already held) must not exceed the limit on foreign holding of such eligible instruments under FEMA 1999, rules or regulations framed thereunder.</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961021141"/>
                  </a:ext>
                </a:extLst>
              </a:tr>
              <a:tr h="421050">
                <a:tc>
                  <a:txBody>
                    <a:bodyPr/>
                    <a:lstStyle/>
                    <a:p>
                      <a:pPr algn="ctr">
                        <a:lnSpc>
                          <a:spcPct val="107000"/>
                        </a:lnSpc>
                        <a:spcAft>
                          <a:spcPts val="0"/>
                        </a:spcAft>
                      </a:pPr>
                      <a:r>
                        <a:rPr lang="en-IN" sz="1100" dirty="0">
                          <a:effectLst/>
                        </a:rPr>
                        <a:t>10</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FPI / NRI / OCI</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Indian depository receipts (“IDR”) denominated in INR</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Companies resident outside India (acting through a domestic depository)</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Issuance of IDRs must be in compliance with Companies (Registration of Foreign Companies) Rules, 2014 and SEBI (Issue of Capital and Disclosure Requirements) Regulations, 2009. </a:t>
                      </a:r>
                    </a:p>
                    <a:p>
                      <a:pPr marL="342900" lvl="0" indent="-342900" algn="just">
                        <a:lnSpc>
                          <a:spcPct val="107000"/>
                        </a:lnSpc>
                        <a:spcAft>
                          <a:spcPts val="0"/>
                        </a:spcAft>
                        <a:buFont typeface="Wingdings" panose="05000000000000000000" pitchFamily="2" charset="2"/>
                        <a:buChar char=""/>
                      </a:pPr>
                      <a:r>
                        <a:rPr lang="en-IN" sz="1100" dirty="0">
                          <a:effectLst/>
                        </a:rPr>
                        <a:t>IDRs issued by financial / banking companies must be approved by sector regulator(s).</a:t>
                      </a:r>
                    </a:p>
                    <a:p>
                      <a:pPr marL="342900" lvl="0" indent="-342900" algn="just">
                        <a:lnSpc>
                          <a:spcPct val="107000"/>
                        </a:lnSpc>
                        <a:spcAft>
                          <a:spcPts val="0"/>
                        </a:spcAft>
                        <a:buFont typeface="Wingdings" panose="05000000000000000000" pitchFamily="2" charset="2"/>
                        <a:buChar char=""/>
                      </a:pPr>
                      <a:r>
                        <a:rPr lang="en-IN" sz="1100" dirty="0">
                          <a:effectLst/>
                        </a:rPr>
                        <a:t>Proceeds to be immediately re-patriated abroad by the issuing company.</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183158891"/>
                  </a:ext>
                </a:extLst>
              </a:tr>
            </a:tbl>
          </a:graphicData>
        </a:graphic>
      </p:graphicFrame>
      <p:sp>
        <p:nvSpPr>
          <p:cNvPr id="4" name="Date Placeholder 3">
            <a:extLst>
              <a:ext uri="{FF2B5EF4-FFF2-40B4-BE49-F238E27FC236}">
                <a16:creationId xmlns="" xmlns:a16="http://schemas.microsoft.com/office/drawing/2014/main" id="{05D59BC0-8357-4F54-9A14-0B93082E839D}"/>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18DDB040-C386-416A-828B-EAC9B05649C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49525092-AEE5-41BB-AE0E-EC9850E64E4B}"/>
              </a:ext>
            </a:extLst>
          </p:cNvPr>
          <p:cNvSpPr>
            <a:spLocks noGrp="1"/>
          </p:cNvSpPr>
          <p:nvPr>
            <p:ph type="sldNum" sz="quarter" idx="12"/>
          </p:nvPr>
        </p:nvSpPr>
        <p:spPr/>
        <p:txBody>
          <a:bodyPr/>
          <a:lstStyle/>
          <a:p>
            <a:pPr>
              <a:defRPr/>
            </a:pPr>
            <a:fld id="{4CAA70CE-4DCB-4D19-AC47-571E7F2D8BF8}" type="slidenum">
              <a:rPr lang="en-US" smtClean="0"/>
              <a:pPr>
                <a:defRPr/>
              </a:pPr>
              <a:t>39</a:t>
            </a:fld>
            <a:endParaRPr lang="en-US" dirty="0"/>
          </a:p>
        </p:txBody>
      </p:sp>
      <p:sp>
        <p:nvSpPr>
          <p:cNvPr id="8" name="Rectangle 4">
            <a:extLst>
              <a:ext uri="{FF2B5EF4-FFF2-40B4-BE49-F238E27FC236}">
                <a16:creationId xmlns="" xmlns:a16="http://schemas.microsoft.com/office/drawing/2014/main" id="{36DB8F69-7789-4556-A2AE-1774E4A7352B}"/>
              </a:ext>
            </a:extLst>
          </p:cNvPr>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spTree>
    <p:extLst>
      <p:ext uri="{BB962C8B-B14F-4D97-AF65-F5344CB8AC3E}">
        <p14:creationId xmlns:p14="http://schemas.microsoft.com/office/powerpoint/2010/main" val="2906779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612024" y="6700837"/>
            <a:ext cx="1905000" cy="241740"/>
          </a:xfrm>
        </p:spPr>
        <p:txBody>
          <a:bodyPr/>
          <a:lstStyle/>
          <a:p>
            <a:pPr>
              <a:defRPr/>
            </a:pPr>
            <a:r>
              <a:rPr lang="en-US" sz="1100" smtClean="0"/>
              <a:t>1 June 2019</a:t>
            </a:r>
            <a:endParaRPr lang="en-US" sz="1100" dirty="0"/>
          </a:p>
        </p:txBody>
      </p:sp>
      <p:sp>
        <p:nvSpPr>
          <p:cNvPr id="9219" name="Footer Placeholder 4"/>
          <p:cNvSpPr>
            <a:spLocks noGrp="1"/>
          </p:cNvSpPr>
          <p:nvPr>
            <p:ph type="ftr" sz="quarter" idx="11"/>
          </p:nvPr>
        </p:nvSpPr>
        <p:spPr>
          <a:xfrm>
            <a:off x="7040578" y="6570773"/>
            <a:ext cx="2895600" cy="299545"/>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10158961" y="6570773"/>
            <a:ext cx="454792" cy="257835"/>
          </a:xfrm>
        </p:spPr>
        <p:txBody>
          <a:bodyPr/>
          <a:lstStyle/>
          <a:p>
            <a:pPr>
              <a:defRPr/>
            </a:pPr>
            <a:fld id="{FB34A73F-7633-4765-B60F-ABA8245B9BEA}" type="slidenum">
              <a:rPr lang="en-US" smtClean="0"/>
              <a:pPr>
                <a:defRPr/>
              </a:pPr>
              <a:t>4</a:t>
            </a:fld>
            <a:endParaRPr lang="en-US" dirty="0"/>
          </a:p>
        </p:txBody>
      </p:sp>
      <p:sp>
        <p:nvSpPr>
          <p:cNvPr id="9221" name="Rectangle 4"/>
          <p:cNvSpPr>
            <a:spLocks noGrp="1" noChangeArrowheads="1"/>
          </p:cNvSpPr>
          <p:nvPr>
            <p:ph type="title"/>
          </p:nvPr>
        </p:nvSpPr>
        <p:spPr>
          <a:xfrm>
            <a:off x="1905001"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8" y="914400"/>
            <a:ext cx="8734371" cy="5662448"/>
          </a:xfrm>
        </p:spPr>
        <p:txBody>
          <a:bodyPr/>
          <a:lstStyle/>
          <a:p>
            <a:pPr>
              <a:buNone/>
            </a:pPr>
            <a:r>
              <a:rPr lang="en-US" sz="2400" dirty="0"/>
              <a:t>  </a:t>
            </a:r>
          </a:p>
        </p:txBody>
      </p:sp>
      <p:sp>
        <p:nvSpPr>
          <p:cNvPr id="8" name="Rectangle 7"/>
          <p:cNvSpPr/>
          <p:nvPr/>
        </p:nvSpPr>
        <p:spPr bwMode="auto">
          <a:xfrm>
            <a:off x="2811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PROIs</a:t>
            </a:r>
          </a:p>
        </p:txBody>
      </p:sp>
      <p:cxnSp>
        <p:nvCxnSpPr>
          <p:cNvPr id="11" name="Straight Connector 10"/>
          <p:cNvCxnSpPr>
            <a:stCxn id="8" idx="3"/>
            <a:endCxn id="9" idx="1"/>
          </p:cNvCxnSpPr>
          <p:nvPr/>
        </p:nvCxnSpPr>
        <p:spPr bwMode="auto">
          <a:xfrm flipV="1">
            <a:off x="4487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Current Account Transactions</a:t>
            </a:r>
          </a:p>
        </p:txBody>
      </p:sp>
      <p:sp>
        <p:nvSpPr>
          <p:cNvPr id="13" name="Rectangle 12"/>
          <p:cNvSpPr/>
          <p:nvPr/>
        </p:nvSpPr>
        <p:spPr bwMode="auto">
          <a:xfrm>
            <a:off x="3904593" y="2987565"/>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Capital Account Transactions</a:t>
            </a:r>
            <a:endParaRPr lang="en-US" sz="1400" dirty="0">
              <a:latin typeface="Tahoma" pitchFamily="34" charset="0"/>
            </a:endParaRPr>
          </a:p>
        </p:txBody>
      </p:sp>
      <p:sp>
        <p:nvSpPr>
          <p:cNvPr id="14" name="Rectangle 13"/>
          <p:cNvSpPr/>
          <p:nvPr/>
        </p:nvSpPr>
        <p:spPr bwMode="auto">
          <a:xfrm>
            <a:off x="5854263" y="2998076"/>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Section 3 of FEMA applicable to both PRIIs &amp; PROIs</a:t>
            </a:r>
          </a:p>
        </p:txBody>
      </p:sp>
      <p:sp>
        <p:nvSpPr>
          <p:cNvPr id="15" name="Rectangle 14"/>
          <p:cNvSpPr/>
          <p:nvPr/>
        </p:nvSpPr>
        <p:spPr bwMode="auto">
          <a:xfrm>
            <a:off x="8339959" y="2961291"/>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Capital Account Transactions</a:t>
            </a:r>
          </a:p>
        </p:txBody>
      </p:sp>
      <p:sp>
        <p:nvSpPr>
          <p:cNvPr id="16" name="Rectangle 15"/>
          <p:cNvSpPr/>
          <p:nvPr/>
        </p:nvSpPr>
        <p:spPr bwMode="auto">
          <a:xfrm>
            <a:off x="1713187" y="5131676"/>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latin typeface="Tahoma" pitchFamily="34" charset="0"/>
              </a:rPr>
              <a:t>LRS  Scheme </a:t>
            </a:r>
          </a:p>
        </p:txBody>
      </p:sp>
      <p:cxnSp>
        <p:nvCxnSpPr>
          <p:cNvPr id="18" name="Straight Connector 17"/>
          <p:cNvCxnSpPr>
            <a:stCxn id="8" idx="2"/>
          </p:cNvCxnSpPr>
          <p:nvPr/>
        </p:nvCxnSpPr>
        <p:spPr bwMode="auto">
          <a:xfrm flipH="1">
            <a:off x="3636580" y="1581808"/>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0"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298"/>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6568967"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28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Schedules I, II &amp; III of FEMA (C</a:t>
            </a:r>
            <a:r>
              <a:rPr lang="en-US" sz="1400" dirty="0">
                <a:latin typeface="Tahoma" pitchFamily="34" charset="0"/>
              </a:rPr>
              <a:t>urrent Account Transactions) Rules, 2000</a:t>
            </a:r>
          </a:p>
        </p:txBody>
      </p:sp>
      <p:sp>
        <p:nvSpPr>
          <p:cNvPr id="49" name="Rectangle 48"/>
          <p:cNvSpPr/>
          <p:nvPr/>
        </p:nvSpPr>
        <p:spPr bwMode="auto">
          <a:xfrm>
            <a:off x="3852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 of FEMA  Notf. 1</a:t>
            </a:r>
            <a:endParaRPr lang="en-US" sz="1400" dirty="0">
              <a:latin typeface="Tahoma" pitchFamily="34" charset="0"/>
            </a:endParaRPr>
          </a:p>
        </p:txBody>
      </p:sp>
      <p:cxnSp>
        <p:nvCxnSpPr>
          <p:cNvPr id="51" name="Straight Connector 50"/>
          <p:cNvCxnSpPr>
            <a:endCxn id="49" idx="0"/>
          </p:cNvCxnSpPr>
          <p:nvPr/>
        </p:nvCxnSpPr>
        <p:spPr bwMode="auto">
          <a:xfrm flipH="1">
            <a:off x="4690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II of FEMA  Notf. 1</a:t>
            </a:r>
            <a:endParaRPr lang="en-US" sz="1400" dirty="0">
              <a:latin typeface="Tahoma" pitchFamily="34" charset="0"/>
            </a:endParaRPr>
          </a:p>
        </p:txBody>
      </p:sp>
      <p:sp>
        <p:nvSpPr>
          <p:cNvPr id="60" name="Rectangle 59"/>
          <p:cNvSpPr/>
          <p:nvPr/>
        </p:nvSpPr>
        <p:spPr bwMode="auto">
          <a:xfrm>
            <a:off x="8313683" y="5630918"/>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t>FEMA Notf. 13(R)</a:t>
            </a:r>
            <a:r>
              <a:rPr lang="en-US" sz="1400" dirty="0">
                <a:latin typeface="Tahoma" pitchFamily="34" charset="0"/>
              </a:rPr>
              <a:t> </a:t>
            </a:r>
          </a:p>
        </p:txBody>
      </p:sp>
      <p:cxnSp>
        <p:nvCxnSpPr>
          <p:cNvPr id="66" name="Straight Connector 65"/>
          <p:cNvCxnSpPr/>
          <p:nvPr/>
        </p:nvCxnSpPr>
        <p:spPr bwMode="auto">
          <a:xfrm rot="120000">
            <a:off x="9141373" y="1576552"/>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9178159"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4"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723698"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2567153" y="3626070"/>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2551388" y="4981905"/>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2551388"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235821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5123656" y="6400800"/>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40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Schemes for Inbound Investment – FEMA Ntf.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500" dirty="0">
                <a:latin typeface="Calibri" panose="020F0502020204030204" pitchFamily="34" charset="0"/>
                <a:cs typeface="Calibri" panose="020F0502020204030204" pitchFamily="34" charset="0"/>
              </a:rPr>
              <a:t>•</a:t>
            </a:r>
          </a:p>
        </p:txBody>
      </p:sp>
      <p:graphicFrame>
        <p:nvGraphicFramePr>
          <p:cNvPr id="2" name="Table 1"/>
          <p:cNvGraphicFramePr>
            <a:graphicFrameLocks noGrp="1"/>
          </p:cNvGraphicFramePr>
          <p:nvPr>
            <p:extLst>
              <p:ext uri="{D42A27DB-BD31-4B8C-83A1-F6EECF244321}">
                <p14:modId xmlns:p14="http://schemas.microsoft.com/office/powerpoint/2010/main" val="573274548"/>
              </p:ext>
            </p:extLst>
          </p:nvPr>
        </p:nvGraphicFramePr>
        <p:xfrm>
          <a:off x="1315451" y="1219202"/>
          <a:ext cx="10427369" cy="5354775"/>
        </p:xfrm>
        <a:graphic>
          <a:graphicData uri="http://schemas.openxmlformats.org/drawingml/2006/table">
            <a:tbl>
              <a:tblPr firstRow="1" firstCol="1" bandRow="1"/>
              <a:tblGrid>
                <a:gridCol w="2187153">
                  <a:extLst>
                    <a:ext uri="{9D8B030D-6E8A-4147-A177-3AD203B41FA5}">
                      <a16:colId xmlns="" xmlns:a16="http://schemas.microsoft.com/office/drawing/2014/main" val="20000"/>
                    </a:ext>
                  </a:extLst>
                </a:gridCol>
                <a:gridCol w="891687">
                  <a:extLst>
                    <a:ext uri="{9D8B030D-6E8A-4147-A177-3AD203B41FA5}">
                      <a16:colId xmlns="" xmlns:a16="http://schemas.microsoft.com/office/drawing/2014/main" val="20001"/>
                    </a:ext>
                  </a:extLst>
                </a:gridCol>
                <a:gridCol w="1059928">
                  <a:extLst>
                    <a:ext uri="{9D8B030D-6E8A-4147-A177-3AD203B41FA5}">
                      <a16:colId xmlns="" xmlns:a16="http://schemas.microsoft.com/office/drawing/2014/main" val="20002"/>
                    </a:ext>
                  </a:extLst>
                </a:gridCol>
                <a:gridCol w="899335">
                  <a:extLst>
                    <a:ext uri="{9D8B030D-6E8A-4147-A177-3AD203B41FA5}">
                      <a16:colId xmlns="" xmlns:a16="http://schemas.microsoft.com/office/drawing/2014/main" val="20003"/>
                    </a:ext>
                  </a:extLst>
                </a:gridCol>
                <a:gridCol w="819122">
                  <a:extLst>
                    <a:ext uri="{9D8B030D-6E8A-4147-A177-3AD203B41FA5}">
                      <a16:colId xmlns="" xmlns:a16="http://schemas.microsoft.com/office/drawing/2014/main" val="20004"/>
                    </a:ext>
                  </a:extLst>
                </a:gridCol>
                <a:gridCol w="708018">
                  <a:extLst>
                    <a:ext uri="{9D8B030D-6E8A-4147-A177-3AD203B41FA5}">
                      <a16:colId xmlns="" xmlns:a16="http://schemas.microsoft.com/office/drawing/2014/main" val="20005"/>
                    </a:ext>
                  </a:extLst>
                </a:gridCol>
                <a:gridCol w="804563">
                  <a:extLst>
                    <a:ext uri="{9D8B030D-6E8A-4147-A177-3AD203B41FA5}">
                      <a16:colId xmlns="" xmlns:a16="http://schemas.microsoft.com/office/drawing/2014/main" val="20006"/>
                    </a:ext>
                  </a:extLst>
                </a:gridCol>
                <a:gridCol w="924558">
                  <a:extLst>
                    <a:ext uri="{9D8B030D-6E8A-4147-A177-3AD203B41FA5}">
                      <a16:colId xmlns="" xmlns:a16="http://schemas.microsoft.com/office/drawing/2014/main" val="20007"/>
                    </a:ext>
                  </a:extLst>
                </a:gridCol>
                <a:gridCol w="992633">
                  <a:extLst>
                    <a:ext uri="{9D8B030D-6E8A-4147-A177-3AD203B41FA5}">
                      <a16:colId xmlns="" xmlns:a16="http://schemas.microsoft.com/office/drawing/2014/main" val="20008"/>
                    </a:ext>
                  </a:extLst>
                </a:gridCol>
                <a:gridCol w="1140372">
                  <a:extLst>
                    <a:ext uri="{9D8B030D-6E8A-4147-A177-3AD203B41FA5}">
                      <a16:colId xmlns="" xmlns:a16="http://schemas.microsoft.com/office/drawing/2014/main" val="20009"/>
                    </a:ext>
                  </a:extLst>
                </a:gridCol>
              </a:tblGrid>
              <a:tr h="171168">
                <a:tc>
                  <a:txBody>
                    <a:bodyPr/>
                    <a:lstStyle/>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721023">
                <a:tc>
                  <a:txBody>
                    <a:bodyPr/>
                    <a:lstStyle/>
                    <a:p>
                      <a:pPr marL="0" marR="0" algn="r">
                        <a:lnSpc>
                          <a:spcPct val="107000"/>
                        </a:lnSpc>
                        <a:spcBef>
                          <a:spcPts val="0"/>
                        </a:spcBef>
                        <a:spcAft>
                          <a:spcPts val="300"/>
                        </a:spcAft>
                      </a:pP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FVCI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 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71168">
                <a:tc>
                  <a:txBody>
                    <a:bodyPr/>
                    <a:lstStyle/>
                    <a:p>
                      <a:pPr marL="0" marR="0">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Instrument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807176">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Equity Shares (incl. partly paid-up; 25% consideration up-front &amp; balance within 12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44300">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Share Warrants (25% consideration up-front &amp; balance within 18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Debentures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Preference Shares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Convertible Note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Units in Investment Vehicle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VCF, Cat-I AIF, Cat-II AIF</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LLP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342334">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Firm or proprietorship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318547">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Indian 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bl>
          </a:graphicData>
        </a:graphic>
      </p:graphicFrame>
    </p:spTree>
    <p:extLst>
      <p:ext uri="{BB962C8B-B14F-4D97-AF65-F5344CB8AC3E}">
        <p14:creationId xmlns:p14="http://schemas.microsoft.com/office/powerpoint/2010/main" val="716426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a:xfrm>
            <a:off x="5123656" y="6400800"/>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41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Schemes for Inbound Investment – FEMA Ntf.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500" dirty="0">
                <a:latin typeface="Calibri" panose="020F0502020204030204" pitchFamily="34" charset="0"/>
                <a:cs typeface="Calibri" panose="020F050202020403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3314253419"/>
              </p:ext>
            </p:extLst>
          </p:nvPr>
        </p:nvGraphicFramePr>
        <p:xfrm>
          <a:off x="1395663" y="1219200"/>
          <a:ext cx="10427369" cy="4673799"/>
        </p:xfrm>
        <a:graphic>
          <a:graphicData uri="http://schemas.openxmlformats.org/drawingml/2006/table">
            <a:tbl>
              <a:tblPr firstRow="1" firstCol="1" bandRow="1"/>
              <a:tblGrid>
                <a:gridCol w="2698189">
                  <a:extLst>
                    <a:ext uri="{9D8B030D-6E8A-4147-A177-3AD203B41FA5}">
                      <a16:colId xmlns="" xmlns:a16="http://schemas.microsoft.com/office/drawing/2014/main" val="20000"/>
                    </a:ext>
                  </a:extLst>
                </a:gridCol>
                <a:gridCol w="1090960">
                  <a:extLst>
                    <a:ext uri="{9D8B030D-6E8A-4147-A177-3AD203B41FA5}">
                      <a16:colId xmlns="" xmlns:a16="http://schemas.microsoft.com/office/drawing/2014/main" val="20001"/>
                    </a:ext>
                  </a:extLst>
                </a:gridCol>
                <a:gridCol w="1090961">
                  <a:extLst>
                    <a:ext uri="{9D8B030D-6E8A-4147-A177-3AD203B41FA5}">
                      <a16:colId xmlns="" xmlns:a16="http://schemas.microsoft.com/office/drawing/2014/main" val="20002"/>
                    </a:ext>
                  </a:extLst>
                </a:gridCol>
                <a:gridCol w="1238888">
                  <a:extLst>
                    <a:ext uri="{9D8B030D-6E8A-4147-A177-3AD203B41FA5}">
                      <a16:colId xmlns="" xmlns:a16="http://schemas.microsoft.com/office/drawing/2014/main" val="20003"/>
                    </a:ext>
                  </a:extLst>
                </a:gridCol>
                <a:gridCol w="1645686">
                  <a:extLst>
                    <a:ext uri="{9D8B030D-6E8A-4147-A177-3AD203B41FA5}">
                      <a16:colId xmlns="" xmlns:a16="http://schemas.microsoft.com/office/drawing/2014/main" val="20004"/>
                    </a:ext>
                  </a:extLst>
                </a:gridCol>
                <a:gridCol w="2662685">
                  <a:extLst>
                    <a:ext uri="{9D8B030D-6E8A-4147-A177-3AD203B41FA5}">
                      <a16:colId xmlns="" xmlns:a16="http://schemas.microsoft.com/office/drawing/2014/main" val="20005"/>
                    </a:ext>
                  </a:extLst>
                </a:gridCol>
              </a:tblGrid>
              <a:tr h="121024">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63070">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FPI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Foreign Central Bank or Multilateral Dev. Bank</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Sovereign Wealth Funds (SWFs), Multilateral Agencies, Endowment Funds, Insurance Funds, Pension Funds  (repatriation)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Govt. securities / Treasury Bills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Indian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 (listed; unlisted in Infrastructure sector)</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Commercial Paper of Ind. Co.</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Units of domestic Mutual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of ARCs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0615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Perpetual Debt Instruments of banks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Infrastructure Finance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Rupee denominated bonds/ units issued by Infrastructure Debt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Credit enhanced bonds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484093">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Listed non-convertible/ redeemable preference shares or debentures issued in terms of Regulation 9 of FEMA 20</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issued by securitization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Securitised debt instruments issued by SPV set up by Banks, FIs, NBFCs for securitisation</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Bonds of PSUs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Shares in Public Sector Enterprises being disinvested by the Central Government</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5"/>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Pension Scheme</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6"/>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Savings Certificates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7"/>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Chit Funds (authorised)</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8"/>
                  </a:ext>
                </a:extLst>
              </a:tr>
            </a:tbl>
          </a:graphicData>
        </a:graphic>
      </p:graphicFrame>
    </p:spTree>
    <p:extLst>
      <p:ext uri="{BB962C8B-B14F-4D97-AF65-F5344CB8AC3E}">
        <p14:creationId xmlns:p14="http://schemas.microsoft.com/office/powerpoint/2010/main" val="2905192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3267" name="Text Box 3"/>
          <p:cNvSpPr txBox="1">
            <a:spLocks noChangeArrowheads="1"/>
          </p:cNvSpPr>
          <p:nvPr/>
        </p:nvSpPr>
        <p:spPr bwMode="auto">
          <a:xfrm>
            <a:off x="2057400" y="1222118"/>
            <a:ext cx="8236140" cy="1985790"/>
          </a:xfrm>
          <a:prstGeom prst="rect">
            <a:avLst/>
          </a:prstGeom>
          <a:noFill/>
          <a:ln w="9525" algn="ctr">
            <a:solidFill>
              <a:schemeClr val="bg1"/>
            </a:solidFill>
            <a:miter lim="800000"/>
            <a:headEnd/>
            <a:tailEnd/>
          </a:ln>
          <a:effectLst/>
        </p:spPr>
        <p:txBody>
          <a:bodyPr/>
          <a:lstStyle/>
          <a:p>
            <a:pPr marL="284163" indent="-284163">
              <a:lnSpc>
                <a:spcPts val="1900"/>
              </a:lnSpc>
            </a:pPr>
            <a:r>
              <a:rPr lang="en-US" sz="1400" b="1" dirty="0">
                <a:latin typeface="Bookman Old Style" pitchFamily="18" charset="0"/>
              </a:rPr>
              <a:t>         Kinds of Investment</a:t>
            </a:r>
          </a:p>
          <a:p>
            <a:pPr marL="284163" indent="-284163">
              <a:lnSpc>
                <a:spcPts val="1900"/>
              </a:lnSpc>
              <a:buFontTx/>
              <a:buChar char="•"/>
            </a:pPr>
            <a:r>
              <a:rPr lang="en-US" sz="1400" b="1" dirty="0">
                <a:latin typeface="Bookman Old Style" pitchFamily="18" charset="0"/>
              </a:rPr>
              <a:t>    Automatic Route </a:t>
            </a:r>
            <a:r>
              <a:rPr lang="en-US" sz="1400" dirty="0">
                <a:latin typeface="Bookman Old Style" pitchFamily="18" charset="0"/>
              </a:rPr>
              <a:t>– no prior approval from the RBI/ Government</a:t>
            </a:r>
          </a:p>
          <a:p>
            <a:pPr marL="284163" indent="-284163">
              <a:lnSpc>
                <a:spcPts val="1900"/>
              </a:lnSpc>
              <a:buFontTx/>
              <a:buChar char="•"/>
              <a:tabLst>
                <a:tab pos="7091363" algn="l"/>
              </a:tabLst>
            </a:pPr>
            <a:r>
              <a:rPr lang="en-US" sz="1400" b="1" dirty="0">
                <a:latin typeface="Bookman Old Style" pitchFamily="18" charset="0"/>
              </a:rPr>
              <a:t>    Approval Route </a:t>
            </a:r>
            <a:r>
              <a:rPr lang="en-US" sz="1400" dirty="0">
                <a:latin typeface="Bookman Old Style" pitchFamily="18" charset="0"/>
              </a:rPr>
              <a:t>– prior approval of the concerned Administrative Ministries /</a:t>
            </a:r>
          </a:p>
          <a:p>
            <a:pPr>
              <a:lnSpc>
                <a:spcPts val="1900"/>
              </a:lnSpc>
              <a:tabLst>
                <a:tab pos="7091363" algn="l"/>
              </a:tabLst>
            </a:pPr>
            <a:r>
              <a:rPr lang="en-US" sz="1400" dirty="0">
                <a:latin typeface="Bookman Old Style" pitchFamily="18" charset="0"/>
              </a:rPr>
              <a:t>          Departments is required (FIPB abolished w.e.f. 05.06.2017)</a:t>
            </a:r>
          </a:p>
          <a:p>
            <a:pPr>
              <a:lnSpc>
                <a:spcPts val="1900"/>
              </a:lnSpc>
              <a:tabLst>
                <a:tab pos="7091363" algn="l"/>
              </a:tabLst>
            </a:pPr>
            <a:r>
              <a:rPr lang="en-US" sz="1400" dirty="0">
                <a:latin typeface="Bookman Old Style" pitchFamily="18" charset="0"/>
              </a:rPr>
              <a:t> </a:t>
            </a:r>
            <a:endParaRPr lang="en-US" sz="1400" b="1" dirty="0">
              <a:latin typeface="Bookman Old Style" pitchFamily="18" charset="0"/>
            </a:endParaRPr>
          </a:p>
          <a:p>
            <a:pPr marL="284163" indent="-284163">
              <a:lnSpc>
                <a:spcPts val="1900"/>
              </a:lnSpc>
            </a:pPr>
            <a:r>
              <a:rPr lang="en-US" sz="1400" b="1" dirty="0">
                <a:latin typeface="Bookman Old Style" pitchFamily="18" charset="0"/>
              </a:rPr>
              <a:t>Mode of Investment</a:t>
            </a:r>
          </a:p>
          <a:p>
            <a:pPr marL="284163" indent="-284163">
              <a:lnSpc>
                <a:spcPts val="1900"/>
              </a:lnSpc>
              <a:buFontTx/>
              <a:buChar char="•"/>
            </a:pPr>
            <a:r>
              <a:rPr lang="en-US" sz="1400" b="1" dirty="0">
                <a:latin typeface="Bookman Old Style" pitchFamily="18" charset="0"/>
              </a:rPr>
              <a:t>    Greenfield</a:t>
            </a:r>
            <a:r>
              <a:rPr lang="en-US" sz="1400" dirty="0">
                <a:latin typeface="Bookman Old Style" pitchFamily="18" charset="0"/>
              </a:rPr>
              <a:t>: Setting up a new JV/ WOS (</a:t>
            </a:r>
            <a:r>
              <a:rPr lang="en-US" sz="1400" b="1" dirty="0">
                <a:latin typeface="Bookman Old Style" pitchFamily="18" charset="0"/>
              </a:rPr>
              <a:t>fresh issue </a:t>
            </a:r>
            <a:r>
              <a:rPr lang="en-US" sz="1400" dirty="0">
                <a:latin typeface="Bookman Old Style" pitchFamily="18" charset="0"/>
              </a:rPr>
              <a:t>of shares)</a:t>
            </a:r>
          </a:p>
          <a:p>
            <a:pPr marL="284163" indent="-284163">
              <a:lnSpc>
                <a:spcPts val="1900"/>
              </a:lnSpc>
              <a:buFontTx/>
              <a:buChar char="•"/>
            </a:pPr>
            <a:r>
              <a:rPr lang="en-US" sz="1400" b="1" dirty="0">
                <a:latin typeface="Bookman Old Style" pitchFamily="18" charset="0"/>
              </a:rPr>
              <a:t>    Brownfield</a:t>
            </a:r>
            <a:r>
              <a:rPr lang="en-US" sz="1400" dirty="0">
                <a:latin typeface="Bookman Old Style" pitchFamily="18" charset="0"/>
              </a:rPr>
              <a:t>: Relating to existing investments/ business activities:</a:t>
            </a:r>
          </a:p>
        </p:txBody>
      </p:sp>
      <p:sp>
        <p:nvSpPr>
          <p:cNvPr id="4" name="Rectangle 2"/>
          <p:cNvSpPr>
            <a:spLocks noChangeArrowheads="1"/>
          </p:cNvSpPr>
          <p:nvPr/>
        </p:nvSpPr>
        <p:spPr bwMode="auto">
          <a:xfrm>
            <a:off x="2628900" y="152400"/>
            <a:ext cx="7734300" cy="922990"/>
          </a:xfrm>
          <a:prstGeom prst="rect">
            <a:avLst/>
          </a:prstGeom>
          <a:noFill/>
          <a:ln w="9525" algn="ctr">
            <a:noFill/>
            <a:miter lim="800000"/>
            <a:headEnd/>
            <a:tailEnd/>
          </a:ln>
          <a:effectLst/>
        </p:spPr>
        <p:txBody>
          <a:bodyPr/>
          <a:lstStyle/>
          <a:p>
            <a:r>
              <a:rPr lang="en-US" sz="2800" dirty="0">
                <a:solidFill>
                  <a:schemeClr val="tx2"/>
                </a:solidFill>
                <a:latin typeface="+mj-lt"/>
              </a:rPr>
              <a:t>Foreign Direct Investment into an Indian company</a:t>
            </a:r>
          </a:p>
        </p:txBody>
      </p:sp>
      <p:sp>
        <p:nvSpPr>
          <p:cNvPr id="22" name="Rounded Rectangle 21"/>
          <p:cNvSpPr/>
          <p:nvPr/>
        </p:nvSpPr>
        <p:spPr bwMode="ltGray">
          <a:xfrm>
            <a:off x="5053885" y="3322749"/>
            <a:ext cx="2008030" cy="57096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400" b="1" i="1" dirty="0">
                <a:solidFill>
                  <a:schemeClr val="tx1"/>
                </a:solidFill>
                <a:latin typeface="Bookman Old Style" pitchFamily="18" charset="0"/>
              </a:rPr>
              <a:t>Brownfield Investment</a:t>
            </a:r>
          </a:p>
        </p:txBody>
      </p:sp>
      <p:sp>
        <p:nvSpPr>
          <p:cNvPr id="26" name="Rounded Rectangle 25"/>
          <p:cNvSpPr/>
          <p:nvPr/>
        </p:nvSpPr>
        <p:spPr bwMode="ltGray">
          <a:xfrm>
            <a:off x="20574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Share Purchase</a:t>
            </a:r>
          </a:p>
        </p:txBody>
      </p:sp>
      <p:sp>
        <p:nvSpPr>
          <p:cNvPr id="27" name="Rounded Rectangle 26"/>
          <p:cNvSpPr/>
          <p:nvPr/>
        </p:nvSpPr>
        <p:spPr bwMode="ltGray">
          <a:xfrm>
            <a:off x="42672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Gift of shares</a:t>
            </a:r>
          </a:p>
        </p:txBody>
      </p:sp>
      <p:sp>
        <p:nvSpPr>
          <p:cNvPr id="28" name="Rounded Rectangle 27"/>
          <p:cNvSpPr/>
          <p:nvPr/>
        </p:nvSpPr>
        <p:spPr bwMode="ltGray">
          <a:xfrm>
            <a:off x="56388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Share swap</a:t>
            </a:r>
          </a:p>
        </p:txBody>
      </p:sp>
      <p:sp>
        <p:nvSpPr>
          <p:cNvPr id="29" name="Rounded Rectangle 28"/>
          <p:cNvSpPr/>
          <p:nvPr/>
        </p:nvSpPr>
        <p:spPr bwMode="ltGray">
          <a:xfrm>
            <a:off x="7010400" y="4488282"/>
            <a:ext cx="1371600" cy="5409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Rights/ Bonus issue/ ESOP/ Sweat Equity</a:t>
            </a:r>
          </a:p>
        </p:txBody>
      </p:sp>
      <p:sp>
        <p:nvSpPr>
          <p:cNvPr id="30" name="Rounded Rectangle 29"/>
          <p:cNvSpPr/>
          <p:nvPr/>
        </p:nvSpPr>
        <p:spPr bwMode="ltGray">
          <a:xfrm>
            <a:off x="8610600" y="5097882"/>
            <a:ext cx="1447800" cy="838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Merger/Demerger/ Amalgamation/ Reconstruction</a:t>
            </a:r>
          </a:p>
        </p:txBody>
      </p:sp>
      <p:sp>
        <p:nvSpPr>
          <p:cNvPr id="31" name="Rounded Rectangle 30"/>
          <p:cNvSpPr/>
          <p:nvPr/>
        </p:nvSpPr>
        <p:spPr bwMode="ltGray">
          <a:xfrm>
            <a:off x="2895600" y="5174082"/>
            <a:ext cx="1600200" cy="10743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Conversion of ECB/ pre-incorp payables/ import payables, royalty, other legitimate dues etc.</a:t>
            </a:r>
          </a:p>
        </p:txBody>
      </p:sp>
      <p:cxnSp>
        <p:nvCxnSpPr>
          <p:cNvPr id="37" name="Straight Arrow Connector 47"/>
          <p:cNvCxnSpPr>
            <a:stCxn id="22" idx="2"/>
            <a:endCxn id="26" idx="0"/>
          </p:cNvCxnSpPr>
          <p:nvPr/>
        </p:nvCxnSpPr>
        <p:spPr>
          <a:xfrm rot="5400000">
            <a:off x="4046115" y="2476495"/>
            <a:ext cx="594573" cy="34290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0" name="Straight Arrow Connector 47"/>
          <p:cNvCxnSpPr>
            <a:stCxn id="27" idx="0"/>
            <a:endCxn id="31" idx="0"/>
          </p:cNvCxnSpPr>
          <p:nvPr/>
        </p:nvCxnSpPr>
        <p:spPr>
          <a:xfrm rot="16200000" flipH="1" flipV="1">
            <a:off x="3924300" y="4259682"/>
            <a:ext cx="685800" cy="1143000"/>
          </a:xfrm>
          <a:prstGeom prst="bentConnector3">
            <a:avLst>
              <a:gd name="adj1" fmla="val -45055"/>
            </a:avLst>
          </a:prstGeom>
          <a:ln>
            <a:tailEnd type="arrow"/>
          </a:ln>
        </p:spPr>
        <p:style>
          <a:lnRef idx="2">
            <a:schemeClr val="dk1"/>
          </a:lnRef>
          <a:fillRef idx="1">
            <a:schemeClr val="lt1"/>
          </a:fillRef>
          <a:effectRef idx="0">
            <a:schemeClr val="dk1"/>
          </a:effectRef>
          <a:fontRef idx="minor">
            <a:schemeClr val="dk1"/>
          </a:fontRef>
        </p:style>
      </p:cxnSp>
      <p:cxnSp>
        <p:nvCxnSpPr>
          <p:cNvPr id="43" name="Straight Arrow Connector 47"/>
          <p:cNvCxnSpPr>
            <a:stCxn id="22" idx="2"/>
            <a:endCxn id="27" idx="0"/>
          </p:cNvCxnSpPr>
          <p:nvPr/>
        </p:nvCxnSpPr>
        <p:spPr>
          <a:xfrm rot="5400000">
            <a:off x="5151015" y="3581395"/>
            <a:ext cx="594573" cy="12192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6" name="Straight Arrow Connector 47"/>
          <p:cNvCxnSpPr>
            <a:stCxn id="22" idx="2"/>
            <a:endCxn id="28" idx="0"/>
          </p:cNvCxnSpPr>
          <p:nvPr/>
        </p:nvCxnSpPr>
        <p:spPr>
          <a:xfrm rot="16200000" flipH="1">
            <a:off x="5836815" y="4114795"/>
            <a:ext cx="594573" cy="1524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9" name="Straight Arrow Connector 47"/>
          <p:cNvCxnSpPr>
            <a:stCxn id="22" idx="2"/>
            <a:endCxn id="29" idx="0"/>
          </p:cNvCxnSpPr>
          <p:nvPr/>
        </p:nvCxnSpPr>
        <p:spPr>
          <a:xfrm rot="16200000" flipH="1">
            <a:off x="6579765" y="3371845"/>
            <a:ext cx="594573" cy="16383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53" name="Straight Arrow Connector 47"/>
          <p:cNvCxnSpPr>
            <a:stCxn id="29" idx="0"/>
            <a:endCxn id="30" idx="0"/>
          </p:cNvCxnSpPr>
          <p:nvPr/>
        </p:nvCxnSpPr>
        <p:spPr>
          <a:xfrm rot="16200000" flipH="1">
            <a:off x="8210550" y="3973932"/>
            <a:ext cx="609600" cy="1638300"/>
          </a:xfrm>
          <a:prstGeom prst="bentConnector3">
            <a:avLst>
              <a:gd name="adj1" fmla="val -37500"/>
            </a:avLst>
          </a:prstGeom>
          <a:ln>
            <a:tailEnd type="arrow"/>
          </a:ln>
        </p:spPr>
        <p:style>
          <a:lnRef idx="2">
            <a:schemeClr val="dk1"/>
          </a:lnRef>
          <a:fillRef idx="1">
            <a:schemeClr val="lt1"/>
          </a:fillRef>
          <a:effectRef idx="0">
            <a:schemeClr val="dk1"/>
          </a:effectRef>
          <a:fontRef idx="minor">
            <a:schemeClr val="dk1"/>
          </a:fontRef>
        </p:style>
      </p:cxnSp>
    </p:spTree>
    <p:custDataLst>
      <p:tags r:id="rId1"/>
    </p:custDataLst>
    <p:extLst>
      <p:ext uri="{BB962C8B-B14F-4D97-AF65-F5344CB8AC3E}">
        <p14:creationId xmlns:p14="http://schemas.microsoft.com/office/powerpoint/2010/main" val="22847939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4876800" y="6368716"/>
            <a:ext cx="3860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43</a:t>
            </a:fld>
            <a:endParaRPr lang="en-US" altLang="en-US" dirty="0"/>
          </a:p>
        </p:txBody>
      </p:sp>
      <p:sp>
        <p:nvSpPr>
          <p:cNvPr id="10244" name="Rectangle 2"/>
          <p:cNvSpPr>
            <a:spLocks noGrp="1" noChangeArrowheads="1"/>
          </p:cNvSpPr>
          <p:nvPr>
            <p:ph type="title"/>
          </p:nvPr>
        </p:nvSpPr>
        <p:spPr>
          <a:xfrm>
            <a:off x="1549400" y="474785"/>
            <a:ext cx="9118601" cy="648163"/>
          </a:xfrm>
        </p:spPr>
        <p:txBody>
          <a:bodyPr/>
          <a:lstStyle/>
          <a:p>
            <a:pPr eaLnBrk="1" hangingPunct="1"/>
            <a:r>
              <a:rPr lang="en-US" altLang="en-US" sz="3139" dirty="0"/>
              <a:t>Automatic Route of Investment to PROI – Sch. 1</a:t>
            </a:r>
          </a:p>
        </p:txBody>
      </p:sp>
      <p:sp>
        <p:nvSpPr>
          <p:cNvPr id="10245" name="Rectangle 3"/>
          <p:cNvSpPr>
            <a:spLocks noGrp="1" noChangeArrowheads="1"/>
          </p:cNvSpPr>
          <p:nvPr>
            <p:ph type="body" idx="1"/>
          </p:nvPr>
        </p:nvSpPr>
        <p:spPr>
          <a:xfrm>
            <a:off x="1203159" y="1300336"/>
            <a:ext cx="10539662" cy="5068380"/>
          </a:xfrm>
        </p:spPr>
        <p:txBody>
          <a:bodyPr/>
          <a:lstStyle/>
          <a:p>
            <a:pPr eaLnBrk="1" hangingPunct="1">
              <a:lnSpc>
                <a:spcPct val="80000"/>
              </a:lnSpc>
            </a:pPr>
            <a:r>
              <a:rPr lang="en-US" altLang="en-US" sz="1800" dirty="0"/>
              <a:t>Main Conditions of issue of Shares (Reg. 5, Schedule 1, Notification No. FEMA 20(R)/2017-RB dated Nov 7, 2017).</a:t>
            </a:r>
          </a:p>
          <a:p>
            <a:r>
              <a:rPr lang="en-US" sz="1800" dirty="0"/>
              <a:t>Sectors</a:t>
            </a:r>
          </a:p>
          <a:p>
            <a:r>
              <a:rPr lang="en-US" sz="1800" dirty="0" err="1"/>
              <a:t>Conditionalities</a:t>
            </a:r>
            <a:endParaRPr lang="en-US" sz="1800" dirty="0"/>
          </a:p>
          <a:p>
            <a:endParaRPr lang="en-US" sz="1800" dirty="0"/>
          </a:p>
          <a:p>
            <a:pPr eaLnBrk="1" hangingPunct="1">
              <a:lnSpc>
                <a:spcPct val="80000"/>
              </a:lnSpc>
            </a:pPr>
            <a:r>
              <a:rPr lang="en-US" altLang="en-US" sz="1800" dirty="0"/>
              <a:t>Eligible Persons: </a:t>
            </a:r>
          </a:p>
          <a:p>
            <a:pPr lvl="1" eaLnBrk="1" hangingPunct="1">
              <a:lnSpc>
                <a:spcPct val="80000"/>
              </a:lnSpc>
            </a:pPr>
            <a:r>
              <a:rPr lang="en-US" altLang="en-US" sz="1800" dirty="0"/>
              <a:t>PROI other than citizen of Pakistan, entities of Pakistan. </a:t>
            </a:r>
          </a:p>
          <a:p>
            <a:pPr lvl="1" eaLnBrk="1" hangingPunct="1">
              <a:lnSpc>
                <a:spcPct val="80000"/>
              </a:lnSpc>
            </a:pPr>
            <a:r>
              <a:rPr lang="en-US" altLang="en-US" sz="1800" dirty="0"/>
              <a:t>Bangladesh Citizens &amp; entities only with prior approval of FIPB.</a:t>
            </a:r>
          </a:p>
          <a:p>
            <a:pPr eaLnBrk="1" hangingPunct="1">
              <a:lnSpc>
                <a:spcPct val="80000"/>
              </a:lnSpc>
            </a:pPr>
            <a:endParaRPr lang="en-US" altLang="en-US" sz="1800" dirty="0"/>
          </a:p>
          <a:p>
            <a:pPr eaLnBrk="1" hangingPunct="1">
              <a:lnSpc>
                <a:spcPct val="80000"/>
              </a:lnSpc>
            </a:pPr>
            <a:r>
              <a:rPr lang="en-US" altLang="en-US" sz="1800" dirty="0"/>
              <a:t>Under Schedule 1, a PROI may purchase capital instruments of a listed Indian company on a stock exchange in India provided that the PROI making the investment has already acquired control of such company in accordance with SEBI (Substantial Acquisition of Shares and Takeover) Regulations, 2011 and continues to hold such control</a:t>
            </a:r>
          </a:p>
          <a:p>
            <a:pPr eaLnBrk="1" hangingPunct="1">
              <a:lnSpc>
                <a:spcPct val="80000"/>
              </a:lnSpc>
            </a:pPr>
            <a:endParaRPr lang="en-US" altLang="en-US" sz="1800" dirty="0"/>
          </a:p>
          <a:p>
            <a:pPr eaLnBrk="1" hangingPunct="1">
              <a:lnSpc>
                <a:spcPct val="80000"/>
              </a:lnSpc>
            </a:pPr>
            <a:r>
              <a:rPr lang="en-US" altLang="en-US" sz="1800" dirty="0"/>
              <a:t>A wholly owned subsidiary set up in India by a non-resident entity, operating in a sector where 100% foreign investment is allowed in the automatic route and there are no FDI linked performance conditions, may issue capital instruments to the said non-resident entity against pre-incorporation/ preoperative expenses incurred by the said non-resident entity up to a limit of five percent of its </a:t>
            </a:r>
            <a:r>
              <a:rPr lang="en-US" altLang="en-US" sz="1800" dirty="0" err="1"/>
              <a:t>authorised</a:t>
            </a:r>
            <a:r>
              <a:rPr lang="en-US" altLang="en-US" sz="1800" dirty="0"/>
              <a:t> capital or USD 500,000 whichever is less subject to filing of Form FC-GPR and utilization certificate of statutory auditor</a:t>
            </a:r>
          </a:p>
          <a:p>
            <a:pPr eaLnBrk="1" hangingPunct="1">
              <a:lnSpc>
                <a:spcPct val="80000"/>
              </a:lnSpc>
            </a:pPr>
            <a:endParaRPr lang="en-US" altLang="en-US" sz="1500" dirty="0"/>
          </a:p>
        </p:txBody>
      </p:sp>
      <p:sp>
        <p:nvSpPr>
          <p:cNvPr id="2" name="Date Placeholder 1"/>
          <p:cNvSpPr>
            <a:spLocks noGrp="1"/>
          </p:cNvSpPr>
          <p:nvPr>
            <p:ph type="dt" sz="half" idx="10"/>
          </p:nvPr>
        </p:nvSpPr>
        <p:spPr>
          <a:xfrm>
            <a:off x="279400" y="6420101"/>
            <a:ext cx="2540000" cy="457200"/>
          </a:xfrm>
        </p:spPr>
        <p:txBody>
          <a:bodyPr/>
          <a:lstStyle/>
          <a:p>
            <a:pPr>
              <a:defRPr/>
            </a:pPr>
            <a:r>
              <a:rPr lang="en-US" smtClean="0"/>
              <a:t>1 June 2019</a:t>
            </a:r>
            <a:endParaRPr lang="en-US" dirty="0"/>
          </a:p>
        </p:txBody>
      </p:sp>
    </p:spTree>
    <p:extLst>
      <p:ext uri="{BB962C8B-B14F-4D97-AF65-F5344CB8AC3E}">
        <p14:creationId xmlns:p14="http://schemas.microsoft.com/office/powerpoint/2010/main" val="29573747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44</a:t>
            </a:fld>
            <a:endParaRPr lang="en-US" altLang="en-US" dirty="0"/>
          </a:p>
        </p:txBody>
      </p:sp>
      <p:sp>
        <p:nvSpPr>
          <p:cNvPr id="10244" name="Rectangle 2"/>
          <p:cNvSpPr>
            <a:spLocks noGrp="1" noChangeArrowheads="1"/>
          </p:cNvSpPr>
          <p:nvPr>
            <p:ph type="title"/>
          </p:nvPr>
        </p:nvSpPr>
        <p:spPr>
          <a:xfrm>
            <a:off x="1549400" y="474785"/>
            <a:ext cx="9118601" cy="648163"/>
          </a:xfrm>
        </p:spPr>
        <p:txBody>
          <a:bodyPr/>
          <a:lstStyle/>
          <a:p>
            <a:pPr eaLnBrk="1" hangingPunct="1"/>
            <a:r>
              <a:rPr lang="en-US" altLang="en-US" sz="3139" dirty="0"/>
              <a:t>Automatic Route of Investment to PROI – Sch. 1 (</a:t>
            </a:r>
            <a:r>
              <a:rPr lang="en-US" altLang="en-US" sz="3139" dirty="0" err="1"/>
              <a:t>con’t</a:t>
            </a:r>
            <a:r>
              <a:rPr lang="en-US" altLang="en-US" sz="3139" dirty="0"/>
              <a:t>)</a:t>
            </a:r>
          </a:p>
        </p:txBody>
      </p:sp>
      <p:sp>
        <p:nvSpPr>
          <p:cNvPr id="10245" name="Rectangle 3"/>
          <p:cNvSpPr>
            <a:spLocks noGrp="1" noChangeArrowheads="1"/>
          </p:cNvSpPr>
          <p:nvPr>
            <p:ph type="body" idx="1"/>
          </p:nvPr>
        </p:nvSpPr>
        <p:spPr>
          <a:xfrm>
            <a:off x="1203159" y="1300336"/>
            <a:ext cx="10539662" cy="5068380"/>
          </a:xfrm>
        </p:spPr>
        <p:txBody>
          <a:bodyPr/>
          <a:lstStyle/>
          <a:p>
            <a:pPr eaLnBrk="1" hangingPunct="1">
              <a:lnSpc>
                <a:spcPct val="80000"/>
              </a:lnSpc>
            </a:pPr>
            <a:endParaRPr lang="en-US" altLang="en-US" sz="1500" dirty="0"/>
          </a:p>
          <a:p>
            <a:pPr eaLnBrk="1" hangingPunct="1">
              <a:lnSpc>
                <a:spcPct val="80000"/>
              </a:lnSpc>
            </a:pPr>
            <a:r>
              <a:rPr lang="en-US" altLang="en-US" sz="1800" dirty="0"/>
              <a:t>An Indian company may issue capital instruments to a PROI, if the Indian investee company is engaged in an automatic route sector, against:</a:t>
            </a:r>
          </a:p>
          <a:p>
            <a:pPr lvl="1" eaLnBrk="1" hangingPunct="1">
              <a:lnSpc>
                <a:spcPct val="80000"/>
              </a:lnSpc>
            </a:pPr>
            <a:r>
              <a:rPr lang="en-US" altLang="en-US" sz="1800" dirty="0"/>
              <a:t>(a) Swap of capital instruments; or</a:t>
            </a:r>
          </a:p>
          <a:p>
            <a:pPr lvl="1" eaLnBrk="1" hangingPunct="1">
              <a:lnSpc>
                <a:spcPct val="80000"/>
              </a:lnSpc>
            </a:pPr>
            <a:r>
              <a:rPr lang="en-US" altLang="en-US" sz="1800" dirty="0"/>
              <a:t>(b) Import of capital goods/ machinery/ equipment (excluding second-hand machinery); or</a:t>
            </a:r>
          </a:p>
          <a:p>
            <a:pPr lvl="1" eaLnBrk="1" hangingPunct="1">
              <a:lnSpc>
                <a:spcPct val="80000"/>
              </a:lnSpc>
            </a:pPr>
            <a:r>
              <a:rPr lang="en-US" altLang="en-US" sz="1800" dirty="0"/>
              <a:t>(c) Pre-operative/ pre-incorporation expenses (including payments of rent etc.).</a:t>
            </a:r>
          </a:p>
          <a:p>
            <a:pPr marL="457200" lvl="1" indent="0" eaLnBrk="1" hangingPunct="1">
              <a:lnSpc>
                <a:spcPct val="80000"/>
              </a:lnSpc>
              <a:buNone/>
            </a:pPr>
            <a:r>
              <a:rPr lang="en-US" altLang="en-US" sz="1800" dirty="0"/>
              <a:t>However, Government approval shall be obtained if the Indian investee company is engaged in a sector under Government route.</a:t>
            </a:r>
          </a:p>
          <a:p>
            <a:pPr eaLnBrk="1" hangingPunct="1">
              <a:lnSpc>
                <a:spcPct val="80000"/>
              </a:lnSpc>
            </a:pPr>
            <a:endParaRPr lang="en-US" altLang="en-US" sz="1800" dirty="0"/>
          </a:p>
          <a:p>
            <a:pPr eaLnBrk="1" hangingPunct="1">
              <a:lnSpc>
                <a:spcPct val="80000"/>
              </a:lnSpc>
            </a:pPr>
            <a:r>
              <a:rPr lang="en-US" altLang="en-US" sz="1800" dirty="0"/>
              <a:t>An Indian company may issue equity shares against any funds payable by it to a person resident outside India, provided such remittance:</a:t>
            </a:r>
          </a:p>
          <a:p>
            <a:pPr lvl="1" eaLnBrk="1" hangingPunct="1">
              <a:lnSpc>
                <a:spcPct val="80000"/>
              </a:lnSpc>
            </a:pPr>
            <a:r>
              <a:rPr lang="en-US" altLang="en-US" sz="1800" dirty="0"/>
              <a:t>is permitted under the Act or the rules and regulations, or</a:t>
            </a:r>
          </a:p>
          <a:p>
            <a:pPr lvl="1" eaLnBrk="1" hangingPunct="1">
              <a:lnSpc>
                <a:spcPct val="80000"/>
              </a:lnSpc>
            </a:pPr>
            <a:r>
              <a:rPr lang="en-US" altLang="en-US" sz="1800" dirty="0"/>
              <a:t>does not require prior permission of the Central Government or the RBI, or</a:t>
            </a:r>
          </a:p>
          <a:p>
            <a:pPr lvl="1" eaLnBrk="1" hangingPunct="1">
              <a:lnSpc>
                <a:spcPct val="80000"/>
              </a:lnSpc>
            </a:pPr>
            <a:r>
              <a:rPr lang="en-US" altLang="en-US" sz="1800" dirty="0"/>
              <a:t>has been permitted by the RBI</a:t>
            </a:r>
          </a:p>
          <a:p>
            <a:pPr marL="457200" lvl="1" indent="0" eaLnBrk="1" hangingPunct="1">
              <a:lnSpc>
                <a:spcPct val="80000"/>
              </a:lnSpc>
              <a:buNone/>
            </a:pPr>
            <a:endParaRPr lang="en-US" altLang="en-US" sz="1800" dirty="0"/>
          </a:p>
          <a:p>
            <a:pPr marL="457200" lvl="1" indent="0" eaLnBrk="1" hangingPunct="1">
              <a:lnSpc>
                <a:spcPct val="80000"/>
              </a:lnSpc>
              <a:buNone/>
            </a:pPr>
            <a:r>
              <a:rPr lang="en-US" altLang="en-US" sz="1800" dirty="0"/>
              <a:t>In case where permission has been granted by the RBI for making remittance, the Indian company may issue equity shares against such remittance provided all regulatory actions with respect to the delay or contravention under FEMA or the rules or the regulations framed thereunder have been completed</a:t>
            </a:r>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Tree>
    <p:extLst>
      <p:ext uri="{BB962C8B-B14F-4D97-AF65-F5344CB8AC3E}">
        <p14:creationId xmlns:p14="http://schemas.microsoft.com/office/powerpoint/2010/main" val="9081971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45</a:t>
            </a:fld>
            <a:endParaRPr lang="en-US" altLang="en-US" dirty="0"/>
          </a:p>
        </p:txBody>
      </p:sp>
      <p:sp>
        <p:nvSpPr>
          <p:cNvPr id="10244" name="Rectangle 2"/>
          <p:cNvSpPr>
            <a:spLocks noGrp="1" noChangeArrowheads="1"/>
          </p:cNvSpPr>
          <p:nvPr>
            <p:ph type="title"/>
          </p:nvPr>
        </p:nvSpPr>
        <p:spPr>
          <a:xfrm>
            <a:off x="2674328" y="474785"/>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2486527" y="1300336"/>
            <a:ext cx="7960201" cy="5068380"/>
          </a:xfrm>
        </p:spPr>
        <p:txBody>
          <a:bodyPr/>
          <a:lstStyle/>
          <a:p>
            <a:pPr eaLnBrk="1" hangingPunct="1">
              <a:lnSpc>
                <a:spcPct val="80000"/>
              </a:lnSpc>
            </a:pPr>
            <a:r>
              <a:rPr lang="en-US" altLang="en-US" sz="1846" dirty="0"/>
              <a:t>Eligible Investee Entities:</a:t>
            </a:r>
          </a:p>
          <a:p>
            <a:pPr eaLnBrk="1" hangingPunct="1">
              <a:lnSpc>
                <a:spcPct val="80000"/>
              </a:lnSpc>
            </a:pPr>
            <a:endParaRPr lang="en-US" altLang="en-US" sz="1846" dirty="0"/>
          </a:p>
          <a:p>
            <a:pPr lvl="1" eaLnBrk="1" hangingPunct="1">
              <a:lnSpc>
                <a:spcPct val="80000"/>
              </a:lnSpc>
            </a:pPr>
            <a:r>
              <a:rPr lang="en-US" altLang="en-US" sz="1846" dirty="0"/>
              <a:t>Indian companies </a:t>
            </a:r>
          </a:p>
          <a:p>
            <a:pPr lvl="1" eaLnBrk="1" hangingPunct="1">
              <a:lnSpc>
                <a:spcPct val="80000"/>
              </a:lnSpc>
            </a:pPr>
            <a:endParaRPr lang="en-US" altLang="en-US" sz="1846" dirty="0"/>
          </a:p>
          <a:p>
            <a:pPr lvl="1" eaLnBrk="1" hangingPunct="1">
              <a:lnSpc>
                <a:spcPct val="80000"/>
              </a:lnSpc>
            </a:pPr>
            <a:r>
              <a:rPr lang="en-US" altLang="en-US" sz="1846" dirty="0"/>
              <a:t>Partnership Firm / Proprietorship concern (only for NRI / OCI on non-repatriation basis)</a:t>
            </a:r>
          </a:p>
          <a:p>
            <a:pPr lvl="1" eaLnBrk="1" hangingPunct="1">
              <a:lnSpc>
                <a:spcPct val="80000"/>
              </a:lnSpc>
            </a:pPr>
            <a:endParaRPr lang="en-US" altLang="en-US" sz="1846" dirty="0"/>
          </a:p>
          <a:p>
            <a:pPr lvl="1" eaLnBrk="1" hangingPunct="1">
              <a:lnSpc>
                <a:spcPct val="80000"/>
              </a:lnSpc>
            </a:pPr>
            <a:r>
              <a:rPr lang="en-US" altLang="en-US" sz="1846" dirty="0"/>
              <a:t>Trusts in the form of SEBI regulated Venture Capital Fund</a:t>
            </a:r>
          </a:p>
          <a:p>
            <a:pPr lvl="1" eaLnBrk="1" hangingPunct="1">
              <a:lnSpc>
                <a:spcPct val="80000"/>
              </a:lnSpc>
            </a:pPr>
            <a:endParaRPr lang="en-US" altLang="en-US" sz="1846" dirty="0"/>
          </a:p>
          <a:p>
            <a:pPr lvl="1" eaLnBrk="1" hangingPunct="1">
              <a:lnSpc>
                <a:spcPct val="80000"/>
              </a:lnSpc>
            </a:pPr>
            <a:r>
              <a:rPr lang="en-US" altLang="en-US" sz="1846" dirty="0"/>
              <a:t>Limited Liability Partnerships</a:t>
            </a:r>
          </a:p>
          <a:p>
            <a:pPr lvl="1" eaLnBrk="1" hangingPunct="1">
              <a:lnSpc>
                <a:spcPct val="80000"/>
              </a:lnSpc>
            </a:pPr>
            <a:endParaRPr lang="en-US" altLang="en-US" sz="1846" dirty="0"/>
          </a:p>
          <a:p>
            <a:pPr lvl="1" eaLnBrk="1" hangingPunct="1">
              <a:lnSpc>
                <a:spcPct val="80000"/>
              </a:lnSpc>
            </a:pPr>
            <a:r>
              <a:rPr lang="en-US" altLang="en-US" sz="1846" dirty="0"/>
              <a:t>Investment Vehicles: SEBI registered and regulated Alternative Investment Funds, Real Estate Investment Trusts and Infrastructure Investment Trusts</a:t>
            </a:r>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Tree>
    <p:extLst>
      <p:ext uri="{BB962C8B-B14F-4D97-AF65-F5344CB8AC3E}">
        <p14:creationId xmlns:p14="http://schemas.microsoft.com/office/powerpoint/2010/main" val="41467415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5130800" y="64008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xfrm>
            <a:off x="8763000" y="6416842"/>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46</a:t>
            </a:fld>
            <a:endParaRPr lang="en-US" altLang="en-US" dirty="0"/>
          </a:p>
        </p:txBody>
      </p:sp>
      <p:sp>
        <p:nvSpPr>
          <p:cNvPr id="10244" name="Rectangle 2"/>
          <p:cNvSpPr>
            <a:spLocks noGrp="1" noChangeArrowheads="1"/>
          </p:cNvSpPr>
          <p:nvPr>
            <p:ph type="title"/>
          </p:nvPr>
        </p:nvSpPr>
        <p:spPr>
          <a:xfrm>
            <a:off x="2674328" y="474785"/>
            <a:ext cx="7993673" cy="648163"/>
          </a:xfrm>
        </p:spPr>
        <p:txBody>
          <a:bodyPr/>
          <a:lstStyle/>
          <a:p>
            <a:pPr eaLnBrk="1" hangingPunct="1"/>
            <a:r>
              <a:rPr lang="en-US" altLang="en-US" sz="3139" dirty="0"/>
              <a:t>Approval Route of Investment to PROI</a:t>
            </a:r>
          </a:p>
        </p:txBody>
      </p:sp>
      <p:sp>
        <p:nvSpPr>
          <p:cNvPr id="10245" name="Rectangle 3"/>
          <p:cNvSpPr>
            <a:spLocks noGrp="1" noChangeArrowheads="1"/>
          </p:cNvSpPr>
          <p:nvPr>
            <p:ph type="body" idx="1"/>
          </p:nvPr>
        </p:nvSpPr>
        <p:spPr>
          <a:xfrm>
            <a:off x="2101517" y="1175258"/>
            <a:ext cx="8369634" cy="5241584"/>
          </a:xfrm>
        </p:spPr>
        <p:txBody>
          <a:bodyPr/>
          <a:lstStyle/>
          <a:p>
            <a:pPr eaLnBrk="1" hangingPunct="1">
              <a:lnSpc>
                <a:spcPct val="80000"/>
              </a:lnSpc>
            </a:pPr>
            <a:r>
              <a:rPr lang="en-US" altLang="en-US" sz="1846" dirty="0"/>
              <a:t>For FDI not eligible under the Automatic route / in sectors requiring prior government approval, the work of granting approval for foreign investment under the extant FDI Policy and FEMA Regulations, has been entrusted to the concerned Administrative Ministries / Departments after abolition of FIPB w.e.f. 05.06.2017</a:t>
            </a:r>
          </a:p>
          <a:p>
            <a:pPr eaLnBrk="1" hangingPunct="1">
              <a:lnSpc>
                <a:spcPct val="80000"/>
              </a:lnSpc>
            </a:pPr>
            <a:endParaRPr lang="en-US" altLang="en-US" sz="1846" dirty="0"/>
          </a:p>
          <a:p>
            <a:pPr eaLnBrk="1" hangingPunct="1">
              <a:lnSpc>
                <a:spcPct val="80000"/>
              </a:lnSpc>
            </a:pPr>
            <a:r>
              <a:rPr lang="en-US" altLang="en-US" sz="1846" dirty="0"/>
              <a:t>The eleven notified sectors/activities requiring government approval are Mining, Defence/cases relating to FDI in small arms, Broadcasting, Print media, Civil Aviation, Satellites, Telecom, Private Security Agencies, Trading(Single, Multi brand and Food Products), Financial services not regulated or regulated by more than one regulator/ Banking Public and Private (as per FDI Policy) and Pharmaceuticals.</a:t>
            </a:r>
          </a:p>
          <a:p>
            <a:pPr eaLnBrk="1" hangingPunct="1">
              <a:lnSpc>
                <a:spcPct val="80000"/>
              </a:lnSpc>
            </a:pPr>
            <a:endParaRPr lang="en-US" altLang="en-US" sz="1846" dirty="0"/>
          </a:p>
          <a:p>
            <a:pPr eaLnBrk="1" hangingPunct="1">
              <a:lnSpc>
                <a:spcPct val="80000"/>
              </a:lnSpc>
            </a:pPr>
            <a:r>
              <a:rPr lang="en-US" altLang="en-US" sz="1846" dirty="0"/>
              <a:t>The Department of Industrial Policy and Promotion, Ministry of Commerce &amp; Industry has been given the responsibility of overseeing the applications filed on the </a:t>
            </a:r>
            <a:r>
              <a:rPr lang="en-US" altLang="en-US" sz="1846" b="1" dirty="0"/>
              <a:t>Foreign Investment Facilitation Portal (fifp.gov.in)</a:t>
            </a:r>
            <a:r>
              <a:rPr lang="en-US" altLang="en-US" sz="1846" dirty="0"/>
              <a:t> and to forward the same to the concerned Administrative Ministry.</a:t>
            </a:r>
          </a:p>
          <a:p>
            <a:pPr eaLnBrk="1" hangingPunct="1">
              <a:lnSpc>
                <a:spcPct val="80000"/>
              </a:lnSpc>
            </a:pPr>
            <a:endParaRPr lang="en-US" altLang="en-US" sz="1846" dirty="0"/>
          </a:p>
          <a:p>
            <a:pPr eaLnBrk="1" hangingPunct="1">
              <a:lnSpc>
                <a:spcPct val="80000"/>
              </a:lnSpc>
            </a:pPr>
            <a:r>
              <a:rPr lang="en-US" altLang="en-US" sz="1846" dirty="0"/>
              <a:t>A Standard Operating Procedure (SOP) developed by DIPP in consultation with the concerned Administrative Ministries is being followed for processing of the FDI applications. Approval letters in Standard Format will be uploaded on the Portal itself for the benefit of the Investors. </a:t>
            </a:r>
          </a:p>
        </p:txBody>
      </p:sp>
      <p:sp>
        <p:nvSpPr>
          <p:cNvPr id="2" name="Date Placeholder 1"/>
          <p:cNvSpPr>
            <a:spLocks noGrp="1"/>
          </p:cNvSpPr>
          <p:nvPr>
            <p:ph type="dt" sz="half" idx="10"/>
          </p:nvPr>
        </p:nvSpPr>
        <p:spPr>
          <a:xfrm>
            <a:off x="2101516" y="6388017"/>
            <a:ext cx="1905000" cy="457200"/>
          </a:xfrm>
        </p:spPr>
        <p:txBody>
          <a:bodyPr/>
          <a:lstStyle/>
          <a:p>
            <a:pPr>
              <a:defRPr/>
            </a:pPr>
            <a:r>
              <a:rPr lang="en-US" smtClean="0"/>
              <a:t>1 June 2019</a:t>
            </a:r>
            <a:endParaRPr lang="en-US" dirty="0"/>
          </a:p>
        </p:txBody>
      </p:sp>
    </p:spTree>
    <p:extLst>
      <p:ext uri="{BB962C8B-B14F-4D97-AF65-F5344CB8AC3E}">
        <p14:creationId xmlns:p14="http://schemas.microsoft.com/office/powerpoint/2010/main" val="22841435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6991FF90-A611-4E8C-B089-A826A9CBA5B2}" type="slidenum">
              <a:rPr lang="en-US" altLang="en-US"/>
              <a:pPr/>
              <a:t>47</a:t>
            </a:fld>
            <a:endParaRPr lang="en-US" altLang="en-US" dirty="0"/>
          </a:p>
        </p:txBody>
      </p:sp>
      <p:sp>
        <p:nvSpPr>
          <p:cNvPr id="15364" name="Rectangle 2"/>
          <p:cNvSpPr>
            <a:spLocks noGrp="1" noChangeArrowheads="1"/>
          </p:cNvSpPr>
          <p:nvPr>
            <p:ph type="title"/>
          </p:nvPr>
        </p:nvSpPr>
        <p:spPr>
          <a:xfrm>
            <a:off x="2674939" y="214314"/>
            <a:ext cx="7793037" cy="932099"/>
          </a:xfrm>
        </p:spPr>
        <p:txBody>
          <a:bodyPr/>
          <a:lstStyle/>
          <a:p>
            <a:pPr eaLnBrk="1" hangingPunct="1"/>
            <a:r>
              <a:rPr lang="en-US" altLang="en-US" sz="3139" dirty="0"/>
              <a:t>Issue of Shares- Other modes</a:t>
            </a:r>
          </a:p>
        </p:txBody>
      </p:sp>
      <p:sp>
        <p:nvSpPr>
          <p:cNvPr id="15365" name="Rectangle 3"/>
          <p:cNvSpPr>
            <a:spLocks noGrp="1" noChangeArrowheads="1"/>
          </p:cNvSpPr>
          <p:nvPr>
            <p:ph type="body" idx="1"/>
          </p:nvPr>
        </p:nvSpPr>
        <p:spPr>
          <a:xfrm>
            <a:off x="2674938" y="1308030"/>
            <a:ext cx="7772400" cy="4114800"/>
          </a:xfrm>
        </p:spPr>
        <p:txBody>
          <a:bodyPr/>
          <a:lstStyle/>
          <a:p>
            <a:pPr eaLnBrk="1" hangingPunct="1">
              <a:lnSpc>
                <a:spcPct val="90000"/>
              </a:lnSpc>
            </a:pPr>
            <a:r>
              <a:rPr lang="en-US" altLang="en-US" sz="1846" dirty="0"/>
              <a:t>Issue of Bonus Shares allowed.</a:t>
            </a:r>
          </a:p>
          <a:p>
            <a:pPr eaLnBrk="1" hangingPunct="1">
              <a:lnSpc>
                <a:spcPct val="90000"/>
              </a:lnSpc>
            </a:pPr>
            <a:r>
              <a:rPr lang="en-US" altLang="en-US" sz="1846" dirty="0"/>
              <a:t>Issue of Right Shares</a:t>
            </a:r>
          </a:p>
          <a:p>
            <a:pPr lvl="1" eaLnBrk="1" hangingPunct="1">
              <a:lnSpc>
                <a:spcPct val="90000"/>
              </a:lnSpc>
            </a:pPr>
            <a:r>
              <a:rPr lang="en-US" altLang="en-US" sz="1846" dirty="0"/>
              <a:t>Price offered to PROI can not be lower than that offered to PRII.</a:t>
            </a:r>
          </a:p>
          <a:p>
            <a:pPr lvl="1" eaLnBrk="1" hangingPunct="1">
              <a:lnSpc>
                <a:spcPct val="90000"/>
              </a:lnSpc>
            </a:pPr>
            <a:r>
              <a:rPr lang="en-US" altLang="en-US" sz="1846" dirty="0"/>
              <a:t>Additional Shares allowed within FDI Ceiling.</a:t>
            </a:r>
          </a:p>
          <a:p>
            <a:pPr lvl="1" eaLnBrk="1" hangingPunct="1">
              <a:lnSpc>
                <a:spcPct val="90000"/>
              </a:lnSpc>
            </a:pPr>
            <a:r>
              <a:rPr lang="en-US" altLang="en-US" sz="1846" dirty="0"/>
              <a:t>Existing OCB allowed with prior approval.</a:t>
            </a:r>
          </a:p>
          <a:p>
            <a:pPr eaLnBrk="1" hangingPunct="1">
              <a:lnSpc>
                <a:spcPct val="90000"/>
              </a:lnSpc>
            </a:pPr>
            <a:r>
              <a:rPr lang="en-US" altLang="en-US" sz="1846" dirty="0"/>
              <a:t>Amalgamation / Demerger</a:t>
            </a:r>
          </a:p>
          <a:p>
            <a:pPr lvl="1" eaLnBrk="1" hangingPunct="1">
              <a:lnSpc>
                <a:spcPct val="90000"/>
              </a:lnSpc>
            </a:pPr>
            <a:r>
              <a:rPr lang="en-US" altLang="en-US" sz="1846" dirty="0"/>
              <a:t>Amalgamating/ transferee company can issue shares if it is engaged in eligible sector and observes FDI ceiling.</a:t>
            </a:r>
          </a:p>
          <a:p>
            <a:pPr lvl="1" eaLnBrk="1" hangingPunct="1">
              <a:lnSpc>
                <a:spcPct val="90000"/>
              </a:lnSpc>
            </a:pPr>
            <a:r>
              <a:rPr lang="en-US" altLang="en-US" sz="1846" dirty="0"/>
              <a:t>Reports the transaction to RBI within 30 days of such NCLT order of amalgamation with percentage of capital held by PROI in transferor, transferee or new company before or after the transfer.   </a:t>
            </a:r>
          </a:p>
          <a:p>
            <a:pPr eaLnBrk="1" hangingPunct="1">
              <a:lnSpc>
                <a:spcPct val="90000"/>
              </a:lnSpc>
              <a:buFont typeface="Wingdings" panose="05000000000000000000" pitchFamily="2" charset="2"/>
              <a:buNone/>
            </a:pPr>
            <a:endParaRPr lang="en-US" altLang="en-US" sz="1846" dirty="0"/>
          </a:p>
          <a:p>
            <a:pPr eaLnBrk="1" hangingPunct="1">
              <a:lnSpc>
                <a:spcPct val="90000"/>
              </a:lnSpc>
              <a:buFont typeface="Wingdings" panose="05000000000000000000" pitchFamily="2" charset="2"/>
              <a:buNone/>
            </a:pPr>
            <a:endParaRPr lang="en-US" altLang="en-US" sz="1846" dirty="0"/>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Tree>
    <p:extLst>
      <p:ext uri="{BB962C8B-B14F-4D97-AF65-F5344CB8AC3E}">
        <p14:creationId xmlns:p14="http://schemas.microsoft.com/office/powerpoint/2010/main" val="18607906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33933" y="-1"/>
            <a:ext cx="7676867" cy="1171433"/>
          </a:xfrm>
        </p:spPr>
        <p:txBody>
          <a:bodyPr>
            <a:normAutofit/>
          </a:bodyPr>
          <a:lstStyle/>
          <a:p>
            <a:r>
              <a:rPr lang="en-US" altLang="en-US" sz="2800" dirty="0"/>
              <a:t>Issue of Shares - Other modes – ESOP / Sweat Equity</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2533934" y="1171434"/>
            <a:ext cx="7874759" cy="5106537"/>
          </a:xfrm>
        </p:spPr>
        <p:txBody>
          <a:bodyPr>
            <a:noAutofit/>
          </a:bodyPr>
          <a:lstStyle/>
          <a:p>
            <a:pPr marL="0" indent="0" algn="just">
              <a:lnSpc>
                <a:spcPct val="120000"/>
              </a:lnSpc>
              <a:spcBef>
                <a:spcPts val="0"/>
              </a:spcBef>
              <a:buNone/>
            </a:pPr>
            <a:r>
              <a:rPr lang="en-IN" sz="1600" b="1" dirty="0"/>
              <a:t>Indian company </a:t>
            </a:r>
            <a:r>
              <a:rPr lang="en-IN" sz="1600" dirty="0"/>
              <a:t>may issue “employees’ stock option” and/or “sweat equity shares” to </a:t>
            </a:r>
            <a:r>
              <a:rPr lang="en-IN" sz="1600" b="1" dirty="0"/>
              <a:t>its</a:t>
            </a:r>
            <a:r>
              <a:rPr lang="en-IN" sz="1600" dirty="0"/>
              <a:t> </a:t>
            </a:r>
            <a:r>
              <a:rPr lang="en-IN" sz="1600" b="1" dirty="0"/>
              <a:t>employees/directors or employees/directors of its holding company or joint venture or wholly owned overseas subsidiary/subsidiaries who are resident outside India</a:t>
            </a:r>
            <a:r>
              <a:rPr lang="en-IN" sz="1600" dirty="0"/>
              <a:t>, provided that : </a:t>
            </a:r>
          </a:p>
          <a:p>
            <a:pPr marL="452438" indent="-452438" algn="just">
              <a:lnSpc>
                <a:spcPct val="120000"/>
              </a:lnSpc>
              <a:spcBef>
                <a:spcPts val="0"/>
              </a:spcBef>
              <a:buNone/>
            </a:pPr>
            <a:r>
              <a:rPr lang="en-IN" sz="1600" dirty="0"/>
              <a:t>a) 	The scheme has been drawn either in terms of regulations issued under the Securities Exchange Board of India Act, 1992 or the </a:t>
            </a:r>
            <a:r>
              <a:rPr lang="en-IN" sz="1600" b="1" dirty="0"/>
              <a:t>Companies (Share Capital and Debentures) Rules, 2014 </a:t>
            </a:r>
            <a:r>
              <a:rPr lang="en-IN" sz="1600" dirty="0"/>
              <a:t>notified by the Central Government under the Companies Act 2013, as the case may be. </a:t>
            </a:r>
          </a:p>
          <a:p>
            <a:pPr marL="452438" indent="-452438" algn="just">
              <a:lnSpc>
                <a:spcPct val="120000"/>
              </a:lnSpc>
              <a:spcBef>
                <a:spcPts val="0"/>
              </a:spcBef>
              <a:buNone/>
            </a:pPr>
            <a:r>
              <a:rPr lang="en-IN" sz="1600" dirty="0"/>
              <a:t>b) 	The “employee’s stock option”/ “sweat equity shares” issued to non-resident employees/directors under the applicable rules/regulations are in compliance with the </a:t>
            </a:r>
            <a:r>
              <a:rPr lang="en-IN" sz="1600" b="1" dirty="0"/>
              <a:t>sectoral cap </a:t>
            </a:r>
            <a:r>
              <a:rPr lang="en-IN" sz="1600" dirty="0"/>
              <a:t>applicable to the said company. </a:t>
            </a:r>
          </a:p>
          <a:p>
            <a:pPr marL="452438" indent="-452438" algn="just">
              <a:lnSpc>
                <a:spcPct val="120000"/>
              </a:lnSpc>
              <a:spcBef>
                <a:spcPts val="0"/>
              </a:spcBef>
              <a:buNone/>
            </a:pPr>
            <a:r>
              <a:rPr lang="en-IN" sz="1600" dirty="0"/>
              <a:t>c) 	Issue of “employee’s stock option”/ “sweat equity shares” in a company where foreign investment is under the </a:t>
            </a:r>
            <a:r>
              <a:rPr lang="en-IN" sz="1600" b="1" dirty="0"/>
              <a:t>approval route </a:t>
            </a:r>
            <a:r>
              <a:rPr lang="en-IN" sz="1600" dirty="0"/>
              <a:t>shall require prior Government approval. </a:t>
            </a:r>
          </a:p>
          <a:p>
            <a:pPr marL="452438" indent="-452438" algn="just">
              <a:lnSpc>
                <a:spcPct val="120000"/>
              </a:lnSpc>
              <a:spcBef>
                <a:spcPts val="0"/>
              </a:spcBef>
              <a:buNone/>
            </a:pPr>
            <a:r>
              <a:rPr lang="en-IN" sz="1600" dirty="0"/>
              <a:t>d) 	Issue of “employee’s stock option”/ “sweat equity shares” to a citizen of </a:t>
            </a:r>
            <a:r>
              <a:rPr lang="en-IN" sz="1600" b="1" dirty="0"/>
              <a:t>Bangladesh/Pakistan </a:t>
            </a:r>
            <a:r>
              <a:rPr lang="en-IN" sz="1600" dirty="0"/>
              <a:t>shall require prior Government approval.</a:t>
            </a:r>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
        <p:nvSpPr>
          <p:cNvPr id="3" name="Footer Placeholder 2"/>
          <p:cNvSpPr>
            <a:spLocks noGrp="1"/>
          </p:cNvSpPr>
          <p:nvPr>
            <p:ph type="ftr" sz="quarter" idx="11"/>
          </p:nvPr>
        </p:nvSpPr>
        <p:spPr/>
        <p:txBody>
          <a:bodyPr/>
          <a:lstStyle/>
          <a:p>
            <a:pPr>
              <a:defRPr/>
            </a:pPr>
            <a:r>
              <a:rPr lang="en-US" dirty="0"/>
              <a:t>P. P. Shah &amp; Asso.</a:t>
            </a:r>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48</a:t>
            </a:fld>
            <a:endParaRPr lang="en-US" dirty="0"/>
          </a:p>
        </p:txBody>
      </p:sp>
    </p:spTree>
    <p:extLst>
      <p:ext uri="{BB962C8B-B14F-4D97-AF65-F5344CB8AC3E}">
        <p14:creationId xmlns:p14="http://schemas.microsoft.com/office/powerpoint/2010/main" val="25504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33933" y="-1"/>
            <a:ext cx="7676867" cy="1171433"/>
          </a:xfrm>
        </p:spPr>
        <p:txBody>
          <a:bodyPr>
            <a:normAutofit/>
          </a:bodyPr>
          <a:lstStyle/>
          <a:p>
            <a:r>
              <a:rPr lang="en-US" sz="2800" dirty="0"/>
              <a:t>Mode of Payment</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2533934" y="1171434"/>
            <a:ext cx="7874759" cy="5181241"/>
          </a:xfrm>
        </p:spPr>
        <p:txBody>
          <a:bodyPr>
            <a:noAutofit/>
          </a:bodyPr>
          <a:lstStyle/>
          <a:p>
            <a:pPr marL="542925" indent="-542925" algn="just">
              <a:buAutoNum type="romanLcParenBoth"/>
            </a:pPr>
            <a:r>
              <a:rPr lang="en-IN" sz="1800" b="1" dirty="0">
                <a:latin typeface="Calibri" panose="020F0502020204030204" pitchFamily="34" charset="0"/>
                <a:cs typeface="Calibri" panose="020F0502020204030204" pitchFamily="34" charset="0"/>
              </a:rPr>
              <a:t>Inward remittance </a:t>
            </a:r>
            <a:r>
              <a:rPr lang="en-IN" sz="1800" dirty="0">
                <a:latin typeface="Calibri" panose="020F0502020204030204" pitchFamily="34" charset="0"/>
                <a:cs typeface="Calibri" panose="020F0502020204030204" pitchFamily="34" charset="0"/>
              </a:rPr>
              <a:t>through normal banking channels</a:t>
            </a:r>
          </a:p>
          <a:p>
            <a:pPr marL="542925" indent="-542925" algn="just">
              <a:buAutoNum type="romanLcParenBoth"/>
            </a:pPr>
            <a:endParaRPr lang="en-US" sz="1800" dirty="0">
              <a:latin typeface="Calibri" panose="020F0502020204030204" pitchFamily="34" charset="0"/>
              <a:cs typeface="Calibri" panose="020F0502020204030204" pitchFamily="34" charset="0"/>
            </a:endParaRPr>
          </a:p>
          <a:p>
            <a:pPr marL="542925" indent="-542925" algn="just">
              <a:buAutoNum type="romanLcParenBoth" startAt="2"/>
            </a:pPr>
            <a:r>
              <a:rPr lang="en-IN" sz="1800" dirty="0">
                <a:latin typeface="Calibri" panose="020F0502020204030204" pitchFamily="34" charset="0"/>
                <a:cs typeface="Calibri" panose="020F0502020204030204" pitchFamily="34" charset="0"/>
              </a:rPr>
              <a:t>Debit to </a:t>
            </a:r>
            <a:r>
              <a:rPr lang="en-IN" sz="1800" b="1" dirty="0">
                <a:latin typeface="Calibri" panose="020F0502020204030204" pitchFamily="34" charset="0"/>
                <a:cs typeface="Calibri" panose="020F0502020204030204" pitchFamily="34" charset="0"/>
              </a:rPr>
              <a:t>NRE / FCNR </a:t>
            </a:r>
            <a:r>
              <a:rPr lang="en-IN" sz="1800" dirty="0">
                <a:latin typeface="Calibri" panose="020F0502020204030204" pitchFamily="34" charset="0"/>
                <a:cs typeface="Calibri" panose="020F0502020204030204" pitchFamily="34" charset="0"/>
              </a:rPr>
              <a:t>account of a person concerned maintained with an AD category I bank</a:t>
            </a:r>
          </a:p>
          <a:p>
            <a:pPr marL="542925" indent="-542925" algn="just">
              <a:buAutoNum type="romanLcParenBoth" startAt="2"/>
            </a:pPr>
            <a:endParaRPr lang="en-US" sz="1800" dirty="0">
              <a:latin typeface="Calibri" panose="020F0502020204030204" pitchFamily="34" charset="0"/>
              <a:cs typeface="Calibri" panose="020F0502020204030204" pitchFamily="34" charset="0"/>
            </a:endParaRPr>
          </a:p>
          <a:p>
            <a:pPr marL="542925" indent="-542925" algn="just">
              <a:buAutoNum type="romanLcParenBoth" startAt="3"/>
            </a:pPr>
            <a:r>
              <a:rPr lang="en-IN" sz="1800" b="1" dirty="0">
                <a:latin typeface="Calibri" panose="020F0502020204030204" pitchFamily="34" charset="0"/>
                <a:cs typeface="Calibri" panose="020F0502020204030204" pitchFamily="34" charset="0"/>
              </a:rPr>
              <a:t>Conversion</a:t>
            </a:r>
            <a:r>
              <a:rPr lang="en-IN" sz="1800" dirty="0">
                <a:latin typeface="Calibri" panose="020F0502020204030204" pitchFamily="34" charset="0"/>
                <a:cs typeface="Calibri" panose="020F0502020204030204" pitchFamily="34" charset="0"/>
              </a:rPr>
              <a:t> of royalty / lump sum / technical knowhow fee/ legitimate due for payment or conversion of ECB, shall be treated as consideration for issue of shares</a:t>
            </a:r>
          </a:p>
          <a:p>
            <a:pPr marL="542925" indent="-542925" algn="just">
              <a:buAutoNum type="romanLcParenBoth" startAt="3"/>
            </a:pPr>
            <a:endParaRPr lang="en-US" sz="1800" dirty="0">
              <a:latin typeface="Calibri" panose="020F0502020204030204" pitchFamily="34" charset="0"/>
              <a:cs typeface="Calibri" panose="020F0502020204030204" pitchFamily="34" charset="0"/>
            </a:endParaRPr>
          </a:p>
          <a:p>
            <a:pPr marL="542925" indent="-542925" algn="just">
              <a:buAutoNum type="romanLcParenBoth" startAt="4"/>
            </a:pPr>
            <a:r>
              <a:rPr lang="en-IN" sz="1800" b="1" dirty="0">
                <a:latin typeface="Calibri" panose="020F0502020204030204" pitchFamily="34" charset="0"/>
                <a:cs typeface="Calibri" panose="020F0502020204030204" pitchFamily="34" charset="0"/>
              </a:rPr>
              <a:t>Conversion </a:t>
            </a:r>
            <a:r>
              <a:rPr lang="en-IN" sz="1800" dirty="0">
                <a:latin typeface="Calibri" panose="020F0502020204030204" pitchFamily="34" charset="0"/>
                <a:cs typeface="Calibri" panose="020F0502020204030204" pitchFamily="34" charset="0"/>
              </a:rPr>
              <a:t>of import payables / pre incorporation expenses / share swap can be treated as consideration for issue of shares with the approval of FIPB</a:t>
            </a:r>
          </a:p>
          <a:p>
            <a:pPr marL="542925" indent="-542925" algn="just">
              <a:buAutoNum type="romanLcParenBoth" startAt="4"/>
            </a:pPr>
            <a:endParaRPr lang="en-US" sz="1800" dirty="0">
              <a:latin typeface="Calibri" panose="020F0502020204030204" pitchFamily="34" charset="0"/>
              <a:cs typeface="Calibri" panose="020F0502020204030204" pitchFamily="34" charset="0"/>
            </a:endParaRPr>
          </a:p>
          <a:p>
            <a:pPr marL="542925" indent="-542925" algn="just">
              <a:buAutoNum type="romanLcParenBoth" startAt="5"/>
            </a:pPr>
            <a:r>
              <a:rPr lang="en-IN" sz="1800" dirty="0">
                <a:latin typeface="Calibri" panose="020F0502020204030204" pitchFamily="34" charset="0"/>
                <a:cs typeface="Calibri" panose="020F0502020204030204" pitchFamily="34" charset="0"/>
              </a:rPr>
              <a:t>Debit to non-interest bearing </a:t>
            </a:r>
            <a:r>
              <a:rPr lang="en-IN" sz="1800" b="1" dirty="0">
                <a:latin typeface="Calibri" panose="020F0502020204030204" pitchFamily="34" charset="0"/>
                <a:cs typeface="Calibri" panose="020F0502020204030204" pitchFamily="34" charset="0"/>
              </a:rPr>
              <a:t>Escrow account </a:t>
            </a:r>
            <a:r>
              <a:rPr lang="en-IN" sz="1800" dirty="0">
                <a:latin typeface="Calibri" panose="020F0502020204030204" pitchFamily="34" charset="0"/>
                <a:cs typeface="Calibri" panose="020F0502020204030204" pitchFamily="34" charset="0"/>
              </a:rPr>
              <a:t>in Indian Rupees in India which is opened with the approval from AD Category – I bank and is maintained with the AD Category I bank on behalf of residents and non-residents towards payment of share purchase consideration</a:t>
            </a:r>
            <a:endParaRPr lang="en-US" sz="1800" dirty="0">
              <a:latin typeface="Calibri" panose="020F0502020204030204" pitchFamily="34" charset="0"/>
              <a:cs typeface="Calibri" panose="020F0502020204030204" pitchFamily="34" charset="0"/>
            </a:endParaRPr>
          </a:p>
        </p:txBody>
      </p:sp>
      <p:sp>
        <p:nvSpPr>
          <p:cNvPr id="2" name="Date Placeholder 1"/>
          <p:cNvSpPr>
            <a:spLocks noGrp="1"/>
          </p:cNvSpPr>
          <p:nvPr>
            <p:ph type="dt" sz="half" idx="10"/>
          </p:nvPr>
        </p:nvSpPr>
        <p:spPr/>
        <p:txBody>
          <a:bodyPr/>
          <a:lstStyle/>
          <a:p>
            <a:pPr>
              <a:defRPr/>
            </a:pPr>
            <a:r>
              <a:rPr lang="en-US" smtClean="0"/>
              <a:t>1 June 2019</a:t>
            </a:r>
            <a:endParaRPr lang="en-US" dirty="0"/>
          </a:p>
        </p:txBody>
      </p:sp>
      <p:sp>
        <p:nvSpPr>
          <p:cNvPr id="3" name="Footer Placeholder 2"/>
          <p:cNvSpPr>
            <a:spLocks noGrp="1"/>
          </p:cNvSpPr>
          <p:nvPr>
            <p:ph type="ftr" sz="quarter" idx="11"/>
          </p:nvPr>
        </p:nvSpPr>
        <p:spPr/>
        <p:txBody>
          <a:bodyPr/>
          <a:lstStyle/>
          <a:p>
            <a:pPr>
              <a:defRPr/>
            </a:pPr>
            <a:r>
              <a:rPr lang="en-US" dirty="0"/>
              <a:t>P. P. Shah &amp; Asso.</a:t>
            </a:r>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49</a:t>
            </a:fld>
            <a:endParaRPr lang="en-US" dirty="0"/>
          </a:p>
        </p:txBody>
      </p:sp>
    </p:spTree>
    <p:extLst>
      <p:ext uri="{BB962C8B-B14F-4D97-AF65-F5344CB8AC3E}">
        <p14:creationId xmlns:p14="http://schemas.microsoft.com/office/powerpoint/2010/main" val="1992592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612024" y="6700837"/>
            <a:ext cx="1905000" cy="241740"/>
          </a:xfrm>
        </p:spPr>
        <p:txBody>
          <a:bodyPr/>
          <a:lstStyle/>
          <a:p>
            <a:pPr>
              <a:defRPr/>
            </a:pPr>
            <a:r>
              <a:rPr lang="en-US" sz="1100" smtClean="0"/>
              <a:t>1 June 2019</a:t>
            </a:r>
            <a:endParaRPr lang="en-US" sz="1100" dirty="0"/>
          </a:p>
        </p:txBody>
      </p:sp>
      <p:sp>
        <p:nvSpPr>
          <p:cNvPr id="9219" name="Footer Placeholder 4"/>
          <p:cNvSpPr>
            <a:spLocks noGrp="1"/>
          </p:cNvSpPr>
          <p:nvPr>
            <p:ph type="ftr" sz="quarter" idx="11"/>
          </p:nvPr>
        </p:nvSpPr>
        <p:spPr>
          <a:xfrm>
            <a:off x="7040578" y="6570773"/>
            <a:ext cx="2895600" cy="299545"/>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10158961" y="6570773"/>
            <a:ext cx="454792" cy="257835"/>
          </a:xfrm>
        </p:spPr>
        <p:txBody>
          <a:bodyPr/>
          <a:lstStyle/>
          <a:p>
            <a:pPr>
              <a:defRPr/>
            </a:pPr>
            <a:fld id="{FB34A73F-7633-4765-B60F-ABA8245B9BEA}" type="slidenum">
              <a:rPr lang="en-US" smtClean="0"/>
              <a:pPr>
                <a:defRPr/>
              </a:pPr>
              <a:t>5</a:t>
            </a:fld>
            <a:endParaRPr lang="en-US" dirty="0"/>
          </a:p>
        </p:txBody>
      </p:sp>
      <p:sp>
        <p:nvSpPr>
          <p:cNvPr id="9221" name="Rectangle 4"/>
          <p:cNvSpPr>
            <a:spLocks noGrp="1" noChangeArrowheads="1"/>
          </p:cNvSpPr>
          <p:nvPr>
            <p:ph type="title"/>
          </p:nvPr>
        </p:nvSpPr>
        <p:spPr>
          <a:xfrm>
            <a:off x="1905001"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8" y="914400"/>
            <a:ext cx="8734371" cy="5662448"/>
          </a:xfrm>
        </p:spPr>
        <p:txBody>
          <a:bodyPr/>
          <a:lstStyle/>
          <a:p>
            <a:pPr>
              <a:buNone/>
            </a:pPr>
            <a:r>
              <a:rPr lang="en-US" sz="2400" dirty="0"/>
              <a:t>  </a:t>
            </a:r>
          </a:p>
        </p:txBody>
      </p:sp>
      <p:sp>
        <p:nvSpPr>
          <p:cNvPr id="8" name="Rectangle 7"/>
          <p:cNvSpPr/>
          <p:nvPr/>
        </p:nvSpPr>
        <p:spPr bwMode="auto">
          <a:xfrm>
            <a:off x="4981904" y="1335306"/>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a:p>
            <a:pPr algn="ctr" eaLnBrk="0" fontAlgn="base" hangingPunct="0">
              <a:spcBef>
                <a:spcPct val="0"/>
              </a:spcBef>
              <a:spcAft>
                <a:spcPct val="0"/>
              </a:spcAft>
            </a:pPr>
            <a:r>
              <a:rPr lang="en-US" sz="1400" dirty="0"/>
              <a:t>Exceptions to LRS Scheme</a:t>
            </a:r>
          </a:p>
        </p:txBody>
      </p:sp>
      <p:sp>
        <p:nvSpPr>
          <p:cNvPr id="12" name="Rectangle 11"/>
          <p:cNvSpPr/>
          <p:nvPr/>
        </p:nvSpPr>
        <p:spPr bwMode="auto">
          <a:xfrm>
            <a:off x="3149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Individuals</a:t>
            </a:r>
          </a:p>
        </p:txBody>
      </p:sp>
      <p:sp>
        <p:nvSpPr>
          <p:cNvPr id="13" name="Rectangle 12"/>
          <p:cNvSpPr/>
          <p:nvPr/>
        </p:nvSpPr>
        <p:spPr bwMode="auto">
          <a:xfrm>
            <a:off x="6930059" y="3077411"/>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Persons other than Individuals</a:t>
            </a:r>
            <a:endParaRPr lang="en-US" sz="1400" dirty="0">
              <a:latin typeface="Tahoma" pitchFamily="34" charset="0"/>
            </a:endParaRPr>
          </a:p>
        </p:txBody>
      </p:sp>
      <p:cxnSp>
        <p:nvCxnSpPr>
          <p:cNvPr id="18" name="Straight Connector 17"/>
          <p:cNvCxnSpPr>
            <a:stCxn id="8" idx="2"/>
          </p:cNvCxnSpPr>
          <p:nvPr/>
        </p:nvCxnSpPr>
        <p:spPr bwMode="auto">
          <a:xfrm flipH="1">
            <a:off x="5806966" y="2102069"/>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3987201"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5806967"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3987200" y="2400956"/>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7768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438400" y="4409598"/>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a:t>(iv) Emigration.</a:t>
            </a:r>
          </a:p>
          <a:p>
            <a:pPr eaLnBrk="0" hangingPunct="0"/>
            <a:endParaRPr lang="en-US" sz="1400" dirty="0"/>
          </a:p>
          <a:p>
            <a:pPr eaLnBrk="0" hangingPunct="0"/>
            <a:r>
              <a:rPr lang="en-US" sz="1400" dirty="0"/>
              <a:t>(vii) Expenses in connection with medical treatment abroad.</a:t>
            </a:r>
          </a:p>
          <a:p>
            <a:pPr eaLnBrk="0" hangingPunct="0"/>
            <a:endParaRPr lang="en-US" sz="1400" dirty="0"/>
          </a:p>
          <a:p>
            <a:pPr eaLnBrk="0" hangingPunct="0"/>
            <a:r>
              <a:rPr lang="en-US" sz="1400" dirty="0"/>
              <a:t>(viii) Studies abroad.</a:t>
            </a:r>
          </a:p>
          <a:p>
            <a:pPr algn="ctr" eaLnBrk="0" fontAlgn="base" hangingPunct="0">
              <a:spcBef>
                <a:spcPct val="0"/>
              </a:spcBef>
              <a:spcAft>
                <a:spcPct val="0"/>
              </a:spcAft>
            </a:pPr>
            <a:endParaRPr lang="en-US" sz="1400" dirty="0">
              <a:latin typeface="Tahoma" pitchFamily="34" charset="0"/>
            </a:endParaRPr>
          </a:p>
        </p:txBody>
      </p:sp>
      <p:sp>
        <p:nvSpPr>
          <p:cNvPr id="33" name="Rectangle 32"/>
          <p:cNvSpPr/>
          <p:nvPr/>
        </p:nvSpPr>
        <p:spPr bwMode="auto">
          <a:xfrm>
            <a:off x="5876289" y="4409597"/>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t>Remittances in excess of specified limits towards:</a:t>
            </a:r>
          </a:p>
          <a:p>
            <a:pPr eaLnBrk="0" fontAlgn="base" hangingPunct="0">
              <a:spcBef>
                <a:spcPct val="0"/>
              </a:spcBef>
              <a:spcAft>
                <a:spcPct val="0"/>
              </a:spcAft>
            </a:pPr>
            <a:r>
              <a:rPr lang="en-US" sz="1400" dirty="0"/>
              <a:t>i. Donations to reputed technical / educational institutions;</a:t>
            </a:r>
          </a:p>
          <a:p>
            <a:pPr eaLnBrk="0" fontAlgn="base" hangingPunct="0">
              <a:spcBef>
                <a:spcPct val="0"/>
              </a:spcBef>
              <a:spcAft>
                <a:spcPct val="0"/>
              </a:spcAft>
            </a:pPr>
            <a:r>
              <a:rPr lang="en-US" sz="1400" dirty="0"/>
              <a:t>ii. Commissions to agents abroad for sale of property in India;</a:t>
            </a:r>
          </a:p>
          <a:p>
            <a:pPr eaLnBrk="0" fontAlgn="base" hangingPunct="0">
              <a:spcBef>
                <a:spcPct val="0"/>
              </a:spcBef>
              <a:spcAft>
                <a:spcPct val="0"/>
              </a:spcAft>
            </a:pPr>
            <a:r>
              <a:rPr lang="en-US" sz="1400" dirty="0"/>
              <a:t>iii. Remittances for consultancy services for infra projects;</a:t>
            </a:r>
          </a:p>
          <a:p>
            <a:pPr eaLnBrk="0" fontAlgn="base" hangingPunct="0">
              <a:spcBef>
                <a:spcPct val="0"/>
              </a:spcBef>
              <a:spcAft>
                <a:spcPct val="0"/>
              </a:spcAft>
            </a:pPr>
            <a:r>
              <a:rPr lang="en-US" sz="1400" dirty="0"/>
              <a:t>iv. Remittances by way of reimbursement of pre-incorporation expenses</a:t>
            </a:r>
          </a:p>
        </p:txBody>
      </p:sp>
      <p:cxnSp>
        <p:nvCxnSpPr>
          <p:cNvPr id="7" name="Straight Connector 6"/>
          <p:cNvCxnSpPr>
            <a:stCxn id="12" idx="2"/>
            <a:endCxn id="44" idx="0"/>
          </p:cNvCxnSpPr>
          <p:nvPr/>
        </p:nvCxnSpPr>
        <p:spPr bwMode="auto">
          <a:xfrm>
            <a:off x="3987200" y="3693237"/>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7751405" y="3739563"/>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0310765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46947" y="152400"/>
            <a:ext cx="7411453" cy="454756"/>
          </a:xfrm>
          <a:prstGeom prst="rect">
            <a:avLst/>
          </a:prstGeom>
          <a:noFill/>
        </p:spPr>
        <p:txBody>
          <a:bodyPr wrap="square" lIns="0" tIns="41029" rIns="82058" bIns="41029">
            <a:spAutoFit/>
          </a:bodyPr>
          <a:lstStyle/>
          <a:p>
            <a:pPr algn="ctr">
              <a:lnSpc>
                <a:spcPts val="2878"/>
              </a:lnSpc>
              <a:defRPr/>
            </a:pPr>
            <a:r>
              <a:rPr lang="en-GB" sz="2900" dirty="0">
                <a:solidFill>
                  <a:schemeClr val="tx2"/>
                </a:solidFill>
              </a:rPr>
              <a:t>FEMA &amp; Valuation</a:t>
            </a:r>
          </a:p>
        </p:txBody>
      </p:sp>
      <p:sp>
        <p:nvSpPr>
          <p:cNvPr id="32" name="Rectangle 18"/>
          <p:cNvSpPr>
            <a:spLocks noChangeArrowheads="1"/>
          </p:cNvSpPr>
          <p:nvPr/>
        </p:nvSpPr>
        <p:spPr bwMode="auto">
          <a:xfrm>
            <a:off x="1887682" y="3733800"/>
            <a:ext cx="1870364" cy="1066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endParaRPr lang="en-US" sz="1000" b="1" dirty="0">
              <a:latin typeface="Bookman Old Style" pitchFamily="18" charset="0"/>
            </a:endParaRPr>
          </a:p>
          <a:p>
            <a:pPr algn="ctr" eaLnBrk="0" hangingPunct="0">
              <a:defRPr/>
            </a:pPr>
            <a:endParaRPr lang="en-US" sz="1000" b="1" dirty="0">
              <a:latin typeface="Bookman Old Style" pitchFamily="18" charset="0"/>
            </a:endParaRPr>
          </a:p>
          <a:p>
            <a:pPr algn="ctr" eaLnBrk="0" hangingPunct="0">
              <a:defRPr/>
            </a:pPr>
            <a:r>
              <a:rPr lang="en-US" sz="1000" b="1" dirty="0">
                <a:latin typeface="Bookman Old Style" pitchFamily="18" charset="0"/>
              </a:rPr>
              <a:t>Only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a:latin typeface="Bookman Old Style" pitchFamily="18" charset="0"/>
              </a:rPr>
              <a:t>Merchant </a:t>
            </a:r>
          </a:p>
          <a:p>
            <a:pPr algn="ctr" eaLnBrk="0" hangingPunct="0">
              <a:defRPr/>
            </a:pPr>
            <a:r>
              <a:rPr lang="en-US" sz="1000" b="1" dirty="0">
                <a:latin typeface="Bookman Old Style" pitchFamily="18" charset="0"/>
              </a:rPr>
              <a:t>Banker/</a:t>
            </a:r>
          </a:p>
          <a:p>
            <a:pPr algn="ctr" eaLnBrk="0" hangingPunct="0">
              <a:defRPr/>
            </a:pPr>
            <a:r>
              <a:rPr lang="en-US" sz="1000" b="1" dirty="0">
                <a:latin typeface="Bookman Old Style" pitchFamily="18" charset="0"/>
              </a:rPr>
              <a:t>Chartered Accountant</a:t>
            </a:r>
          </a:p>
          <a:p>
            <a:pPr algn="ctr" eaLnBrk="0" hangingPunct="0">
              <a:defRPr/>
            </a:pPr>
            <a:endParaRPr lang="en-US" sz="1000" b="1" dirty="0">
              <a:latin typeface="Bookman Old Style" pitchFamily="18" charset="0"/>
            </a:endParaRPr>
          </a:p>
        </p:txBody>
      </p:sp>
      <p:sp>
        <p:nvSpPr>
          <p:cNvPr id="33" name="Rectangle 19"/>
          <p:cNvSpPr>
            <a:spLocks noChangeArrowheads="1"/>
          </p:cNvSpPr>
          <p:nvPr/>
        </p:nvSpPr>
        <p:spPr bwMode="auto">
          <a:xfrm>
            <a:off x="3896591" y="3810000"/>
            <a:ext cx="1970809" cy="9906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Valuation &amp;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a:latin typeface="Bookman Old Style" pitchFamily="18" charset="0"/>
              </a:rPr>
              <a:t>Merchant Banker/</a:t>
            </a:r>
          </a:p>
          <a:p>
            <a:pPr algn="ctr" eaLnBrk="0" hangingPunct="0">
              <a:defRPr/>
            </a:pPr>
            <a:r>
              <a:rPr lang="en-US" sz="1000" b="1" dirty="0">
                <a:latin typeface="Bookman Old Style" pitchFamily="18" charset="0"/>
              </a:rPr>
              <a:t>Chartered Accountant</a:t>
            </a:r>
          </a:p>
        </p:txBody>
      </p:sp>
      <p:cxnSp>
        <p:nvCxnSpPr>
          <p:cNvPr id="47" name="Straight Arrow Connector 46"/>
          <p:cNvCxnSpPr/>
          <p:nvPr/>
        </p:nvCxnSpPr>
        <p:spPr>
          <a:xfrm rot="5400000">
            <a:off x="2646233" y="2337967"/>
            <a:ext cx="353265"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a:off x="2623771" y="3548433"/>
            <a:ext cx="394729" cy="346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33" idx="0"/>
          </p:cNvCxnSpPr>
          <p:nvPr/>
        </p:nvCxnSpPr>
        <p:spPr>
          <a:xfrm rot="16200000" flipH="1">
            <a:off x="4655555" y="3583561"/>
            <a:ext cx="452438" cy="441"/>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5" name="TextBox 58"/>
          <p:cNvSpPr txBox="1">
            <a:spLocks noChangeArrowheads="1"/>
          </p:cNvSpPr>
          <p:nvPr/>
        </p:nvSpPr>
        <p:spPr bwMode="auto">
          <a:xfrm>
            <a:off x="1981201" y="5791200"/>
            <a:ext cx="8312727" cy="759968"/>
          </a:xfrm>
          <a:prstGeom prst="rect">
            <a:avLst/>
          </a:prstGeom>
          <a:noFill/>
          <a:ln w="9525">
            <a:solidFill>
              <a:srgbClr val="C00000"/>
            </a:solidFill>
            <a:miter lim="800000"/>
            <a:headEnd/>
            <a:tailEnd/>
          </a:ln>
        </p:spPr>
        <p:txBody>
          <a:bodyPr wrap="square" lIns="82058" tIns="41029" rIns="82058" bIns="41029">
            <a:spAutoFit/>
          </a:bodyPr>
          <a:lstStyle/>
          <a:p>
            <a:r>
              <a:rPr lang="en-US" sz="1100" b="1" dirty="0">
                <a:latin typeface="Bookman Old Style" pitchFamily="18" charset="0"/>
              </a:rPr>
              <a:t>Preferential Allotment Pricing Guideline under SEBI (ICDR) Regulations 2009:</a:t>
            </a:r>
          </a:p>
          <a:p>
            <a:r>
              <a:rPr lang="en-US" sz="1100" dirty="0">
                <a:latin typeface="Bookman Old Style" pitchFamily="18" charset="0"/>
              </a:rPr>
              <a:t>“Price not less than the higher of Avg. weekly high and low closing price over a trailing six month period, or a trailing two week period, from the "relevant date of transaction.”  “Relevant Date” means date thirty days prior to the date of GM of shareholders</a:t>
            </a:r>
          </a:p>
        </p:txBody>
      </p:sp>
      <p:cxnSp>
        <p:nvCxnSpPr>
          <p:cNvPr id="30738" name="AutoShape 12"/>
          <p:cNvCxnSpPr>
            <a:cxnSpLocks noChangeShapeType="1"/>
          </p:cNvCxnSpPr>
          <p:nvPr/>
        </p:nvCxnSpPr>
        <p:spPr bwMode="auto">
          <a:xfrm rot="5400000">
            <a:off x="3114726" y="1020244"/>
            <a:ext cx="403412" cy="917864"/>
          </a:xfrm>
          <a:prstGeom prst="bentConnector3">
            <a:avLst>
              <a:gd name="adj1" fmla="val 50000"/>
            </a:avLst>
          </a:prstGeom>
          <a:noFill/>
          <a:ln w="3175">
            <a:solidFill>
              <a:schemeClr val="tx1"/>
            </a:solidFill>
            <a:miter lim="800000"/>
            <a:headEnd/>
            <a:tailEnd type="triangle" w="med" len="med"/>
          </a:ln>
        </p:spPr>
      </p:cxnSp>
      <p:cxnSp>
        <p:nvCxnSpPr>
          <p:cNvPr id="30739" name="AutoShape 13"/>
          <p:cNvCxnSpPr>
            <a:cxnSpLocks noChangeShapeType="1"/>
          </p:cNvCxnSpPr>
          <p:nvPr/>
        </p:nvCxnSpPr>
        <p:spPr bwMode="auto">
          <a:xfrm rot="16200000" flipH="1">
            <a:off x="4031147" y="1013285"/>
            <a:ext cx="403412" cy="914977"/>
          </a:xfrm>
          <a:prstGeom prst="bentConnector3">
            <a:avLst>
              <a:gd name="adj1" fmla="val 50000"/>
            </a:avLst>
          </a:prstGeom>
          <a:noFill/>
          <a:ln w="3175">
            <a:solidFill>
              <a:schemeClr val="tx1"/>
            </a:solidFill>
            <a:miter lim="800000"/>
            <a:headEnd/>
            <a:tailEnd type="triangle" w="med" len="med"/>
          </a:ln>
        </p:spPr>
      </p:cxnSp>
      <p:cxnSp>
        <p:nvCxnSpPr>
          <p:cNvPr id="83" name="Straight Arrow Connector 82"/>
          <p:cNvCxnSpPr/>
          <p:nvPr/>
        </p:nvCxnSpPr>
        <p:spPr>
          <a:xfrm rot="5400000">
            <a:off x="4630116" y="2323116"/>
            <a:ext cx="3600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5" name="Rectangle 18"/>
          <p:cNvSpPr>
            <a:spLocks noChangeArrowheads="1"/>
          </p:cNvSpPr>
          <p:nvPr/>
        </p:nvSpPr>
        <p:spPr bwMode="auto">
          <a:xfrm>
            <a:off x="6248400" y="1524000"/>
            <a:ext cx="2057400" cy="1524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less than the </a:t>
            </a:r>
            <a:r>
              <a:rPr lang="en-IN" sz="1100" b="1" dirty="0">
                <a:latin typeface="Bookman Old Style" pitchFamily="18" charset="0"/>
              </a:rPr>
              <a:t>fair </a:t>
            </a:r>
          </a:p>
          <a:p>
            <a:pPr algn="ctr" eaLnBrk="0" hangingPunct="0">
              <a:defRPr/>
            </a:pPr>
            <a:r>
              <a:rPr lang="en-IN" sz="1100" b="1" dirty="0">
                <a:latin typeface="Bookman Old Style" pitchFamily="18" charset="0"/>
              </a:rPr>
              <a:t>value  worked out as per </a:t>
            </a:r>
          </a:p>
          <a:p>
            <a:pPr algn="ctr" eaLnBrk="0" hangingPunct="0">
              <a:defRPr/>
            </a:pPr>
            <a:r>
              <a:rPr lang="en-IN" sz="1100" b="1" dirty="0">
                <a:latin typeface="Bookman Old Style" pitchFamily="18" charset="0"/>
              </a:rPr>
              <a:t>any internationally </a:t>
            </a:r>
          </a:p>
          <a:p>
            <a:pPr algn="ctr" eaLnBrk="0" hangingPunct="0">
              <a:defRPr/>
            </a:pPr>
            <a:r>
              <a:rPr lang="en-IN" sz="1100" b="1" dirty="0">
                <a:latin typeface="Bookman Old Style" pitchFamily="18" charset="0"/>
              </a:rPr>
              <a:t>accepted pricing </a:t>
            </a:r>
          </a:p>
          <a:p>
            <a:pPr algn="ctr" eaLnBrk="0" hangingPunct="0">
              <a:defRPr/>
            </a:pPr>
            <a:r>
              <a:rPr lang="en-IN" sz="1100" b="1" dirty="0">
                <a:latin typeface="Bookman Old Style" pitchFamily="18" charset="0"/>
              </a:rPr>
              <a:t>methodology</a:t>
            </a:r>
          </a:p>
          <a:p>
            <a:pPr algn="ctr" eaLnBrk="0" hangingPunct="0">
              <a:defRPr/>
            </a:pPr>
            <a:r>
              <a:rPr lang="en-IN" sz="1100" b="1" dirty="0">
                <a:latin typeface="Bookman Old Style" pitchFamily="18" charset="0"/>
              </a:rPr>
              <a:t> for valuation of shares </a:t>
            </a:r>
          </a:p>
          <a:p>
            <a:pPr algn="ctr" eaLnBrk="0" hangingPunct="0">
              <a:defRPr/>
            </a:pPr>
            <a:r>
              <a:rPr lang="en-IN" sz="1100" b="1" dirty="0">
                <a:latin typeface="Bookman Old Style" pitchFamily="18" charset="0"/>
              </a:rPr>
              <a:t>on arm’s length basis</a:t>
            </a:r>
            <a:endParaRPr lang="en-US" sz="1100" b="1" dirty="0">
              <a:latin typeface="Bookman Old Style" pitchFamily="18" charset="0"/>
            </a:endParaRPr>
          </a:p>
        </p:txBody>
      </p:sp>
      <p:sp>
        <p:nvSpPr>
          <p:cNvPr id="96" name="Rectangle 19"/>
          <p:cNvSpPr>
            <a:spLocks noChangeArrowheads="1"/>
          </p:cNvSpPr>
          <p:nvPr/>
        </p:nvSpPr>
        <p:spPr bwMode="auto">
          <a:xfrm>
            <a:off x="8382000" y="1511674"/>
            <a:ext cx="2057400" cy="1536326"/>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more than the </a:t>
            </a:r>
            <a:r>
              <a:rPr lang="en-IN" sz="1100" b="1" dirty="0">
                <a:latin typeface="Bookman Old Style" pitchFamily="18" charset="0"/>
              </a:rPr>
              <a:t>fair </a:t>
            </a:r>
          </a:p>
          <a:p>
            <a:pPr algn="ctr" eaLnBrk="0" hangingPunct="0">
              <a:defRPr/>
            </a:pPr>
            <a:r>
              <a:rPr lang="en-IN" sz="1100" b="1" dirty="0">
                <a:latin typeface="Bookman Old Style" pitchFamily="18" charset="0"/>
              </a:rPr>
              <a:t>value  worked out as per </a:t>
            </a:r>
          </a:p>
          <a:p>
            <a:pPr algn="ctr" eaLnBrk="0" hangingPunct="0">
              <a:defRPr/>
            </a:pPr>
            <a:r>
              <a:rPr lang="en-IN" sz="1100" b="1" dirty="0">
                <a:latin typeface="Bookman Old Style" pitchFamily="18" charset="0"/>
              </a:rPr>
              <a:t>any internationally </a:t>
            </a:r>
          </a:p>
          <a:p>
            <a:pPr algn="ctr" eaLnBrk="0" hangingPunct="0">
              <a:defRPr/>
            </a:pPr>
            <a:r>
              <a:rPr lang="en-IN" sz="1100" b="1" dirty="0">
                <a:latin typeface="Bookman Old Style" pitchFamily="18" charset="0"/>
              </a:rPr>
              <a:t>accepted pricing </a:t>
            </a:r>
          </a:p>
          <a:p>
            <a:pPr algn="ctr" eaLnBrk="0" hangingPunct="0">
              <a:defRPr/>
            </a:pPr>
            <a:r>
              <a:rPr lang="en-IN" sz="1100" b="1" dirty="0">
                <a:latin typeface="Bookman Old Style" pitchFamily="18" charset="0"/>
              </a:rPr>
              <a:t>methodology</a:t>
            </a:r>
          </a:p>
          <a:p>
            <a:pPr algn="ctr" eaLnBrk="0" hangingPunct="0">
              <a:defRPr/>
            </a:pPr>
            <a:r>
              <a:rPr lang="en-IN" sz="1100" b="1" dirty="0">
                <a:latin typeface="Bookman Old Style" pitchFamily="18" charset="0"/>
              </a:rPr>
              <a:t> for valuation of shares </a:t>
            </a:r>
          </a:p>
          <a:p>
            <a:pPr algn="ctr" eaLnBrk="0" hangingPunct="0">
              <a:defRPr/>
            </a:pPr>
            <a:r>
              <a:rPr lang="en-IN" sz="1100" b="1" dirty="0">
                <a:latin typeface="Bookman Old Style" pitchFamily="18" charset="0"/>
              </a:rPr>
              <a:t>on arm’s length basis</a:t>
            </a:r>
            <a:endParaRPr lang="en-US" sz="1100" b="1" dirty="0">
              <a:latin typeface="Bookman Old Style" pitchFamily="18" charset="0"/>
            </a:endParaRPr>
          </a:p>
        </p:txBody>
      </p:sp>
      <p:cxnSp>
        <p:nvCxnSpPr>
          <p:cNvPr id="97" name="Straight Arrow Connector 96"/>
          <p:cNvCxnSpPr/>
          <p:nvPr/>
        </p:nvCxnSpPr>
        <p:spPr>
          <a:xfrm flipH="1">
            <a:off x="7305964" y="1337984"/>
            <a:ext cx="0" cy="161085"/>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9441873" y="1336582"/>
            <a:ext cx="0" cy="16108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6172200" y="685800"/>
            <a:ext cx="0" cy="508326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8" name="Rectangle 18"/>
          <p:cNvSpPr>
            <a:spLocks noChangeArrowheads="1"/>
          </p:cNvSpPr>
          <p:nvPr/>
        </p:nvSpPr>
        <p:spPr bwMode="auto">
          <a:xfrm>
            <a:off x="1881158" y="2500306"/>
            <a:ext cx="1870364" cy="838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Market Price as per </a:t>
            </a:r>
          </a:p>
          <a:p>
            <a:pPr algn="ctr" eaLnBrk="0" hangingPunct="0">
              <a:defRPr/>
            </a:pPr>
            <a:r>
              <a:rPr lang="en-US" sz="1000" b="1" dirty="0">
                <a:latin typeface="Bookman Old Style" pitchFamily="18" charset="0"/>
              </a:rPr>
              <a:t>SEBI Preferential </a:t>
            </a:r>
          </a:p>
          <a:p>
            <a:pPr algn="ctr" eaLnBrk="0" hangingPunct="0">
              <a:defRPr/>
            </a:pPr>
            <a:r>
              <a:rPr lang="en-US" sz="1000" b="1" dirty="0">
                <a:latin typeface="Bookman Old Style" pitchFamily="18" charset="0"/>
              </a:rPr>
              <a:t>Allotment</a:t>
            </a:r>
          </a:p>
        </p:txBody>
      </p:sp>
      <p:sp>
        <p:nvSpPr>
          <p:cNvPr id="31" name="Rectangle 19"/>
          <p:cNvSpPr>
            <a:spLocks noChangeArrowheads="1"/>
          </p:cNvSpPr>
          <p:nvPr/>
        </p:nvSpPr>
        <p:spPr bwMode="auto">
          <a:xfrm>
            <a:off x="3881423" y="2500306"/>
            <a:ext cx="1970809" cy="846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Internationally </a:t>
            </a:r>
          </a:p>
          <a:p>
            <a:pPr algn="ctr"/>
            <a:r>
              <a:rPr lang="en-US" sz="1000" b="1" dirty="0">
                <a:latin typeface="Bookman Old Style" pitchFamily="18" charset="0"/>
              </a:rPr>
              <a:t>accepted  pricing </a:t>
            </a:r>
          </a:p>
          <a:p>
            <a:pPr algn="ctr"/>
            <a:r>
              <a:rPr lang="en-US" sz="1000" b="1" dirty="0">
                <a:latin typeface="Bookman Old Style" pitchFamily="18" charset="0"/>
              </a:rPr>
              <a:t>Methodology </a:t>
            </a:r>
            <a:r>
              <a:rPr lang="en-IN" sz="1000" b="1" dirty="0">
                <a:latin typeface="Bookman Old Style" pitchFamily="18" charset="0"/>
              </a:rPr>
              <a:t>for</a:t>
            </a:r>
          </a:p>
          <a:p>
            <a:pPr algn="ctr"/>
            <a:r>
              <a:rPr lang="en-IN" sz="1000" b="1" dirty="0">
                <a:latin typeface="Bookman Old Style" pitchFamily="18" charset="0"/>
              </a:rPr>
              <a:t> valuation of shares on </a:t>
            </a:r>
          </a:p>
          <a:p>
            <a:pPr algn="ctr"/>
            <a:r>
              <a:rPr lang="en-IN" sz="1000" b="1" dirty="0">
                <a:latin typeface="Bookman Old Style" pitchFamily="18" charset="0"/>
              </a:rPr>
              <a:t>arm’s length basis</a:t>
            </a:r>
            <a:endParaRPr lang="en-US" sz="1000" b="1" dirty="0">
              <a:latin typeface="Bookman Old Style" pitchFamily="18" charset="0"/>
            </a:endParaRPr>
          </a:p>
        </p:txBody>
      </p:sp>
      <p:sp>
        <p:nvSpPr>
          <p:cNvPr id="36" name="Rectangle 18"/>
          <p:cNvSpPr>
            <a:spLocks noChangeArrowheads="1"/>
          </p:cNvSpPr>
          <p:nvPr/>
        </p:nvSpPr>
        <p:spPr bwMode="auto">
          <a:xfrm>
            <a:off x="1881158"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Listed Company</a:t>
            </a:r>
          </a:p>
        </p:txBody>
      </p:sp>
      <p:sp>
        <p:nvSpPr>
          <p:cNvPr id="37" name="Rectangle 18"/>
          <p:cNvSpPr>
            <a:spLocks noChangeArrowheads="1"/>
          </p:cNvSpPr>
          <p:nvPr/>
        </p:nvSpPr>
        <p:spPr bwMode="auto">
          <a:xfrm>
            <a:off x="3952860"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Unlisted Company</a:t>
            </a:r>
          </a:p>
        </p:txBody>
      </p:sp>
      <p:sp>
        <p:nvSpPr>
          <p:cNvPr id="38" name="Rectangle 18"/>
          <p:cNvSpPr>
            <a:spLocks noChangeArrowheads="1"/>
          </p:cNvSpPr>
          <p:nvPr/>
        </p:nvSpPr>
        <p:spPr bwMode="auto">
          <a:xfrm>
            <a:off x="2452662" y="714356"/>
            <a:ext cx="2703600"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r>
              <a:rPr lang="en-US" sz="1000" b="1" dirty="0">
                <a:latin typeface="Bookman Old Style" pitchFamily="18" charset="0"/>
              </a:rPr>
              <a:t>FDI</a:t>
            </a:r>
          </a:p>
          <a:p>
            <a:pPr algn="ctr" eaLnBrk="0" hangingPunct="0"/>
            <a:r>
              <a:rPr lang="en-US" sz="1000" b="1" dirty="0">
                <a:latin typeface="Bookman Old Style" pitchFamily="18" charset="0"/>
              </a:rPr>
              <a:t>Issue of shares</a:t>
            </a:r>
            <a:endParaRPr lang="en-US" sz="1100" b="1" dirty="0">
              <a:latin typeface="Bookman Old Style" pitchFamily="18" charset="0"/>
            </a:endParaRPr>
          </a:p>
        </p:txBody>
      </p:sp>
      <p:sp>
        <p:nvSpPr>
          <p:cNvPr id="39" name="Rectangle 18"/>
          <p:cNvSpPr>
            <a:spLocks noChangeArrowheads="1"/>
          </p:cNvSpPr>
          <p:nvPr/>
        </p:nvSpPr>
        <p:spPr bwMode="auto">
          <a:xfrm>
            <a:off x="638175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a:latin typeface="Bookman Old Style" pitchFamily="18" charset="0"/>
              </a:rPr>
              <a:t>Transfer of shares from</a:t>
            </a:r>
          </a:p>
          <a:p>
            <a:pPr eaLnBrk="0" hangingPunct="0"/>
            <a:r>
              <a:rPr lang="en-US" sz="1000" b="1" dirty="0">
                <a:latin typeface="Bookman Old Style" pitchFamily="18" charset="0"/>
              </a:rPr>
              <a:t>Resident to Non-Resident</a:t>
            </a:r>
          </a:p>
        </p:txBody>
      </p:sp>
      <p:sp>
        <p:nvSpPr>
          <p:cNvPr id="40" name="Rectangle 18"/>
          <p:cNvSpPr>
            <a:spLocks noChangeArrowheads="1"/>
          </p:cNvSpPr>
          <p:nvPr/>
        </p:nvSpPr>
        <p:spPr bwMode="auto">
          <a:xfrm>
            <a:off x="852489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a:latin typeface="Bookman Old Style" pitchFamily="18" charset="0"/>
              </a:rPr>
              <a:t>Transfer of shares from</a:t>
            </a:r>
          </a:p>
          <a:p>
            <a:pPr eaLnBrk="0" hangingPunct="0"/>
            <a:r>
              <a:rPr lang="en-US" sz="1000" b="1" dirty="0">
                <a:latin typeface="Bookman Old Style" pitchFamily="18" charset="0"/>
              </a:rPr>
              <a:t>Non-Resident to Resident</a:t>
            </a:r>
          </a:p>
        </p:txBody>
      </p:sp>
      <p:sp>
        <p:nvSpPr>
          <p:cNvPr id="26" name="TextBox 25"/>
          <p:cNvSpPr txBox="1"/>
          <p:nvPr/>
        </p:nvSpPr>
        <p:spPr>
          <a:xfrm>
            <a:off x="6324600" y="3124201"/>
            <a:ext cx="4038600" cy="2554545"/>
          </a:xfrm>
          <a:prstGeom prst="rect">
            <a:avLst/>
          </a:prstGeom>
          <a:noFill/>
          <a:ln>
            <a:solidFill>
              <a:schemeClr val="tx1"/>
            </a:solidFill>
          </a:ln>
        </p:spPr>
        <p:txBody>
          <a:bodyPr wrap="square" rtlCol="0">
            <a:spAutoFit/>
          </a:bodyPr>
          <a:lstStyle/>
          <a:p>
            <a:pPr algn="just"/>
            <a:r>
              <a:rPr lang="en-IN" sz="1200" b="1" dirty="0">
                <a:latin typeface="Bookman Old Style" pitchFamily="18" charset="0"/>
              </a:rPr>
              <a:t>Convertible instruments:</a:t>
            </a:r>
          </a:p>
          <a:p>
            <a:pPr algn="just"/>
            <a:r>
              <a:rPr lang="en-IN" sz="1000" dirty="0">
                <a:latin typeface="Bookman Old Style" pitchFamily="18" charset="0"/>
              </a:rPr>
              <a:t>Based on conversion formula which has to be determined / fixed upfront. Price at the time of conversion should not be less than the fair value worked out, at the time of issuance of these instruments. </a:t>
            </a:r>
          </a:p>
          <a:p>
            <a:pPr algn="just"/>
            <a:endParaRPr lang="en-IN" sz="1200" b="1" dirty="0">
              <a:solidFill>
                <a:srgbClr val="FF0000"/>
              </a:solidFill>
              <a:latin typeface="Bookman Old Style" pitchFamily="18" charset="0"/>
            </a:endParaRPr>
          </a:p>
          <a:p>
            <a:pPr algn="just"/>
            <a:r>
              <a:rPr lang="en-IN" sz="1200" b="1" dirty="0">
                <a:latin typeface="Bookman Old Style" pitchFamily="18" charset="0"/>
              </a:rPr>
              <a:t>NRIs on non-repatriation basis under Schedule 4 of FEMA 20</a:t>
            </a:r>
            <a:r>
              <a:rPr lang="en-IN" sz="1200" dirty="0">
                <a:solidFill>
                  <a:srgbClr val="FF0000"/>
                </a:solidFill>
                <a:latin typeface="Bookman Old Style" pitchFamily="18" charset="0"/>
              </a:rPr>
              <a:t>: </a:t>
            </a:r>
            <a:r>
              <a:rPr lang="en-IN" sz="1200" dirty="0">
                <a:latin typeface="Bookman Old Style" pitchFamily="18" charset="0"/>
              </a:rPr>
              <a:t>No express provision for valuation</a:t>
            </a:r>
          </a:p>
          <a:p>
            <a:endParaRPr lang="en-IN" sz="1200" b="1" dirty="0">
              <a:solidFill>
                <a:srgbClr val="FF0000"/>
              </a:solidFill>
              <a:latin typeface="Bookman Old Style" pitchFamily="18" charset="0"/>
            </a:endParaRPr>
          </a:p>
          <a:p>
            <a:r>
              <a:rPr lang="en-IN" sz="1200" b="1" dirty="0">
                <a:latin typeface="Bookman Old Style" pitchFamily="18" charset="0"/>
              </a:rPr>
              <a:t>Pricing not applicable for transfers between two Non-Residents </a:t>
            </a:r>
          </a:p>
          <a:p>
            <a:endParaRPr lang="en-US" sz="1200" b="1" dirty="0">
              <a:solidFill>
                <a:srgbClr val="FF0000"/>
              </a:solidFill>
              <a:latin typeface="Bookman Old Style" pitchFamily="18" charset="0"/>
            </a:endParaRPr>
          </a:p>
          <a:p>
            <a:r>
              <a:rPr lang="en-US" sz="1200" b="1" dirty="0">
                <a:latin typeface="Bookman Old Style" pitchFamily="18" charset="0"/>
              </a:rPr>
              <a:t>SEZs against import of capital goods into </a:t>
            </a:r>
            <a:r>
              <a:rPr lang="en-IN" sz="1200" b="1" i="1" dirty="0">
                <a:latin typeface="Bookman Old Style" pitchFamily="18" charset="0"/>
              </a:rPr>
              <a:t>equity shares</a:t>
            </a:r>
            <a:r>
              <a:rPr lang="en-US" sz="1200" b="1" dirty="0">
                <a:latin typeface="Bookman Old Style" pitchFamily="18" charset="0"/>
              </a:rPr>
              <a:t>: </a:t>
            </a:r>
            <a:r>
              <a:rPr lang="en-US" sz="1200" dirty="0">
                <a:latin typeface="Bookman Old Style" pitchFamily="18" charset="0"/>
              </a:rPr>
              <a:t>Committee of Development Commissioner</a:t>
            </a:r>
            <a:endParaRPr lang="en-IN" sz="1200" dirty="0">
              <a:latin typeface="Bookman Old Style" pitchFamily="18" charset="0"/>
            </a:endParaRPr>
          </a:p>
        </p:txBody>
      </p:sp>
      <p:sp>
        <p:nvSpPr>
          <p:cNvPr id="27" name="TextBox 26"/>
          <p:cNvSpPr txBox="1"/>
          <p:nvPr/>
        </p:nvSpPr>
        <p:spPr>
          <a:xfrm>
            <a:off x="1981200" y="4953001"/>
            <a:ext cx="3962400" cy="769441"/>
          </a:xfrm>
          <a:prstGeom prst="rect">
            <a:avLst/>
          </a:prstGeom>
          <a:noFill/>
          <a:ln>
            <a:solidFill>
              <a:schemeClr val="tx1"/>
            </a:solidFill>
          </a:ln>
        </p:spPr>
        <p:txBody>
          <a:bodyPr wrap="square" rtlCol="0">
            <a:spAutoFit/>
          </a:bodyPr>
          <a:lstStyle/>
          <a:p>
            <a:pPr marL="0" lvl="1"/>
            <a:r>
              <a:rPr lang="en-IN" sz="1100" b="1" dirty="0">
                <a:latin typeface="Bookman Old Style" pitchFamily="18" charset="0"/>
              </a:rPr>
              <a:t>Non-residents (including NRIs): Subscription to its Memorandum of Association: </a:t>
            </a:r>
            <a:r>
              <a:rPr lang="en-IN" sz="1100" dirty="0">
                <a:latin typeface="Bookman Old Style" pitchFamily="18" charset="0"/>
              </a:rPr>
              <a:t>Made at face value subject to their eligibility to invest under the FDI scheme</a:t>
            </a:r>
            <a:endParaRPr lang="en-US" sz="1100" dirty="0">
              <a:latin typeface="Bookman Old Style" pitchFamily="18" charset="0"/>
            </a:endParaRPr>
          </a:p>
        </p:txBody>
      </p:sp>
      <p:sp>
        <p:nvSpPr>
          <p:cNvPr id="2" name="Date Placeholder 1"/>
          <p:cNvSpPr>
            <a:spLocks noGrp="1"/>
          </p:cNvSpPr>
          <p:nvPr>
            <p:ph type="dt" sz="half" idx="10"/>
          </p:nvPr>
        </p:nvSpPr>
        <p:spPr>
          <a:xfrm>
            <a:off x="2646946" y="6351350"/>
            <a:ext cx="1905000" cy="457200"/>
          </a:xfrm>
        </p:spPr>
        <p:txBody>
          <a:bodyPr/>
          <a:lstStyle/>
          <a:p>
            <a:pPr>
              <a:defRPr/>
            </a:pPr>
            <a:r>
              <a:rPr lang="en-US" smtClean="0"/>
              <a:t>1 June 2019</a:t>
            </a:r>
            <a:endParaRPr lang="en-US" dirty="0"/>
          </a:p>
        </p:txBody>
      </p:sp>
      <p:sp>
        <p:nvSpPr>
          <p:cNvPr id="4" name="Footer Placeholder 3"/>
          <p:cNvSpPr>
            <a:spLocks noGrp="1"/>
          </p:cNvSpPr>
          <p:nvPr>
            <p:ph type="ftr" sz="quarter" idx="11"/>
          </p:nvPr>
        </p:nvSpPr>
        <p:spPr>
          <a:xfrm>
            <a:off x="5159779" y="6398227"/>
            <a:ext cx="2895600" cy="457200"/>
          </a:xfrm>
        </p:spPr>
        <p:txBody>
          <a:bodyPr/>
          <a:lstStyle/>
          <a:p>
            <a:pPr>
              <a:defRPr/>
            </a:pPr>
            <a:r>
              <a:rPr lang="en-US" dirty="0"/>
              <a:t>P. P. Shah &amp; Asso.</a:t>
            </a:r>
          </a:p>
        </p:txBody>
      </p:sp>
      <p:sp>
        <p:nvSpPr>
          <p:cNvPr id="5" name="Slide Number Placeholder 4"/>
          <p:cNvSpPr>
            <a:spLocks noGrp="1"/>
          </p:cNvSpPr>
          <p:nvPr>
            <p:ph type="sldNum" sz="quarter" idx="12"/>
          </p:nvPr>
        </p:nvSpPr>
        <p:spPr>
          <a:xfrm>
            <a:off x="8590540" y="6398227"/>
            <a:ext cx="1905000" cy="457200"/>
          </a:xfrm>
        </p:spPr>
        <p:txBody>
          <a:bodyPr/>
          <a:lstStyle/>
          <a:p>
            <a:pPr>
              <a:defRPr/>
            </a:pPr>
            <a:fld id="{5052F816-650B-4053-80AC-AB4A4E09E1C9}" type="slidenum">
              <a:rPr lang="en-US" smtClean="0"/>
              <a:pPr>
                <a:defRPr/>
              </a:pPr>
              <a:t>50</a:t>
            </a:fld>
            <a:endParaRPr lang="en-US" dirty="0"/>
          </a:p>
        </p:txBody>
      </p:sp>
    </p:spTree>
    <p:extLst>
      <p:ext uri="{BB962C8B-B14F-4D97-AF65-F5344CB8AC3E}">
        <p14:creationId xmlns:p14="http://schemas.microsoft.com/office/powerpoint/2010/main" val="22350801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Other important conditions in FDI Policy</a:t>
            </a:r>
          </a:p>
        </p:txBody>
      </p:sp>
      <p:sp>
        <p:nvSpPr>
          <p:cNvPr id="9222" name="Content Placeholder 6"/>
          <p:cNvSpPr>
            <a:spLocks noGrp="1"/>
          </p:cNvSpPr>
          <p:nvPr>
            <p:ph idx="1"/>
          </p:nvPr>
        </p:nvSpPr>
        <p:spPr>
          <a:xfrm>
            <a:off x="2422358" y="1219200"/>
            <a:ext cx="8056730" cy="5213684"/>
          </a:xfrm>
        </p:spPr>
        <p:txBody>
          <a:bodyPr/>
          <a:lstStyle/>
          <a:p>
            <a:pPr marL="0" indent="0">
              <a:buNone/>
            </a:pPr>
            <a:r>
              <a:rPr lang="en-US" sz="1600" dirty="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Caps in Investments:</a:t>
            </a:r>
          </a:p>
          <a:p>
            <a:pPr marL="176213" indent="0">
              <a:buNone/>
            </a:pPr>
            <a:r>
              <a:rPr lang="en-US" sz="1600" dirty="0">
                <a:latin typeface="Calibri" panose="020F0502020204030204" pitchFamily="34" charset="0"/>
                <a:cs typeface="Calibri" panose="020F0502020204030204" pitchFamily="34" charset="0"/>
              </a:rPr>
              <a:t>Investments can be made by non-residents in the capital of a resident entity only to the extent of the percentage of the total capital as specified in the FDI policy. The caps in various sector(s) are detailed in the Consolidated FDI Policy and in Regulation 16 of FEMA Ntf.20(R) </a:t>
            </a:r>
          </a:p>
          <a:p>
            <a:pPr marL="176213" indent="0">
              <a:buNone/>
            </a:pPr>
            <a:endParaRPr lang="en-US" sz="1600" b="1"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Entry conditions:</a:t>
            </a:r>
          </a:p>
          <a:p>
            <a:pPr marL="176213" lvl="1" indent="0">
              <a:buNone/>
            </a:pPr>
            <a:r>
              <a:rPr lang="en-US" sz="1600" dirty="0">
                <a:latin typeface="Calibri" panose="020F0502020204030204" pitchFamily="34" charset="0"/>
                <a:ea typeface="+mn-ea"/>
                <a:cs typeface="Calibri" panose="020F0502020204030204" pitchFamily="34" charset="0"/>
              </a:rPr>
              <a:t>Investments</a:t>
            </a:r>
            <a:r>
              <a:rPr lang="en-US" sz="1600" dirty="0">
                <a:latin typeface="Calibri" panose="020F0502020204030204" pitchFamily="34" charset="0"/>
                <a:cs typeface="Calibri" panose="020F0502020204030204" pitchFamily="34" charset="0"/>
              </a:rPr>
              <a:t> by non-residents can be permitted in the capital of a resident entity in certain sectors/activity with entry conditions. Such conditions may include norms for minimum capitalization, lock-in period, etc. and are specified in the Consolidated FDI Policy</a:t>
            </a:r>
          </a:p>
          <a:p>
            <a:pPr marL="176213" lvl="1" indent="0">
              <a:buNone/>
            </a:pPr>
            <a:endParaRPr lang="en-US" sz="1600"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Other conditions:</a:t>
            </a:r>
          </a:p>
          <a:p>
            <a:pPr marL="176213" lvl="1" indent="0">
              <a:buNone/>
            </a:pPr>
            <a:r>
              <a:rPr lang="en-US" sz="1600" dirty="0">
                <a:latin typeface="Calibri" panose="020F0502020204030204" pitchFamily="34" charset="0"/>
                <a:cs typeface="Calibri" panose="020F0502020204030204" pitchFamily="34" charset="0"/>
              </a:rPr>
              <a:t>Besides the entry conditions on foreign investment, the investment/investors are required to comply with all relevant sectoral laws, regulations, rules, security conditions, and state/local laws/regulations.</a:t>
            </a:r>
          </a:p>
          <a:p>
            <a:pPr marL="176213" lvl="1" indent="0">
              <a:buNone/>
            </a:pPr>
            <a:endParaRPr lang="en-US" sz="1600"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Foreign Investment into/downstream Investment by eligible Indian entities:</a:t>
            </a:r>
          </a:p>
          <a:p>
            <a:pPr marL="176213" lvl="1" indent="0">
              <a:buNone/>
            </a:pPr>
            <a:r>
              <a:rPr lang="en-US" sz="1600" dirty="0">
                <a:solidFill>
                  <a:srgbClr val="000000"/>
                </a:solidFill>
                <a:latin typeface="Calibri" panose="020F0502020204030204" pitchFamily="34" charset="0"/>
                <a:cs typeface="Calibri" panose="020F0502020204030204" pitchFamily="34" charset="0"/>
              </a:rPr>
              <a:t>The Guidelines for calculation of total foreign investment, both direct and indirect in an Indian company/LLP, at every stage of investment, including downstream investment are specified in the Consolidated FDI Policy </a:t>
            </a:r>
            <a:r>
              <a:rPr lang="en-US" sz="1600" dirty="0">
                <a:latin typeface="Calibri" panose="020F0502020204030204" pitchFamily="34" charset="0"/>
                <a:cs typeface="Calibri" panose="020F0502020204030204" pitchFamily="34" charset="0"/>
              </a:rPr>
              <a:t>and in Regulation 14 of FEMA Ntf.20(R)</a:t>
            </a:r>
          </a:p>
          <a:p>
            <a:pPr marL="176213" lvl="1" indent="0">
              <a:buNone/>
            </a:pPr>
            <a:endParaRPr lang="en-US" sz="1600" dirty="0">
              <a:latin typeface="Calibri" panose="020F0502020204030204" pitchFamily="34" charset="0"/>
              <a:cs typeface="Calibri" panose="020F0502020204030204" pitchFamily="34" charset="0"/>
            </a:endParaRPr>
          </a:p>
          <a:p>
            <a:pPr marL="176213" lvl="1" indent="0">
              <a:buNone/>
            </a:pP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76433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52</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1219200" y="1219200"/>
            <a:ext cx="10411326" cy="5029200"/>
          </a:xfrm>
        </p:spPr>
        <p:txBody>
          <a:bodyPr/>
          <a:lstStyle/>
          <a:p>
            <a:r>
              <a:rPr lang="en-US" sz="1600" dirty="0">
                <a:latin typeface="Calibri" panose="020F0502020204030204" pitchFamily="34" charset="0"/>
                <a:cs typeface="Calibri" panose="020F0502020204030204" pitchFamily="34" charset="0"/>
              </a:rPr>
              <a:t>NRIs, including a company, a trust and a partnership firm incorporated outside India and owned and controlled by non-resident Indians, may without any limit, acquire &amp; hold </a:t>
            </a:r>
            <a:r>
              <a:rPr lang="en-US" sz="1600" b="1" dirty="0">
                <a:latin typeface="Calibri" panose="020F0502020204030204" pitchFamily="34" charset="0"/>
                <a:cs typeface="Calibri" panose="020F0502020204030204" pitchFamily="34" charset="0"/>
              </a:rPr>
              <a:t>on non-repatriation basis</a:t>
            </a:r>
            <a:r>
              <a:rPr lang="en-US" sz="1600" dirty="0">
                <a:latin typeface="Calibri" panose="020F0502020204030204" pitchFamily="34" charset="0"/>
                <a:cs typeface="Calibri" panose="020F0502020204030204" pitchFamily="34" charset="0"/>
              </a:rPr>
              <a:t>, (i) Any capital instrument issued by a company without any limit either on the stock exchange or outside it (2) Units issued by an investment vehicle without any limit, either on the stock exchange or outside it (3) The capital of a Limited Liability Partnership without any limit (4) Convertible notes issued by a startup company in accordance with the Regulations.</a:t>
            </a:r>
          </a:p>
          <a:p>
            <a:r>
              <a:rPr lang="en-US" sz="1600" dirty="0">
                <a:latin typeface="Calibri" panose="020F0502020204030204" pitchFamily="34" charset="0"/>
                <a:cs typeface="Calibri" panose="020F0502020204030204" pitchFamily="34" charset="0"/>
              </a:rPr>
              <a:t>Investment prohibited in chit fund or a nidhi company or company engaged in agricultural / plantation activities or real estate business or construction of farm houses or dealing in Transfer of Development Rights</a:t>
            </a:r>
          </a:p>
          <a:p>
            <a:r>
              <a:rPr lang="en-US" sz="1600" dirty="0">
                <a:latin typeface="Calibri" panose="020F0502020204030204" pitchFamily="34" charset="0"/>
                <a:cs typeface="Calibri" panose="020F0502020204030204" pitchFamily="34" charset="0"/>
              </a:rPr>
              <a:t>Investment should be by way of inward remittance through normal banking channels from abroad or out of funds held in NRE/FCNR/NRO account</a:t>
            </a:r>
          </a:p>
          <a:p>
            <a:r>
              <a:rPr lang="en-US" sz="1600" b="1" dirty="0">
                <a:latin typeface="Calibri" panose="020F0502020204030204" pitchFamily="34" charset="0"/>
                <a:cs typeface="Calibri" panose="020F0502020204030204" pitchFamily="34" charset="0"/>
              </a:rPr>
              <a:t>Investment by NRIs under Schedule 4 of (erstwhile) FEMA 20 will be deemed to be domestic investment at par with the investment made by residents</a:t>
            </a:r>
            <a:r>
              <a:rPr lang="en-US" sz="1600" dirty="0">
                <a:latin typeface="Calibri" panose="020F0502020204030204" pitchFamily="34" charset="0"/>
                <a:cs typeface="Calibri" panose="020F0502020204030204" pitchFamily="34" charset="0"/>
              </a:rPr>
              <a:t>. (</a:t>
            </a:r>
            <a:r>
              <a:rPr lang="en-US" sz="1600" i="1" dirty="0">
                <a:latin typeface="Calibri" panose="020F0502020204030204" pitchFamily="34" charset="0"/>
                <a:cs typeface="Calibri" panose="020F0502020204030204" pitchFamily="34" charset="0"/>
              </a:rPr>
              <a:t>Press Note No.7 dated 3rd June, 2015) </a:t>
            </a:r>
          </a:p>
          <a:p>
            <a:r>
              <a:rPr lang="en-US" sz="1600" dirty="0">
                <a:latin typeface="Calibri" panose="020F0502020204030204" pitchFamily="34" charset="0"/>
                <a:cs typeface="Calibri" panose="020F0502020204030204" pitchFamily="34" charset="0"/>
              </a:rPr>
              <a:t>‘Non-Resident Indian’ (NRI) means an individual resident outside India who is a citizen of India or is an ‘Overseas Citizen of India’ cardholder within the meaning of section 7 (A) of the Citizenship Act, 1955. ‘Persons of Indian Origin’ cardholders registered as such under Notification No.26011/4/98 F.I, dated 19.8.2002, issued by the Central Government are deemed to be ‘Overseas Citizen of India’ cardholders. (</a:t>
            </a:r>
            <a:r>
              <a:rPr lang="en-US" sz="1600" i="1" dirty="0">
                <a:latin typeface="Calibri" panose="020F0502020204030204" pitchFamily="34" charset="0"/>
                <a:cs typeface="Calibri" panose="020F0502020204030204" pitchFamily="34" charset="0"/>
              </a:rPr>
              <a:t>Vide The Citizenship (Amendment) Act 2015 w.e.f. 06 January 2015 read PN7 dated 03 June 2015)</a:t>
            </a:r>
          </a:p>
          <a:p>
            <a:pPr>
              <a:buFont typeface="Wingdings" pitchFamily="2" charset="2"/>
              <a:buNone/>
            </a:pPr>
            <a:endParaRPr lang="en-US" sz="16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20716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53</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2209800" y="1219200"/>
            <a:ext cx="8269288" cy="5029200"/>
          </a:xfrm>
        </p:spPr>
        <p:txBody>
          <a:bodyPr/>
          <a:lstStyle/>
          <a:p>
            <a:r>
              <a:rPr lang="en-US" sz="1800" dirty="0">
                <a:latin typeface="Calibri" panose="020F0502020204030204" pitchFamily="34" charset="0"/>
                <a:cs typeface="Calibri" panose="020F0502020204030204" pitchFamily="34" charset="0"/>
              </a:rPr>
              <a:t>Accordingly, now Overseas NRI Entity will be eligible for investment under Schedule 4 and such investment will be deemed domestic investment at par with investment made by Residents. </a:t>
            </a:r>
          </a:p>
          <a:p>
            <a:r>
              <a:rPr lang="en-US" sz="1800" dirty="0">
                <a:latin typeface="Calibri" panose="020F0502020204030204" pitchFamily="34" charset="0"/>
                <a:cs typeface="Calibri" panose="020F0502020204030204" pitchFamily="34" charset="0"/>
              </a:rPr>
              <a:t>Similarly, under FDI policy/scheme under Schedule 1, Overseas Entity can invest in India with the special dispensation as available to NRIs, e.g. (a) Scheduled Air Transport Services/Domestic Scheduled Passenger Airlines, (b) Regional Air Transport Service, (c) Condition of lock-in period in Construction-development projects. This dispensation is not available for investment by NRIs under Schedule 3.</a:t>
            </a:r>
          </a:p>
          <a:p>
            <a:r>
              <a:rPr lang="en-US" sz="1800" dirty="0">
                <a:latin typeface="Calibri" panose="020F0502020204030204" pitchFamily="34" charset="0"/>
                <a:cs typeface="Calibri" panose="020F0502020204030204" pitchFamily="34" charset="0"/>
              </a:rPr>
              <a:t>The concept of ‘owned and controlled by NRIs’ has not been defined under Schedule 4; but may be borrowed from Regulation 14. ‘Control’ shall include the right to appoint a majority of the directors or to control the management or policy decisions including by virtue of their shareholding or management rights or shareholders agreements or voting agreements. A company is considered as ‘Owned’ by NRIs if more than 50% of the capital in it is beneficially owned by NRIs. A Partnership Firm will be considered as owned by NRIs if more than 50% of the investment in such firm is contributed by NRIs and such NRIs have majority of the profit share. </a:t>
            </a:r>
          </a:p>
        </p:txBody>
      </p:sp>
    </p:spTree>
    <p:extLst>
      <p:ext uri="{BB962C8B-B14F-4D97-AF65-F5344CB8AC3E}">
        <p14:creationId xmlns:p14="http://schemas.microsoft.com/office/powerpoint/2010/main" val="40148644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2209800" y="1219200"/>
            <a:ext cx="8269288" cy="5181600"/>
          </a:xfrm>
        </p:spPr>
        <p:txBody>
          <a:bodyPr/>
          <a:lstStyle/>
          <a:p>
            <a:r>
              <a:rPr lang="en-US" sz="1800" b="1" dirty="0">
                <a:latin typeface="Calibri" panose="020F0502020204030204" pitchFamily="34" charset="0"/>
                <a:cs typeface="Calibri" panose="020F0502020204030204" pitchFamily="34" charset="0"/>
              </a:rPr>
              <a:t>Implications for investments made under Schedule 4</a:t>
            </a:r>
            <a:r>
              <a:rPr lang="en-US" sz="1800" dirty="0">
                <a:latin typeface="Calibri" panose="020F0502020204030204" pitchFamily="34" charset="0"/>
                <a:cs typeface="Calibri" panose="020F0502020204030204" pitchFamily="34" charset="0"/>
              </a:rPr>
              <a:t> as they are deemed domestic investments:– </a:t>
            </a:r>
          </a:p>
          <a:p>
            <a:r>
              <a:rPr lang="en-US" sz="1800" dirty="0">
                <a:latin typeface="Calibri" panose="020F0502020204030204" pitchFamily="34" charset="0"/>
                <a:cs typeface="Calibri" panose="020F0502020204030204" pitchFamily="34" charset="0"/>
              </a:rPr>
              <a:t>Following restrictions which are applicable on investment made by non-residents under Schedule 1 are not applicable:</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 restrictions on sectoral/statutory cap /conditionalities, entry route, pricing guidelines; </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Reporting requirement (e.g. Advance Remittance Form, FC-GPR, FC-TRS, Form-ESOP, FDI- LLP (I), Form FDI- LLP (II), Annual Return on Foreign Liabilities and Assets, Downstream Investment Reporting), documentation, etc.;</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Investments under schedule 4 are not counted for direct and indirect foreign investment;</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Acquisition of Rights Shares/Bonus Shares/Shares after merger, demerger, amalgamation /ESOP/Pledge of shares: Limitations/restrictions contained in FEMA 20 may not apply to investments made under Schedule 4</a:t>
            </a:r>
          </a:p>
          <a:p>
            <a:endParaRPr lang="en-US" sz="1800" dirty="0">
              <a:latin typeface="Calibri" panose="020F0502020204030204" pitchFamily="34" charset="0"/>
              <a:cs typeface="Calibri" panose="020F0502020204030204" pitchFamily="34" charset="0"/>
            </a:endParaRPr>
          </a:p>
          <a:p>
            <a:pPr>
              <a:buSzPct val="125000"/>
              <a:buFont typeface="Wingdings" panose="05000000000000000000" pitchFamily="2" charset="2"/>
              <a:buChar char="§"/>
            </a:pPr>
            <a:r>
              <a:rPr lang="en-US" sz="1800" dirty="0">
                <a:latin typeface="Calibri" panose="020F0502020204030204" pitchFamily="34" charset="0"/>
                <a:cs typeface="Calibri" panose="020F0502020204030204" pitchFamily="34" charset="0"/>
              </a:rPr>
              <a:t>However, implications under Section 56(2) of Income-Tax Act, 1961 to be kept in view regarding fair price of shares</a:t>
            </a:r>
          </a:p>
        </p:txBody>
      </p:sp>
    </p:spTree>
    <p:extLst>
      <p:ext uri="{BB962C8B-B14F-4D97-AF65-F5344CB8AC3E}">
        <p14:creationId xmlns:p14="http://schemas.microsoft.com/office/powerpoint/2010/main" val="19269920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FDI in LLPs</a:t>
            </a:r>
            <a:r>
              <a:rPr lang="en-US" sz="1600" dirty="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FDI is permitted under the automatic route in LLPs operating in sectors / activities where 100% FDI is allowed through the automatic route and there are no FDI linked performance conditions (such as ‘Non Banking Finance Companies’ or ‘Development of Townships, Housing, Built-up infrastructure and Construction-development projects’, or ‘Retail sector’ etc.)</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Eligible Investment: Contribution of foreign capital either by way of capital contribution or by way of acquisition / transfer of profit shares in the capital structure of an LLP</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Downstream Investment: An Indian company or an LLP, having foreign investment, will be permitted to make downstream investment in another company or LLP engaged in sectors in which 100% FDI is allowed under the automatic route and there are no FDI linked performance conditions. </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A company having foreign investment can be converted into an LLP under the automatic route only if it is engaged in a sector where foreign investment up to 100 percent is permitted under automatic route and there are no FDI linked performance conditions</a:t>
            </a: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55</a:t>
            </a:fld>
            <a:endParaRPr lang="en-US" dirty="0"/>
          </a:p>
        </p:txBody>
      </p:sp>
    </p:spTree>
    <p:extLst>
      <p:ext uri="{BB962C8B-B14F-4D97-AF65-F5344CB8AC3E}">
        <p14:creationId xmlns:p14="http://schemas.microsoft.com/office/powerpoint/2010/main" val="3137190191"/>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Sectors eligible for investment by Limited Liability Partnerships under Auto route - Schedule 6 of FEMA Ntf. 20(R)</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FDI in LLPs under automatic route is permitted only in Sectors / activities where 100% FDI is allowed under Automatic route AND there are no FDI linked performance conditions</a:t>
            </a:r>
          </a:p>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Sectors which are eligible for investment by LLP meeting these two criteria include:</a:t>
            </a:r>
            <a:endParaRPr lang="en-US" sz="1800" dirty="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Agriculture &amp; Animal husbandry activities as specified</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Plantation activities as  specified</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Manufacturing except food products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Airports both greenfield and existing</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Other services under Civil aviation sector - Maintenance and Repair organizations; flying training institutes and technical training institutions</a:t>
            </a: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56</a:t>
            </a:fld>
            <a:endParaRPr lang="en-US" dirty="0"/>
          </a:p>
        </p:txBody>
      </p:sp>
    </p:spTree>
    <p:extLst>
      <p:ext uri="{BB962C8B-B14F-4D97-AF65-F5344CB8AC3E}">
        <p14:creationId xmlns:p14="http://schemas.microsoft.com/office/powerpoint/2010/main" val="3961346957"/>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Sectors </a:t>
            </a:r>
            <a:r>
              <a:rPr lang="en-US" sz="2400" u="sng" dirty="0"/>
              <a:t>not</a:t>
            </a:r>
            <a:r>
              <a:rPr lang="en-US" sz="2400" dirty="0"/>
              <a:t> eligible for investment by Limited Liability Partnerships under Auto route - Schedule 6 of FEMA Ntf. 20(R)</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Sectors which are not eligible for investment by LLP i.e. where 100% FDI is allowed under Automatic route but </a:t>
            </a:r>
            <a:r>
              <a:rPr lang="en-US" sz="1800" b="1" dirty="0" err="1">
                <a:latin typeface="Calibri" panose="020F0502020204030204" pitchFamily="34" charset="0"/>
                <a:cs typeface="Calibri" panose="020F0502020204030204" pitchFamily="34" charset="0"/>
              </a:rPr>
              <a:t>conditionalities</a:t>
            </a:r>
            <a:r>
              <a:rPr lang="en-US" sz="1800" b="1" dirty="0">
                <a:latin typeface="Calibri" panose="020F0502020204030204" pitchFamily="34" charset="0"/>
                <a:cs typeface="Calibri" panose="020F0502020204030204" pitchFamily="34" charset="0"/>
              </a:rPr>
              <a:t> are specified. These include:</a:t>
            </a:r>
          </a:p>
          <a:p>
            <a:pPr algn="just">
              <a:lnSpc>
                <a:spcPct val="120000"/>
              </a:lnSpc>
              <a:spcBef>
                <a:spcPts val="0"/>
              </a:spcBef>
              <a:buFont typeface="Wingdings" pitchFamily="2" charset="2"/>
              <a:buChar char="Ø"/>
            </a:pPr>
            <a:endParaRPr lang="en-US" sz="1800" dirty="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Mining – coal &amp; lignite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Petroleum &amp; Natural gas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Broadcasting</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Non-scheduled Air transport services / Helicopter / seaplane services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Construction Development: Townships, Housing, Built-up infrastructure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Industrial Parks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Trading – Wholesale cash-n-carry, B2B E-commerce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Financial Services</a:t>
            </a:r>
          </a:p>
          <a:p>
            <a:pPr marL="280988" indent="0" algn="just">
              <a:lnSpc>
                <a:spcPct val="120000"/>
              </a:lnSpc>
              <a:spcBef>
                <a:spcPts val="0"/>
              </a:spcBef>
              <a:buNone/>
            </a:pPr>
            <a:endParaRPr lang="en-US" sz="18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57</a:t>
            </a:fld>
            <a:endParaRPr lang="en-US" dirty="0"/>
          </a:p>
        </p:txBody>
      </p:sp>
    </p:spTree>
    <p:extLst>
      <p:ext uri="{BB962C8B-B14F-4D97-AF65-F5344CB8AC3E}">
        <p14:creationId xmlns:p14="http://schemas.microsoft.com/office/powerpoint/2010/main" val="2716371344"/>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Who can invest in Limited Liability Partnerships?</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As per Regulation 5(6) of 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20(R) read with Schedule 6, any person resident outside India</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Person includes: Individual, HUF, Company, Firm, AOP or BOI, artificial juridical person and any agency, office or branch owned or controlled by such person</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But under LLP Act, 2008, only Individuals and Body corporates are eligible to become partner in LLP. Body corporate is defined in Section 2(d) of LLP Act to include Indian &amp; Foreign LLPs and Companies incorporated outside India</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Therefore, eligible investors / partners in LLP for FDI are: </a:t>
            </a:r>
          </a:p>
          <a:p>
            <a:pPr lvl="1"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Individuals, Indian / Foreign Companies and Indian / Foreign LLPs</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However, under Schedule 6 of 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20(R), Citizens / Entities of Pakistan &amp; Bangladesh, FPIs, FIIs and FVCIs are not permitted to invest in LLPs</a:t>
            </a: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58</a:t>
            </a:fld>
            <a:endParaRPr lang="en-US" dirty="0"/>
          </a:p>
        </p:txBody>
      </p:sp>
    </p:spTree>
    <p:extLst>
      <p:ext uri="{BB962C8B-B14F-4D97-AF65-F5344CB8AC3E}">
        <p14:creationId xmlns:p14="http://schemas.microsoft.com/office/powerpoint/2010/main" val="4019194021"/>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14844" y="1232096"/>
            <a:ext cx="8324557" cy="4985825"/>
          </a:xfrm>
        </p:spPr>
        <p:txBody>
          <a:bodyPr>
            <a:noAutofit/>
          </a:bodyPr>
          <a:lstStyle/>
          <a:p>
            <a:pPr algn="just">
              <a:lnSpc>
                <a:spcPct val="120000"/>
              </a:lnSpc>
              <a:spcBef>
                <a:spcPts val="0"/>
              </a:spcBef>
              <a:buFont typeface="Wingdings" pitchFamily="2" charset="2"/>
              <a:buChar char="Ø"/>
            </a:pPr>
            <a:endParaRPr lang="en-US" sz="16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FDI in LLPs – Other aspects</a:t>
            </a:r>
            <a:r>
              <a:rPr lang="en-US" sz="1600" dirty="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Capital contribution to LLP to be made by way of inward remittance or debit to NRE / FCNR (B) account  (non-cash methods of capital contribution not specifically permitted)</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Pricing: FDI in a LLP either by way of capital contribution or by way of acquisition / transfer of profit shares, would have to be more than or equal to the fair price as worked out with any valuation norm which is internationally accepted / adopted as per market practice and a valuation certificate to that effect shall be issued by the Chartered Accountant or by a practicing Cost Accountant or by an approved valuer from the panel maintained by the Central Government.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Transfer: In case of transfer of capital contribution / profit share from a resident to a non-resident, the transfer shall be for a consideration equal to or more than the fair price of capital contribution / profit share of an LLP. Further, in case of transfer of capital contribution / profit share from a non-resident to resident, the transfer shall be for a consideration which is less than or equal to the fair price of the capital contribution / profit share of an LLP.</a:t>
            </a: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59</a:t>
            </a:fld>
            <a:endParaRPr lang="en-US" dirty="0"/>
          </a:p>
        </p:txBody>
      </p:sp>
    </p:spTree>
    <p:extLst>
      <p:ext uri="{BB962C8B-B14F-4D97-AF65-F5344CB8AC3E}">
        <p14:creationId xmlns:p14="http://schemas.microsoft.com/office/powerpoint/2010/main" val="139994232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smtClean="0"/>
              <a:t>1 June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a:t>
            </a:fld>
            <a:endParaRPr lang="en-US" dirty="0"/>
          </a:p>
        </p:txBody>
      </p:sp>
      <p:sp>
        <p:nvSpPr>
          <p:cNvPr id="9221" name="Rectangle 4"/>
          <p:cNvSpPr>
            <a:spLocks noGrp="1" noChangeArrowheads="1"/>
          </p:cNvSpPr>
          <p:nvPr>
            <p:ph type="title" idx="4294967295"/>
          </p:nvPr>
        </p:nvSpPr>
        <p:spPr>
          <a:xfrm>
            <a:off x="2105026" y="228600"/>
            <a:ext cx="8562975" cy="533400"/>
          </a:xfrm>
        </p:spPr>
        <p:txBody>
          <a:bodyPr/>
          <a:lstStyle/>
          <a:p>
            <a:pPr algn="ctr" eaLnBrk="1" hangingPunct="1"/>
            <a:r>
              <a:rPr lang="en-US" sz="3000" dirty="0"/>
              <a:t>FEMA Practice</a:t>
            </a:r>
          </a:p>
        </p:txBody>
      </p:sp>
      <p:sp>
        <p:nvSpPr>
          <p:cNvPr id="9222" name="Content Placeholder 6"/>
          <p:cNvSpPr>
            <a:spLocks noGrp="1"/>
          </p:cNvSpPr>
          <p:nvPr>
            <p:ph idx="4294967295"/>
          </p:nvPr>
        </p:nvSpPr>
        <p:spPr>
          <a:xfrm>
            <a:off x="1933576" y="914400"/>
            <a:ext cx="8734425" cy="5334000"/>
          </a:xfrm>
        </p:spPr>
        <p:txBody>
          <a:bodyPr/>
          <a:lstStyle/>
          <a:p>
            <a:pPr>
              <a:buNone/>
            </a:pPr>
            <a:r>
              <a:rPr lang="en-US" sz="2400" dirty="0"/>
              <a:t>  </a:t>
            </a:r>
          </a:p>
        </p:txBody>
      </p:sp>
      <p:sp>
        <p:nvSpPr>
          <p:cNvPr id="8" name="Rectangle 7"/>
          <p:cNvSpPr/>
          <p:nvPr/>
        </p:nvSpPr>
        <p:spPr bwMode="auto">
          <a:xfrm>
            <a:off x="2811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Government </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RBI</a:t>
            </a:r>
          </a:p>
        </p:txBody>
      </p:sp>
      <p:cxnSp>
        <p:nvCxnSpPr>
          <p:cNvPr id="11" name="Straight Connector 10"/>
          <p:cNvCxnSpPr>
            <a:stCxn id="8" idx="3"/>
            <a:endCxn id="9" idx="1"/>
          </p:cNvCxnSpPr>
          <p:nvPr/>
        </p:nvCxnSpPr>
        <p:spPr bwMode="auto">
          <a:xfrm flipV="1">
            <a:off x="4487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Current Account Transactions</a:t>
            </a:r>
          </a:p>
        </p:txBody>
      </p:sp>
      <p:sp>
        <p:nvSpPr>
          <p:cNvPr id="13" name="Rectangle 12"/>
          <p:cNvSpPr/>
          <p:nvPr/>
        </p:nvSpPr>
        <p:spPr bwMode="auto">
          <a:xfrm>
            <a:off x="3904593" y="2987565"/>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a:p>
          <a:p>
            <a:pPr algn="ctr" eaLnBrk="0" hangingPunct="0"/>
            <a:r>
              <a:rPr lang="en-US" sz="1400" dirty="0"/>
              <a:t>Industrial Policy</a:t>
            </a:r>
            <a:endParaRPr lang="en-US" sz="1400" dirty="0">
              <a:latin typeface="Tahoma" pitchFamily="34" charset="0"/>
            </a:endParaRPr>
          </a:p>
        </p:txBody>
      </p:sp>
      <p:sp>
        <p:nvSpPr>
          <p:cNvPr id="15" name="Rectangle 14"/>
          <p:cNvSpPr/>
          <p:nvPr/>
        </p:nvSpPr>
        <p:spPr bwMode="auto">
          <a:xfrm>
            <a:off x="8339959" y="2961291"/>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200" dirty="0">
                <a:latin typeface="Tahoma" pitchFamily="34" charset="0"/>
              </a:rPr>
              <a:t>Prio</a:t>
            </a:r>
            <a:r>
              <a:rPr lang="en-US" sz="1200" dirty="0"/>
              <a:t>r to Amendment</a:t>
            </a:r>
            <a:r>
              <a:rPr lang="en-US" dirty="0"/>
              <a:t>-CAP</a:t>
            </a:r>
            <a:endParaRPr lang="en-US" sz="1400" dirty="0">
              <a:latin typeface="Tahoma" pitchFamily="34" charset="0"/>
            </a:endParaRPr>
          </a:p>
        </p:txBody>
      </p:sp>
      <p:cxnSp>
        <p:nvCxnSpPr>
          <p:cNvPr id="18" name="Straight Connector 17"/>
          <p:cNvCxnSpPr>
            <a:stCxn id="8" idx="2"/>
          </p:cNvCxnSpPr>
          <p:nvPr/>
        </p:nvCxnSpPr>
        <p:spPr bwMode="auto">
          <a:xfrm flipH="1">
            <a:off x="3636580" y="1581808"/>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0"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298"/>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13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Rules</a:t>
            </a:r>
            <a:endParaRPr lang="en-US" sz="1400" dirty="0">
              <a:latin typeface="Tahoma" pitchFamily="34" charset="0"/>
            </a:endParaRPr>
          </a:p>
        </p:txBody>
      </p:sp>
      <p:cxnSp>
        <p:nvCxnSpPr>
          <p:cNvPr id="46" name="Straight Connector 45"/>
          <p:cNvCxnSpPr/>
          <p:nvPr/>
        </p:nvCxnSpPr>
        <p:spPr bwMode="auto">
          <a:xfrm>
            <a:off x="2493580" y="3641836"/>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3788980"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marL="342900" indent="-342900" eaLnBrk="0" fontAlgn="base" hangingPunct="0">
              <a:spcBef>
                <a:spcPct val="0"/>
              </a:spcBef>
              <a:spcAft>
                <a:spcPct val="0"/>
              </a:spcAft>
              <a:buFont typeface="+mj-lt"/>
              <a:buAutoNum type="alphaLcPeriod"/>
            </a:pPr>
            <a:r>
              <a:rPr lang="en-US" sz="1400" dirty="0"/>
              <a:t>Sectoral guidelines</a:t>
            </a:r>
          </a:p>
          <a:p>
            <a:pPr marL="342900" indent="-342900" eaLnBrk="0" fontAlgn="base" hangingPunct="0">
              <a:spcBef>
                <a:spcPct val="0"/>
              </a:spcBef>
              <a:spcAft>
                <a:spcPct val="0"/>
              </a:spcAft>
              <a:buFont typeface="+mj-lt"/>
              <a:buAutoNum type="alphaLcPeriod"/>
            </a:pPr>
            <a:endParaRPr lang="en-US" sz="1400" dirty="0">
              <a:latin typeface="Tahoma" pitchFamily="34" charset="0"/>
            </a:endParaRPr>
          </a:p>
          <a:p>
            <a:pPr marL="342900" indent="-342900" eaLnBrk="0" fontAlgn="base" hangingPunct="0">
              <a:spcBef>
                <a:spcPct val="0"/>
              </a:spcBef>
              <a:spcAft>
                <a:spcPct val="0"/>
              </a:spcAft>
              <a:buFont typeface="+mj-lt"/>
              <a:buAutoNum type="alphaLcPeriod"/>
            </a:pPr>
            <a:r>
              <a:rPr lang="en-US" sz="1400" dirty="0">
                <a:latin typeface="Tahoma" pitchFamily="34" charset="0"/>
              </a:rPr>
              <a:t>Public Sector</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Hazardous</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Small Scale</a:t>
            </a:r>
          </a:p>
          <a:p>
            <a:pPr algn="ctr" eaLnBrk="0" fontAlgn="base" hangingPunct="0">
              <a:spcBef>
                <a:spcPct val="0"/>
              </a:spcBef>
              <a:spcAft>
                <a:spcPct val="0"/>
              </a:spcAft>
            </a:pPr>
            <a:endParaRPr lang="en-US" sz="1400" dirty="0">
              <a:latin typeface="Tahoma" pitchFamily="34" charset="0"/>
            </a:endParaRPr>
          </a:p>
        </p:txBody>
      </p:sp>
      <p:cxnSp>
        <p:nvCxnSpPr>
          <p:cNvPr id="51" name="Straight Connector 50"/>
          <p:cNvCxnSpPr/>
          <p:nvPr/>
        </p:nvCxnSpPr>
        <p:spPr bwMode="auto">
          <a:xfrm rot="300000">
            <a:off x="4755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AP DIR Circulars</a:t>
            </a:r>
            <a:endParaRPr lang="en-US" sz="1400" dirty="0">
              <a:latin typeface="Tahoma" pitchFamily="34" charset="0"/>
            </a:endParaRPr>
          </a:p>
        </p:txBody>
      </p:sp>
      <p:sp>
        <p:nvSpPr>
          <p:cNvPr id="60" name="Rectangle 59"/>
          <p:cNvSpPr/>
          <p:nvPr/>
        </p:nvSpPr>
        <p:spPr bwMode="auto">
          <a:xfrm>
            <a:off x="8313683" y="5630918"/>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Master Directions / Master Circular in case where no directions are issued </a:t>
            </a:r>
          </a:p>
        </p:txBody>
      </p:sp>
      <p:cxnSp>
        <p:nvCxnSpPr>
          <p:cNvPr id="66" name="Straight Connector 65"/>
          <p:cNvCxnSpPr/>
          <p:nvPr/>
        </p:nvCxnSpPr>
        <p:spPr bwMode="auto">
          <a:xfrm flipH="1">
            <a:off x="9154511"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9136119"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4"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8334704" y="2010105"/>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A.D. Banks</a:t>
            </a:r>
          </a:p>
        </p:txBody>
      </p:sp>
      <p:sp>
        <p:nvSpPr>
          <p:cNvPr id="45" name="Rectangle 44"/>
          <p:cNvSpPr/>
          <p:nvPr/>
        </p:nvSpPr>
        <p:spPr bwMode="auto">
          <a:xfrm>
            <a:off x="8297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Debt related CAP</a:t>
            </a:r>
          </a:p>
        </p:txBody>
      </p:sp>
      <p:cxnSp>
        <p:nvCxnSpPr>
          <p:cNvPr id="52" name="Straight Connector 51"/>
          <p:cNvCxnSpPr>
            <a:stCxn id="43" idx="2"/>
            <a:endCxn id="15" idx="0"/>
          </p:cNvCxnSpPr>
          <p:nvPr/>
        </p:nvCxnSpPr>
        <p:spPr bwMode="auto">
          <a:xfrm>
            <a:off x="9172905" y="2674884"/>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9136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183245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14844" y="1232096"/>
            <a:ext cx="8324557" cy="4985825"/>
          </a:xfrm>
        </p:spPr>
        <p:txBody>
          <a:bodyPr>
            <a:noAutofit/>
          </a:bodyPr>
          <a:lstStyle/>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Reporting requirements of FDI in LLPs</a:t>
            </a:r>
            <a:r>
              <a:rPr lang="en-US" sz="1600" dirty="0">
                <a:latin typeface="Calibri" panose="020F0502020204030204" pitchFamily="34" charset="0"/>
                <a:cs typeface="Calibri" panose="020F0502020204030204" pitchFamily="34" charset="0"/>
              </a:rPr>
              <a:t>:</a:t>
            </a:r>
          </a:p>
          <a:p>
            <a:pPr marL="358775" lvl="1" indent="-357188" algn="just" defTabSz="695325">
              <a:spcBef>
                <a:spcPts val="0"/>
              </a:spcBef>
              <a:buClrTx/>
              <a:buFontTx/>
              <a:buChar char="•"/>
              <a:defRPr/>
            </a:pPr>
            <a:endParaRPr lang="en-US" sz="1600" b="1" dirty="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a:latin typeface="Calibri" panose="020F0502020204030204" pitchFamily="34" charset="0"/>
                <a:cs typeface="Calibri" panose="020F0502020204030204" pitchFamily="34" charset="0"/>
              </a:rPr>
              <a:t>Receipt of consideration for capital contribution or profit share – Within 30 days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Form Foreign Direct Investment – LLP(I)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Copies of FIRC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KYC report of non-resident investor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RBI will allot UIN for each remittance </a:t>
            </a:r>
          </a:p>
          <a:p>
            <a:pPr marL="1587" lvl="1" indent="0" algn="just" defTabSz="695325">
              <a:spcBef>
                <a:spcPts val="0"/>
              </a:spcBef>
              <a:buClrTx/>
              <a:buNone/>
              <a:defRPr/>
            </a:pPr>
            <a:endParaRPr lang="en-US" sz="1600" dirty="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a:latin typeface="Calibri" panose="020F0502020204030204" pitchFamily="34" charset="0"/>
                <a:cs typeface="Calibri" panose="020F0502020204030204" pitchFamily="34" charset="0"/>
              </a:rPr>
              <a:t>Transfer of capital contribution or profit share between Non-Resident and Resident – Within 60 days in </a:t>
            </a:r>
            <a:r>
              <a:rPr lang="en-US" sz="1600" kern="1200" dirty="0">
                <a:solidFill>
                  <a:srgbClr val="000000"/>
                </a:solidFill>
                <a:latin typeface="Calibri" panose="020F0502020204030204" pitchFamily="34" charset="0"/>
                <a:cs typeface="Calibri" panose="020F0502020204030204" pitchFamily="34" charset="0"/>
              </a:rPr>
              <a:t>Form Foreign Direct Investment – LLP(II)</a:t>
            </a:r>
          </a:p>
          <a:p>
            <a:pPr marL="287337" lvl="1" algn="just" defTabSz="695325">
              <a:spcBef>
                <a:spcPts val="0"/>
              </a:spcBef>
              <a:buClr>
                <a:srgbClr val="0070C0"/>
              </a:buClr>
              <a:buSzPct val="125000"/>
              <a:buFont typeface="Wingdings" panose="05000000000000000000" pitchFamily="2" charset="2"/>
              <a:buChar char="§"/>
              <a:defRPr/>
            </a:pPr>
            <a:endParaRPr lang="en-US" sz="1600" kern="1200" dirty="0">
              <a:solidFill>
                <a:srgbClr val="000000"/>
              </a:solidFill>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kern="1200" dirty="0">
                <a:solidFill>
                  <a:srgbClr val="000000"/>
                </a:solidFill>
                <a:latin typeface="Calibri" panose="020F0502020204030204" pitchFamily="34" charset="0"/>
                <a:cs typeface="Calibri" panose="020F0502020204030204" pitchFamily="34" charset="0"/>
              </a:rPr>
              <a:t>Annual  compliance: Filing of Annual Return on Foreign Liabilities &amp; Assets by 15</a:t>
            </a:r>
            <a:r>
              <a:rPr lang="en-US" sz="1600" kern="1200" baseline="30000" dirty="0">
                <a:solidFill>
                  <a:srgbClr val="000000"/>
                </a:solidFill>
                <a:latin typeface="Calibri" panose="020F0502020204030204" pitchFamily="34" charset="0"/>
                <a:cs typeface="Calibri" panose="020F0502020204030204" pitchFamily="34" charset="0"/>
              </a:rPr>
              <a:t>th</a:t>
            </a:r>
            <a:r>
              <a:rPr lang="en-US" sz="1600" kern="1200" dirty="0">
                <a:solidFill>
                  <a:srgbClr val="000000"/>
                </a:solidFill>
                <a:latin typeface="Calibri" panose="020F0502020204030204" pitchFamily="34" charset="0"/>
                <a:cs typeface="Calibri" panose="020F0502020204030204" pitchFamily="34" charset="0"/>
              </a:rPr>
              <a:t> July every year</a:t>
            </a:r>
          </a:p>
        </p:txBody>
      </p:sp>
      <p:sp>
        <p:nvSpPr>
          <p:cNvPr id="4" name="Date Placeholder 3"/>
          <p:cNvSpPr>
            <a:spLocks noGrp="1"/>
          </p:cNvSpPr>
          <p:nvPr>
            <p:ph type="dt" sz="half" idx="10"/>
          </p:nvPr>
        </p:nvSpPr>
        <p:spPr/>
        <p:txBody>
          <a:bodyPr/>
          <a:lstStyle/>
          <a:p>
            <a:pPr>
              <a:defRPr/>
            </a:pPr>
            <a:r>
              <a:rPr lang="en-US" smtClean="0"/>
              <a:t>1 June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60</a:t>
            </a:fld>
            <a:endParaRPr lang="en-US" dirty="0"/>
          </a:p>
        </p:txBody>
      </p:sp>
    </p:spTree>
    <p:extLst>
      <p:ext uri="{BB962C8B-B14F-4D97-AF65-F5344CB8AC3E}">
        <p14:creationId xmlns:p14="http://schemas.microsoft.com/office/powerpoint/2010/main" val="2383221442"/>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F503D5-43E7-4601-A025-3C2034B53D01}"/>
              </a:ext>
            </a:extLst>
          </p:cNvPr>
          <p:cNvSpPr>
            <a:spLocks noGrp="1"/>
          </p:cNvSpPr>
          <p:nvPr>
            <p:ph type="title"/>
          </p:nvPr>
        </p:nvSpPr>
        <p:spPr>
          <a:xfrm>
            <a:off x="1534585" y="214315"/>
            <a:ext cx="10390716" cy="936060"/>
          </a:xfrm>
        </p:spPr>
        <p:txBody>
          <a:bodyPr/>
          <a:lstStyle/>
          <a:p>
            <a:pPr algn="ctr"/>
            <a:r>
              <a:rPr lang="en-IN" sz="3600" dirty="0"/>
              <a:t>Foreign Venture Capital Investor (FVCI)</a:t>
            </a:r>
          </a:p>
        </p:txBody>
      </p:sp>
      <p:sp>
        <p:nvSpPr>
          <p:cNvPr id="3" name="Content Placeholder 2">
            <a:extLst>
              <a:ext uri="{FF2B5EF4-FFF2-40B4-BE49-F238E27FC236}">
                <a16:creationId xmlns="" xmlns:a16="http://schemas.microsoft.com/office/drawing/2014/main" id="{DABED69D-30D4-4922-9212-6D6254A2E3C0}"/>
              </a:ext>
            </a:extLst>
          </p:cNvPr>
          <p:cNvSpPr>
            <a:spLocks noGrp="1"/>
          </p:cNvSpPr>
          <p:nvPr>
            <p:ph idx="1"/>
          </p:nvPr>
        </p:nvSpPr>
        <p:spPr>
          <a:xfrm>
            <a:off x="1283929" y="1479909"/>
            <a:ext cx="10363200" cy="4763729"/>
          </a:xfrm>
        </p:spPr>
        <p:txBody>
          <a:bodyPr/>
          <a:lstStyle/>
          <a:p>
            <a:r>
              <a:rPr lang="en-US" sz="1600" dirty="0"/>
              <a:t>The term FVCI has been defined under SEBI (Foreign Venture Capital Investor) Regulations 2000 to mean: An investor incorporated or established outside India, which proposes to make investments in venture capital fund(s) or venture capital undertakings (VCU) in India and is registered under the FVCI Regulations”</a:t>
            </a:r>
          </a:p>
          <a:p>
            <a:endParaRPr lang="en-US" sz="1600" dirty="0"/>
          </a:p>
          <a:p>
            <a:pPr>
              <a:buClr>
                <a:srgbClr val="FF0000"/>
              </a:buClr>
            </a:pPr>
            <a:r>
              <a:rPr lang="en-US" sz="1600" u="sng" dirty="0"/>
              <a:t>Key Eligibility Conditions for FVCI</a:t>
            </a:r>
          </a:p>
          <a:p>
            <a:r>
              <a:rPr lang="en-US" sz="1600" dirty="0"/>
              <a:t>Has sufficient experience, good track record, professionally competent, financially sound with good reputation </a:t>
            </a:r>
          </a:p>
          <a:p>
            <a:r>
              <a:rPr lang="en-US" sz="1600" dirty="0"/>
              <a:t>Has been granted necessary approval by the RBI for making investments in India </a:t>
            </a:r>
          </a:p>
          <a:p>
            <a:r>
              <a:rPr lang="en-US" sz="1600" dirty="0"/>
              <a:t>– No prior approval of RBI required for investments under schedule 7</a:t>
            </a:r>
          </a:p>
          <a:p>
            <a:r>
              <a:rPr lang="en-US" sz="1600" dirty="0"/>
              <a:t>Could be an investment entity, pension fund, mutual fund, endowment fund, charitable institution or any other entity incorporated outside India</a:t>
            </a:r>
          </a:p>
          <a:p>
            <a:r>
              <a:rPr lang="en-US" sz="1600" dirty="0"/>
              <a:t>Main objects should permit the fund to carry on the activity of venture capital </a:t>
            </a:r>
          </a:p>
          <a:p>
            <a:r>
              <a:rPr lang="en-US" sz="1600" dirty="0"/>
              <a:t>Has not been refused a certificate by SEBI</a:t>
            </a:r>
          </a:p>
          <a:p>
            <a:r>
              <a:rPr lang="en-US" sz="1600" dirty="0"/>
              <a:t>Regulated by an appropriate foreign regulatory authority or is an income tax payer; or submits a certificate from its banker of its or its promoter’s track record it is neither a regulated entity nor an income tax payer</a:t>
            </a:r>
          </a:p>
          <a:p>
            <a:r>
              <a:rPr lang="en-US" sz="1600" dirty="0"/>
              <a:t>SEBI clarified that DPP may consider granting of FPI registration to FVCI registered entity, subject to conditions - clear segregation of funds/ securities, etc.</a:t>
            </a:r>
            <a:endParaRPr lang="en-IN" sz="1600" dirty="0"/>
          </a:p>
        </p:txBody>
      </p:sp>
      <p:sp>
        <p:nvSpPr>
          <p:cNvPr id="4" name="Date Placeholder 3">
            <a:extLst>
              <a:ext uri="{FF2B5EF4-FFF2-40B4-BE49-F238E27FC236}">
                <a16:creationId xmlns="" xmlns:a16="http://schemas.microsoft.com/office/drawing/2014/main" id="{11DEB7E4-5C91-4DB5-9C7D-F36B2A246DB0}"/>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EC4AB20A-4C64-4A13-B53D-8CF3E1D40C91}"/>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383288E1-1F0D-4B66-81D0-4858C254A663}"/>
              </a:ext>
            </a:extLst>
          </p:cNvPr>
          <p:cNvSpPr>
            <a:spLocks noGrp="1"/>
          </p:cNvSpPr>
          <p:nvPr>
            <p:ph type="sldNum" sz="quarter" idx="12"/>
          </p:nvPr>
        </p:nvSpPr>
        <p:spPr/>
        <p:txBody>
          <a:bodyPr/>
          <a:lstStyle/>
          <a:p>
            <a:pPr>
              <a:defRPr/>
            </a:pPr>
            <a:fld id="{4CAA70CE-4DCB-4D19-AC47-571E7F2D8BF8}" type="slidenum">
              <a:rPr lang="en-US" smtClean="0"/>
              <a:pPr>
                <a:defRPr/>
              </a:pPr>
              <a:t>61</a:t>
            </a:fld>
            <a:endParaRPr lang="en-US" dirty="0"/>
          </a:p>
        </p:txBody>
      </p:sp>
    </p:spTree>
    <p:extLst>
      <p:ext uri="{BB962C8B-B14F-4D97-AF65-F5344CB8AC3E}">
        <p14:creationId xmlns:p14="http://schemas.microsoft.com/office/powerpoint/2010/main" val="17475426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F503D5-43E7-4601-A025-3C2034B53D01}"/>
              </a:ext>
            </a:extLst>
          </p:cNvPr>
          <p:cNvSpPr>
            <a:spLocks noGrp="1"/>
          </p:cNvSpPr>
          <p:nvPr>
            <p:ph type="title"/>
          </p:nvPr>
        </p:nvSpPr>
        <p:spPr>
          <a:xfrm>
            <a:off x="1534585" y="214315"/>
            <a:ext cx="10390716" cy="936060"/>
          </a:xfrm>
        </p:spPr>
        <p:txBody>
          <a:bodyPr/>
          <a:lstStyle/>
          <a:p>
            <a:pPr algn="ctr"/>
            <a:r>
              <a:rPr lang="en-IN" sz="3600" dirty="0"/>
              <a:t>FVCI – Investment Criteria</a:t>
            </a:r>
          </a:p>
        </p:txBody>
      </p:sp>
      <p:sp>
        <p:nvSpPr>
          <p:cNvPr id="3" name="Content Placeholder 2">
            <a:extLst>
              <a:ext uri="{FF2B5EF4-FFF2-40B4-BE49-F238E27FC236}">
                <a16:creationId xmlns="" xmlns:a16="http://schemas.microsoft.com/office/drawing/2014/main" id="{DABED69D-30D4-4922-9212-6D6254A2E3C0}"/>
              </a:ext>
            </a:extLst>
          </p:cNvPr>
          <p:cNvSpPr>
            <a:spLocks noGrp="1"/>
          </p:cNvSpPr>
          <p:nvPr>
            <p:ph idx="1"/>
          </p:nvPr>
        </p:nvSpPr>
        <p:spPr>
          <a:xfrm>
            <a:off x="1283929" y="1479909"/>
            <a:ext cx="10363200" cy="4763729"/>
          </a:xfrm>
        </p:spPr>
        <p:txBody>
          <a:bodyPr/>
          <a:lstStyle/>
          <a:p>
            <a:pPr marL="0" indent="0">
              <a:buNone/>
            </a:pPr>
            <a:r>
              <a:rPr lang="en-US" sz="1500" u="sng" dirty="0"/>
              <a:t>A FVCI registered with SEBI is permitted to make investments in following manner:</a:t>
            </a:r>
          </a:p>
          <a:p>
            <a:r>
              <a:rPr lang="en-US" sz="1500" dirty="0"/>
              <a:t>An FVCI can invest all of its funds in a domestic VCF- a registered FVCI is allowed to invest 100% of its funds in a VCF registered under SEBI(Venture Capital Fund) Regulations.</a:t>
            </a:r>
          </a:p>
          <a:p>
            <a:r>
              <a:rPr lang="en-US" sz="1500" dirty="0"/>
              <a:t>It has to invest atleast 66.67% of its investible funds in unlisted equity shares or equity linked instruments of Venture Capital Undertakings.</a:t>
            </a:r>
          </a:p>
          <a:p>
            <a:r>
              <a:rPr lang="en-US" sz="1500" dirty="0"/>
              <a:t>It can invest only 33.33% of its funds (and not more), by-</a:t>
            </a:r>
          </a:p>
          <a:p>
            <a:pPr marL="0" indent="0">
              <a:buNone/>
            </a:pPr>
            <a:r>
              <a:rPr lang="en-US" sz="1500" dirty="0"/>
              <a:t>a)Subscribing to initial public offer of adventure capital undertaking whose shares are proposed to be listed;</a:t>
            </a:r>
          </a:p>
          <a:p>
            <a:pPr marL="0" indent="0">
              <a:buNone/>
            </a:pPr>
            <a:r>
              <a:rPr lang="en-US" sz="1500" dirty="0"/>
              <a:t>b)Investing in debt or debt instrument of the VCU* in which FVCI has already made an investment by Equity</a:t>
            </a:r>
          </a:p>
          <a:p>
            <a:pPr marL="0" indent="0">
              <a:buNone/>
            </a:pPr>
            <a:r>
              <a:rPr lang="en-US" sz="1500" dirty="0"/>
              <a:t>c)Preferential allotment of equity shares of a listed company subject to lock in period of one year;</a:t>
            </a:r>
          </a:p>
          <a:p>
            <a:pPr marL="0" indent="0">
              <a:buNone/>
            </a:pPr>
            <a:r>
              <a:rPr lang="en-US" sz="1500" dirty="0"/>
              <a:t>d)Investment by subscription or purchase in the equity shares or equity-linked securities of a financially weak listed company or industrial listed company.</a:t>
            </a:r>
          </a:p>
          <a:p>
            <a:pPr marL="0" indent="0">
              <a:buNone/>
            </a:pPr>
            <a:r>
              <a:rPr lang="en-US" sz="1500" dirty="0"/>
              <a:t>e)Investment by way of subscription or purchase in Special Purpose Vehicles created for the purpose of facilitating or promoting investment in accordance with these regulations.</a:t>
            </a:r>
          </a:p>
          <a:p>
            <a:pPr marL="0" indent="0">
              <a:buNone/>
            </a:pPr>
            <a:endParaRPr lang="en-US" sz="1500" dirty="0"/>
          </a:p>
          <a:p>
            <a:pPr marL="0" indent="0">
              <a:buNone/>
            </a:pPr>
            <a:r>
              <a:rPr lang="en-US" sz="1500" b="1" dirty="0"/>
              <a:t>FVCI have a fixed life cycle. Every FVCI making investments in IVCU or VCF has to mandatorily disclose life cycle of its fund before making any investments. It has to further disclose all its investment strategies to the SEBI before it makes any investment in India.</a:t>
            </a:r>
          </a:p>
          <a:p>
            <a:pPr marL="0" indent="0">
              <a:buNone/>
            </a:pPr>
            <a:endParaRPr lang="en-US" sz="1500" b="1" dirty="0"/>
          </a:p>
          <a:p>
            <a:pPr marL="0" indent="0">
              <a:buNone/>
            </a:pPr>
            <a:r>
              <a:rPr lang="en-US" sz="1000" dirty="0"/>
              <a:t>*VCU- Venture Capital undertaking</a:t>
            </a:r>
            <a:endParaRPr lang="en-IN" sz="1000" dirty="0"/>
          </a:p>
        </p:txBody>
      </p:sp>
      <p:sp>
        <p:nvSpPr>
          <p:cNvPr id="4" name="Date Placeholder 3">
            <a:extLst>
              <a:ext uri="{FF2B5EF4-FFF2-40B4-BE49-F238E27FC236}">
                <a16:creationId xmlns="" xmlns:a16="http://schemas.microsoft.com/office/drawing/2014/main" id="{11DEB7E4-5C91-4DB5-9C7D-F36B2A246DB0}"/>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EC4AB20A-4C64-4A13-B53D-8CF3E1D40C91}"/>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383288E1-1F0D-4B66-81D0-4858C254A663}"/>
              </a:ext>
            </a:extLst>
          </p:cNvPr>
          <p:cNvSpPr>
            <a:spLocks noGrp="1"/>
          </p:cNvSpPr>
          <p:nvPr>
            <p:ph type="sldNum" sz="quarter" idx="12"/>
          </p:nvPr>
        </p:nvSpPr>
        <p:spPr/>
        <p:txBody>
          <a:bodyPr/>
          <a:lstStyle/>
          <a:p>
            <a:pPr>
              <a:defRPr/>
            </a:pPr>
            <a:fld id="{4CAA70CE-4DCB-4D19-AC47-571E7F2D8BF8}" type="slidenum">
              <a:rPr lang="en-US" smtClean="0"/>
              <a:pPr>
                <a:defRPr/>
              </a:pPr>
              <a:t>62</a:t>
            </a:fld>
            <a:endParaRPr lang="en-US" dirty="0"/>
          </a:p>
        </p:txBody>
      </p:sp>
    </p:spTree>
    <p:extLst>
      <p:ext uri="{BB962C8B-B14F-4D97-AF65-F5344CB8AC3E}">
        <p14:creationId xmlns:p14="http://schemas.microsoft.com/office/powerpoint/2010/main" val="39181055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dirty="0"/>
              <a:t>Taxation on FVCI</a:t>
            </a:r>
          </a:p>
        </p:txBody>
      </p:sp>
      <p:sp>
        <p:nvSpPr>
          <p:cNvPr id="3" name="Content Placeholder 2">
            <a:extLst>
              <a:ext uri="{FF2B5EF4-FFF2-40B4-BE49-F238E27FC236}">
                <a16:creationId xmlns="" xmlns:a16="http://schemas.microsoft.com/office/drawing/2014/main" id="{A50B1248-09C5-47D7-B813-62D370402D6F}"/>
              </a:ext>
            </a:extLst>
          </p:cNvPr>
          <p:cNvSpPr>
            <a:spLocks noGrp="1"/>
          </p:cNvSpPr>
          <p:nvPr>
            <p:ph idx="1"/>
          </p:nvPr>
        </p:nvSpPr>
        <p:spPr>
          <a:xfrm>
            <a:off x="1534585" y="1371600"/>
            <a:ext cx="8907273" cy="4114800"/>
          </a:xfrm>
        </p:spPr>
        <p:txBody>
          <a:bodyPr/>
          <a:lstStyle/>
          <a:p>
            <a:r>
              <a:rPr lang="en-US" sz="1600" dirty="0"/>
              <a:t>Under Section 90(2) of the Income-tax Act, a non-resident assessee based in a country with which India has a Double Taxation Avoidance Agreement (DTAA), may opt to be taxed either under the IT Act or the DTAA, whichever is more beneficial.</a:t>
            </a:r>
          </a:p>
          <a:p>
            <a:endParaRPr lang="en-US" sz="1600" dirty="0"/>
          </a:p>
          <a:p>
            <a:r>
              <a:rPr lang="en-US" sz="1600" dirty="0"/>
              <a:t>Under Section 10(23FB) of the IT Act, any income of a registered FVCI is exempt from income tax. The FVCI can carry on business in India through a permanent establishment in India, and yet its entire income would be tax free. On the other hand, if the FVCI opts to be taxed under the DTAA and it has a permanent establishment in India, its Indian income will not be tax free.</a:t>
            </a:r>
          </a:p>
          <a:p>
            <a:endParaRPr lang="en-US" sz="1600" dirty="0"/>
          </a:p>
          <a:p>
            <a:r>
              <a:rPr lang="en-US" sz="1600" dirty="0"/>
              <a:t>The tax exemption under section 10(23FB) has to be read with section 115U of the IT Act, which confers a pass-through status on SEBI-registered venture funds. Investors in such funds would be liable to tax in respect of the income received by them from the FVCI in the same manner as it would have been, had the investors invested directly in the venture capital undertaking. In other words, income earned by an FVCI by way of dividend, interest or capital gains, upon distribution, would continue to retain the same character in the hands of its investors. Profits made by a private equity fund or venture capital fund should be taxed as business profits and not as capital gains.</a:t>
            </a:r>
            <a:endParaRPr lang="en-IN" sz="1600" dirty="0"/>
          </a:p>
        </p:txBody>
      </p:sp>
      <p:sp>
        <p:nvSpPr>
          <p:cNvPr id="4" name="Date Placeholder 3">
            <a:extLst>
              <a:ext uri="{FF2B5EF4-FFF2-40B4-BE49-F238E27FC236}">
                <a16:creationId xmlns="" xmlns:a16="http://schemas.microsoft.com/office/drawing/2014/main" id="{29E6EAAA-DFE3-445A-B2A6-30E0E9E5BB4F}"/>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63</a:t>
            </a:fld>
            <a:endParaRPr lang="en-US" dirty="0"/>
          </a:p>
        </p:txBody>
      </p:sp>
      <p:sp>
        <p:nvSpPr>
          <p:cNvPr id="7" name="Rectangle 6">
            <a:extLst>
              <a:ext uri="{FF2B5EF4-FFF2-40B4-BE49-F238E27FC236}">
                <a16:creationId xmlns=""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6350693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200" dirty="0"/>
              <a:t>FVCI - Schedule 7 of Notification 20(R)</a:t>
            </a:r>
          </a:p>
        </p:txBody>
      </p:sp>
      <p:sp>
        <p:nvSpPr>
          <p:cNvPr id="3" name="Content Placeholder 2">
            <a:extLst>
              <a:ext uri="{FF2B5EF4-FFF2-40B4-BE49-F238E27FC236}">
                <a16:creationId xmlns="" xmlns:a16="http://schemas.microsoft.com/office/drawing/2014/main" id="{A50B1248-09C5-47D7-B813-62D370402D6F}"/>
              </a:ext>
            </a:extLst>
          </p:cNvPr>
          <p:cNvSpPr>
            <a:spLocks noGrp="1"/>
          </p:cNvSpPr>
          <p:nvPr>
            <p:ph idx="1"/>
          </p:nvPr>
        </p:nvSpPr>
        <p:spPr>
          <a:xfrm>
            <a:off x="1534585" y="1371600"/>
            <a:ext cx="8907273" cy="4114800"/>
          </a:xfrm>
        </p:spPr>
        <p:txBody>
          <a:bodyPr/>
          <a:lstStyle/>
          <a:p>
            <a:pPr marL="0" indent="0">
              <a:buNone/>
            </a:pPr>
            <a:r>
              <a:rPr lang="en-IN" sz="1600" u="sng" dirty="0"/>
              <a:t>Eligible Instruments</a:t>
            </a:r>
          </a:p>
          <a:p>
            <a:r>
              <a:rPr lang="en-US" sz="1600" dirty="0"/>
              <a:t>Securities issued by an Indian company engaged in specified sectors* and whose shares are not listed at the time of issuance </a:t>
            </a:r>
          </a:p>
          <a:p>
            <a:r>
              <a:rPr lang="en-US" sz="1600" dirty="0"/>
              <a:t>Securities issued by a startup irrespective of the sector in which it is engaged </a:t>
            </a:r>
          </a:p>
          <a:p>
            <a:r>
              <a:rPr lang="en-US" sz="1600" dirty="0"/>
              <a:t>Units of a VCF or a Cat I AIF</a:t>
            </a:r>
          </a:p>
          <a:p>
            <a:endParaRPr lang="en-US" sz="1600" dirty="0"/>
          </a:p>
          <a:p>
            <a:r>
              <a:rPr lang="en-US" sz="1600" dirty="0"/>
              <a:t>*Specified Sectors:</a:t>
            </a:r>
          </a:p>
          <a:p>
            <a:pPr marL="0" indent="0">
              <a:buNone/>
            </a:pPr>
            <a:r>
              <a:rPr lang="en-US" sz="1600" dirty="0"/>
              <a:t>Biotechnology, IT related to hardware and software development, Nanotechnology, Seed research and development, Research and development of new chemical entities in pharmaceutical sector, Dairy industry, Poultry industry, Production of bio-fuels, Hotel-cum-convention centres with seating capacity of more than three thousand. Infrastructure sector. The term ‘Infrastructure Sector’ has the same meaning as given in the Harmonised Master List of Infrastructure sub-sectors approved by Government of India vide Notification F. No. 13/06/2009-INF dated March 27, 2012 as amended/ updated</a:t>
            </a:r>
            <a:r>
              <a:rPr lang="en-US" sz="1600" u="sng" dirty="0"/>
              <a:t>.</a:t>
            </a:r>
          </a:p>
          <a:p>
            <a:pPr marL="0" indent="0">
              <a:buNone/>
            </a:pPr>
            <a:endParaRPr lang="en-IN" sz="1600" u="sng" dirty="0"/>
          </a:p>
        </p:txBody>
      </p:sp>
      <p:sp>
        <p:nvSpPr>
          <p:cNvPr id="4" name="Date Placeholder 3">
            <a:extLst>
              <a:ext uri="{FF2B5EF4-FFF2-40B4-BE49-F238E27FC236}">
                <a16:creationId xmlns="" xmlns:a16="http://schemas.microsoft.com/office/drawing/2014/main" id="{29E6EAAA-DFE3-445A-B2A6-30E0E9E5BB4F}"/>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64</a:t>
            </a:fld>
            <a:endParaRPr lang="en-US" dirty="0"/>
          </a:p>
        </p:txBody>
      </p:sp>
      <p:sp>
        <p:nvSpPr>
          <p:cNvPr id="7" name="Rectangle 6">
            <a:extLst>
              <a:ext uri="{FF2B5EF4-FFF2-40B4-BE49-F238E27FC236}">
                <a16:creationId xmlns=""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34213864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3" name="Content Placeholder 2">
            <a:extLst>
              <a:ext uri="{FF2B5EF4-FFF2-40B4-BE49-F238E27FC236}">
                <a16:creationId xmlns="" xmlns:a16="http://schemas.microsoft.com/office/drawing/2014/main" id="{A50B1248-09C5-47D7-B813-62D370402D6F}"/>
              </a:ext>
            </a:extLst>
          </p:cNvPr>
          <p:cNvSpPr>
            <a:spLocks noGrp="1"/>
          </p:cNvSpPr>
          <p:nvPr>
            <p:ph idx="1"/>
          </p:nvPr>
        </p:nvSpPr>
        <p:spPr>
          <a:xfrm>
            <a:off x="1534585" y="1371600"/>
            <a:ext cx="8907273" cy="4114800"/>
          </a:xfrm>
        </p:spPr>
        <p:txBody>
          <a:bodyPr/>
          <a:lstStyle/>
          <a:p>
            <a:pPr marL="0" indent="0">
              <a:buNone/>
            </a:pPr>
            <a:r>
              <a:rPr lang="en-US" sz="1600" dirty="0"/>
              <a:t>“Alternative Investment Fund” means any fund established or incorporated in India in the form of a trust or a company or a limited liability partnership or a body corporate which,</a:t>
            </a:r>
          </a:p>
          <a:p>
            <a:pPr marL="0" indent="0">
              <a:buNone/>
            </a:pPr>
            <a:r>
              <a:rPr lang="en-US" sz="1600" dirty="0"/>
              <a:t>(i) is a privately pooled investment vehicle which collects funds from investors, whether Indian or foreign, for investing it in accordance with a defined investment policy for the benefit of its investors; and</a:t>
            </a:r>
          </a:p>
          <a:p>
            <a:pPr marL="0" indent="0">
              <a:buNone/>
            </a:pPr>
            <a:r>
              <a:rPr lang="en-US" sz="1600" dirty="0"/>
              <a:t>(ii) is not covered under the Securities and Exchange Board of India (Mutual Funds) Regulations, 1996, Securities and Exchange Board of India (Collective Investment Schemes) Regulations, 1999 or any other regulations of the Board to regulate fund management activities.</a:t>
            </a:r>
          </a:p>
          <a:p>
            <a:pPr marL="0" indent="0">
              <a:buNone/>
            </a:pPr>
            <a:endParaRPr lang="en-US" sz="1600" dirty="0"/>
          </a:p>
          <a:p>
            <a:pPr marL="0" indent="0">
              <a:buNone/>
            </a:pPr>
            <a:r>
              <a:rPr lang="en-US" sz="1600" dirty="0"/>
              <a:t>Exemptions: </a:t>
            </a:r>
          </a:p>
          <a:p>
            <a:pPr marL="0" indent="0">
              <a:buNone/>
            </a:pPr>
            <a:r>
              <a:rPr lang="en-US" sz="1600" dirty="0"/>
              <a:t>Family trusts</a:t>
            </a:r>
          </a:p>
          <a:p>
            <a:pPr marL="0" indent="0">
              <a:buNone/>
            </a:pPr>
            <a:r>
              <a:rPr lang="en-US" sz="1600" dirty="0"/>
              <a:t>ESOP trusts</a:t>
            </a:r>
          </a:p>
          <a:p>
            <a:pPr marL="0" indent="0">
              <a:buNone/>
            </a:pPr>
            <a:r>
              <a:rPr lang="en-US" sz="1600" dirty="0"/>
              <a:t>Employee welfare trusts</a:t>
            </a:r>
          </a:p>
          <a:p>
            <a:pPr marL="0" indent="0">
              <a:buNone/>
            </a:pPr>
            <a:r>
              <a:rPr lang="en-US" sz="1600" dirty="0"/>
              <a:t>Holding companies</a:t>
            </a:r>
          </a:p>
          <a:p>
            <a:pPr marL="0" indent="0">
              <a:buNone/>
            </a:pPr>
            <a:r>
              <a:rPr lang="en-US" sz="1600" dirty="0"/>
              <a:t>Securitization trusts</a:t>
            </a:r>
          </a:p>
        </p:txBody>
      </p:sp>
      <p:sp>
        <p:nvSpPr>
          <p:cNvPr id="4" name="Date Placeholder 3">
            <a:extLst>
              <a:ext uri="{FF2B5EF4-FFF2-40B4-BE49-F238E27FC236}">
                <a16:creationId xmlns="" xmlns:a16="http://schemas.microsoft.com/office/drawing/2014/main" id="{29E6EAAA-DFE3-445A-B2A6-30E0E9E5BB4F}"/>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65</a:t>
            </a:fld>
            <a:endParaRPr lang="en-US" dirty="0"/>
          </a:p>
        </p:txBody>
      </p:sp>
      <p:sp>
        <p:nvSpPr>
          <p:cNvPr id="7" name="Rectangle 6">
            <a:extLst>
              <a:ext uri="{FF2B5EF4-FFF2-40B4-BE49-F238E27FC236}">
                <a16:creationId xmlns=""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41388932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4" name="Date Placeholder 3">
            <a:extLst>
              <a:ext uri="{FF2B5EF4-FFF2-40B4-BE49-F238E27FC236}">
                <a16:creationId xmlns="" xmlns:a16="http://schemas.microsoft.com/office/drawing/2014/main" id="{29E6EAAA-DFE3-445A-B2A6-30E0E9E5BB4F}"/>
              </a:ext>
            </a:extLst>
          </p:cNvPr>
          <p:cNvSpPr>
            <a:spLocks noGrp="1"/>
          </p:cNvSpPr>
          <p:nvPr>
            <p:ph type="dt" sz="half" idx="10"/>
          </p:nvPr>
        </p:nvSpPr>
        <p:spPr>
          <a:xfrm>
            <a:off x="1534585" y="6408873"/>
            <a:ext cx="2540000" cy="4572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smtClean="0">
                <a:ln>
                  <a:noFill/>
                </a:ln>
                <a:solidFill>
                  <a:srgbClr val="000000"/>
                </a:solidFill>
                <a:effectLst/>
                <a:uLnTx/>
                <a:uFillTx/>
                <a:latin typeface="Tahoma"/>
                <a:ea typeface="+mn-ea"/>
                <a:cs typeface="+mn-cs"/>
              </a:rPr>
              <a:t>1 June 2019</a:t>
            </a:r>
            <a:endParaRPr kumimoji="0" lang="en-US" sz="1400" b="0" i="0" u="none" strike="noStrike" kern="1200" cap="none" spc="0" normalizeH="0" baseline="0" noProof="0" dirty="0">
              <a:ln>
                <a:noFill/>
              </a:ln>
              <a:solidFill>
                <a:srgbClr val="000000"/>
              </a:solidFill>
              <a:effectLst/>
              <a:uLnTx/>
              <a:uFillTx/>
              <a:latin typeface="Tahoma"/>
              <a:ea typeface="+mn-ea"/>
              <a:cs typeface="+mn-cs"/>
            </a:endParaRPr>
          </a:p>
        </p:txBody>
      </p:sp>
      <p:sp>
        <p:nvSpPr>
          <p:cNvPr id="5" name="Footer Placeholder 4">
            <a:extLst>
              <a:ext uri="{FF2B5EF4-FFF2-40B4-BE49-F238E27FC236}">
                <a16:creationId xmlns="" xmlns:a16="http://schemas.microsoft.com/office/drawing/2014/main" id="{02A0A2D6-4552-41BC-9F32-E83BBE278DE4}"/>
              </a:ext>
            </a:extLst>
          </p:cNvPr>
          <p:cNvSpPr>
            <a:spLocks noGrp="1"/>
          </p:cNvSpPr>
          <p:nvPr>
            <p:ph type="ftr" sz="quarter" idx="11"/>
          </p:nvPr>
        </p:nvSpPr>
        <p:spPr>
          <a:xfrm>
            <a:off x="4876800" y="6513208"/>
            <a:ext cx="3860800" cy="4572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Tahoma"/>
                <a:ea typeface="+mn-ea"/>
                <a:cs typeface="+mn-cs"/>
              </a:rPr>
              <a:t>P. P. Shah &amp; </a:t>
            </a:r>
            <a:r>
              <a:rPr kumimoji="0" lang="en-US" sz="1400" b="0" i="0" u="none" strike="noStrike" kern="1200" cap="none" spc="0" normalizeH="0" baseline="0" noProof="0" dirty="0" err="1">
                <a:ln>
                  <a:noFill/>
                </a:ln>
                <a:solidFill>
                  <a:srgbClr val="000000"/>
                </a:solidFill>
                <a:effectLst/>
                <a:uLnTx/>
                <a:uFillTx/>
                <a:latin typeface="Tahoma"/>
                <a:ea typeface="+mn-ea"/>
                <a:cs typeface="+mn-cs"/>
              </a:rPr>
              <a:t>Asso</a:t>
            </a:r>
            <a:r>
              <a:rPr kumimoji="0" lang="en-US" sz="1400" b="0" i="0" u="none" strike="noStrike" kern="1200" cap="none" spc="0" normalizeH="0" baseline="0" noProof="0" dirty="0">
                <a:ln>
                  <a:noFill/>
                </a:ln>
                <a:solidFill>
                  <a:srgbClr val="000000"/>
                </a:solidFill>
                <a:effectLst/>
                <a:uLnTx/>
                <a:uFillTx/>
                <a:latin typeface="Tahoma"/>
                <a:ea typeface="+mn-ea"/>
                <a:cs typeface="+mn-cs"/>
              </a:rPr>
              <a:t>.</a:t>
            </a:r>
          </a:p>
        </p:txBody>
      </p:sp>
      <p:sp>
        <p:nvSpPr>
          <p:cNvPr id="6" name="Slide Number Placeholder 5">
            <a:extLst>
              <a:ext uri="{FF2B5EF4-FFF2-40B4-BE49-F238E27FC236}">
                <a16:creationId xmlns="" xmlns:a16="http://schemas.microsoft.com/office/drawing/2014/main" id="{BD9A05A4-4068-4B3A-9AB9-C40F240786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AA70CE-4DCB-4D19-AC47-571E7F2D8BF8}" type="slidenum">
              <a:rPr kumimoji="0" lang="en-US" sz="1400" b="0" i="0" u="none" strike="noStrike" kern="1200" cap="none" spc="0" normalizeH="0" baseline="0" noProof="0" smtClean="0">
                <a:ln>
                  <a:noFill/>
                </a:ln>
                <a:solidFill>
                  <a:srgbClr val="000000"/>
                </a:solidFill>
                <a:effectLst/>
                <a:uLnTx/>
                <a:uFillTx/>
                <a:latin typeface="Tahom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sz="1400" b="0" i="0" u="none" strike="noStrike" kern="1200" cap="none" spc="0" normalizeH="0" baseline="0" noProof="0" dirty="0">
              <a:ln>
                <a:noFill/>
              </a:ln>
              <a:solidFill>
                <a:srgbClr val="000000"/>
              </a:solidFill>
              <a:effectLst/>
              <a:uLnTx/>
              <a:uFillTx/>
              <a:latin typeface="Tahoma"/>
              <a:ea typeface="+mn-ea"/>
              <a:cs typeface="+mn-cs"/>
            </a:endParaRPr>
          </a:p>
        </p:txBody>
      </p:sp>
      <p:sp>
        <p:nvSpPr>
          <p:cNvPr id="7" name="Rectangle 6">
            <a:extLst>
              <a:ext uri="{FF2B5EF4-FFF2-40B4-BE49-F238E27FC236}">
                <a16:creationId xmlns=""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Tahoma"/>
              <a:ea typeface="+mn-ea"/>
              <a:cs typeface="+mn-cs"/>
            </a:endParaRPr>
          </a:p>
        </p:txBody>
      </p:sp>
      <p:graphicFrame>
        <p:nvGraphicFramePr>
          <p:cNvPr id="9" name="Diagram 8">
            <a:extLst>
              <a:ext uri="{FF2B5EF4-FFF2-40B4-BE49-F238E27FC236}">
                <a16:creationId xmlns="" xmlns:a16="http://schemas.microsoft.com/office/drawing/2014/main" id="{4DBABD53-6BE4-434E-A495-D740011BDBB5}"/>
              </a:ext>
            </a:extLst>
          </p:cNvPr>
          <p:cNvGraphicFramePr/>
          <p:nvPr>
            <p:extLst>
              <p:ext uri="{D42A27DB-BD31-4B8C-83A1-F6EECF244321}">
                <p14:modId xmlns:p14="http://schemas.microsoft.com/office/powerpoint/2010/main" val="3731109781"/>
              </p:ext>
            </p:extLst>
          </p:nvPr>
        </p:nvGraphicFramePr>
        <p:xfrm>
          <a:off x="735781" y="690169"/>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Oval 10">
            <a:extLst>
              <a:ext uri="{FF2B5EF4-FFF2-40B4-BE49-F238E27FC236}">
                <a16:creationId xmlns="" xmlns:a16="http://schemas.microsoft.com/office/drawing/2014/main" id="{611BA00F-B48F-4F13-B57D-64F2A9AC5BA9}"/>
              </a:ext>
            </a:extLst>
          </p:cNvPr>
          <p:cNvSpPr/>
          <p:nvPr/>
        </p:nvSpPr>
        <p:spPr bwMode="auto">
          <a:xfrm>
            <a:off x="7167717" y="2264675"/>
            <a:ext cx="2514576" cy="60208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No FIPB Approval</a:t>
            </a:r>
          </a:p>
        </p:txBody>
      </p:sp>
      <p:sp>
        <p:nvSpPr>
          <p:cNvPr id="12" name="Rectangle 11">
            <a:extLst>
              <a:ext uri="{FF2B5EF4-FFF2-40B4-BE49-F238E27FC236}">
                <a16:creationId xmlns="" xmlns:a16="http://schemas.microsoft.com/office/drawing/2014/main" id="{7CB5D816-441B-498C-93AA-E1D928B11A6F}"/>
              </a:ext>
            </a:extLst>
          </p:cNvPr>
          <p:cNvSpPr/>
          <p:nvPr/>
        </p:nvSpPr>
        <p:spPr bwMode="auto">
          <a:xfrm>
            <a:off x="2271482" y="1386348"/>
            <a:ext cx="1970908"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Feeder</a:t>
            </a:r>
          </a:p>
        </p:txBody>
      </p:sp>
      <p:sp>
        <p:nvSpPr>
          <p:cNvPr id="13" name="Rectangle 12">
            <a:extLst>
              <a:ext uri="{FF2B5EF4-FFF2-40B4-BE49-F238E27FC236}">
                <a16:creationId xmlns="" xmlns:a16="http://schemas.microsoft.com/office/drawing/2014/main" id="{373D25BA-C29D-480E-8C90-1974FE21B525}"/>
              </a:ext>
            </a:extLst>
          </p:cNvPr>
          <p:cNvSpPr/>
          <p:nvPr/>
        </p:nvSpPr>
        <p:spPr bwMode="auto">
          <a:xfrm>
            <a:off x="8035641" y="1406016"/>
            <a:ext cx="1970908"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Investor</a:t>
            </a:r>
          </a:p>
        </p:txBody>
      </p:sp>
      <p:sp>
        <p:nvSpPr>
          <p:cNvPr id="15" name="TextBox 14">
            <a:extLst>
              <a:ext uri="{FF2B5EF4-FFF2-40B4-BE49-F238E27FC236}">
                <a16:creationId xmlns="" xmlns:a16="http://schemas.microsoft.com/office/drawing/2014/main" id="{279F1786-331C-4B90-ABEF-D614237B62BB}"/>
              </a:ext>
            </a:extLst>
          </p:cNvPr>
          <p:cNvSpPr txBox="1"/>
          <p:nvPr/>
        </p:nvSpPr>
        <p:spPr>
          <a:xfrm>
            <a:off x="1273684" y="2934028"/>
            <a:ext cx="894162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600" b="0" i="0" u="none" strike="noStrike" kern="1200" cap="none" spc="0" normalizeH="0" baseline="0" noProof="0" dirty="0">
                <a:ln>
                  <a:noFill/>
                </a:ln>
                <a:solidFill>
                  <a:srgbClr val="1C1C1C">
                    <a:lumMod val="75000"/>
                    <a:lumOff val="25000"/>
                  </a:srgbClr>
                </a:solidFill>
                <a:effectLst/>
                <a:uLnTx/>
                <a:uFillTx/>
                <a:latin typeface="Tahoma"/>
                <a:ea typeface="+mn-ea"/>
                <a:cs typeface="+mn-cs"/>
              </a:rPr>
              <a:t>----------------------------------------------------------------------------------------------------------------------</a:t>
            </a:r>
          </a:p>
        </p:txBody>
      </p:sp>
      <p:sp>
        <p:nvSpPr>
          <p:cNvPr id="16" name="Oval 15">
            <a:extLst>
              <a:ext uri="{FF2B5EF4-FFF2-40B4-BE49-F238E27FC236}">
                <a16:creationId xmlns="" xmlns:a16="http://schemas.microsoft.com/office/drawing/2014/main" id="{66272CD5-C84C-4643-83A5-3140572610DE}"/>
              </a:ext>
            </a:extLst>
          </p:cNvPr>
          <p:cNvSpPr/>
          <p:nvPr/>
        </p:nvSpPr>
        <p:spPr bwMode="auto">
          <a:xfrm>
            <a:off x="1995947" y="3332049"/>
            <a:ext cx="2527708" cy="60208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No FIPB Approval</a:t>
            </a:r>
          </a:p>
        </p:txBody>
      </p:sp>
      <p:cxnSp>
        <p:nvCxnSpPr>
          <p:cNvPr id="18" name="Straight Arrow Connector 17">
            <a:extLst>
              <a:ext uri="{FF2B5EF4-FFF2-40B4-BE49-F238E27FC236}">
                <a16:creationId xmlns="" xmlns:a16="http://schemas.microsoft.com/office/drawing/2014/main" id="{DFDE90A2-D839-4A2F-B1D2-32CBE5595827}"/>
              </a:ext>
            </a:extLst>
          </p:cNvPr>
          <p:cNvCxnSpPr>
            <a:cxnSpLocks/>
            <a:endCxn id="16" idx="0"/>
          </p:cNvCxnSpPr>
          <p:nvPr/>
        </p:nvCxnSpPr>
        <p:spPr bwMode="auto">
          <a:xfrm>
            <a:off x="3256936" y="2040197"/>
            <a:ext cx="2865" cy="129185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1" name="Straight Arrow Connector 20">
            <a:extLst>
              <a:ext uri="{FF2B5EF4-FFF2-40B4-BE49-F238E27FC236}">
                <a16:creationId xmlns="" xmlns:a16="http://schemas.microsoft.com/office/drawing/2014/main" id="{1B675EE1-0AC8-4413-902E-E03CA8C3C067}"/>
              </a:ext>
            </a:extLst>
          </p:cNvPr>
          <p:cNvCxnSpPr>
            <a:cxnSpLocks/>
            <a:stCxn id="13" idx="1"/>
          </p:cNvCxnSpPr>
          <p:nvPr/>
        </p:nvCxnSpPr>
        <p:spPr bwMode="auto">
          <a:xfrm flipH="1">
            <a:off x="4247537" y="1723107"/>
            <a:ext cx="3788104"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7" name="Straight Arrow Connector 36">
            <a:extLst>
              <a:ext uri="{FF2B5EF4-FFF2-40B4-BE49-F238E27FC236}">
                <a16:creationId xmlns="" xmlns:a16="http://schemas.microsoft.com/office/drawing/2014/main" id="{91DD0769-67AA-41F9-B835-049539B0CC22}"/>
              </a:ext>
            </a:extLst>
          </p:cNvPr>
          <p:cNvCxnSpPr>
            <a:cxnSpLocks/>
          </p:cNvCxnSpPr>
          <p:nvPr/>
        </p:nvCxnSpPr>
        <p:spPr bwMode="auto">
          <a:xfrm flipH="1">
            <a:off x="5974736" y="2854972"/>
            <a:ext cx="1981201" cy="144365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8" name="Straight Connector 47">
            <a:extLst>
              <a:ext uri="{FF2B5EF4-FFF2-40B4-BE49-F238E27FC236}">
                <a16:creationId xmlns="" xmlns:a16="http://schemas.microsoft.com/office/drawing/2014/main" id="{A1BA2730-A120-4663-BB17-3E47AA1CE18F}"/>
              </a:ext>
            </a:extLst>
          </p:cNvPr>
          <p:cNvCxnSpPr>
            <a:cxnSpLocks/>
          </p:cNvCxnSpPr>
          <p:nvPr/>
        </p:nvCxnSpPr>
        <p:spPr bwMode="auto">
          <a:xfrm flipV="1">
            <a:off x="8676289" y="2045219"/>
            <a:ext cx="255912" cy="23957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 name="Isosceles Triangle 51">
            <a:extLst>
              <a:ext uri="{FF2B5EF4-FFF2-40B4-BE49-F238E27FC236}">
                <a16:creationId xmlns="" xmlns:a16="http://schemas.microsoft.com/office/drawing/2014/main" id="{AAB4CCAA-CB74-406A-AA85-D41FEF758316}"/>
              </a:ext>
            </a:extLst>
          </p:cNvPr>
          <p:cNvSpPr/>
          <p:nvPr/>
        </p:nvSpPr>
        <p:spPr bwMode="auto">
          <a:xfrm>
            <a:off x="4209435" y="3630366"/>
            <a:ext cx="2475846" cy="1564142"/>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Alternate Investment Fund</a:t>
            </a:r>
          </a:p>
        </p:txBody>
      </p:sp>
      <p:sp>
        <p:nvSpPr>
          <p:cNvPr id="53" name="Oval 52">
            <a:extLst>
              <a:ext uri="{FF2B5EF4-FFF2-40B4-BE49-F238E27FC236}">
                <a16:creationId xmlns="" xmlns:a16="http://schemas.microsoft.com/office/drawing/2014/main" id="{FCA75D17-56E9-453E-95C9-F9DE3E0328A7}"/>
              </a:ext>
            </a:extLst>
          </p:cNvPr>
          <p:cNvSpPr/>
          <p:nvPr/>
        </p:nvSpPr>
        <p:spPr bwMode="auto">
          <a:xfrm>
            <a:off x="4209435" y="5437781"/>
            <a:ext cx="2527708" cy="575052"/>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No Restrictions under FDI Policy*</a:t>
            </a:r>
          </a:p>
        </p:txBody>
      </p:sp>
      <p:sp>
        <p:nvSpPr>
          <p:cNvPr id="56" name="Oval 55">
            <a:extLst>
              <a:ext uri="{FF2B5EF4-FFF2-40B4-BE49-F238E27FC236}">
                <a16:creationId xmlns="" xmlns:a16="http://schemas.microsoft.com/office/drawing/2014/main" id="{1888BB21-530E-4F65-B068-9157C3841096}"/>
              </a:ext>
            </a:extLst>
          </p:cNvPr>
          <p:cNvSpPr/>
          <p:nvPr/>
        </p:nvSpPr>
        <p:spPr bwMode="auto">
          <a:xfrm>
            <a:off x="4528212" y="6213613"/>
            <a:ext cx="1838292" cy="483621"/>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Investee Cos.</a:t>
            </a: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 </a:t>
            </a:r>
            <a:endPar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endParaRPr>
          </a:p>
        </p:txBody>
      </p:sp>
      <p:sp>
        <p:nvSpPr>
          <p:cNvPr id="68" name="Rectangle 67">
            <a:extLst>
              <a:ext uri="{FF2B5EF4-FFF2-40B4-BE49-F238E27FC236}">
                <a16:creationId xmlns="" xmlns:a16="http://schemas.microsoft.com/office/drawing/2014/main" id="{962F631F-C6F9-41E9-AADC-2FFB3A90C571}"/>
              </a:ext>
            </a:extLst>
          </p:cNvPr>
          <p:cNvSpPr/>
          <p:nvPr/>
        </p:nvSpPr>
        <p:spPr bwMode="auto">
          <a:xfrm>
            <a:off x="7724059" y="3368392"/>
            <a:ext cx="1981200"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Sponsor</a:t>
            </a:r>
          </a:p>
        </p:txBody>
      </p:sp>
      <p:sp>
        <p:nvSpPr>
          <p:cNvPr id="69" name="Rectangle 68">
            <a:extLst>
              <a:ext uri="{FF2B5EF4-FFF2-40B4-BE49-F238E27FC236}">
                <a16:creationId xmlns="" xmlns:a16="http://schemas.microsoft.com/office/drawing/2014/main" id="{57B13CF3-24DD-48E9-8D6E-0527E1B0080A}"/>
              </a:ext>
            </a:extLst>
          </p:cNvPr>
          <p:cNvSpPr/>
          <p:nvPr/>
        </p:nvSpPr>
        <p:spPr bwMode="auto">
          <a:xfrm>
            <a:off x="7745225" y="4538201"/>
            <a:ext cx="1981200"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Manager</a:t>
            </a:r>
          </a:p>
        </p:txBody>
      </p:sp>
      <p:cxnSp>
        <p:nvCxnSpPr>
          <p:cNvPr id="71" name="Straight Arrow Connector 70">
            <a:extLst>
              <a:ext uri="{FF2B5EF4-FFF2-40B4-BE49-F238E27FC236}">
                <a16:creationId xmlns="" xmlns:a16="http://schemas.microsoft.com/office/drawing/2014/main" id="{EE9E67D6-F300-4554-BE30-204291048502}"/>
              </a:ext>
            </a:extLst>
          </p:cNvPr>
          <p:cNvCxnSpPr>
            <a:cxnSpLocks/>
          </p:cNvCxnSpPr>
          <p:nvPr/>
        </p:nvCxnSpPr>
        <p:spPr bwMode="auto">
          <a:xfrm flipH="1">
            <a:off x="6413615" y="4862797"/>
            <a:ext cx="1310444"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77" name="Straight Connector 76">
            <a:extLst>
              <a:ext uri="{FF2B5EF4-FFF2-40B4-BE49-F238E27FC236}">
                <a16:creationId xmlns="" xmlns:a16="http://schemas.microsoft.com/office/drawing/2014/main" id="{AF7ADF90-8A5A-4C86-9D55-51DDA4573A14}"/>
              </a:ext>
            </a:extLst>
          </p:cNvPr>
          <p:cNvCxnSpPr/>
          <p:nvPr/>
        </p:nvCxnSpPr>
        <p:spPr bwMode="auto">
          <a:xfrm>
            <a:off x="5462106" y="5197584"/>
            <a:ext cx="0" cy="24019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Arrow Connector 78">
            <a:extLst>
              <a:ext uri="{FF2B5EF4-FFF2-40B4-BE49-F238E27FC236}">
                <a16:creationId xmlns="" xmlns:a16="http://schemas.microsoft.com/office/drawing/2014/main" id="{87243410-B9B2-4EC0-A674-B7EE168ADDA3}"/>
              </a:ext>
            </a:extLst>
          </p:cNvPr>
          <p:cNvCxnSpPr>
            <a:cxnSpLocks/>
          </p:cNvCxnSpPr>
          <p:nvPr/>
        </p:nvCxnSpPr>
        <p:spPr bwMode="auto">
          <a:xfrm>
            <a:off x="5473289" y="6025426"/>
            <a:ext cx="0" cy="22544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87" name="Straight Arrow Connector 86">
            <a:extLst>
              <a:ext uri="{FF2B5EF4-FFF2-40B4-BE49-F238E27FC236}">
                <a16:creationId xmlns="" xmlns:a16="http://schemas.microsoft.com/office/drawing/2014/main" id="{F404D3F2-E1A1-400E-B1BC-961362888096}"/>
              </a:ext>
            </a:extLst>
          </p:cNvPr>
          <p:cNvCxnSpPr>
            <a:cxnSpLocks/>
            <a:endCxn id="52" idx="1"/>
          </p:cNvCxnSpPr>
          <p:nvPr/>
        </p:nvCxnSpPr>
        <p:spPr bwMode="auto">
          <a:xfrm>
            <a:off x="3598606" y="3974030"/>
            <a:ext cx="1229791" cy="438407"/>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4" name="TextBox 93">
            <a:extLst>
              <a:ext uri="{FF2B5EF4-FFF2-40B4-BE49-F238E27FC236}">
                <a16:creationId xmlns="" xmlns:a16="http://schemas.microsoft.com/office/drawing/2014/main" id="{01F53CC3-9692-47F4-86F4-EE58E9024D18}"/>
              </a:ext>
            </a:extLst>
          </p:cNvPr>
          <p:cNvSpPr txBox="1"/>
          <p:nvPr/>
        </p:nvSpPr>
        <p:spPr>
          <a:xfrm flipH="1">
            <a:off x="1266719" y="2661892"/>
            <a:ext cx="164462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rPr>
              <a:t>Offshore</a:t>
            </a:r>
          </a:p>
        </p:txBody>
      </p:sp>
      <p:sp>
        <p:nvSpPr>
          <p:cNvPr id="95" name="TextBox 94">
            <a:extLst>
              <a:ext uri="{FF2B5EF4-FFF2-40B4-BE49-F238E27FC236}">
                <a16:creationId xmlns="" xmlns:a16="http://schemas.microsoft.com/office/drawing/2014/main" id="{4BDD8B5A-D47D-41D4-8D39-9DB55A1A9DC0}"/>
              </a:ext>
            </a:extLst>
          </p:cNvPr>
          <p:cNvSpPr txBox="1"/>
          <p:nvPr/>
        </p:nvSpPr>
        <p:spPr>
          <a:xfrm flipH="1">
            <a:off x="1271639" y="3286240"/>
            <a:ext cx="164462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rPr>
              <a:t>India</a:t>
            </a:r>
          </a:p>
        </p:txBody>
      </p:sp>
      <p:sp>
        <p:nvSpPr>
          <p:cNvPr id="96" name="TextBox 95">
            <a:extLst>
              <a:ext uri="{FF2B5EF4-FFF2-40B4-BE49-F238E27FC236}">
                <a16:creationId xmlns="" xmlns:a16="http://schemas.microsoft.com/office/drawing/2014/main" id="{6E6C2A37-F0DF-47C8-9352-9ACE0D3ED167}"/>
              </a:ext>
            </a:extLst>
          </p:cNvPr>
          <p:cNvSpPr txBox="1"/>
          <p:nvPr/>
        </p:nvSpPr>
        <p:spPr>
          <a:xfrm flipH="1">
            <a:off x="9403459" y="6250870"/>
            <a:ext cx="164462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srgbClr val="000000"/>
                </a:solidFill>
                <a:effectLst/>
                <a:uLnTx/>
                <a:uFillTx/>
                <a:latin typeface="Tahoma"/>
                <a:ea typeface="+mn-ea"/>
                <a:cs typeface="+mn-cs"/>
              </a:rPr>
              <a:t>*Irrespective of the sources of funds</a:t>
            </a:r>
          </a:p>
        </p:txBody>
      </p:sp>
      <p:sp>
        <p:nvSpPr>
          <p:cNvPr id="97" name="Oval 96">
            <a:extLst>
              <a:ext uri="{FF2B5EF4-FFF2-40B4-BE49-F238E27FC236}">
                <a16:creationId xmlns="" xmlns:a16="http://schemas.microsoft.com/office/drawing/2014/main" id="{3F65C12A-A4D2-436A-8F91-6E99E71DA8F7}"/>
              </a:ext>
            </a:extLst>
          </p:cNvPr>
          <p:cNvSpPr/>
          <p:nvPr/>
        </p:nvSpPr>
        <p:spPr bwMode="auto">
          <a:xfrm>
            <a:off x="9644379" y="3906062"/>
            <a:ext cx="1783369" cy="575052"/>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India Owned &amp; Controlled</a:t>
            </a:r>
          </a:p>
        </p:txBody>
      </p:sp>
      <p:cxnSp>
        <p:nvCxnSpPr>
          <p:cNvPr id="108" name="Straight Arrow Connector 107">
            <a:extLst>
              <a:ext uri="{FF2B5EF4-FFF2-40B4-BE49-F238E27FC236}">
                <a16:creationId xmlns="" xmlns:a16="http://schemas.microsoft.com/office/drawing/2014/main" id="{47E164B9-EDCF-450A-A1A6-E4E17AEDEA1C}"/>
              </a:ext>
            </a:extLst>
          </p:cNvPr>
          <p:cNvCxnSpPr>
            <a:cxnSpLocks/>
          </p:cNvCxnSpPr>
          <p:nvPr/>
        </p:nvCxnSpPr>
        <p:spPr bwMode="auto">
          <a:xfrm flipH="1">
            <a:off x="9705259" y="3656940"/>
            <a:ext cx="819416"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2" name="Straight Connector 111">
            <a:extLst>
              <a:ext uri="{FF2B5EF4-FFF2-40B4-BE49-F238E27FC236}">
                <a16:creationId xmlns="" xmlns:a16="http://schemas.microsoft.com/office/drawing/2014/main" id="{28C7FF4D-E064-48EE-BE70-F46A89AEFAF7}"/>
              </a:ext>
            </a:extLst>
          </p:cNvPr>
          <p:cNvCxnSpPr>
            <a:cxnSpLocks/>
            <a:endCxn id="97" idx="0"/>
          </p:cNvCxnSpPr>
          <p:nvPr/>
        </p:nvCxnSpPr>
        <p:spPr bwMode="auto">
          <a:xfrm>
            <a:off x="10520920" y="3655572"/>
            <a:ext cx="15144" cy="2504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5" name="Straight Connector 114">
            <a:extLst>
              <a:ext uri="{FF2B5EF4-FFF2-40B4-BE49-F238E27FC236}">
                <a16:creationId xmlns="" xmlns:a16="http://schemas.microsoft.com/office/drawing/2014/main" id="{0DD2E2AD-4F07-4872-AB78-9F4D2FACB20D}"/>
              </a:ext>
            </a:extLst>
          </p:cNvPr>
          <p:cNvCxnSpPr>
            <a:stCxn id="97" idx="4"/>
          </p:cNvCxnSpPr>
          <p:nvPr/>
        </p:nvCxnSpPr>
        <p:spPr bwMode="auto">
          <a:xfrm flipH="1">
            <a:off x="10524675" y="4481114"/>
            <a:ext cx="11389" cy="4987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Arrow Connector 116">
            <a:extLst>
              <a:ext uri="{FF2B5EF4-FFF2-40B4-BE49-F238E27FC236}">
                <a16:creationId xmlns="" xmlns:a16="http://schemas.microsoft.com/office/drawing/2014/main" id="{FF6584DC-F0F6-4491-A013-21F4587A8923}"/>
              </a:ext>
            </a:extLst>
          </p:cNvPr>
          <p:cNvCxnSpPr/>
          <p:nvPr/>
        </p:nvCxnSpPr>
        <p:spPr bwMode="auto">
          <a:xfrm flipH="1">
            <a:off x="9705259" y="4979852"/>
            <a:ext cx="815661"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68587050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3" name="Content Placeholder 2">
            <a:extLst>
              <a:ext uri="{FF2B5EF4-FFF2-40B4-BE49-F238E27FC236}">
                <a16:creationId xmlns="" xmlns:a16="http://schemas.microsoft.com/office/drawing/2014/main" id="{A50B1248-09C5-47D7-B813-62D370402D6F}"/>
              </a:ext>
            </a:extLst>
          </p:cNvPr>
          <p:cNvSpPr>
            <a:spLocks noGrp="1"/>
          </p:cNvSpPr>
          <p:nvPr>
            <p:ph idx="1"/>
          </p:nvPr>
        </p:nvSpPr>
        <p:spPr>
          <a:xfrm>
            <a:off x="1534585" y="1371600"/>
            <a:ext cx="8907273" cy="4114800"/>
          </a:xfrm>
        </p:spPr>
        <p:txBody>
          <a:bodyPr/>
          <a:lstStyle/>
          <a:p>
            <a:r>
              <a:rPr lang="en-US" sz="1500" dirty="0"/>
              <a:t>Alternate Investment Fund are divided into 3 categories:</a:t>
            </a:r>
          </a:p>
          <a:p>
            <a:pPr marL="400050" indent="-400050">
              <a:buSzPct val="100000"/>
              <a:buFont typeface="+mj-lt"/>
              <a:buAutoNum type="romanLcPeriod"/>
            </a:pPr>
            <a:r>
              <a:rPr lang="en-US" sz="1500" dirty="0"/>
              <a:t>Category I AIF - Angel Fund, Venture Capital Funds; - SME Funds; - Social Venture Funds; and Infrastructure Funds</a:t>
            </a:r>
          </a:p>
          <a:p>
            <a:pPr marL="400050" indent="-400050">
              <a:buSzPct val="100000"/>
              <a:buFont typeface="+mj-lt"/>
              <a:buAutoNum type="romanLcPeriod"/>
            </a:pPr>
            <a:r>
              <a:rPr lang="en-US" sz="1500" dirty="0"/>
              <a:t>Category II AIF - Private Equity Funds; Structured Credit Funds; Debt Funds; Real Estate Funds.</a:t>
            </a:r>
          </a:p>
          <a:p>
            <a:pPr marL="400050" indent="-400050">
              <a:buSzPct val="100000"/>
              <a:buFont typeface="+mj-lt"/>
              <a:buAutoNum type="romanLcPeriod"/>
            </a:pPr>
            <a:r>
              <a:rPr lang="en-US" sz="1500" dirty="0"/>
              <a:t>Category III AIF -  Long only Funds; Long-short Funds; Hedge Funds and any other Funds with diverse and complex trading strategies.</a:t>
            </a:r>
          </a:p>
          <a:p>
            <a:pPr marL="400050" indent="-400050">
              <a:buSzPct val="100000"/>
              <a:buFont typeface="+mj-lt"/>
              <a:buAutoNum type="romanLcPeriod"/>
            </a:pPr>
            <a:endParaRPr lang="en-US" sz="1500" dirty="0"/>
          </a:p>
          <a:p>
            <a:r>
              <a:rPr lang="en-US" sz="1500" dirty="0"/>
              <a:t>Foreign investments permitted in AIFs (all categories) - NR including investments by NRIs and FPIs; No specific approval required</a:t>
            </a:r>
          </a:p>
          <a:p>
            <a:r>
              <a:rPr lang="en-US" sz="1500" dirty="0"/>
              <a:t>Units can be can be pledged to secure credit facilities and / or transferred in any manner or may be redeemed as per SEBI regulations / RBI directions</a:t>
            </a:r>
          </a:p>
          <a:p>
            <a:r>
              <a:rPr lang="en-US" sz="1500" dirty="0">
                <a:solidFill>
                  <a:srgbClr val="FF0000"/>
                </a:solidFill>
              </a:rPr>
              <a:t>“Control” of the AIF should be in the hands of Sponsors and Managers / Investment Managers</a:t>
            </a:r>
          </a:p>
          <a:p>
            <a:r>
              <a:rPr lang="en-US" sz="1500" dirty="0"/>
              <a:t>Downstream investment not applicable if Sponsor and Manager are Indian owned and controlled</a:t>
            </a:r>
          </a:p>
          <a:p>
            <a:r>
              <a:rPr lang="en-US" sz="1500" dirty="0"/>
              <a:t>AIF Cat – III with foreign investment shall make portfolio investments in only those securities or instruments in which FPI is allowed to invest per SEBI (FPI) Regulations</a:t>
            </a:r>
          </a:p>
          <a:p>
            <a:r>
              <a:rPr lang="en-US" sz="1500" dirty="0"/>
              <a:t>Schedule 8 permits FPI to invest in units of AIF (all categories) but SEBI permits FPI to only invest in Cat III AIF (not more than 25%)</a:t>
            </a:r>
          </a:p>
          <a:p>
            <a:pPr marL="400050" indent="-400050">
              <a:buSzPct val="100000"/>
              <a:buFont typeface="+mj-lt"/>
              <a:buAutoNum type="romanLcPeriod"/>
            </a:pPr>
            <a:endParaRPr lang="en-US" sz="1500" dirty="0"/>
          </a:p>
          <a:p>
            <a:pPr marL="0" indent="0">
              <a:buSzPct val="100000"/>
              <a:buNone/>
            </a:pPr>
            <a:endParaRPr lang="en-US" sz="1500" dirty="0"/>
          </a:p>
        </p:txBody>
      </p:sp>
      <p:sp>
        <p:nvSpPr>
          <p:cNvPr id="4" name="Date Placeholder 3">
            <a:extLst>
              <a:ext uri="{FF2B5EF4-FFF2-40B4-BE49-F238E27FC236}">
                <a16:creationId xmlns="" xmlns:a16="http://schemas.microsoft.com/office/drawing/2014/main" id="{29E6EAAA-DFE3-445A-B2A6-30E0E9E5BB4F}"/>
              </a:ext>
            </a:extLst>
          </p:cNvPr>
          <p:cNvSpPr>
            <a:spLocks noGrp="1"/>
          </p:cNvSpPr>
          <p:nvPr>
            <p:ph type="dt" sz="half" idx="10"/>
          </p:nvPr>
        </p:nvSpPr>
        <p:spPr/>
        <p:txBody>
          <a:bodyPr/>
          <a:lstStyle/>
          <a:p>
            <a:pPr>
              <a:defRPr/>
            </a:pPr>
            <a:r>
              <a:rPr lang="en-US" smtClean="0"/>
              <a:t>1 June 2019</a:t>
            </a:r>
            <a:endParaRPr lang="en-US" dirty="0"/>
          </a:p>
        </p:txBody>
      </p:sp>
      <p:sp>
        <p:nvSpPr>
          <p:cNvPr id="5" name="Footer Placeholder 4">
            <a:extLst>
              <a:ext uri="{FF2B5EF4-FFF2-40B4-BE49-F238E27FC236}">
                <a16:creationId xmlns=""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67</a:t>
            </a:fld>
            <a:endParaRPr lang="en-US" dirty="0"/>
          </a:p>
        </p:txBody>
      </p:sp>
      <p:sp>
        <p:nvSpPr>
          <p:cNvPr id="7" name="Rectangle 6">
            <a:extLst>
              <a:ext uri="{FF2B5EF4-FFF2-40B4-BE49-F238E27FC236}">
                <a16:creationId xmlns=""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31145183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1 June 2019</a:t>
            </a:r>
            <a:endParaRPr lang="en-US" dirty="0"/>
          </a:p>
        </p:txBody>
      </p:sp>
      <p:sp>
        <p:nvSpPr>
          <p:cNvPr id="115715" name="Rectangle 15"/>
          <p:cNvSpPr>
            <a:spLocks noGrp="1" noChangeArrowheads="1"/>
          </p:cNvSpPr>
          <p:nvPr>
            <p:ph type="ftr" sz="quarter" idx="11"/>
          </p:nvPr>
        </p:nvSpPr>
        <p:spPr/>
        <p:txBody>
          <a:bodyPr/>
          <a:lstStyle/>
          <a:p>
            <a:pPr>
              <a:defRPr/>
            </a:pPr>
            <a:r>
              <a:rPr lang="en-US" dirty="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68</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a:defRPr/>
            </a:pPr>
            <a:r>
              <a:rPr lang="en-US" smtClean="0"/>
              <a:t>1 June 2019</a:t>
            </a:r>
            <a:endParaRPr lang="en-US" dirty="0"/>
          </a:p>
        </p:txBody>
      </p:sp>
      <p:sp>
        <p:nvSpPr>
          <p:cNvPr id="10243" name="Footer Placeholder 4"/>
          <p:cNvSpPr>
            <a:spLocks noGrp="1"/>
          </p:cNvSpPr>
          <p:nvPr>
            <p:ph type="ftr" sz="quarter" idx="11"/>
          </p:nvPr>
        </p:nvSpPr>
        <p:spPr/>
        <p:txBody>
          <a:bodyPr/>
          <a:lstStyle/>
          <a:p>
            <a:pPr>
              <a:defRPr/>
            </a:pPr>
            <a:r>
              <a:rPr lang="en-US" dirty="0"/>
              <a:t>P. P. Shah &amp; Asso.</a:t>
            </a:r>
          </a:p>
        </p:txBody>
      </p:sp>
      <p:sp>
        <p:nvSpPr>
          <p:cNvPr id="10244" name="Slide Number Placeholder 5"/>
          <p:cNvSpPr>
            <a:spLocks noGrp="1"/>
          </p:cNvSpPr>
          <p:nvPr>
            <p:ph type="sldNum" sz="quarter" idx="12"/>
          </p:nvPr>
        </p:nvSpPr>
        <p:spPr/>
        <p:txBody>
          <a:bodyPr/>
          <a:lstStyle/>
          <a:p>
            <a:pPr>
              <a:defRPr/>
            </a:pPr>
            <a:fld id="{E81DF2A3-5B14-41FD-9536-3324988EF1C5}" type="slidenum">
              <a:rPr lang="en-US" smtClean="0"/>
              <a:pPr>
                <a:defRPr/>
              </a:pPr>
              <a:t>7</a:t>
            </a:fld>
            <a:endParaRPr lang="en-US" dirty="0"/>
          </a:p>
        </p:txBody>
      </p:sp>
      <p:sp>
        <p:nvSpPr>
          <p:cNvPr id="10245"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a:t>
            </a:r>
          </a:p>
        </p:txBody>
      </p:sp>
      <p:graphicFrame>
        <p:nvGraphicFramePr>
          <p:cNvPr id="9" name="Table 8"/>
          <p:cNvGraphicFramePr>
            <a:graphicFrameLocks noGrp="1"/>
          </p:cNvGraphicFramePr>
          <p:nvPr>
            <p:extLst>
              <p:ext uri="{D42A27DB-BD31-4B8C-83A1-F6EECF244321}">
                <p14:modId xmlns:p14="http://schemas.microsoft.com/office/powerpoint/2010/main" val="4102096796"/>
              </p:ext>
            </p:extLst>
          </p:nvPr>
        </p:nvGraphicFramePr>
        <p:xfrm>
          <a:off x="2085976" y="1219201"/>
          <a:ext cx="8556624" cy="5187807"/>
        </p:xfrm>
        <a:graphic>
          <a:graphicData uri="http://schemas.openxmlformats.org/drawingml/2006/table">
            <a:tbl>
              <a:tblPr firstRow="1" bandRow="1">
                <a:tableStyleId>{2D5ABB26-0587-4C30-8999-92F81FD0307C}</a:tableStyleId>
              </a:tblPr>
              <a:tblGrid>
                <a:gridCol w="3031132">
                  <a:extLst>
                    <a:ext uri="{9D8B030D-6E8A-4147-A177-3AD203B41FA5}">
                      <a16:colId xmlns="" xmlns:a16="http://schemas.microsoft.com/office/drawing/2014/main" val="20000"/>
                    </a:ext>
                  </a:extLst>
                </a:gridCol>
                <a:gridCol w="1841831">
                  <a:extLst>
                    <a:ext uri="{9D8B030D-6E8A-4147-A177-3AD203B41FA5}">
                      <a16:colId xmlns="" xmlns:a16="http://schemas.microsoft.com/office/drawing/2014/main" val="20001"/>
                    </a:ext>
                  </a:extLst>
                </a:gridCol>
                <a:gridCol w="1506305">
                  <a:extLst>
                    <a:ext uri="{9D8B030D-6E8A-4147-A177-3AD203B41FA5}">
                      <a16:colId xmlns="" xmlns:a16="http://schemas.microsoft.com/office/drawing/2014/main" val="20002"/>
                    </a:ext>
                  </a:extLst>
                </a:gridCol>
                <a:gridCol w="2177356">
                  <a:extLst>
                    <a:ext uri="{9D8B030D-6E8A-4147-A177-3AD203B41FA5}">
                      <a16:colId xmlns="" xmlns:a16="http://schemas.microsoft.com/office/drawing/2014/main" val="20003"/>
                    </a:ext>
                  </a:extLst>
                </a:gridCol>
              </a:tblGrid>
              <a:tr h="342616">
                <a:tc>
                  <a:txBody>
                    <a:bodyPr/>
                    <a:lstStyle/>
                    <a:p>
                      <a:pPr algn="ct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US" sz="1400" b="1" dirty="0"/>
                        <a:t>PROI</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27522">
                <a:tc>
                  <a:txBody>
                    <a:bodyPr/>
                    <a:lstStyle/>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Other entities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 xmlns:a16="http://schemas.microsoft.com/office/drawing/2014/main" val="10001"/>
                  </a:ext>
                </a:extLst>
              </a:tr>
              <a:tr h="943593">
                <a:tc>
                  <a:txBody>
                    <a:bodyPr/>
                    <a:lstStyle/>
                    <a:p>
                      <a:r>
                        <a:rPr lang="en-US" sz="1400" dirty="0"/>
                        <a:t>Deposit- Notf.5(R) –Banking</a:t>
                      </a:r>
                      <a:r>
                        <a:rPr lang="en-US" sz="1400" baseline="0" dirty="0"/>
                        <a:t> Accounts of PROI plus few cases in Notf. 10(R)</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[Can open for limited purpose as mentioned in Notf.5(R)</a:t>
                      </a:r>
                      <a:r>
                        <a:rPr lang="en-US" sz="1400" baseline="0" dirty="0"/>
                        <a:t> &amp; 10(R)</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[Notf.5(R) ]</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algn="ctr"/>
                      <a:r>
                        <a:rPr lang="en-US" sz="1400" dirty="0"/>
                        <a:t>[Notf.10 (R) ]</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1110942">
                <a:tc>
                  <a:txBody>
                    <a:bodyPr/>
                    <a:lstStyle/>
                    <a:p>
                      <a:r>
                        <a:rPr lang="en-US" sz="1400" dirty="0"/>
                        <a:t>Branch /Liaison - Notf. 22(R)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[except citizen of 8 countries]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942949">
                <a:tc>
                  <a:txBody>
                    <a:bodyPr/>
                    <a:lstStyle/>
                    <a:p>
                      <a:r>
                        <a:rPr lang="en-US" sz="1400" dirty="0"/>
                        <a:t>Project office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Auto Route with</a:t>
                      </a:r>
                    </a:p>
                    <a:p>
                      <a:pPr algn="ctr"/>
                      <a:r>
                        <a:rPr lang="en-US" sz="1400" dirty="0"/>
                        <a:t>conditions except 7 citizens </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1369731">
                <a:tc>
                  <a:txBody>
                    <a:bodyPr/>
                    <a:lstStyle/>
                    <a:p>
                      <a:pPr defTabSz="1204913"/>
                      <a:r>
                        <a:rPr lang="en-US" sz="1400" dirty="0"/>
                        <a:t>Immovable property in India- Notf.21(R)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X</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 For </a:t>
                      </a:r>
                      <a:r>
                        <a:rPr lang="en-US" sz="1400" kern="1200" dirty="0"/>
                        <a:t>branch, office or other place of business for carrying on in India any activity, excluding a liaison office]</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632745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722438" y="6446672"/>
            <a:ext cx="1905000" cy="457200"/>
          </a:xfrm>
        </p:spPr>
        <p:txBody>
          <a:bodyPr/>
          <a:lstStyle/>
          <a:p>
            <a:pPr>
              <a:defRPr/>
            </a:pPr>
            <a:r>
              <a:rPr lang="en-US" smtClean="0"/>
              <a:t>1 June 2019</a:t>
            </a:r>
            <a:endParaRPr lang="en-US" dirty="0"/>
          </a:p>
        </p:txBody>
      </p:sp>
      <p:sp>
        <p:nvSpPr>
          <p:cNvPr id="11267" name="Footer Placeholder 4"/>
          <p:cNvSpPr>
            <a:spLocks noGrp="1"/>
          </p:cNvSpPr>
          <p:nvPr>
            <p:ph type="ftr" sz="quarter" idx="11"/>
          </p:nvPr>
        </p:nvSpPr>
        <p:spPr>
          <a:xfrm>
            <a:off x="5130800" y="6443413"/>
            <a:ext cx="2895600" cy="457200"/>
          </a:xfrm>
        </p:spPr>
        <p:txBody>
          <a:bodyPr/>
          <a:lstStyle/>
          <a:p>
            <a:pPr>
              <a:defRPr/>
            </a:pPr>
            <a:r>
              <a:rPr lang="en-US" dirty="0"/>
              <a:t>P. P. Shah &amp; Asso.</a:t>
            </a:r>
          </a:p>
        </p:txBody>
      </p:sp>
      <p:sp>
        <p:nvSpPr>
          <p:cNvPr id="11268" name="Slide Number Placeholder 5"/>
          <p:cNvSpPr>
            <a:spLocks noGrp="1"/>
          </p:cNvSpPr>
          <p:nvPr>
            <p:ph type="sldNum" sz="quarter" idx="12"/>
          </p:nvPr>
        </p:nvSpPr>
        <p:spPr>
          <a:xfrm>
            <a:off x="8763000" y="6400800"/>
            <a:ext cx="1905000" cy="457200"/>
          </a:xfrm>
        </p:spPr>
        <p:txBody>
          <a:bodyPr/>
          <a:lstStyle/>
          <a:p>
            <a:pPr>
              <a:defRPr/>
            </a:pPr>
            <a:fld id="{37E02407-ACAB-44F8-ABFD-026024130C60}" type="slidenum">
              <a:rPr lang="en-US" smtClean="0"/>
              <a:pPr>
                <a:defRPr/>
              </a:pPr>
              <a:t>8</a:t>
            </a:fld>
            <a:endParaRPr lang="en-US" dirty="0"/>
          </a:p>
        </p:txBody>
      </p:sp>
      <p:sp>
        <p:nvSpPr>
          <p:cNvPr id="11269"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val="2311332849"/>
              </p:ext>
            </p:extLst>
          </p:nvPr>
        </p:nvGraphicFramePr>
        <p:xfrm>
          <a:off x="2093437" y="1144909"/>
          <a:ext cx="8956039" cy="5527104"/>
        </p:xfrm>
        <a:graphic>
          <a:graphicData uri="http://schemas.openxmlformats.org/drawingml/2006/table">
            <a:tbl>
              <a:tblPr firstRow="1" bandRow="1">
                <a:tableStyleId>{2D5ABB26-0587-4C30-8999-92F81FD0307C}</a:tableStyleId>
              </a:tblPr>
              <a:tblGrid>
                <a:gridCol w="2054368">
                  <a:extLst>
                    <a:ext uri="{9D8B030D-6E8A-4147-A177-3AD203B41FA5}">
                      <a16:colId xmlns="" xmlns:a16="http://schemas.microsoft.com/office/drawing/2014/main" val="20000"/>
                    </a:ext>
                  </a:extLst>
                </a:gridCol>
                <a:gridCol w="1542644">
                  <a:extLst>
                    <a:ext uri="{9D8B030D-6E8A-4147-A177-3AD203B41FA5}">
                      <a16:colId xmlns="" xmlns:a16="http://schemas.microsoft.com/office/drawing/2014/main" val="20001"/>
                    </a:ext>
                  </a:extLst>
                </a:gridCol>
                <a:gridCol w="3837009">
                  <a:extLst>
                    <a:ext uri="{9D8B030D-6E8A-4147-A177-3AD203B41FA5}">
                      <a16:colId xmlns="" xmlns:a16="http://schemas.microsoft.com/office/drawing/2014/main" val="20002"/>
                    </a:ext>
                  </a:extLst>
                </a:gridCol>
                <a:gridCol w="458695">
                  <a:extLst>
                    <a:ext uri="{9D8B030D-6E8A-4147-A177-3AD203B41FA5}">
                      <a16:colId xmlns="" xmlns:a16="http://schemas.microsoft.com/office/drawing/2014/main" val="20003"/>
                    </a:ext>
                  </a:extLst>
                </a:gridCol>
                <a:gridCol w="1063323">
                  <a:extLst>
                    <a:ext uri="{9D8B030D-6E8A-4147-A177-3AD203B41FA5}">
                      <a16:colId xmlns="" xmlns:a16="http://schemas.microsoft.com/office/drawing/2014/main" val="20004"/>
                    </a:ext>
                  </a:extLst>
                </a:gridCol>
              </a:tblGrid>
              <a:tr h="305912">
                <a:tc>
                  <a:txBody>
                    <a:bodyPr/>
                    <a:lstStyle/>
                    <a:p>
                      <a:pPr algn="ctr"/>
                      <a:endParaRPr lang="en-US" sz="1400" b="1" dirty="0">
                        <a:solidFill>
                          <a:schemeClr val="tx1"/>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a:r>
                        <a:rPr lang="en-US" sz="1400" b="1" dirty="0"/>
                        <a:t>PROI</a:t>
                      </a:r>
                      <a:endParaRPr lang="en-US" sz="1400" b="1" dirty="0">
                        <a:solidFill>
                          <a:schemeClr val="tx1"/>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05912">
                <a:tc>
                  <a:txBody>
                    <a:bodyPr/>
                    <a:lstStyle/>
                    <a:p>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lang="en-US" sz="1400" b="1" dirty="0"/>
                        <a:t>Other entities</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1"/>
                  </a:ext>
                </a:extLst>
              </a:tr>
              <a:tr h="948328">
                <a:tc>
                  <a:txBody>
                    <a:bodyPr/>
                    <a:lstStyle/>
                    <a:p>
                      <a:r>
                        <a:rPr lang="en-US" sz="1600" dirty="0"/>
                        <a:t>Partnership business in India- Notf.24</a:t>
                      </a:r>
                    </a:p>
                    <a:p>
                      <a:r>
                        <a:rPr lang="en-US" sz="1600" dirty="0"/>
                        <a:t>[Now subsumed under Ntf. 20(R) w.e.f. 07.11.2017]</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(Prior approval on Repatriation basis)</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(Auto Route on</a:t>
                      </a:r>
                      <a:r>
                        <a:rPr lang="en-US" sz="1600" baseline="0" dirty="0"/>
                        <a:t> non repatriation basis, Repatriation </a:t>
                      </a:r>
                      <a:r>
                        <a:rPr lang="en-US" sz="1600" dirty="0"/>
                        <a:t>- Prior</a:t>
                      </a:r>
                      <a:r>
                        <a:rPr lang="en-US" sz="1600" baseline="0" dirty="0"/>
                        <a:t> approval)</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(Prior approval on repatriation basis)</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extLst>
                  <a:ext uri="{0D108BD9-81ED-4DB2-BD59-A6C34878D82A}">
                    <a16:rowId xmlns="" xmlns:a16="http://schemas.microsoft.com/office/drawing/2014/main" val="10002"/>
                  </a:ext>
                </a:extLst>
              </a:tr>
              <a:tr h="312800">
                <a:tc>
                  <a:txBody>
                    <a:bodyPr/>
                    <a:lstStyle/>
                    <a:p>
                      <a:r>
                        <a:rPr lang="en-US" sz="1400" dirty="0"/>
                        <a:t>Borrowings in rupees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a:r>
                        <a:rPr lang="en-US" sz="1400" dirty="0"/>
                        <a:t>Restricted only</a:t>
                      </a:r>
                      <a:r>
                        <a:rPr lang="en-US" sz="1400" baseline="0" dirty="0"/>
                        <a:t> to rupee borrowings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3"/>
                  </a:ext>
                </a:extLst>
              </a:tr>
              <a:tr h="3170725">
                <a:tc>
                  <a:txBody>
                    <a:bodyPr/>
                    <a:lstStyle/>
                    <a:p>
                      <a:r>
                        <a:rPr lang="en-IN" sz="1400" dirty="0"/>
                        <a:t>Notf  4</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-From</a:t>
                      </a:r>
                      <a:r>
                        <a:rPr lang="en-US" sz="1400" baseline="0" dirty="0"/>
                        <a:t> relative SBT End use restrictions.(Reg 8B)</a:t>
                      </a:r>
                      <a:endParaRPr lang="en-US" sz="14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-Special</a:t>
                      </a:r>
                      <a:r>
                        <a:rPr lang="en-US" sz="1400" baseline="0" dirty="0"/>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a:t>
                      </a:r>
                      <a:r>
                        <a:rPr lang="en-US" sz="1400" kern="1200" dirty="0"/>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t>-loan granted to a non-resident by an authorised dealer, in accordance with Regulation 7 , may be repaid by any relative of the borrower in India by crediting the borrower's loan account through the bank account of such relative.(Reg7A)</a:t>
                      </a:r>
                      <a:endParaRPr lang="en-US" sz="1400" kern="1200" dirty="0">
                        <a:solidFill>
                          <a:schemeClr val="dk1"/>
                        </a:solidFill>
                        <a:latin typeface="Calibri" pitchFamily="34" charset="0"/>
                        <a:ea typeface="+mn-ea"/>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010355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1 June 2019</a:t>
            </a:r>
            <a:endParaRPr lang="en-US" dirty="0"/>
          </a:p>
        </p:txBody>
      </p:sp>
      <p:sp>
        <p:nvSpPr>
          <p:cNvPr id="11267" name="Footer Placeholder 4"/>
          <p:cNvSpPr>
            <a:spLocks noGrp="1"/>
          </p:cNvSpPr>
          <p:nvPr>
            <p:ph type="ftr" sz="quarter" idx="11"/>
          </p:nvPr>
        </p:nvSpPr>
        <p:spPr/>
        <p:txBody>
          <a:bodyPr/>
          <a:lstStyle/>
          <a:p>
            <a:pPr>
              <a:defRPr/>
            </a:pPr>
            <a:r>
              <a:rPr lang="en-US" dirty="0"/>
              <a:t>P. P. Shah &amp; Asso.</a:t>
            </a:r>
          </a:p>
        </p:txBody>
      </p:sp>
      <p:sp>
        <p:nvSpPr>
          <p:cNvPr id="11268" name="Slide Number Placeholder 5"/>
          <p:cNvSpPr>
            <a:spLocks noGrp="1"/>
          </p:cNvSpPr>
          <p:nvPr>
            <p:ph type="sldNum" sz="quarter" idx="12"/>
          </p:nvPr>
        </p:nvSpPr>
        <p:spPr/>
        <p:txBody>
          <a:bodyPr/>
          <a:lstStyle/>
          <a:p>
            <a:pPr>
              <a:defRPr/>
            </a:pPr>
            <a:fld id="{AE079848-22A8-43EA-99CC-A904867989A9}" type="slidenum">
              <a:rPr lang="en-US" smtClean="0"/>
              <a:pPr>
                <a:defRPr/>
              </a:pPr>
              <a:t>9</a:t>
            </a:fld>
            <a:endParaRPr lang="en-US" dirty="0"/>
          </a:p>
        </p:txBody>
      </p:sp>
      <p:sp>
        <p:nvSpPr>
          <p:cNvPr id="12293"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val="2381721964"/>
              </p:ext>
            </p:extLst>
          </p:nvPr>
        </p:nvGraphicFramePr>
        <p:xfrm>
          <a:off x="2209800" y="1219201"/>
          <a:ext cx="8305800" cy="4907643"/>
        </p:xfrm>
        <a:graphic>
          <a:graphicData uri="http://schemas.openxmlformats.org/drawingml/2006/table">
            <a:tbl>
              <a:tblPr firstRow="1" bandRow="1">
                <a:tableStyleId>{2D5ABB26-0587-4C30-8999-92F81FD0307C}</a:tableStyleId>
              </a:tblPr>
              <a:tblGrid>
                <a:gridCol w="2054860">
                  <a:extLst>
                    <a:ext uri="{9D8B030D-6E8A-4147-A177-3AD203B41FA5}">
                      <a16:colId xmlns="" xmlns:a16="http://schemas.microsoft.com/office/drawing/2014/main" val="20000"/>
                    </a:ext>
                  </a:extLst>
                </a:gridCol>
                <a:gridCol w="1834515">
                  <a:extLst>
                    <a:ext uri="{9D8B030D-6E8A-4147-A177-3AD203B41FA5}">
                      <a16:colId xmlns="" xmlns:a16="http://schemas.microsoft.com/office/drawing/2014/main" val="20001"/>
                    </a:ext>
                  </a:extLst>
                </a:gridCol>
                <a:gridCol w="2446020">
                  <a:extLst>
                    <a:ext uri="{9D8B030D-6E8A-4147-A177-3AD203B41FA5}">
                      <a16:colId xmlns="" xmlns:a16="http://schemas.microsoft.com/office/drawing/2014/main" val="20002"/>
                    </a:ext>
                  </a:extLst>
                </a:gridCol>
                <a:gridCol w="1970405">
                  <a:extLst>
                    <a:ext uri="{9D8B030D-6E8A-4147-A177-3AD203B41FA5}">
                      <a16:colId xmlns="" xmlns:a16="http://schemas.microsoft.com/office/drawing/2014/main" val="20003"/>
                    </a:ext>
                  </a:extLst>
                </a:gridCol>
              </a:tblGrid>
              <a:tr h="351107">
                <a:tc>
                  <a:txBody>
                    <a:bodyPr/>
                    <a:lstStyle/>
                    <a:p>
                      <a:pPr algn="ct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US" sz="1400" b="1" dirty="0"/>
                        <a:t>PROI</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51107">
                <a:tc>
                  <a:txBody>
                    <a:bodyPr/>
                    <a:lstStyle/>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Other entities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 xmlns:a16="http://schemas.microsoft.com/office/drawing/2014/main" val="10001"/>
                  </a:ext>
                </a:extLst>
              </a:tr>
              <a:tr h="1347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a:t>
                      </a:r>
                      <a:r>
                        <a:rPr lang="en-US" sz="1400" baseline="0" dirty="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Lending in rupee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Close relative in Foreign exchange- Notf.3(R)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Notf.5(R) – against fund held in account</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ECB</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935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 by way of Deposits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Schedule</a:t>
                      </a:r>
                      <a:r>
                        <a:rPr lang="en-US" sz="1400" baseline="0" dirty="0"/>
                        <a:t> 6 &amp; 7 of Notf.5(R), Loan from NRO account, Commercial paper</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751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Portfolio Investment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2, 5,8</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3</a:t>
                      </a:r>
                      <a:r>
                        <a:rPr lang="en-US" sz="1400" baseline="0" dirty="0"/>
                        <a:t> and </a:t>
                      </a:r>
                      <a:r>
                        <a:rPr lang="en-US" sz="1400" dirty="0"/>
                        <a:t>5] </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2, </a:t>
                      </a:r>
                      <a:r>
                        <a:rPr lang="en-US" sz="1400" baseline="0" dirty="0"/>
                        <a:t>5,8</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1553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5"/>
                  </a:ext>
                </a:extLst>
              </a:tr>
              <a:tr h="842656">
                <a:tc>
                  <a:txBody>
                    <a:bodyPr/>
                    <a:lstStyle/>
                    <a:p>
                      <a:r>
                        <a:rPr lang="en-US" sz="1400" dirty="0"/>
                        <a:t>FDI</a:t>
                      </a:r>
                    </a:p>
                    <a:p>
                      <a:endParaRPr lang="en-US" sz="1400" dirty="0"/>
                    </a:p>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1,6,7,8</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1,4, 6,7</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 (R)- schedule 1,6,7,8</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40652528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TYPE" val="101"/>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3343</TotalTime>
  <Words>12774</Words>
  <Application>Microsoft Office PowerPoint</Application>
  <PresentationFormat>Widescreen</PresentationFormat>
  <Paragraphs>1630</Paragraphs>
  <Slides>68</Slides>
  <Notes>41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68</vt:i4>
      </vt:variant>
    </vt:vector>
  </HeadingPairs>
  <TitlesOfParts>
    <vt:vector size="81" baseType="lpstr">
      <vt:lpstr>Arial</vt:lpstr>
      <vt:lpstr>Book Antiqua</vt:lpstr>
      <vt:lpstr>Bookman Old Style</vt:lpstr>
      <vt:lpstr>Calibri</vt:lpstr>
      <vt:lpstr>Cambria</vt:lpstr>
      <vt:lpstr>Georgia</vt:lpstr>
      <vt:lpstr>Tahoma</vt:lpstr>
      <vt:lpstr>Times New Roman</vt:lpstr>
      <vt:lpstr>Times-Bold</vt:lpstr>
      <vt:lpstr>Times-Roman</vt:lpstr>
      <vt:lpstr>Wingdings</vt:lpstr>
      <vt:lpstr>Blends</vt:lpstr>
      <vt:lpstr>1_Blends</vt:lpstr>
      <vt:lpstr>WIRC OF THE INSTITUTE OF CHARTERED ACCOUNTANTS OF INDIA  SEMINAR ON FEMA   Foreign Direct Investment </vt:lpstr>
      <vt:lpstr>Overview</vt:lpstr>
      <vt:lpstr>Abbreviations</vt:lpstr>
      <vt:lpstr>FEMA Practice</vt:lpstr>
      <vt:lpstr>FEMA Practice</vt:lpstr>
      <vt:lpstr>FEMA Practice</vt:lpstr>
      <vt:lpstr>FEMA Practice</vt:lpstr>
      <vt:lpstr>FEMA Practice </vt:lpstr>
      <vt:lpstr>FEMA Practice </vt:lpstr>
      <vt:lpstr>FEMA Practice</vt:lpstr>
      <vt:lpstr>FEMA Practice -  Revised Notifications &amp; Master Directions</vt:lpstr>
      <vt:lpstr>FEMA Practice -  Revised Notifications &amp; Master Directions</vt:lpstr>
      <vt:lpstr>FEMA Practice -  Revised Notifications &amp; Master Directions</vt:lpstr>
      <vt:lpstr>FEMA Practice – Recent issue of Master Directions</vt:lpstr>
      <vt:lpstr>Foreign Direct Investment in India</vt:lpstr>
      <vt:lpstr>FEMA 20 (R) – Few Definitions</vt:lpstr>
      <vt:lpstr>FEMA 20 (R) – Few Definitions</vt:lpstr>
      <vt:lpstr>FEMA 20 (R) – Few Definitions</vt:lpstr>
      <vt:lpstr>Key Changes brought by 20(R)</vt:lpstr>
      <vt:lpstr>Snapshot of Notification 20(R)</vt:lpstr>
      <vt:lpstr>Regulations for Inbound Investment – FEMA Ntf. 20(R) (Contd)</vt:lpstr>
      <vt:lpstr>Permission for Investment to PROI- Regulation 5</vt:lpstr>
      <vt:lpstr>Permission for Investment to PROI- Regulation 5</vt:lpstr>
      <vt:lpstr>Transfer of Shares – Regulation 10</vt:lpstr>
      <vt:lpstr>Transfer of Shares – Regulation 10</vt:lpstr>
      <vt:lpstr>Reporting – Regulation 13</vt:lpstr>
      <vt:lpstr>Reporting – Regulation 13</vt:lpstr>
      <vt:lpstr>Downstream Investment – Regulation 14</vt:lpstr>
      <vt:lpstr>Downstream Investment – Regulation 14</vt:lpstr>
      <vt:lpstr>Downstream Investment – Calculation Guidelines</vt:lpstr>
      <vt:lpstr>Conditions for Downstream Investment</vt:lpstr>
      <vt:lpstr>Reporting requirements - Downstream Investment</vt:lpstr>
      <vt:lpstr>Prohibited Activities – Regulation 15</vt:lpstr>
      <vt:lpstr>FEMA NTF. 20(R) – Schemes for Inbound Investment (NEW)</vt:lpstr>
      <vt:lpstr>FEMA NTF. 20 (OLD) – Schemes for Inbound Investment</vt:lpstr>
      <vt:lpstr>Foreign Investment in India- Schematic Representation</vt:lpstr>
      <vt:lpstr>Schedules For Foreign Investments</vt:lpstr>
      <vt:lpstr>Schedules For Foreign Investments</vt:lpstr>
      <vt:lpstr>Schedules For Foreign Investments</vt:lpstr>
      <vt:lpstr>Schemes for Inbound Investment – FEMA Ntf. 20(R)</vt:lpstr>
      <vt:lpstr>Schemes for Inbound Investment – FEMA Ntf. 20(R)</vt:lpstr>
      <vt:lpstr>PowerPoint Presentation</vt:lpstr>
      <vt:lpstr>Automatic Route of Investment to PROI – Sch. 1</vt:lpstr>
      <vt:lpstr>Automatic Route of Investment to PROI – Sch. 1 (con’t)</vt:lpstr>
      <vt:lpstr>Automatic Route of Investment to PROI</vt:lpstr>
      <vt:lpstr>Approval Route of Investment to PROI</vt:lpstr>
      <vt:lpstr>Issue of Shares- Other modes</vt:lpstr>
      <vt:lpstr>Issue of Shares - Other modes – ESOP / Sweat Equity</vt:lpstr>
      <vt:lpstr>Mode of Payment</vt:lpstr>
      <vt:lpstr>PowerPoint Presentation</vt:lpstr>
      <vt:lpstr>Other important conditions in FDI Policy</vt:lpstr>
      <vt:lpstr>Investment by NRIs on non-repatriation basis - Schedule 4 of FEMA Ntf. 20(R)</vt:lpstr>
      <vt:lpstr>Investment by NRIs on non-repatriation basis - Schedule 4 of FEMA Ntf. 20(R)</vt:lpstr>
      <vt:lpstr>Investment by NRIs on non-repatriation basis - Schedule 4 of FEMA Ntf. 20(R)</vt:lpstr>
      <vt:lpstr>Investment in Limited Liability Partnerships - Schedule 6 of FEMA Ntf. 20(R)</vt:lpstr>
      <vt:lpstr>Sectors eligible for investment by Limited Liability Partnerships under Auto route - Schedule 6 of FEMA Ntf. 20(R)</vt:lpstr>
      <vt:lpstr>Sectors not eligible for investment by Limited Liability Partnerships under Auto route - Schedule 6 of FEMA Ntf. 20(R)</vt:lpstr>
      <vt:lpstr>Who can invest in Limited Liability Partnerships?</vt:lpstr>
      <vt:lpstr>Investment in Limited Liability Partnerships - Schedule 6 of FEMA Ntf. 20(R)</vt:lpstr>
      <vt:lpstr>Investment in Limited Liability Partnerships - Schedule 6 of FEMA Ntf. 20(R)</vt:lpstr>
      <vt:lpstr>Foreign Venture Capital Investor (FVCI)</vt:lpstr>
      <vt:lpstr>FVCI – Investment Criteria</vt:lpstr>
      <vt:lpstr>Taxation on FVCI</vt:lpstr>
      <vt:lpstr>FVCI - Schedule 7 of Notification 20(R)</vt:lpstr>
      <vt:lpstr>Alternate Investment Fund – Brief Overview</vt:lpstr>
      <vt:lpstr>Alternate Investment Fund – Brief Overview</vt:lpstr>
      <vt:lpstr>Alternate Investment Fund – Brief Overview</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DELHI CHAPTER OF  THE CHAMBER OF TAX CONSULTANTS - TWO DAY INTENSIVE STUDY COURSE ON FEMA  Foreign Inbound Investment –  FEMA 20(R)/Schedules 1 (FDI/capital instruments), 4 (Investment on non-repatriation basis) &amp; 6 (Investment in a Limited Liability Partnership)</dc:title>
  <dc:creator>sid shah</dc:creator>
  <cp:lastModifiedBy>pps</cp:lastModifiedBy>
  <cp:revision>179</cp:revision>
  <dcterms:created xsi:type="dcterms:W3CDTF">2019-04-17T19:52:03Z</dcterms:created>
  <dcterms:modified xsi:type="dcterms:W3CDTF">2019-05-31T09:22:08Z</dcterms:modified>
</cp:coreProperties>
</file>