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ppt/notesSlides/notesSlide6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5"/>
  </p:notesMasterIdLst>
  <p:handoutMasterIdLst>
    <p:handoutMasterId r:id="rId66"/>
  </p:handoutMasterIdLst>
  <p:sldIdLst>
    <p:sldId id="256" r:id="rId2"/>
    <p:sldId id="257" r:id="rId3"/>
    <p:sldId id="301" r:id="rId4"/>
    <p:sldId id="378" r:id="rId5"/>
    <p:sldId id="348" r:id="rId6"/>
    <p:sldId id="302" r:id="rId7"/>
    <p:sldId id="349" r:id="rId8"/>
    <p:sldId id="285" r:id="rId9"/>
    <p:sldId id="371" r:id="rId10"/>
    <p:sldId id="372" r:id="rId11"/>
    <p:sldId id="373" r:id="rId12"/>
    <p:sldId id="374" r:id="rId13"/>
    <p:sldId id="375" r:id="rId14"/>
    <p:sldId id="376" r:id="rId15"/>
    <p:sldId id="297" r:id="rId16"/>
    <p:sldId id="290" r:id="rId17"/>
    <p:sldId id="292" r:id="rId18"/>
    <p:sldId id="383" r:id="rId19"/>
    <p:sldId id="389" r:id="rId20"/>
    <p:sldId id="377" r:id="rId21"/>
    <p:sldId id="350" r:id="rId22"/>
    <p:sldId id="351" r:id="rId23"/>
    <p:sldId id="353" r:id="rId24"/>
    <p:sldId id="360" r:id="rId25"/>
    <p:sldId id="354" r:id="rId26"/>
    <p:sldId id="355" r:id="rId27"/>
    <p:sldId id="356" r:id="rId28"/>
    <p:sldId id="357" r:id="rId29"/>
    <p:sldId id="358" r:id="rId30"/>
    <p:sldId id="352" r:id="rId31"/>
    <p:sldId id="359" r:id="rId32"/>
    <p:sldId id="386" r:id="rId33"/>
    <p:sldId id="345" r:id="rId34"/>
    <p:sldId id="387" r:id="rId35"/>
    <p:sldId id="388" r:id="rId36"/>
    <p:sldId id="384" r:id="rId37"/>
    <p:sldId id="346" r:id="rId38"/>
    <p:sldId id="361" r:id="rId39"/>
    <p:sldId id="362" r:id="rId40"/>
    <p:sldId id="363" r:id="rId41"/>
    <p:sldId id="364" r:id="rId42"/>
    <p:sldId id="365" r:id="rId43"/>
    <p:sldId id="366" r:id="rId44"/>
    <p:sldId id="367" r:id="rId45"/>
    <p:sldId id="368" r:id="rId46"/>
    <p:sldId id="369" r:id="rId47"/>
    <p:sldId id="370" r:id="rId48"/>
    <p:sldId id="299" r:id="rId49"/>
    <p:sldId id="298" r:id="rId50"/>
    <p:sldId id="326" r:id="rId51"/>
    <p:sldId id="337" r:id="rId52"/>
    <p:sldId id="379" r:id="rId53"/>
    <p:sldId id="380" r:id="rId54"/>
    <p:sldId id="381" r:id="rId55"/>
    <p:sldId id="382" r:id="rId56"/>
    <p:sldId id="286" r:id="rId57"/>
    <p:sldId id="287" r:id="rId58"/>
    <p:sldId id="317" r:id="rId59"/>
    <p:sldId id="318" r:id="rId60"/>
    <p:sldId id="319" r:id="rId61"/>
    <p:sldId id="320" r:id="rId62"/>
    <p:sldId id="321" r:id="rId63"/>
    <p:sldId id="325" r:id="rId64"/>
  </p:sldIdLst>
  <p:sldSz cx="9906000" cy="6858000" type="A4"/>
  <p:notesSz cx="6815138" cy="9942513"/>
  <p:defaultTextStyle>
    <a:defPPr>
      <a:defRPr lang="en-US"/>
    </a:defPPr>
    <a:lvl1pPr algn="l" rtl="0" eaLnBrk="0" fontAlgn="base" hangingPunct="0">
      <a:spcBef>
        <a:spcPct val="0"/>
      </a:spcBef>
      <a:spcAft>
        <a:spcPct val="0"/>
      </a:spcAft>
      <a:defRPr kern="1200">
        <a:solidFill>
          <a:schemeClr val="tx1"/>
        </a:solidFill>
        <a:latin typeface="Tahoma" pitchFamily="32" charset="0"/>
        <a:ea typeface="+mn-ea"/>
        <a:cs typeface="+mn-cs"/>
      </a:defRPr>
    </a:lvl1pPr>
    <a:lvl2pPr marL="457200" algn="l" rtl="0" eaLnBrk="0" fontAlgn="base" hangingPunct="0">
      <a:spcBef>
        <a:spcPct val="0"/>
      </a:spcBef>
      <a:spcAft>
        <a:spcPct val="0"/>
      </a:spcAft>
      <a:defRPr kern="1200">
        <a:solidFill>
          <a:schemeClr val="tx1"/>
        </a:solidFill>
        <a:latin typeface="Tahoma" pitchFamily="32" charset="0"/>
        <a:ea typeface="+mn-ea"/>
        <a:cs typeface="+mn-cs"/>
      </a:defRPr>
    </a:lvl2pPr>
    <a:lvl3pPr marL="914400" algn="l" rtl="0" eaLnBrk="0" fontAlgn="base" hangingPunct="0">
      <a:spcBef>
        <a:spcPct val="0"/>
      </a:spcBef>
      <a:spcAft>
        <a:spcPct val="0"/>
      </a:spcAft>
      <a:defRPr kern="1200">
        <a:solidFill>
          <a:schemeClr val="tx1"/>
        </a:solidFill>
        <a:latin typeface="Tahoma" pitchFamily="32" charset="0"/>
        <a:ea typeface="+mn-ea"/>
        <a:cs typeface="+mn-cs"/>
      </a:defRPr>
    </a:lvl3pPr>
    <a:lvl4pPr marL="1371600" algn="l" rtl="0" eaLnBrk="0" fontAlgn="base" hangingPunct="0">
      <a:spcBef>
        <a:spcPct val="0"/>
      </a:spcBef>
      <a:spcAft>
        <a:spcPct val="0"/>
      </a:spcAft>
      <a:defRPr kern="1200">
        <a:solidFill>
          <a:schemeClr val="tx1"/>
        </a:solidFill>
        <a:latin typeface="Tahoma" pitchFamily="32" charset="0"/>
        <a:ea typeface="+mn-ea"/>
        <a:cs typeface="+mn-cs"/>
      </a:defRPr>
    </a:lvl4pPr>
    <a:lvl5pPr marL="1828800" algn="l" rtl="0" eaLnBrk="0" fontAlgn="base" hangingPunct="0">
      <a:spcBef>
        <a:spcPct val="0"/>
      </a:spcBef>
      <a:spcAft>
        <a:spcPct val="0"/>
      </a:spcAft>
      <a:defRPr kern="1200">
        <a:solidFill>
          <a:schemeClr val="tx1"/>
        </a:solidFill>
        <a:latin typeface="Tahoma" pitchFamily="32" charset="0"/>
        <a:ea typeface="+mn-ea"/>
        <a:cs typeface="+mn-cs"/>
      </a:defRPr>
    </a:lvl5pPr>
    <a:lvl6pPr marL="2286000" algn="l" defTabSz="914400" rtl="0" eaLnBrk="1" latinLnBrk="0" hangingPunct="1">
      <a:defRPr kern="1200">
        <a:solidFill>
          <a:schemeClr val="tx1"/>
        </a:solidFill>
        <a:latin typeface="Tahoma" pitchFamily="32" charset="0"/>
        <a:ea typeface="+mn-ea"/>
        <a:cs typeface="+mn-cs"/>
      </a:defRPr>
    </a:lvl6pPr>
    <a:lvl7pPr marL="2743200" algn="l" defTabSz="914400" rtl="0" eaLnBrk="1" latinLnBrk="0" hangingPunct="1">
      <a:defRPr kern="1200">
        <a:solidFill>
          <a:schemeClr val="tx1"/>
        </a:solidFill>
        <a:latin typeface="Tahoma" pitchFamily="32" charset="0"/>
        <a:ea typeface="+mn-ea"/>
        <a:cs typeface="+mn-cs"/>
      </a:defRPr>
    </a:lvl7pPr>
    <a:lvl8pPr marL="3200400" algn="l" defTabSz="914400" rtl="0" eaLnBrk="1" latinLnBrk="0" hangingPunct="1">
      <a:defRPr kern="1200">
        <a:solidFill>
          <a:schemeClr val="tx1"/>
        </a:solidFill>
        <a:latin typeface="Tahoma" pitchFamily="32" charset="0"/>
        <a:ea typeface="+mn-ea"/>
        <a:cs typeface="+mn-cs"/>
      </a:defRPr>
    </a:lvl8pPr>
    <a:lvl9pPr marL="3657600" algn="l" defTabSz="914400" rtl="0" eaLnBrk="1" latinLnBrk="0" hangingPunct="1">
      <a:defRPr kern="1200">
        <a:solidFill>
          <a:schemeClr val="tx1"/>
        </a:solidFill>
        <a:latin typeface="Tahoma" pitchFamily="3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3" d="100"/>
          <a:sy n="63" d="100"/>
        </p:scale>
        <p:origin x="-582" y="-198"/>
      </p:cViewPr>
      <p:guideLst>
        <p:guide orient="horz" pos="2160"/>
        <p:guide pos="312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527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9939" name="Rectangle 3"/>
          <p:cNvSpPr>
            <a:spLocks noGrp="1" noChangeArrowheads="1"/>
          </p:cNvSpPr>
          <p:nvPr>
            <p:ph type="dt" sz="quarter" idx="1"/>
          </p:nvPr>
        </p:nvSpPr>
        <p:spPr bwMode="auto">
          <a:xfrm>
            <a:off x="3860800" y="0"/>
            <a:ext cx="29527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9940" name="Rectangle 4"/>
          <p:cNvSpPr>
            <a:spLocks noGrp="1" noChangeArrowheads="1"/>
          </p:cNvSpPr>
          <p:nvPr>
            <p:ph type="ftr" sz="quarter" idx="2"/>
          </p:nvPr>
        </p:nvSpPr>
        <p:spPr bwMode="auto">
          <a:xfrm>
            <a:off x="0" y="9444038"/>
            <a:ext cx="29527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9941" name="Rectangle 5"/>
          <p:cNvSpPr>
            <a:spLocks noGrp="1" noChangeArrowheads="1"/>
          </p:cNvSpPr>
          <p:nvPr>
            <p:ph type="sldNum" sz="quarter" idx="3"/>
          </p:nvPr>
        </p:nvSpPr>
        <p:spPr bwMode="auto">
          <a:xfrm>
            <a:off x="3860800" y="9444038"/>
            <a:ext cx="29527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0597E75D-CFEE-407D-923F-ACA9551B13B6}"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527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12291" name="Rectangle 3"/>
          <p:cNvSpPr>
            <a:spLocks noGrp="1" noChangeArrowheads="1"/>
          </p:cNvSpPr>
          <p:nvPr>
            <p:ph type="dt" idx="1"/>
          </p:nvPr>
        </p:nvSpPr>
        <p:spPr bwMode="auto">
          <a:xfrm>
            <a:off x="3860800" y="0"/>
            <a:ext cx="29527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48132" name="Rectangle 4"/>
          <p:cNvSpPr>
            <a:spLocks noGrp="1" noRot="1" noChangeAspect="1" noChangeArrowheads="1" noTextEdit="1"/>
          </p:cNvSpPr>
          <p:nvPr>
            <p:ph type="sldImg" idx="2"/>
          </p:nvPr>
        </p:nvSpPr>
        <p:spPr bwMode="auto">
          <a:xfrm>
            <a:off x="717550" y="746125"/>
            <a:ext cx="5381625" cy="3727450"/>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681038" y="4722813"/>
            <a:ext cx="5453062"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9444038"/>
            <a:ext cx="29527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2295" name="Rectangle 7"/>
          <p:cNvSpPr>
            <a:spLocks noGrp="1" noChangeArrowheads="1"/>
          </p:cNvSpPr>
          <p:nvPr>
            <p:ph type="sldNum" sz="quarter" idx="5"/>
          </p:nvPr>
        </p:nvSpPr>
        <p:spPr bwMode="auto">
          <a:xfrm>
            <a:off x="3860800" y="9444038"/>
            <a:ext cx="29527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0165EB92-C184-4B02-87CF-DF388258789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D986BFB5-257A-4828-8832-88BFE4BA3941}"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US" smtClean="0"/>
          </a:p>
        </p:txBody>
      </p:sp>
      <p:sp>
        <p:nvSpPr>
          <p:cNvPr id="55300" name="Slide Number Placeholder 3"/>
          <p:cNvSpPr>
            <a:spLocks noGrp="1"/>
          </p:cNvSpPr>
          <p:nvPr>
            <p:ph type="sldNum" sz="quarter" idx="5"/>
          </p:nvPr>
        </p:nvSpPr>
        <p:spPr>
          <a:noFill/>
        </p:spPr>
        <p:txBody>
          <a:bodyPr/>
          <a:lstStyle/>
          <a:p>
            <a:fld id="{273EA105-E7FE-452C-B078-6A7FA73B4E9B}"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US" smtClean="0"/>
          </a:p>
        </p:txBody>
      </p:sp>
      <p:sp>
        <p:nvSpPr>
          <p:cNvPr id="55300" name="Slide Number Placeholder 3"/>
          <p:cNvSpPr>
            <a:spLocks noGrp="1"/>
          </p:cNvSpPr>
          <p:nvPr>
            <p:ph type="sldNum" sz="quarter" idx="5"/>
          </p:nvPr>
        </p:nvSpPr>
        <p:spPr>
          <a:noFill/>
        </p:spPr>
        <p:txBody>
          <a:bodyPr/>
          <a:lstStyle/>
          <a:p>
            <a:fld id="{273EA105-E7FE-452C-B078-6A7FA73B4E9B}"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US" smtClean="0"/>
          </a:p>
        </p:txBody>
      </p:sp>
      <p:sp>
        <p:nvSpPr>
          <p:cNvPr id="55300" name="Slide Number Placeholder 3"/>
          <p:cNvSpPr>
            <a:spLocks noGrp="1"/>
          </p:cNvSpPr>
          <p:nvPr>
            <p:ph type="sldNum" sz="quarter" idx="5"/>
          </p:nvPr>
        </p:nvSpPr>
        <p:spPr>
          <a:noFill/>
        </p:spPr>
        <p:txBody>
          <a:bodyPr/>
          <a:lstStyle/>
          <a:p>
            <a:fld id="{273EA105-E7FE-452C-B078-6A7FA73B4E9B}"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US" smtClean="0"/>
          </a:p>
        </p:txBody>
      </p:sp>
      <p:sp>
        <p:nvSpPr>
          <p:cNvPr id="55300" name="Slide Number Placeholder 3"/>
          <p:cNvSpPr>
            <a:spLocks noGrp="1"/>
          </p:cNvSpPr>
          <p:nvPr>
            <p:ph type="sldNum" sz="quarter" idx="5"/>
          </p:nvPr>
        </p:nvSpPr>
        <p:spPr>
          <a:noFill/>
        </p:spPr>
        <p:txBody>
          <a:bodyPr/>
          <a:lstStyle/>
          <a:p>
            <a:fld id="{273EA105-E7FE-452C-B078-6A7FA73B4E9B}"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US" smtClean="0"/>
          </a:p>
        </p:txBody>
      </p:sp>
      <p:sp>
        <p:nvSpPr>
          <p:cNvPr id="55300" name="Slide Number Placeholder 3"/>
          <p:cNvSpPr>
            <a:spLocks noGrp="1"/>
          </p:cNvSpPr>
          <p:nvPr>
            <p:ph type="sldNum" sz="quarter" idx="5"/>
          </p:nvPr>
        </p:nvSpPr>
        <p:spPr>
          <a:noFill/>
        </p:spPr>
        <p:txBody>
          <a:bodyPr/>
          <a:lstStyle/>
          <a:p>
            <a:fld id="{273EA105-E7FE-452C-B078-6A7FA73B4E9B}"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0F3C35F9-2EE9-4EAA-950B-3D9051324563}"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62F846A4-5FE0-459A-9487-92E7E2DF3FF2}"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5DC8808B-9F61-4600-AAE0-3D036C68D436}" type="slidenum">
              <a:rPr lang="en-US" smtClean="0"/>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5DC8808B-9F61-4600-AAE0-3D036C68D436}" type="slidenum">
              <a:rPr lang="en-US" smtClean="0"/>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5DC8808B-9F61-4600-AAE0-3D036C68D436}"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smtClean="0"/>
          </a:p>
        </p:txBody>
      </p:sp>
      <p:sp>
        <p:nvSpPr>
          <p:cNvPr id="50180" name="Slide Number Placeholder 3"/>
          <p:cNvSpPr>
            <a:spLocks noGrp="1"/>
          </p:cNvSpPr>
          <p:nvPr>
            <p:ph type="sldNum" sz="quarter" idx="5"/>
          </p:nvPr>
        </p:nvSpPr>
        <p:spPr>
          <a:noFill/>
        </p:spPr>
        <p:txBody>
          <a:bodyPr/>
          <a:lstStyle/>
          <a:p>
            <a:fld id="{CB71D5FA-8EA4-4245-BF8D-54EE7FC06CC9}"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F85CB3E1-F60B-40D0-A866-BD0E6B3AD77B}"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E38A0C06-5766-48E3-BBFC-9B791EF0610A}" type="slidenum">
              <a:rPr lang="en-US" smtClean="0"/>
              <a:pPr/>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F85CB3E1-F60B-40D0-A866-BD0E6B3AD77B}"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0067F11A-5736-48C3-8075-BE187A4CBF19}"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DF1364D7-D9EC-4299-A692-6CEF7A87CE66}"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65B39FF6-A737-4581-975F-20838AD6524A}" type="slidenum">
              <a:rPr lang="en-US" smtClean="0"/>
              <a:pPr/>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84F7E136-D16D-4756-BE5F-DE6568A5336A}" type="slidenum">
              <a:rPr lang="en-US" smtClean="0"/>
              <a:pPr/>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C32F3F4F-0B20-4C2C-BE50-D48C0E1E3890}" type="slidenum">
              <a:rPr lang="en-US" smtClean="0"/>
              <a:pPr/>
              <a:t>27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D15E837F-BAF9-4F94-93FA-2395877F20C1}" type="slidenum">
              <a:rPr lang="en-US" smtClean="0"/>
              <a:pPr/>
              <a:t>28</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447EDDFF-25D8-4A06-A118-9E382D8F0349}" type="slidenum">
              <a:rPr lang="en-US" smtClean="0"/>
              <a:pPr/>
              <a:t>29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B8EA35ED-6BB2-4B6E-B992-2E428B24E8A0}" type="slidenum">
              <a:rPr lang="en-US" smtClean="0"/>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56EDEDB1-D8BE-49C0-BB37-1BD469A12035}" type="slidenum">
              <a:rPr lang="en-US" smtClean="0"/>
              <a:pPr/>
              <a:t>30</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6A3A643D-A3B4-42CD-8C94-3BEBCF4B01DB}" type="slidenum">
              <a:rPr lang="en-US" smtClean="0"/>
              <a:pPr/>
              <a:t>31</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6A3A643D-A3B4-42CD-8C94-3BEBCF4B01DB}" type="slidenum">
              <a:rPr lang="en-US" smtClean="0"/>
              <a:pPr/>
              <a:t>32</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763644C7-8138-451C-BF61-624125E0579F}" type="slidenum">
              <a:rPr lang="en-US" smtClean="0"/>
              <a:pPr/>
              <a:t>33</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763644C7-8138-451C-BF61-624125E0579F}" type="slidenum">
              <a:rPr lang="en-US" smtClean="0"/>
              <a:pPr/>
              <a:t>34</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763644C7-8138-451C-BF61-624125E0579F}" type="slidenum">
              <a:rPr lang="en-US" smtClean="0"/>
              <a:pPr/>
              <a:t>35</a:t>
            </a:fld>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763644C7-8138-451C-BF61-624125E0579F}" type="slidenum">
              <a:rPr lang="en-US" smtClean="0"/>
              <a:pPr/>
              <a:t>36</a:t>
            </a:fld>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A0F3F823-01CB-4A9C-AE4B-ACD13E78CCD4}" type="slidenum">
              <a:rPr lang="en-US" smtClean="0"/>
              <a:pPr/>
              <a:t>37</a:t>
            </a:fld>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6F83C9DF-7310-4EB1-9537-D8360968204B}" type="slidenum">
              <a:rPr lang="en-US" smtClean="0"/>
              <a:pPr/>
              <a:t>38</a:t>
            </a:fld>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065A6EB4-5E9E-4EE7-9B66-046B58477301}" type="slidenum">
              <a:rPr lang="en-US" smtClean="0"/>
              <a:pPr/>
              <a:t>39</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endParaRPr lang="en-US" smtClean="0"/>
          </a:p>
        </p:txBody>
      </p:sp>
      <p:sp>
        <p:nvSpPr>
          <p:cNvPr id="30724" name="Slide Number Placeholder 3"/>
          <p:cNvSpPr>
            <a:spLocks noGrp="1"/>
          </p:cNvSpPr>
          <p:nvPr>
            <p:ph type="sldNum" sz="quarter" idx="5"/>
          </p:nvPr>
        </p:nvSpPr>
        <p:spPr>
          <a:noFill/>
        </p:spPr>
        <p:txBody>
          <a:bodyPr/>
          <a:lstStyle/>
          <a:p>
            <a:fld id="{5410C5B0-1391-4447-A63E-7AEB69F1EA15}" type="slidenum">
              <a:rPr lang="en-US" smtClean="0"/>
              <a:pPr/>
              <a:t>4</a:t>
            </a:fld>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13977FDC-1F11-4E6D-85D2-E6F313585649}" type="slidenum">
              <a:rPr lang="en-US" smtClean="0"/>
              <a:pPr/>
              <a:t>40</a:t>
            </a:fld>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p:spPr>
        <p:txBody>
          <a:bodyPr/>
          <a:lstStyle/>
          <a:p>
            <a:endParaRPr lang="en-US" smtClean="0"/>
          </a:p>
        </p:txBody>
      </p:sp>
      <p:sp>
        <p:nvSpPr>
          <p:cNvPr id="75780" name="Slide Number Placeholder 3"/>
          <p:cNvSpPr>
            <a:spLocks noGrp="1"/>
          </p:cNvSpPr>
          <p:nvPr>
            <p:ph type="sldNum" sz="quarter" idx="5"/>
          </p:nvPr>
        </p:nvSpPr>
        <p:spPr>
          <a:noFill/>
        </p:spPr>
        <p:txBody>
          <a:bodyPr/>
          <a:lstStyle/>
          <a:p>
            <a:fld id="{9C50CB47-D7A7-49A5-8D9D-36C613446933}" type="slidenum">
              <a:rPr lang="en-US" smtClean="0"/>
              <a:pPr/>
              <a:t>41</a:t>
            </a:fld>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smtClean="0"/>
          </a:p>
        </p:txBody>
      </p:sp>
      <p:sp>
        <p:nvSpPr>
          <p:cNvPr id="76804" name="Slide Number Placeholder 3"/>
          <p:cNvSpPr>
            <a:spLocks noGrp="1"/>
          </p:cNvSpPr>
          <p:nvPr>
            <p:ph type="sldNum" sz="quarter" idx="5"/>
          </p:nvPr>
        </p:nvSpPr>
        <p:spPr>
          <a:noFill/>
        </p:spPr>
        <p:txBody>
          <a:bodyPr/>
          <a:lstStyle/>
          <a:p>
            <a:fld id="{54B52572-E9BD-4A59-9FFB-7D15B63B18C3}" type="slidenum">
              <a:rPr lang="en-US" smtClean="0"/>
              <a:pPr/>
              <a:t>42</a:t>
            </a:fld>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endParaRPr lang="en-US" smtClean="0"/>
          </a:p>
        </p:txBody>
      </p:sp>
      <p:sp>
        <p:nvSpPr>
          <p:cNvPr id="77828" name="Slide Number Placeholder 3"/>
          <p:cNvSpPr>
            <a:spLocks noGrp="1"/>
          </p:cNvSpPr>
          <p:nvPr>
            <p:ph type="sldNum" sz="quarter" idx="5"/>
          </p:nvPr>
        </p:nvSpPr>
        <p:spPr>
          <a:noFill/>
        </p:spPr>
        <p:txBody>
          <a:bodyPr/>
          <a:lstStyle/>
          <a:p>
            <a:fld id="{05529A10-FD53-406C-A9CF-3D09A50A3B67}" type="slidenum">
              <a:rPr lang="en-US" smtClean="0"/>
              <a:pPr/>
              <a:t>43</a:t>
            </a:fld>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p:spPr>
        <p:txBody>
          <a:bodyPr/>
          <a:lstStyle/>
          <a:p>
            <a:endParaRPr lang="en-US" smtClean="0"/>
          </a:p>
        </p:txBody>
      </p:sp>
      <p:sp>
        <p:nvSpPr>
          <p:cNvPr id="78852" name="Slide Number Placeholder 3"/>
          <p:cNvSpPr>
            <a:spLocks noGrp="1"/>
          </p:cNvSpPr>
          <p:nvPr>
            <p:ph type="sldNum" sz="quarter" idx="5"/>
          </p:nvPr>
        </p:nvSpPr>
        <p:spPr>
          <a:noFill/>
        </p:spPr>
        <p:txBody>
          <a:bodyPr/>
          <a:lstStyle/>
          <a:p>
            <a:fld id="{1F152050-35C7-4B84-8CEE-D9AA403DF288}" type="slidenum">
              <a:rPr lang="en-US" smtClean="0"/>
              <a:pPr/>
              <a:t>44</a:t>
            </a:fld>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727062B0-E04B-434A-90AC-0E4A8D939237}" type="slidenum">
              <a:rPr lang="en-US" smtClean="0"/>
              <a:pPr/>
              <a:t>45</a:t>
            </a:fld>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smtClean="0"/>
          </a:p>
        </p:txBody>
      </p:sp>
      <p:sp>
        <p:nvSpPr>
          <p:cNvPr id="80900" name="Slide Number Placeholder 3"/>
          <p:cNvSpPr>
            <a:spLocks noGrp="1"/>
          </p:cNvSpPr>
          <p:nvPr>
            <p:ph type="sldNum" sz="quarter" idx="5"/>
          </p:nvPr>
        </p:nvSpPr>
        <p:spPr>
          <a:noFill/>
        </p:spPr>
        <p:txBody>
          <a:bodyPr/>
          <a:lstStyle/>
          <a:p>
            <a:fld id="{6B732604-EEFC-456D-8502-DC16DBBF5103}" type="slidenum">
              <a:rPr lang="en-US" smtClean="0"/>
              <a:pPr/>
              <a:t>46</a:t>
            </a:fld>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smtClean="0"/>
          </a:p>
        </p:txBody>
      </p:sp>
      <p:sp>
        <p:nvSpPr>
          <p:cNvPr id="80900" name="Slide Number Placeholder 3"/>
          <p:cNvSpPr>
            <a:spLocks noGrp="1"/>
          </p:cNvSpPr>
          <p:nvPr>
            <p:ph type="sldNum" sz="quarter" idx="5"/>
          </p:nvPr>
        </p:nvSpPr>
        <p:spPr>
          <a:noFill/>
        </p:spPr>
        <p:txBody>
          <a:bodyPr/>
          <a:lstStyle/>
          <a:p>
            <a:fld id="{6B732604-EEFC-456D-8502-DC16DBBF5103}" type="slidenum">
              <a:rPr lang="en-US" smtClean="0"/>
              <a:pPr/>
              <a:t>47</a:t>
            </a:fld>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smtClean="0"/>
          </a:p>
        </p:txBody>
      </p:sp>
      <p:sp>
        <p:nvSpPr>
          <p:cNvPr id="81924" name="Slide Number Placeholder 3"/>
          <p:cNvSpPr>
            <a:spLocks noGrp="1"/>
          </p:cNvSpPr>
          <p:nvPr>
            <p:ph type="sldNum" sz="quarter" idx="5"/>
          </p:nvPr>
        </p:nvSpPr>
        <p:spPr>
          <a:noFill/>
        </p:spPr>
        <p:txBody>
          <a:bodyPr/>
          <a:lstStyle/>
          <a:p>
            <a:fld id="{E197718C-3720-412F-99D5-7D3835E955DC}" type="slidenum">
              <a:rPr lang="en-US" smtClean="0"/>
              <a:pPr/>
              <a:t>48</a:t>
            </a:fld>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C5335DAC-F75C-493C-BCF9-B73D3FA03334}" type="slidenum">
              <a:rPr lang="en-US" smtClean="0"/>
              <a:pPr/>
              <a:t>49</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CCC051EB-8145-4968-A747-45F4EA38532E}" type="slidenum">
              <a:rPr lang="en-US" smtClean="0"/>
              <a:pPr/>
              <a:t>5</a:t>
            </a:fld>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8BD4B7B8-6348-4C02-9F84-7BB07300A4D6}" type="slidenum">
              <a:rPr lang="en-US" smtClean="0"/>
              <a:pPr/>
              <a:t>50</a:t>
            </a:fld>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F140ED64-4EFD-4DDA-B8FC-7636DF8715B0}" type="slidenum">
              <a:rPr lang="en-US" smtClean="0"/>
              <a:pPr/>
              <a:t>51</a:t>
            </a:fld>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6E56D421-1244-4355-848A-366D9A16DC88}" type="slidenum">
              <a:rPr lang="en-US" smtClean="0"/>
              <a:pPr/>
              <a:t>52</a:t>
            </a:fld>
            <a:endParaRPr lang="en-US" smtClean="0"/>
          </a:p>
        </p:txBody>
      </p:sp>
      <p:sp>
        <p:nvSpPr>
          <p:cNvPr id="44035" name="Slide Image Placeholder 1"/>
          <p:cNvSpPr>
            <a:spLocks noGrp="1" noRot="1" noChangeAspect="1" noTextEdit="1"/>
          </p:cNvSpPr>
          <p:nvPr>
            <p:ph type="sldImg"/>
          </p:nvPr>
        </p:nvSpPr>
        <p:spPr>
          <a:xfrm>
            <a:off x="717550" y="746125"/>
            <a:ext cx="5383213" cy="3727450"/>
          </a:xfrm>
          <a:ln/>
        </p:spPr>
      </p:sp>
      <p:sp>
        <p:nvSpPr>
          <p:cNvPr id="44036" name="Notes Placeholder 2"/>
          <p:cNvSpPr>
            <a:spLocks noGrp="1"/>
          </p:cNvSpPr>
          <p:nvPr>
            <p:ph type="body" idx="1"/>
          </p:nvPr>
        </p:nvSpPr>
        <p:spPr>
          <a:noFill/>
          <a:ln/>
        </p:spPr>
        <p:txBody>
          <a:bodyPr/>
          <a:lstStyle/>
          <a:p>
            <a:pPr eaLnBrk="1" hangingPunct="1"/>
            <a:endParaRPr lang="en-US" smtClean="0"/>
          </a:p>
        </p:txBody>
      </p:sp>
      <p:sp>
        <p:nvSpPr>
          <p:cNvPr id="44037" name="Slide Number Placeholder 3"/>
          <p:cNvSpPr txBox="1">
            <a:spLocks noGrp="1"/>
          </p:cNvSpPr>
          <p:nvPr/>
        </p:nvSpPr>
        <p:spPr bwMode="auto">
          <a:xfrm>
            <a:off x="3860800" y="9444038"/>
            <a:ext cx="2952750" cy="496887"/>
          </a:xfrm>
          <a:prstGeom prst="rect">
            <a:avLst/>
          </a:prstGeom>
          <a:noFill/>
          <a:ln w="9525">
            <a:noFill/>
            <a:miter lim="800000"/>
            <a:headEnd/>
            <a:tailEnd/>
          </a:ln>
        </p:spPr>
        <p:txBody>
          <a:bodyPr anchor="b"/>
          <a:lstStyle/>
          <a:p>
            <a:pPr algn="r"/>
            <a:fld id="{CD248C7C-9C1B-43F7-A2AF-89902822847D}" type="slidenum">
              <a:rPr lang="en-US" sz="1200">
                <a:latin typeface="Comic Sans MS" pitchFamily="66" charset="0"/>
              </a:rPr>
              <a:pPr algn="r"/>
              <a:t>52</a:t>
            </a:fld>
            <a:endParaRPr lang="en-US" sz="1200">
              <a:latin typeface="Comic Sans MS" pitchFamily="66"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endParaRPr lang="en-US" smtClean="0"/>
          </a:p>
        </p:txBody>
      </p:sp>
      <p:sp>
        <p:nvSpPr>
          <p:cNvPr id="45060" name="Slide Number Placeholder 3"/>
          <p:cNvSpPr>
            <a:spLocks noGrp="1"/>
          </p:cNvSpPr>
          <p:nvPr>
            <p:ph type="sldNum" sz="quarter" idx="5"/>
          </p:nvPr>
        </p:nvSpPr>
        <p:spPr>
          <a:noFill/>
        </p:spPr>
        <p:txBody>
          <a:bodyPr/>
          <a:lstStyle/>
          <a:p>
            <a:fld id="{55F0B5E4-37D4-4F74-867A-B750E5D2197A}" type="slidenum">
              <a:rPr lang="en-US" smtClean="0"/>
              <a:pPr/>
              <a:t>53</a:t>
            </a:fld>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en-US" smtClean="0"/>
          </a:p>
        </p:txBody>
      </p:sp>
      <p:sp>
        <p:nvSpPr>
          <p:cNvPr id="46084" name="Slide Number Placeholder 3"/>
          <p:cNvSpPr>
            <a:spLocks noGrp="1"/>
          </p:cNvSpPr>
          <p:nvPr>
            <p:ph type="sldNum" sz="quarter" idx="5"/>
          </p:nvPr>
        </p:nvSpPr>
        <p:spPr>
          <a:noFill/>
        </p:spPr>
        <p:txBody>
          <a:bodyPr/>
          <a:lstStyle/>
          <a:p>
            <a:fld id="{D25D7453-ACA6-4BE2-9E5B-84EFE467CBD9}" type="slidenum">
              <a:rPr lang="en-US" smtClean="0"/>
              <a:pPr/>
              <a:t>54</a:t>
            </a:fld>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endParaRPr lang="en-US" smtClean="0"/>
          </a:p>
        </p:txBody>
      </p:sp>
      <p:sp>
        <p:nvSpPr>
          <p:cNvPr id="47108" name="Slide Number Placeholder 3"/>
          <p:cNvSpPr>
            <a:spLocks noGrp="1"/>
          </p:cNvSpPr>
          <p:nvPr>
            <p:ph type="sldNum" sz="quarter" idx="5"/>
          </p:nvPr>
        </p:nvSpPr>
        <p:spPr>
          <a:noFill/>
        </p:spPr>
        <p:txBody>
          <a:bodyPr/>
          <a:lstStyle/>
          <a:p>
            <a:fld id="{5AD018CC-36A8-4A22-B37D-DD69E747443C}" type="slidenum">
              <a:rPr lang="en-US" smtClean="0"/>
              <a:pPr/>
              <a:t>55</a:t>
            </a:fld>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F34664B3-2B99-46D4-ADEE-4A906D59B8CC}" type="slidenum">
              <a:rPr lang="en-US" smtClean="0"/>
              <a:pPr/>
              <a:t>56</a:t>
            </a:fld>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31EAEE5D-BBE7-49DC-8CCF-49C012C2A6FF}" type="slidenum">
              <a:rPr lang="en-US" smtClean="0"/>
              <a:pPr/>
              <a:t>57</a:t>
            </a:fld>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69DC2106-FFA3-4BC5-B93B-88CC3DDD5082}" type="slidenum">
              <a:rPr lang="en-US" smtClean="0"/>
              <a:pPr/>
              <a:t>58</a:t>
            </a:fld>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E2E9EB81-F26C-4F7A-8593-2C50E791CE3A}" type="slidenum">
              <a:rPr lang="en-US" smtClean="0"/>
              <a:pPr/>
              <a:t>59</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smtClean="0"/>
          </a:p>
        </p:txBody>
      </p:sp>
      <p:sp>
        <p:nvSpPr>
          <p:cNvPr id="53252" name="Slide Number Placeholder 3"/>
          <p:cNvSpPr>
            <a:spLocks noGrp="1"/>
          </p:cNvSpPr>
          <p:nvPr>
            <p:ph type="sldNum" sz="quarter" idx="5"/>
          </p:nvPr>
        </p:nvSpPr>
        <p:spPr>
          <a:noFill/>
        </p:spPr>
        <p:txBody>
          <a:bodyPr/>
          <a:lstStyle/>
          <a:p>
            <a:fld id="{362F8813-09D6-401A-91E8-01908CD2C834}" type="slidenum">
              <a:rPr lang="en-US" smtClean="0"/>
              <a:pPr/>
              <a:t>6</a:t>
            </a:fld>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smtClean="0"/>
          </a:p>
        </p:txBody>
      </p:sp>
      <p:sp>
        <p:nvSpPr>
          <p:cNvPr id="90116" name="Slide Number Placeholder 3"/>
          <p:cNvSpPr>
            <a:spLocks noGrp="1"/>
          </p:cNvSpPr>
          <p:nvPr>
            <p:ph type="sldNum" sz="quarter" idx="5"/>
          </p:nvPr>
        </p:nvSpPr>
        <p:spPr>
          <a:noFill/>
        </p:spPr>
        <p:txBody>
          <a:bodyPr/>
          <a:lstStyle/>
          <a:p>
            <a:fld id="{893FEB8A-0485-4F9D-AC8E-0AED5CDEA8F2}" type="slidenum">
              <a:rPr lang="en-US" smtClean="0"/>
              <a:pPr/>
              <a:t>60</a:t>
            </a:fld>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smtClean="0"/>
          </a:p>
        </p:txBody>
      </p:sp>
      <p:sp>
        <p:nvSpPr>
          <p:cNvPr id="91140" name="Slide Number Placeholder 3"/>
          <p:cNvSpPr>
            <a:spLocks noGrp="1"/>
          </p:cNvSpPr>
          <p:nvPr>
            <p:ph type="sldNum" sz="quarter" idx="5"/>
          </p:nvPr>
        </p:nvSpPr>
        <p:spPr>
          <a:noFill/>
        </p:spPr>
        <p:txBody>
          <a:bodyPr/>
          <a:lstStyle/>
          <a:p>
            <a:fld id="{AE4D58C3-B379-4E72-87A0-980463F42818}" type="slidenum">
              <a:rPr lang="en-US" smtClean="0"/>
              <a:pPr/>
              <a:t>61</a:t>
            </a:fld>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p:spPr>
        <p:txBody>
          <a:bodyPr/>
          <a:lstStyle/>
          <a:p>
            <a:endParaRPr lang="en-US" smtClean="0"/>
          </a:p>
        </p:txBody>
      </p:sp>
      <p:sp>
        <p:nvSpPr>
          <p:cNvPr id="92164" name="Slide Number Placeholder 3"/>
          <p:cNvSpPr>
            <a:spLocks noGrp="1"/>
          </p:cNvSpPr>
          <p:nvPr>
            <p:ph type="sldNum" sz="quarter" idx="5"/>
          </p:nvPr>
        </p:nvSpPr>
        <p:spPr>
          <a:noFill/>
        </p:spPr>
        <p:txBody>
          <a:bodyPr/>
          <a:lstStyle/>
          <a:p>
            <a:fld id="{06E0B4AD-F74C-4E9A-8DDF-34870B2C352E}" type="slidenum">
              <a:rPr lang="en-US" smtClean="0"/>
              <a:pPr/>
              <a:t>62</a:t>
            </a:fld>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p:spPr>
        <p:txBody>
          <a:bodyPr/>
          <a:lstStyle/>
          <a:p>
            <a:endParaRPr lang="en-US" smtClean="0"/>
          </a:p>
        </p:txBody>
      </p:sp>
      <p:sp>
        <p:nvSpPr>
          <p:cNvPr id="93188" name="Slide Number Placeholder 3"/>
          <p:cNvSpPr>
            <a:spLocks noGrp="1"/>
          </p:cNvSpPr>
          <p:nvPr>
            <p:ph type="sldNum" sz="quarter" idx="5"/>
          </p:nvPr>
        </p:nvSpPr>
        <p:spPr>
          <a:noFill/>
        </p:spPr>
        <p:txBody>
          <a:bodyPr/>
          <a:lstStyle/>
          <a:p>
            <a:fld id="{38FDA8AE-0B2B-4183-9308-CB758B39C3B3}" type="slidenum">
              <a:rPr lang="en-US" smtClean="0"/>
              <a:pPr/>
              <a:t>63</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smtClean="0"/>
          </a:p>
        </p:txBody>
      </p:sp>
      <p:sp>
        <p:nvSpPr>
          <p:cNvPr id="54276" name="Slide Number Placeholder 3"/>
          <p:cNvSpPr>
            <a:spLocks noGrp="1"/>
          </p:cNvSpPr>
          <p:nvPr>
            <p:ph type="sldNum" sz="quarter" idx="5"/>
          </p:nvPr>
        </p:nvSpPr>
        <p:spPr>
          <a:noFill/>
        </p:spPr>
        <p:txBody>
          <a:bodyPr/>
          <a:lstStyle/>
          <a:p>
            <a:fld id="{5AD3E2A7-58C4-406A-A1CF-33592F220BEB}"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US" smtClean="0"/>
          </a:p>
        </p:txBody>
      </p:sp>
      <p:sp>
        <p:nvSpPr>
          <p:cNvPr id="55300" name="Slide Number Placeholder 3"/>
          <p:cNvSpPr>
            <a:spLocks noGrp="1"/>
          </p:cNvSpPr>
          <p:nvPr>
            <p:ph type="sldNum" sz="quarter" idx="5"/>
          </p:nvPr>
        </p:nvSpPr>
        <p:spPr>
          <a:noFill/>
        </p:spPr>
        <p:txBody>
          <a:bodyPr/>
          <a:lstStyle/>
          <a:p>
            <a:fld id="{273EA105-E7FE-452C-B078-6A7FA73B4E9B}"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US" smtClean="0"/>
          </a:p>
        </p:txBody>
      </p:sp>
      <p:sp>
        <p:nvSpPr>
          <p:cNvPr id="55300" name="Slide Number Placeholder 3"/>
          <p:cNvSpPr>
            <a:spLocks noGrp="1"/>
          </p:cNvSpPr>
          <p:nvPr>
            <p:ph type="sldNum" sz="quarter" idx="5"/>
          </p:nvPr>
        </p:nvSpPr>
        <p:spPr>
          <a:noFill/>
        </p:spPr>
        <p:txBody>
          <a:bodyPr/>
          <a:lstStyle/>
          <a:p>
            <a:fld id="{273EA105-E7FE-452C-B078-6A7FA73B4E9B}"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759950" cy="1052513"/>
            <a:chOff x="0" y="1536"/>
            <a:chExt cx="5675" cy="663"/>
          </a:xfrm>
        </p:grpSpPr>
        <p:grpSp>
          <p:nvGrpSpPr>
            <p:cNvPr id="5" name="Group 3"/>
            <p:cNvGrpSpPr>
              <a:grpSpLocks/>
            </p:cNvGrpSpPr>
            <p:nvPr/>
          </p:nvGrpSpPr>
          <p:grpSpPr bwMode="auto">
            <a:xfrm>
              <a:off x="184" y="1604"/>
              <a:ext cx="450" cy="299"/>
              <a:chOff x="719" y="336"/>
              <a:chExt cx="626" cy="432"/>
            </a:xfrm>
          </p:grpSpPr>
          <p:sp>
            <p:nvSpPr>
              <p:cNvPr id="12" name="Rectangle 4"/>
              <p:cNvSpPr>
                <a:spLocks noChangeArrowheads="1"/>
              </p:cNvSpPr>
              <p:nvPr/>
            </p:nvSpPr>
            <p:spPr bwMode="auto">
              <a:xfrm>
                <a:off x="719" y="336"/>
                <a:ext cx="385" cy="432"/>
              </a:xfrm>
              <a:prstGeom prst="rect">
                <a:avLst/>
              </a:prstGeom>
              <a:solidFill>
                <a:schemeClr val="folHlink"/>
              </a:solidFill>
              <a:ln w="9525">
                <a:noFill/>
                <a:miter lim="800000"/>
                <a:headEnd/>
                <a:tailEnd/>
              </a:ln>
              <a:effectLst/>
            </p:spPr>
            <p:txBody>
              <a:bodyPr wrap="none" anchor="ctr"/>
              <a:lstStyle/>
              <a:p>
                <a:pPr>
                  <a:defRPr/>
                </a:pPr>
                <a:endParaRPr lang="en-US">
                  <a:latin typeface="Tahoma" pitchFamily="34" charset="0"/>
                </a:endParaRPr>
              </a:p>
            </p:txBody>
          </p:sp>
          <p:sp>
            <p:nvSpPr>
              <p:cNvPr id="13" name="Rectangle 5"/>
              <p:cNvSpPr>
                <a:spLocks noChangeArrowheads="1"/>
              </p:cNvSpPr>
              <p:nvPr/>
            </p:nvSpPr>
            <p:spPr bwMode="auto">
              <a:xfrm>
                <a:off x="1056" y="336"/>
                <a:ext cx="289"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latin typeface="Tahoma" pitchFamily="34" charset="0"/>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5" cy="432"/>
              </a:xfrm>
              <a:prstGeom prst="rect">
                <a:avLst/>
              </a:prstGeom>
              <a:solidFill>
                <a:schemeClr val="accent2"/>
              </a:solidFill>
              <a:ln w="9525">
                <a:noFill/>
                <a:miter lim="800000"/>
                <a:headEnd/>
                <a:tailEnd/>
              </a:ln>
              <a:effectLst/>
            </p:spPr>
            <p:txBody>
              <a:bodyPr wrap="none" anchor="ctr"/>
              <a:lstStyle/>
              <a:p>
                <a:pPr>
                  <a:defRPr/>
                </a:pPr>
                <a:endParaRPr lang="en-US">
                  <a:latin typeface="Tahoma" pitchFamily="34" charset="0"/>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latin typeface="Tahoma" pitchFamily="34" charset="0"/>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latin typeface="Tahoma" pitchFamily="34" charset="0"/>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latin typeface="Tahoma" pitchFamily="34" charset="0"/>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latin typeface="Tahoma" pitchFamily="34" charset="0"/>
              </a:endParaRPr>
            </a:p>
          </p:txBody>
        </p:sp>
      </p:grpSp>
      <p:sp>
        <p:nvSpPr>
          <p:cNvPr id="7180" name="Rectangle 12"/>
          <p:cNvSpPr>
            <a:spLocks noGrp="1" noChangeArrowheads="1"/>
          </p:cNvSpPr>
          <p:nvPr>
            <p:ph type="ctrTitle"/>
          </p:nvPr>
        </p:nvSpPr>
        <p:spPr>
          <a:xfrm>
            <a:off x="1073150" y="1676400"/>
            <a:ext cx="84201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485900" y="3886200"/>
            <a:ext cx="69342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1073150" y="6248400"/>
            <a:ext cx="2063750" cy="457200"/>
          </a:xfrm>
        </p:spPr>
        <p:txBody>
          <a:bodyPr/>
          <a:lstStyle>
            <a:lvl1pPr>
              <a:defRPr>
                <a:solidFill>
                  <a:schemeClr val="bg2"/>
                </a:solidFill>
              </a:defRPr>
            </a:lvl1pPr>
          </a:lstStyle>
          <a:p>
            <a:pPr>
              <a:defRPr/>
            </a:pPr>
            <a:fld id="{FD4D9A31-3A1E-4649-A7DA-7034C000D82B}" type="datetime1">
              <a:rPr lang="en-US"/>
              <a:pPr>
                <a:defRPr/>
              </a:pPr>
              <a:t>18/08/2011</a:t>
            </a:fld>
            <a:endParaRPr lang="en-US"/>
          </a:p>
        </p:txBody>
      </p:sp>
      <p:sp>
        <p:nvSpPr>
          <p:cNvPr id="15" name="Rectangle 15"/>
          <p:cNvSpPr>
            <a:spLocks noGrp="1" noChangeArrowheads="1"/>
          </p:cNvSpPr>
          <p:nvPr>
            <p:ph type="ftr" sz="quarter" idx="11"/>
          </p:nvPr>
        </p:nvSpPr>
        <p:spPr>
          <a:xfrm>
            <a:off x="3714750" y="6248400"/>
            <a:ext cx="3136900" cy="457200"/>
          </a:xfrm>
        </p:spPr>
        <p:txBody>
          <a:bodyPr/>
          <a:lstStyle>
            <a:lvl1pPr>
              <a:defRPr>
                <a:solidFill>
                  <a:schemeClr val="bg2"/>
                </a:solidFill>
              </a:defRPr>
            </a:lvl1pPr>
          </a:lstStyle>
          <a:p>
            <a:pPr>
              <a:defRPr/>
            </a:pPr>
            <a:r>
              <a:rPr lang="en-US"/>
              <a:t>P. P. Shah &amp; Associates</a:t>
            </a:r>
          </a:p>
        </p:txBody>
      </p:sp>
      <p:sp>
        <p:nvSpPr>
          <p:cNvPr id="16" name="Rectangle 16"/>
          <p:cNvSpPr>
            <a:spLocks noGrp="1" noChangeArrowheads="1"/>
          </p:cNvSpPr>
          <p:nvPr>
            <p:ph type="sldNum" sz="quarter" idx="12"/>
          </p:nvPr>
        </p:nvSpPr>
        <p:spPr>
          <a:xfrm>
            <a:off x="7429500" y="6248400"/>
            <a:ext cx="2063750" cy="457200"/>
          </a:xfrm>
        </p:spPr>
        <p:txBody>
          <a:bodyPr/>
          <a:lstStyle>
            <a:lvl1pPr>
              <a:defRPr>
                <a:solidFill>
                  <a:schemeClr val="bg2"/>
                </a:solidFill>
              </a:defRPr>
            </a:lvl1pPr>
          </a:lstStyle>
          <a:p>
            <a:pPr>
              <a:defRPr/>
            </a:pPr>
            <a:fld id="{8AFD1B7E-7D07-46BA-9A59-F725BC9F4DB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fld id="{D89B1C06-9454-4863-9B25-FABD35288710}" type="datetime1">
              <a:rPr lang="en-US"/>
              <a:pPr>
                <a:defRPr/>
              </a:pPr>
              <a:t>18/08/2011</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11D8C999-9253-47D8-8ED1-647AE69393A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88250" y="214313"/>
            <a:ext cx="2112963"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46188" y="214313"/>
            <a:ext cx="618966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fld id="{8C108F02-42B4-4CC8-8099-DBB7FDB9E4D5}" type="datetime1">
              <a:rPr lang="en-US"/>
              <a:pPr>
                <a:defRPr/>
              </a:pPr>
              <a:t>18/08/2011</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EE55A162-C778-4B44-A830-0361AE738A5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246188" y="214313"/>
            <a:ext cx="8443912" cy="1462087"/>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81113" y="2017713"/>
            <a:ext cx="8420100" cy="4114800"/>
          </a:xfrm>
        </p:spPr>
        <p:txBody>
          <a:bodyPr/>
          <a:lstStyle/>
          <a:p>
            <a:pPr lvl="0"/>
            <a:endParaRPr lang="en-US" noProof="0" smtClean="0"/>
          </a:p>
        </p:txBody>
      </p:sp>
      <p:sp>
        <p:nvSpPr>
          <p:cNvPr id="4" name="Rectangle 11"/>
          <p:cNvSpPr>
            <a:spLocks noGrp="1" noChangeArrowheads="1"/>
          </p:cNvSpPr>
          <p:nvPr>
            <p:ph type="dt" sz="half" idx="10"/>
          </p:nvPr>
        </p:nvSpPr>
        <p:spPr>
          <a:ln/>
        </p:spPr>
        <p:txBody>
          <a:bodyPr/>
          <a:lstStyle>
            <a:lvl1pPr>
              <a:defRPr/>
            </a:lvl1pPr>
          </a:lstStyle>
          <a:p>
            <a:pPr>
              <a:defRPr/>
            </a:pPr>
            <a:fld id="{078702A6-3ED0-42E3-89A6-4752456B6AEF}" type="datetime1">
              <a:rPr lang="en-US"/>
              <a:pPr>
                <a:defRPr/>
              </a:pPr>
              <a:t>18/08/2011</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DA819956-2F7B-453B-B51B-A5D15BC242A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fld id="{EB1FDB12-A227-426B-844A-F9D694AAD3D3}" type="datetime1">
              <a:rPr lang="en-US"/>
              <a:pPr>
                <a:defRPr/>
              </a:pPr>
              <a:t>18/08/2011</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248CF8A9-2E5F-4704-A35B-21AEE620770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fld id="{4FAFA1A3-53E1-4D11-B2C0-47761931A9DE}" type="datetime1">
              <a:rPr lang="en-US"/>
              <a:pPr>
                <a:defRPr/>
              </a:pPr>
              <a:t>18/08/2011</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6CFCC343-8497-401B-B4C7-EC33807E25F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1113" y="2017713"/>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67363" y="2017713"/>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fld id="{1D14D120-B645-4377-99D1-FF3489A25A75}" type="datetime1">
              <a:rPr lang="en-US"/>
              <a:pPr>
                <a:defRPr/>
              </a:pPr>
              <a:t>18/08/2011</a:t>
            </a:fld>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F0A824AC-5E19-4310-BE74-5EFF6313F70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fld id="{C54AB0AF-587F-4207-9D78-9923248E5E5D}" type="datetime1">
              <a:rPr lang="en-US"/>
              <a:pPr>
                <a:defRPr/>
              </a:pPr>
              <a:t>18/08/2011</a:t>
            </a:fld>
            <a:endParaRPr lang="en-US"/>
          </a:p>
        </p:txBody>
      </p:sp>
      <p:sp>
        <p:nvSpPr>
          <p:cNvPr id="8" name="Rectangle 12"/>
          <p:cNvSpPr>
            <a:spLocks noGrp="1" noChangeArrowheads="1"/>
          </p:cNvSpPr>
          <p:nvPr>
            <p:ph type="ftr" sz="quarter" idx="11"/>
          </p:nvPr>
        </p:nvSpPr>
        <p:spPr>
          <a:ln/>
        </p:spPr>
        <p:txBody>
          <a:bodyPr/>
          <a:lstStyle>
            <a:lvl1pPr>
              <a:defRPr/>
            </a:lvl1pPr>
          </a:lstStyle>
          <a:p>
            <a:pPr>
              <a:defRPr/>
            </a:pPr>
            <a:r>
              <a:rPr lang="en-US"/>
              <a:t>P. P. Shah &amp; Associates</a:t>
            </a:r>
          </a:p>
        </p:txBody>
      </p:sp>
      <p:sp>
        <p:nvSpPr>
          <p:cNvPr id="9" name="Rectangle 13"/>
          <p:cNvSpPr>
            <a:spLocks noGrp="1" noChangeArrowheads="1"/>
          </p:cNvSpPr>
          <p:nvPr>
            <p:ph type="sldNum" sz="quarter" idx="12"/>
          </p:nvPr>
        </p:nvSpPr>
        <p:spPr>
          <a:ln/>
        </p:spPr>
        <p:txBody>
          <a:bodyPr/>
          <a:lstStyle>
            <a:lvl1pPr>
              <a:defRPr/>
            </a:lvl1pPr>
          </a:lstStyle>
          <a:p>
            <a:pPr>
              <a:defRPr/>
            </a:pPr>
            <a:fld id="{CE4A6797-399C-4F6E-BD79-DB063332372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fld id="{9D49D04A-E9F5-44D9-AF79-EE21B071F0F9}" type="datetime1">
              <a:rPr lang="en-US"/>
              <a:pPr>
                <a:defRPr/>
              </a:pPr>
              <a:t>18/08/2011</a:t>
            </a:fld>
            <a:endParaRPr lang="en-US"/>
          </a:p>
        </p:txBody>
      </p:sp>
      <p:sp>
        <p:nvSpPr>
          <p:cNvPr id="4" name="Rectangle 12"/>
          <p:cNvSpPr>
            <a:spLocks noGrp="1" noChangeArrowheads="1"/>
          </p:cNvSpPr>
          <p:nvPr>
            <p:ph type="ftr" sz="quarter" idx="11"/>
          </p:nvPr>
        </p:nvSpPr>
        <p:spPr>
          <a:ln/>
        </p:spPr>
        <p:txBody>
          <a:bodyPr/>
          <a:lstStyle>
            <a:lvl1pPr>
              <a:defRPr/>
            </a:lvl1pPr>
          </a:lstStyle>
          <a:p>
            <a:pPr>
              <a:defRPr/>
            </a:pPr>
            <a:r>
              <a:rPr lang="en-US"/>
              <a:t>P. P. Shah &amp; Associates</a:t>
            </a:r>
          </a:p>
        </p:txBody>
      </p:sp>
      <p:sp>
        <p:nvSpPr>
          <p:cNvPr id="5" name="Rectangle 13"/>
          <p:cNvSpPr>
            <a:spLocks noGrp="1" noChangeArrowheads="1"/>
          </p:cNvSpPr>
          <p:nvPr>
            <p:ph type="sldNum" sz="quarter" idx="12"/>
          </p:nvPr>
        </p:nvSpPr>
        <p:spPr>
          <a:ln/>
        </p:spPr>
        <p:txBody>
          <a:bodyPr/>
          <a:lstStyle>
            <a:lvl1pPr>
              <a:defRPr/>
            </a:lvl1pPr>
          </a:lstStyle>
          <a:p>
            <a:pPr>
              <a:defRPr/>
            </a:pPr>
            <a:fld id="{BDC301EA-5F13-4356-B003-F6C5576D579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fld id="{B41AF467-D847-493F-A76A-38698F056B46}" type="datetime1">
              <a:rPr lang="en-US"/>
              <a:pPr>
                <a:defRPr/>
              </a:pPr>
              <a:t>18/08/2011</a:t>
            </a:fld>
            <a:endParaRPr lang="en-US"/>
          </a:p>
        </p:txBody>
      </p:sp>
      <p:sp>
        <p:nvSpPr>
          <p:cNvPr id="3" name="Rectangle 12"/>
          <p:cNvSpPr>
            <a:spLocks noGrp="1" noChangeArrowheads="1"/>
          </p:cNvSpPr>
          <p:nvPr>
            <p:ph type="ftr" sz="quarter" idx="11"/>
          </p:nvPr>
        </p:nvSpPr>
        <p:spPr>
          <a:ln/>
        </p:spPr>
        <p:txBody>
          <a:bodyPr/>
          <a:lstStyle>
            <a:lvl1pPr>
              <a:defRPr/>
            </a:lvl1pPr>
          </a:lstStyle>
          <a:p>
            <a:pPr>
              <a:defRPr/>
            </a:pPr>
            <a:r>
              <a:rPr lang="en-US"/>
              <a:t>P. P. Shah &amp; Associates</a:t>
            </a:r>
          </a:p>
        </p:txBody>
      </p:sp>
      <p:sp>
        <p:nvSpPr>
          <p:cNvPr id="4" name="Rectangle 13"/>
          <p:cNvSpPr>
            <a:spLocks noGrp="1" noChangeArrowheads="1"/>
          </p:cNvSpPr>
          <p:nvPr>
            <p:ph type="sldNum" sz="quarter" idx="12"/>
          </p:nvPr>
        </p:nvSpPr>
        <p:spPr>
          <a:ln/>
        </p:spPr>
        <p:txBody>
          <a:bodyPr/>
          <a:lstStyle>
            <a:lvl1pPr>
              <a:defRPr/>
            </a:lvl1pPr>
          </a:lstStyle>
          <a:p>
            <a:pPr>
              <a:defRPr/>
            </a:pPr>
            <a:fld id="{6F9F46E2-FA53-4775-B3EA-2EBA34B98D6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fld id="{C72358C8-7EDE-4FF5-83D4-F4C60796BE38}" type="datetime1">
              <a:rPr lang="en-US"/>
              <a:pPr>
                <a:defRPr/>
              </a:pPr>
              <a:t>18/08/2011</a:t>
            </a:fld>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AA411E2E-4D38-4927-993D-E63E4AAD0D1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fld id="{F9556411-BA43-4C78-B232-637E4AA1BE4E}" type="datetime1">
              <a:rPr lang="en-US"/>
              <a:pPr>
                <a:defRPr/>
              </a:pPr>
              <a:t>18/08/2011</a:t>
            </a:fld>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D66D46B0-2486-47BC-B3EA-559F2B35CFD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52438" y="1098550"/>
            <a:ext cx="474662" cy="474663"/>
          </a:xfrm>
          <a:prstGeom prst="rect">
            <a:avLst/>
          </a:prstGeom>
          <a:solidFill>
            <a:schemeClr val="accent2"/>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6147" name="Rectangle 3"/>
          <p:cNvSpPr>
            <a:spLocks noChangeArrowheads="1"/>
          </p:cNvSpPr>
          <p:nvPr/>
        </p:nvSpPr>
        <p:spPr bwMode="ltGray">
          <a:xfrm>
            <a:off x="866775" y="1098550"/>
            <a:ext cx="355600"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6148" name="Rectangle 4"/>
          <p:cNvSpPr>
            <a:spLocks noChangeArrowheads="1"/>
          </p:cNvSpPr>
          <p:nvPr/>
        </p:nvSpPr>
        <p:spPr bwMode="ltGray">
          <a:xfrm>
            <a:off x="585788" y="1520825"/>
            <a:ext cx="458787" cy="474663"/>
          </a:xfrm>
          <a:prstGeom prst="rect">
            <a:avLst/>
          </a:prstGeom>
          <a:solidFill>
            <a:schemeClr val="folHlink"/>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6149" name="Rectangle 5"/>
          <p:cNvSpPr>
            <a:spLocks noChangeArrowheads="1"/>
          </p:cNvSpPr>
          <p:nvPr/>
        </p:nvSpPr>
        <p:spPr bwMode="ltGray">
          <a:xfrm>
            <a:off x="987425" y="1520825"/>
            <a:ext cx="398463"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6150" name="Rectangle 6"/>
          <p:cNvSpPr>
            <a:spLocks noChangeArrowheads="1"/>
          </p:cNvSpPr>
          <p:nvPr/>
        </p:nvSpPr>
        <p:spPr bwMode="ltGray">
          <a:xfrm>
            <a:off x="138113" y="1447800"/>
            <a:ext cx="606425"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6151" name="Rectangle 7"/>
          <p:cNvSpPr>
            <a:spLocks noChangeArrowheads="1"/>
          </p:cNvSpPr>
          <p:nvPr/>
        </p:nvSpPr>
        <p:spPr bwMode="gray">
          <a:xfrm>
            <a:off x="825500" y="990600"/>
            <a:ext cx="34925" cy="1052513"/>
          </a:xfrm>
          <a:prstGeom prst="rect">
            <a:avLst/>
          </a:prstGeom>
          <a:solidFill>
            <a:schemeClr val="bg2"/>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6152" name="Rectangle 8"/>
          <p:cNvSpPr>
            <a:spLocks noChangeArrowheads="1"/>
          </p:cNvSpPr>
          <p:nvPr/>
        </p:nvSpPr>
        <p:spPr bwMode="gray">
          <a:xfrm>
            <a:off x="479425" y="1781175"/>
            <a:ext cx="89122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1033" name="Rectangle 9"/>
          <p:cNvSpPr>
            <a:spLocks noGrp="1" noChangeArrowheads="1"/>
          </p:cNvSpPr>
          <p:nvPr>
            <p:ph type="title"/>
          </p:nvPr>
        </p:nvSpPr>
        <p:spPr bwMode="auto">
          <a:xfrm>
            <a:off x="1246188" y="214313"/>
            <a:ext cx="8443912"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body" idx="1"/>
          </p:nvPr>
        </p:nvSpPr>
        <p:spPr bwMode="auto">
          <a:xfrm>
            <a:off x="1281113" y="2017713"/>
            <a:ext cx="84201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258888" y="6243638"/>
            <a:ext cx="206375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atin typeface="Tahoma" pitchFamily="34" charset="0"/>
              </a:defRPr>
            </a:lvl1pPr>
          </a:lstStyle>
          <a:p>
            <a:pPr>
              <a:defRPr/>
            </a:pPr>
            <a:fld id="{1D36A55A-CFDF-4E91-B497-CC4855E233C0}" type="datetime1">
              <a:rPr lang="en-US"/>
              <a:pPr>
                <a:defRPr/>
              </a:pPr>
              <a:t>18/08/2011</a:t>
            </a:fld>
            <a:endParaRPr lang="en-US"/>
          </a:p>
        </p:txBody>
      </p:sp>
      <p:sp>
        <p:nvSpPr>
          <p:cNvPr id="6156" name="Rectangle 12"/>
          <p:cNvSpPr>
            <a:spLocks noGrp="1" noChangeArrowheads="1"/>
          </p:cNvSpPr>
          <p:nvPr>
            <p:ph type="ftr" sz="quarter" idx="3"/>
          </p:nvPr>
        </p:nvSpPr>
        <p:spPr bwMode="auto">
          <a:xfrm>
            <a:off x="3962400" y="6243638"/>
            <a:ext cx="31369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Tahoma" pitchFamily="34" charset="0"/>
              </a:defRPr>
            </a:lvl1pPr>
          </a:lstStyle>
          <a:p>
            <a:pPr>
              <a:defRPr/>
            </a:pPr>
            <a:r>
              <a:rPr lang="en-US"/>
              <a:t>P. P. Shah &amp; Associates</a:t>
            </a:r>
          </a:p>
        </p:txBody>
      </p:sp>
      <p:sp>
        <p:nvSpPr>
          <p:cNvPr id="6157" name="Rectangle 13"/>
          <p:cNvSpPr>
            <a:spLocks noGrp="1" noChangeArrowheads="1"/>
          </p:cNvSpPr>
          <p:nvPr>
            <p:ph type="sldNum" sz="quarter" idx="4"/>
          </p:nvPr>
        </p:nvSpPr>
        <p:spPr bwMode="auto">
          <a:xfrm>
            <a:off x="7629525" y="6243638"/>
            <a:ext cx="206375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Tahoma" pitchFamily="34" charset="0"/>
              </a:defRPr>
            </a:lvl1pPr>
          </a:lstStyle>
          <a:p>
            <a:pPr>
              <a:defRPr/>
            </a:pPr>
            <a:fld id="{FF87C64D-7800-4472-B264-F6B083CB9FA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78"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Lst>
  <p:hf hd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5"/>
          <p:cNvSpPr>
            <a:spLocks noGrp="1" noChangeArrowheads="1"/>
          </p:cNvSpPr>
          <p:nvPr>
            <p:ph type="ftr" sz="quarter" idx="11"/>
          </p:nvPr>
        </p:nvSpPr>
        <p:spPr>
          <a:noFill/>
        </p:spPr>
        <p:txBody>
          <a:bodyPr/>
          <a:lstStyle/>
          <a:p>
            <a:r>
              <a:rPr lang="en-US" smtClean="0">
                <a:latin typeface="Tahoma" pitchFamily="32" charset="0"/>
              </a:rPr>
              <a:t>P. P. Shah &amp; Associates</a:t>
            </a:r>
          </a:p>
        </p:txBody>
      </p:sp>
      <p:sp>
        <p:nvSpPr>
          <p:cNvPr id="3075" name="Rectangle 16"/>
          <p:cNvSpPr>
            <a:spLocks noGrp="1" noChangeArrowheads="1"/>
          </p:cNvSpPr>
          <p:nvPr>
            <p:ph type="sldNum" sz="quarter" idx="12"/>
          </p:nvPr>
        </p:nvSpPr>
        <p:spPr>
          <a:noFill/>
        </p:spPr>
        <p:txBody>
          <a:bodyPr/>
          <a:lstStyle/>
          <a:p>
            <a:fld id="{FD4C564B-1F9B-4D61-9FB1-425494EC92D3}" type="slidenum">
              <a:rPr lang="en-US" smtClean="0">
                <a:latin typeface="Tahoma" pitchFamily="32" charset="0"/>
              </a:rPr>
              <a:pPr/>
              <a:t>1</a:t>
            </a:fld>
            <a:endParaRPr lang="en-US" smtClean="0">
              <a:latin typeface="Tahoma" pitchFamily="32" charset="0"/>
            </a:endParaRPr>
          </a:p>
        </p:txBody>
      </p:sp>
      <p:sp>
        <p:nvSpPr>
          <p:cNvPr id="3076" name="Rectangle 2"/>
          <p:cNvSpPr>
            <a:spLocks noGrp="1" noChangeArrowheads="1"/>
          </p:cNvSpPr>
          <p:nvPr>
            <p:ph type="ctrTitle"/>
          </p:nvPr>
        </p:nvSpPr>
        <p:spPr>
          <a:xfrm>
            <a:off x="762000" y="533400"/>
            <a:ext cx="9144000" cy="2514600"/>
          </a:xfrm>
        </p:spPr>
        <p:txBody>
          <a:bodyPr/>
          <a:lstStyle/>
          <a:p>
            <a:pPr algn="ctr" eaLnBrk="1" hangingPunct="1"/>
            <a:r>
              <a:rPr lang="en-US" sz="3200" b="1" smtClean="0">
                <a:solidFill>
                  <a:srgbClr val="333399"/>
                </a:solidFill>
                <a:latin typeface="Book Antiqua" pitchFamily="16" charset="0"/>
              </a:rPr>
              <a:t>ICAI-WIRC</a:t>
            </a:r>
            <a:br>
              <a:rPr lang="en-US" sz="3200" b="1" smtClean="0">
                <a:solidFill>
                  <a:srgbClr val="333399"/>
                </a:solidFill>
                <a:latin typeface="Book Antiqua" pitchFamily="16" charset="0"/>
              </a:rPr>
            </a:br>
            <a:r>
              <a:rPr lang="en-US" sz="3200" b="1" smtClean="0">
                <a:solidFill>
                  <a:srgbClr val="333399"/>
                </a:solidFill>
                <a:latin typeface="Book Antiqua" pitchFamily="16" charset="0"/>
              </a:rPr>
              <a:t>CONFERENCE </a:t>
            </a:r>
            <a:r>
              <a:rPr lang="en-US" sz="3200" b="1" dirty="0" smtClean="0">
                <a:solidFill>
                  <a:srgbClr val="333399"/>
                </a:solidFill>
                <a:latin typeface="Book Antiqua" pitchFamily="16" charset="0"/>
              </a:rPr>
              <a:t>ON FEMA</a:t>
            </a:r>
            <a:r>
              <a:rPr lang="en-US" sz="3000" dirty="0" smtClean="0">
                <a:solidFill>
                  <a:schemeClr val="tx1"/>
                </a:solidFill>
              </a:rPr>
              <a:t/>
            </a:r>
            <a:br>
              <a:rPr lang="en-US" sz="3000" dirty="0" smtClean="0">
                <a:solidFill>
                  <a:schemeClr val="tx1"/>
                </a:solidFill>
              </a:rPr>
            </a:br>
            <a:r>
              <a:rPr lang="en-US" sz="2800" dirty="0" smtClean="0">
                <a:solidFill>
                  <a:srgbClr val="990033"/>
                </a:solidFill>
              </a:rPr>
              <a:t> </a:t>
            </a:r>
            <a:br>
              <a:rPr lang="en-US" sz="2800" dirty="0" smtClean="0">
                <a:solidFill>
                  <a:srgbClr val="990033"/>
                </a:solidFill>
              </a:rPr>
            </a:br>
            <a:r>
              <a:rPr lang="en-US" sz="2800" dirty="0" smtClean="0">
                <a:solidFill>
                  <a:srgbClr val="990033"/>
                </a:solidFill>
              </a:rPr>
              <a:t>19</a:t>
            </a:r>
            <a:r>
              <a:rPr lang="en-US" sz="2800" baseline="30000" dirty="0" smtClean="0">
                <a:solidFill>
                  <a:srgbClr val="990033"/>
                </a:solidFill>
              </a:rPr>
              <a:t>th</a:t>
            </a:r>
            <a:r>
              <a:rPr lang="en-US" sz="2800" dirty="0" smtClean="0">
                <a:solidFill>
                  <a:srgbClr val="990033"/>
                </a:solidFill>
              </a:rPr>
              <a:t> August, 2011</a:t>
            </a:r>
            <a:endParaRPr lang="en-US" sz="3000" dirty="0" smtClean="0">
              <a:solidFill>
                <a:schemeClr val="folHlink"/>
              </a:solidFill>
            </a:endParaRPr>
          </a:p>
        </p:txBody>
      </p:sp>
      <p:sp>
        <p:nvSpPr>
          <p:cNvPr id="3077" name="Rectangle 3"/>
          <p:cNvSpPr>
            <a:spLocks noGrp="1" noChangeArrowheads="1"/>
          </p:cNvSpPr>
          <p:nvPr>
            <p:ph type="subTitle" idx="1"/>
          </p:nvPr>
        </p:nvSpPr>
        <p:spPr>
          <a:xfrm>
            <a:off x="1485900" y="3505200"/>
            <a:ext cx="6934200" cy="2667000"/>
          </a:xfrm>
        </p:spPr>
        <p:txBody>
          <a:bodyPr/>
          <a:lstStyle/>
          <a:p>
            <a:pPr eaLnBrk="1" hangingPunct="1">
              <a:lnSpc>
                <a:spcPct val="85000"/>
              </a:lnSpc>
              <a:spcBef>
                <a:spcPct val="10000"/>
              </a:spcBef>
              <a:buFont typeface="Wingdings" charset="2"/>
              <a:buNone/>
              <a:defRPr/>
            </a:pPr>
            <a:r>
              <a:rPr lang="en-US" sz="2000" kern="1200" dirty="0" smtClean="0">
                <a:solidFill>
                  <a:srgbClr val="FF0000"/>
                </a:solidFill>
                <a:cs typeface="Arial" charset="0"/>
              </a:rPr>
              <a:t>NEW CONSOLIDATED FDI POLICY : A COMPREHENSIVE ANALYSIS </a:t>
            </a:r>
          </a:p>
          <a:p>
            <a:pPr eaLnBrk="1" hangingPunct="1">
              <a:lnSpc>
                <a:spcPct val="85000"/>
              </a:lnSpc>
              <a:spcBef>
                <a:spcPct val="10000"/>
              </a:spcBef>
              <a:buFont typeface="Wingdings" charset="2"/>
              <a:buNone/>
              <a:defRPr/>
            </a:pPr>
            <a:endParaRPr lang="en-US" sz="2000" dirty="0" smtClean="0"/>
          </a:p>
          <a:p>
            <a:pPr>
              <a:lnSpc>
                <a:spcPct val="90000"/>
              </a:lnSpc>
              <a:spcBef>
                <a:spcPts val="500"/>
              </a:spcBef>
              <a:buClr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2000" dirty="0" smtClean="0">
                <a:solidFill>
                  <a:srgbClr val="339966"/>
                </a:solidFill>
              </a:rPr>
              <a:t>Presented by:</a:t>
            </a:r>
          </a:p>
          <a:p>
            <a:pPr>
              <a:lnSpc>
                <a:spcPct val="90000"/>
              </a:lnSpc>
              <a:spcBef>
                <a:spcPts val="500"/>
              </a:spcBef>
              <a:buClr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2000" dirty="0" smtClean="0">
                <a:solidFill>
                  <a:srgbClr val="339966"/>
                </a:solidFill>
              </a:rPr>
              <a:t>Mr. </a:t>
            </a:r>
            <a:r>
              <a:rPr lang="en-US" sz="2000" dirty="0" err="1" smtClean="0">
                <a:solidFill>
                  <a:srgbClr val="339966"/>
                </a:solidFill>
              </a:rPr>
              <a:t>Paresh</a:t>
            </a:r>
            <a:r>
              <a:rPr lang="en-US" sz="2000" dirty="0" smtClean="0">
                <a:solidFill>
                  <a:srgbClr val="339966"/>
                </a:solidFill>
              </a:rPr>
              <a:t> P. Shah</a:t>
            </a:r>
          </a:p>
          <a:p>
            <a:pPr>
              <a:lnSpc>
                <a:spcPct val="90000"/>
              </a:lnSpc>
              <a:spcBef>
                <a:spcPts val="500"/>
              </a:spcBef>
              <a:buClr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2000" dirty="0" smtClean="0">
              <a:solidFill>
                <a:srgbClr val="339966"/>
              </a:solidFill>
            </a:endParaRPr>
          </a:p>
          <a:p>
            <a:pPr>
              <a:lnSpc>
                <a:spcPct val="90000"/>
              </a:lnSpc>
              <a:spcBef>
                <a:spcPts val="500"/>
              </a:spcBef>
              <a:buClr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2000" dirty="0" smtClean="0">
                <a:solidFill>
                  <a:srgbClr val="3333CC"/>
                </a:solidFill>
              </a:rPr>
              <a:t>P.P. Shah &amp; Associates</a:t>
            </a:r>
          </a:p>
          <a:p>
            <a:pPr>
              <a:lnSpc>
                <a:spcPct val="90000"/>
              </a:lnSpc>
              <a:spcBef>
                <a:spcPts val="500"/>
              </a:spcBef>
              <a:buClr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2000" dirty="0" smtClean="0">
                <a:solidFill>
                  <a:srgbClr val="3333CC"/>
                </a:solidFill>
              </a:rPr>
              <a:t>Chartered Accountants</a:t>
            </a:r>
          </a:p>
          <a:p>
            <a:pPr>
              <a:lnSpc>
                <a:spcPct val="90000"/>
              </a:lnSpc>
              <a:spcBef>
                <a:spcPts val="500"/>
              </a:spcBef>
              <a:buClr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2000" dirty="0" smtClean="0">
                <a:solidFill>
                  <a:srgbClr val="3333CC"/>
                </a:solidFill>
              </a:rPr>
              <a:t>Email: ppshahandassociates@gmail.com</a:t>
            </a:r>
          </a:p>
        </p:txBody>
      </p:sp>
      <p:sp>
        <p:nvSpPr>
          <p:cNvPr id="3078" name="Rectangle 4"/>
          <p:cNvSpPr>
            <a:spLocks noChangeArrowheads="1"/>
          </p:cNvSpPr>
          <p:nvPr/>
        </p:nvSpPr>
        <p:spPr bwMode="auto">
          <a:xfrm>
            <a:off x="577850" y="152400"/>
            <a:ext cx="9163050" cy="1066800"/>
          </a:xfrm>
          <a:prstGeom prst="rect">
            <a:avLst/>
          </a:prstGeom>
          <a:noFill/>
          <a:ln w="9525">
            <a:noFill/>
            <a:miter lim="800000"/>
            <a:headEnd/>
            <a:tailEnd/>
          </a:ln>
        </p:spPr>
        <p:txBody>
          <a:bodyPr anchor="b"/>
          <a:lstStyle/>
          <a:p>
            <a:pPr algn="ctr" eaLnBrk="1" hangingPunct="1"/>
            <a:endParaRPr lang="en-US" sz="4400">
              <a:solidFill>
                <a:schemeClr val="accen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9219" name="Slide Number Placeholder 5"/>
          <p:cNvSpPr>
            <a:spLocks noGrp="1"/>
          </p:cNvSpPr>
          <p:nvPr>
            <p:ph type="sldNum" sz="quarter" idx="12"/>
          </p:nvPr>
        </p:nvSpPr>
        <p:spPr>
          <a:noFill/>
        </p:spPr>
        <p:txBody>
          <a:bodyPr/>
          <a:lstStyle/>
          <a:p>
            <a:fld id="{6B9F0E89-B9D2-4F69-825C-7AA53ED4EF4A}" type="slidenum">
              <a:rPr lang="en-US" smtClean="0">
                <a:latin typeface="Tahoma" pitchFamily="32" charset="0"/>
              </a:rPr>
              <a:pPr/>
              <a:t>10</a:t>
            </a:fld>
            <a:endParaRPr lang="en-US" smtClean="0">
              <a:latin typeface="Tahoma" pitchFamily="32" charset="0"/>
            </a:endParaRPr>
          </a:p>
        </p:txBody>
      </p:sp>
      <p:sp>
        <p:nvSpPr>
          <p:cNvPr id="9220" name="Rectangle 2"/>
          <p:cNvSpPr>
            <a:spLocks noGrp="1" noChangeArrowheads="1"/>
          </p:cNvSpPr>
          <p:nvPr>
            <p:ph type="title"/>
          </p:nvPr>
        </p:nvSpPr>
        <p:spPr>
          <a:xfrm>
            <a:off x="1246188" y="228600"/>
            <a:ext cx="8659812" cy="1462088"/>
          </a:xfrm>
        </p:spPr>
        <p:txBody>
          <a:bodyPr/>
          <a:lstStyle/>
          <a:p>
            <a:pPr eaLnBrk="1" hangingPunct="1"/>
            <a:r>
              <a:rPr lang="en-US" sz="3400" dirty="0" smtClean="0"/>
              <a:t>Foreign Direct Investment Policy </a:t>
            </a:r>
            <a:br>
              <a:rPr lang="en-US" sz="3400" dirty="0" smtClean="0"/>
            </a:br>
            <a:r>
              <a:rPr lang="en-US" sz="3400" dirty="0" smtClean="0"/>
              <a:t>– </a:t>
            </a:r>
            <a:r>
              <a:rPr lang="en-US" sz="2800" dirty="0" smtClean="0"/>
              <a:t>Important Definitions contd.</a:t>
            </a:r>
          </a:p>
        </p:txBody>
      </p:sp>
      <p:sp>
        <p:nvSpPr>
          <p:cNvPr id="9221" name="Rectangle 3"/>
          <p:cNvSpPr>
            <a:spLocks noGrp="1" noChangeArrowheads="1"/>
          </p:cNvSpPr>
          <p:nvPr>
            <p:ph type="body" idx="1"/>
          </p:nvPr>
        </p:nvSpPr>
        <p:spPr>
          <a:xfrm>
            <a:off x="1281113" y="1905000"/>
            <a:ext cx="8420100" cy="4572000"/>
          </a:xfrm>
        </p:spPr>
        <p:txBody>
          <a:bodyPr/>
          <a:lstStyle/>
          <a:p>
            <a:pPr eaLnBrk="1" hangingPunct="1">
              <a:lnSpc>
                <a:spcPct val="90000"/>
              </a:lnSpc>
            </a:pPr>
            <a:endParaRPr lang="en-US" sz="2000" dirty="0" smtClean="0"/>
          </a:p>
          <a:p>
            <a:pPr eaLnBrk="1" hangingPunct="1">
              <a:lnSpc>
                <a:spcPct val="90000"/>
              </a:lnSpc>
            </a:pPr>
            <a:r>
              <a:rPr lang="en-US" sz="2000" dirty="0" smtClean="0"/>
              <a:t>Investment on </a:t>
            </a:r>
            <a:r>
              <a:rPr lang="en-US" sz="2000" dirty="0" err="1" smtClean="0"/>
              <a:t>Repatriable</a:t>
            </a:r>
            <a:r>
              <a:rPr lang="en-US" sz="2000" dirty="0" smtClean="0"/>
              <a:t> Basis</a:t>
            </a:r>
          </a:p>
          <a:p>
            <a:pPr eaLnBrk="1" hangingPunct="1">
              <a:lnSpc>
                <a:spcPct val="90000"/>
              </a:lnSpc>
            </a:pPr>
            <a:endParaRPr lang="en-US" sz="2000" dirty="0" smtClean="0"/>
          </a:p>
          <a:p>
            <a:pPr>
              <a:buNone/>
            </a:pPr>
            <a:r>
              <a:rPr lang="en-US" sz="2000" dirty="0" smtClean="0"/>
              <a:t>     ‘Investment on </a:t>
            </a:r>
            <a:r>
              <a:rPr lang="en-US" sz="2000" dirty="0" err="1" smtClean="0"/>
              <a:t>repatriable</a:t>
            </a:r>
            <a:r>
              <a:rPr lang="en-US" sz="2000" dirty="0" smtClean="0"/>
              <a:t> basis’ means investment, the sale proceeds of which, net of taxes, are eligible to be repatriated out of India and the expression ‘investment on non-</a:t>
            </a:r>
            <a:r>
              <a:rPr lang="en-US" sz="2000" dirty="0" err="1" smtClean="0"/>
              <a:t>repatriable</a:t>
            </a:r>
            <a:r>
              <a:rPr lang="en-US" sz="2000" dirty="0" smtClean="0"/>
              <a:t> basis’ shall be construed accordingly (Para 2.1.22 of FDI Policy)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9219" name="Slide Number Placeholder 5"/>
          <p:cNvSpPr>
            <a:spLocks noGrp="1"/>
          </p:cNvSpPr>
          <p:nvPr>
            <p:ph type="sldNum" sz="quarter" idx="12"/>
          </p:nvPr>
        </p:nvSpPr>
        <p:spPr>
          <a:noFill/>
        </p:spPr>
        <p:txBody>
          <a:bodyPr/>
          <a:lstStyle/>
          <a:p>
            <a:fld id="{6B9F0E89-B9D2-4F69-825C-7AA53ED4EF4A}" type="slidenum">
              <a:rPr lang="en-US" smtClean="0">
                <a:latin typeface="Tahoma" pitchFamily="32" charset="0"/>
              </a:rPr>
              <a:pPr/>
              <a:t>11</a:t>
            </a:fld>
            <a:endParaRPr lang="en-US" smtClean="0">
              <a:latin typeface="Tahoma" pitchFamily="32" charset="0"/>
            </a:endParaRPr>
          </a:p>
        </p:txBody>
      </p:sp>
      <p:sp>
        <p:nvSpPr>
          <p:cNvPr id="9220" name="Rectangle 2"/>
          <p:cNvSpPr>
            <a:spLocks noGrp="1" noChangeArrowheads="1"/>
          </p:cNvSpPr>
          <p:nvPr>
            <p:ph type="title"/>
          </p:nvPr>
        </p:nvSpPr>
        <p:spPr>
          <a:xfrm>
            <a:off x="1246188" y="228600"/>
            <a:ext cx="8659812" cy="1462088"/>
          </a:xfrm>
        </p:spPr>
        <p:txBody>
          <a:bodyPr/>
          <a:lstStyle/>
          <a:p>
            <a:pPr eaLnBrk="1" hangingPunct="1"/>
            <a:r>
              <a:rPr lang="en-US" sz="3400" dirty="0" smtClean="0"/>
              <a:t>Foreign Direct Investment Policy </a:t>
            </a:r>
            <a:br>
              <a:rPr lang="en-US" sz="3400" dirty="0" smtClean="0"/>
            </a:br>
            <a:r>
              <a:rPr lang="en-US" sz="3400" dirty="0" smtClean="0"/>
              <a:t>– </a:t>
            </a:r>
            <a:r>
              <a:rPr lang="en-US" sz="2800" dirty="0" smtClean="0"/>
              <a:t>Important Definitions contd.</a:t>
            </a:r>
          </a:p>
        </p:txBody>
      </p:sp>
      <p:sp>
        <p:nvSpPr>
          <p:cNvPr id="9221" name="Rectangle 3"/>
          <p:cNvSpPr>
            <a:spLocks noGrp="1" noChangeArrowheads="1"/>
          </p:cNvSpPr>
          <p:nvPr>
            <p:ph type="body" idx="1"/>
          </p:nvPr>
        </p:nvSpPr>
        <p:spPr>
          <a:xfrm>
            <a:off x="1281113" y="1905000"/>
            <a:ext cx="8420100" cy="4572000"/>
          </a:xfrm>
        </p:spPr>
        <p:txBody>
          <a:bodyPr/>
          <a:lstStyle/>
          <a:p>
            <a:pPr eaLnBrk="1" hangingPunct="1">
              <a:lnSpc>
                <a:spcPct val="90000"/>
              </a:lnSpc>
            </a:pPr>
            <a:endParaRPr lang="en-US" sz="2000" dirty="0" smtClean="0"/>
          </a:p>
          <a:p>
            <a:pPr eaLnBrk="1" hangingPunct="1">
              <a:lnSpc>
                <a:spcPct val="90000"/>
              </a:lnSpc>
            </a:pPr>
            <a:r>
              <a:rPr lang="en-US" sz="2000" dirty="0" smtClean="0"/>
              <a:t>Controlled Company / Entity</a:t>
            </a:r>
          </a:p>
          <a:p>
            <a:pPr eaLnBrk="1" hangingPunct="1">
              <a:lnSpc>
                <a:spcPct val="90000"/>
              </a:lnSpc>
            </a:pPr>
            <a:endParaRPr lang="en-US" sz="2000" dirty="0" smtClean="0"/>
          </a:p>
          <a:p>
            <a:pPr>
              <a:buFont typeface="Wingdings" pitchFamily="2" charset="2"/>
              <a:buChar char="Ø"/>
            </a:pPr>
            <a:r>
              <a:rPr lang="en-US" sz="2000" dirty="0" smtClean="0"/>
              <a:t>A company is considered as “Controlled” by resident Indian citizens if the resident Indian citizens and Indian companies, which are owned and controlled by resident Indian citizens, have the power to appoint a majority of its directors in that company (Para 2.1.7 of FDI Policy)</a:t>
            </a:r>
          </a:p>
          <a:p>
            <a:pPr>
              <a:buFont typeface="Wingdings" pitchFamily="2" charset="2"/>
              <a:buChar char="Ø"/>
            </a:pPr>
            <a:endParaRPr lang="en-US" sz="2000" dirty="0" smtClean="0"/>
          </a:p>
          <a:p>
            <a:pPr>
              <a:buFont typeface="Wingdings" pitchFamily="2" charset="2"/>
              <a:buChar char="Ø"/>
            </a:pPr>
            <a:r>
              <a:rPr lang="en-US" sz="2000" dirty="0" smtClean="0"/>
              <a:t>An entity is considered as ‘Controlled’ by ‘non resident entities’, if non-residents have the power to appoint a majority of its directors (Para 2.1.8 of FDI Policy)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9219" name="Slide Number Placeholder 5"/>
          <p:cNvSpPr>
            <a:spLocks noGrp="1"/>
          </p:cNvSpPr>
          <p:nvPr>
            <p:ph type="sldNum" sz="quarter" idx="12"/>
          </p:nvPr>
        </p:nvSpPr>
        <p:spPr>
          <a:noFill/>
        </p:spPr>
        <p:txBody>
          <a:bodyPr/>
          <a:lstStyle/>
          <a:p>
            <a:fld id="{6B9F0E89-B9D2-4F69-825C-7AA53ED4EF4A}" type="slidenum">
              <a:rPr lang="en-US" smtClean="0">
                <a:latin typeface="Tahoma" pitchFamily="32" charset="0"/>
              </a:rPr>
              <a:pPr/>
              <a:t>12</a:t>
            </a:fld>
            <a:endParaRPr lang="en-US" smtClean="0">
              <a:latin typeface="Tahoma" pitchFamily="32" charset="0"/>
            </a:endParaRPr>
          </a:p>
        </p:txBody>
      </p:sp>
      <p:sp>
        <p:nvSpPr>
          <p:cNvPr id="9220" name="Rectangle 2"/>
          <p:cNvSpPr>
            <a:spLocks noGrp="1" noChangeArrowheads="1"/>
          </p:cNvSpPr>
          <p:nvPr>
            <p:ph type="title"/>
          </p:nvPr>
        </p:nvSpPr>
        <p:spPr>
          <a:xfrm>
            <a:off x="1246188" y="228600"/>
            <a:ext cx="8659812" cy="1462088"/>
          </a:xfrm>
        </p:spPr>
        <p:txBody>
          <a:bodyPr/>
          <a:lstStyle/>
          <a:p>
            <a:pPr eaLnBrk="1" hangingPunct="1"/>
            <a:r>
              <a:rPr lang="en-US" sz="3400" dirty="0" smtClean="0"/>
              <a:t>Foreign Direct Investment Policy </a:t>
            </a:r>
            <a:br>
              <a:rPr lang="en-US" sz="3400" dirty="0" smtClean="0"/>
            </a:br>
            <a:r>
              <a:rPr lang="en-US" sz="3400" dirty="0" smtClean="0"/>
              <a:t>– </a:t>
            </a:r>
            <a:r>
              <a:rPr lang="en-US" sz="2800" dirty="0" smtClean="0"/>
              <a:t>Important Definitions contd.</a:t>
            </a:r>
          </a:p>
        </p:txBody>
      </p:sp>
      <p:sp>
        <p:nvSpPr>
          <p:cNvPr id="9221" name="Rectangle 3"/>
          <p:cNvSpPr>
            <a:spLocks noGrp="1" noChangeArrowheads="1"/>
          </p:cNvSpPr>
          <p:nvPr>
            <p:ph type="body" idx="1"/>
          </p:nvPr>
        </p:nvSpPr>
        <p:spPr>
          <a:xfrm>
            <a:off x="1281113" y="1905000"/>
            <a:ext cx="8420100" cy="4572000"/>
          </a:xfrm>
        </p:spPr>
        <p:txBody>
          <a:bodyPr/>
          <a:lstStyle/>
          <a:p>
            <a:pPr eaLnBrk="1" hangingPunct="1">
              <a:lnSpc>
                <a:spcPct val="90000"/>
              </a:lnSpc>
            </a:pPr>
            <a:endParaRPr lang="en-US" sz="2000" dirty="0" smtClean="0"/>
          </a:p>
          <a:p>
            <a:pPr eaLnBrk="1" hangingPunct="1">
              <a:lnSpc>
                <a:spcPct val="90000"/>
              </a:lnSpc>
            </a:pPr>
            <a:r>
              <a:rPr lang="en-US" sz="2000" dirty="0" smtClean="0"/>
              <a:t>Owned Company / Entity</a:t>
            </a:r>
          </a:p>
          <a:p>
            <a:pPr eaLnBrk="1" hangingPunct="1">
              <a:lnSpc>
                <a:spcPct val="90000"/>
              </a:lnSpc>
            </a:pPr>
            <a:endParaRPr lang="en-US" sz="2000" dirty="0" smtClean="0"/>
          </a:p>
          <a:p>
            <a:pPr>
              <a:buFont typeface="Wingdings" pitchFamily="2" charset="2"/>
              <a:buChar char="Ø"/>
            </a:pPr>
            <a:r>
              <a:rPr lang="en-US" sz="2000" dirty="0" smtClean="0"/>
              <a:t>A company is considered as 'Owned’ by resident Indian citizens if more than 50% of the capital in it is beneficially owned by resident Indian citizens and / or Indian companies, which are ultimately owned and controlled by resident Indian citizens (Para 2.1.26 of FDI Policy)</a:t>
            </a:r>
          </a:p>
          <a:p>
            <a:pPr>
              <a:buFont typeface="Wingdings" pitchFamily="2" charset="2"/>
              <a:buChar char="Ø"/>
            </a:pPr>
            <a:endParaRPr lang="en-US" sz="2000" dirty="0" smtClean="0"/>
          </a:p>
          <a:p>
            <a:pPr>
              <a:buFont typeface="Wingdings" pitchFamily="2" charset="2"/>
              <a:buChar char="Ø"/>
            </a:pPr>
            <a:r>
              <a:rPr lang="en-US" sz="2000" dirty="0" smtClean="0"/>
              <a:t>An entity is considered as ‘Owned’ by ‘non resident entities’, if more than 50% of the capital in it is beneficially owned by non-residents (Para 2.1.27 of FDI Policy)</a:t>
            </a:r>
          </a:p>
          <a:p>
            <a:pPr eaLnBrk="1" hangingPunct="1">
              <a:lnSpc>
                <a:spcPct val="90000"/>
              </a:lnSpc>
              <a:buNone/>
            </a:pPr>
            <a:endParaRPr lang="en-US" sz="20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9219" name="Slide Number Placeholder 5"/>
          <p:cNvSpPr>
            <a:spLocks noGrp="1"/>
          </p:cNvSpPr>
          <p:nvPr>
            <p:ph type="sldNum" sz="quarter" idx="12"/>
          </p:nvPr>
        </p:nvSpPr>
        <p:spPr>
          <a:noFill/>
        </p:spPr>
        <p:txBody>
          <a:bodyPr/>
          <a:lstStyle/>
          <a:p>
            <a:fld id="{6B9F0E89-B9D2-4F69-825C-7AA53ED4EF4A}" type="slidenum">
              <a:rPr lang="en-US" smtClean="0">
                <a:latin typeface="Tahoma" pitchFamily="32" charset="0"/>
              </a:rPr>
              <a:pPr/>
              <a:t>13</a:t>
            </a:fld>
            <a:endParaRPr lang="en-US" smtClean="0">
              <a:latin typeface="Tahoma" pitchFamily="32" charset="0"/>
            </a:endParaRPr>
          </a:p>
        </p:txBody>
      </p:sp>
      <p:sp>
        <p:nvSpPr>
          <p:cNvPr id="9220" name="Rectangle 2"/>
          <p:cNvSpPr>
            <a:spLocks noGrp="1" noChangeArrowheads="1"/>
          </p:cNvSpPr>
          <p:nvPr>
            <p:ph type="title"/>
          </p:nvPr>
        </p:nvSpPr>
        <p:spPr>
          <a:xfrm>
            <a:off x="1246188" y="228600"/>
            <a:ext cx="8659812" cy="1462088"/>
          </a:xfrm>
        </p:spPr>
        <p:txBody>
          <a:bodyPr/>
          <a:lstStyle/>
          <a:p>
            <a:pPr eaLnBrk="1" hangingPunct="1"/>
            <a:r>
              <a:rPr lang="en-US" sz="3400" dirty="0" smtClean="0"/>
              <a:t>Foreign Direct Investment Policy </a:t>
            </a:r>
            <a:br>
              <a:rPr lang="en-US" sz="3400" dirty="0" smtClean="0"/>
            </a:br>
            <a:r>
              <a:rPr lang="en-US" sz="3400" dirty="0" smtClean="0"/>
              <a:t>– </a:t>
            </a:r>
            <a:r>
              <a:rPr lang="en-US" sz="2800" dirty="0" smtClean="0"/>
              <a:t>Important Definitions contd.</a:t>
            </a:r>
          </a:p>
        </p:txBody>
      </p:sp>
      <p:sp>
        <p:nvSpPr>
          <p:cNvPr id="9221" name="Rectangle 3"/>
          <p:cNvSpPr>
            <a:spLocks noGrp="1" noChangeArrowheads="1"/>
          </p:cNvSpPr>
          <p:nvPr>
            <p:ph type="body" idx="1"/>
          </p:nvPr>
        </p:nvSpPr>
        <p:spPr>
          <a:xfrm>
            <a:off x="1281113" y="1905000"/>
            <a:ext cx="8420100" cy="4572000"/>
          </a:xfrm>
        </p:spPr>
        <p:txBody>
          <a:bodyPr/>
          <a:lstStyle/>
          <a:p>
            <a:pPr eaLnBrk="1" hangingPunct="1">
              <a:lnSpc>
                <a:spcPct val="90000"/>
              </a:lnSpc>
            </a:pPr>
            <a:endParaRPr lang="en-US" sz="2000" dirty="0" smtClean="0"/>
          </a:p>
          <a:p>
            <a:pPr eaLnBrk="1" hangingPunct="1">
              <a:lnSpc>
                <a:spcPct val="90000"/>
              </a:lnSpc>
            </a:pPr>
            <a:r>
              <a:rPr lang="en-US" sz="2000" dirty="0" smtClean="0"/>
              <a:t>Resident Entity and Resident Indian Citizen</a:t>
            </a:r>
          </a:p>
          <a:p>
            <a:pPr eaLnBrk="1" hangingPunct="1">
              <a:lnSpc>
                <a:spcPct val="90000"/>
              </a:lnSpc>
            </a:pPr>
            <a:endParaRPr lang="en-US" sz="2000" dirty="0" smtClean="0"/>
          </a:p>
          <a:p>
            <a:pPr>
              <a:buFont typeface="Wingdings" pitchFamily="2" charset="2"/>
              <a:buChar char="Ø"/>
            </a:pPr>
            <a:r>
              <a:rPr lang="en-US" sz="2000" dirty="0" smtClean="0"/>
              <a:t>‘Resident Entity’ means ‘Person resident in India’ excluding an individual (Para 2.1.34 of FDI Policy)</a:t>
            </a:r>
          </a:p>
          <a:p>
            <a:pPr>
              <a:buFont typeface="Wingdings" pitchFamily="2" charset="2"/>
              <a:buChar char="Ø"/>
            </a:pPr>
            <a:endParaRPr lang="en-US" sz="2000" dirty="0" smtClean="0"/>
          </a:p>
          <a:p>
            <a:pPr>
              <a:buFont typeface="Wingdings" pitchFamily="2" charset="2"/>
              <a:buChar char="Ø"/>
            </a:pPr>
            <a:r>
              <a:rPr lang="en-US" sz="2000" dirty="0" smtClean="0"/>
              <a:t>‘Resident Indian Citizen’ shall be interpreted in line with the definition of ‘person resident in India’ as per FEMA, 1999, read in conjunction with the Indian Citizenship 13 Act, 1955 (Para 2.1.35 of FDI Policy)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9219" name="Slide Number Placeholder 5"/>
          <p:cNvSpPr>
            <a:spLocks noGrp="1"/>
          </p:cNvSpPr>
          <p:nvPr>
            <p:ph type="sldNum" sz="quarter" idx="12"/>
          </p:nvPr>
        </p:nvSpPr>
        <p:spPr>
          <a:noFill/>
        </p:spPr>
        <p:txBody>
          <a:bodyPr/>
          <a:lstStyle/>
          <a:p>
            <a:fld id="{6B9F0E89-B9D2-4F69-825C-7AA53ED4EF4A}" type="slidenum">
              <a:rPr lang="en-US" smtClean="0">
                <a:latin typeface="Tahoma" pitchFamily="32" charset="0"/>
              </a:rPr>
              <a:pPr/>
              <a:t>14</a:t>
            </a:fld>
            <a:endParaRPr lang="en-US" smtClean="0">
              <a:latin typeface="Tahoma" pitchFamily="32" charset="0"/>
            </a:endParaRPr>
          </a:p>
        </p:txBody>
      </p:sp>
      <p:sp>
        <p:nvSpPr>
          <p:cNvPr id="9220" name="Rectangle 2"/>
          <p:cNvSpPr>
            <a:spLocks noGrp="1" noChangeArrowheads="1"/>
          </p:cNvSpPr>
          <p:nvPr>
            <p:ph type="title"/>
          </p:nvPr>
        </p:nvSpPr>
        <p:spPr>
          <a:xfrm>
            <a:off x="1246188" y="228600"/>
            <a:ext cx="8659812" cy="1462088"/>
          </a:xfrm>
        </p:spPr>
        <p:txBody>
          <a:bodyPr/>
          <a:lstStyle/>
          <a:p>
            <a:pPr eaLnBrk="1" hangingPunct="1"/>
            <a:r>
              <a:rPr lang="en-US" sz="3400" dirty="0" smtClean="0"/>
              <a:t>Foreign Direct Investment Policy </a:t>
            </a:r>
            <a:br>
              <a:rPr lang="en-US" sz="3400" dirty="0" smtClean="0"/>
            </a:br>
            <a:r>
              <a:rPr lang="en-US" sz="3400" dirty="0" smtClean="0"/>
              <a:t>– </a:t>
            </a:r>
            <a:r>
              <a:rPr lang="en-US" sz="2800" dirty="0" smtClean="0"/>
              <a:t>Important Definitions contd.</a:t>
            </a:r>
          </a:p>
        </p:txBody>
      </p:sp>
      <p:sp>
        <p:nvSpPr>
          <p:cNvPr id="9221" name="Rectangle 3"/>
          <p:cNvSpPr>
            <a:spLocks noGrp="1" noChangeArrowheads="1"/>
          </p:cNvSpPr>
          <p:nvPr>
            <p:ph type="body" idx="1"/>
          </p:nvPr>
        </p:nvSpPr>
        <p:spPr>
          <a:xfrm>
            <a:off x="1281113" y="1905000"/>
            <a:ext cx="8420100" cy="4572000"/>
          </a:xfrm>
        </p:spPr>
        <p:txBody>
          <a:bodyPr/>
          <a:lstStyle/>
          <a:p>
            <a:pPr eaLnBrk="1" hangingPunct="1">
              <a:lnSpc>
                <a:spcPct val="90000"/>
              </a:lnSpc>
            </a:pPr>
            <a:endParaRPr lang="en-US" sz="2000" dirty="0" smtClean="0"/>
          </a:p>
          <a:p>
            <a:pPr eaLnBrk="1" hangingPunct="1">
              <a:lnSpc>
                <a:spcPct val="90000"/>
              </a:lnSpc>
            </a:pPr>
            <a:r>
              <a:rPr lang="en-US" sz="2000" dirty="0" smtClean="0"/>
              <a:t>Person of Indian Origin</a:t>
            </a:r>
          </a:p>
          <a:p>
            <a:pPr eaLnBrk="1" hangingPunct="1">
              <a:lnSpc>
                <a:spcPct val="90000"/>
              </a:lnSpc>
            </a:pPr>
            <a:endParaRPr lang="en-US" sz="2000" dirty="0" smtClean="0"/>
          </a:p>
          <a:p>
            <a:pPr lvl="1">
              <a:buNone/>
            </a:pPr>
            <a:r>
              <a:rPr lang="en-US" sz="2000" dirty="0" smtClean="0"/>
              <a:t>‘Person of Indian Origin’ (PIO) means a citizen of any country other than Bangladesh or Pakistan, if</a:t>
            </a:r>
          </a:p>
          <a:p>
            <a:pPr lvl="1">
              <a:buNone/>
            </a:pPr>
            <a:r>
              <a:rPr lang="en-US" sz="2000" dirty="0" smtClean="0"/>
              <a:t>(</a:t>
            </a:r>
            <a:r>
              <a:rPr lang="en-US" sz="2000" dirty="0" err="1" smtClean="0"/>
              <a:t>i</a:t>
            </a:r>
            <a:r>
              <a:rPr lang="en-US" sz="2000" dirty="0" smtClean="0"/>
              <a:t>) he at any time held Indian Passport</a:t>
            </a:r>
          </a:p>
          <a:p>
            <a:pPr lvl="1">
              <a:buNone/>
            </a:pPr>
            <a:r>
              <a:rPr lang="en-US" sz="2000" dirty="0" smtClean="0"/>
              <a:t>(ii) he or either of his parents or any of his grandparents was a citizen of India by virtue of the Constitution of India or the Citizenship Act, 1955 (57 of 1955);</a:t>
            </a:r>
          </a:p>
          <a:p>
            <a:pPr lvl="1">
              <a:buNone/>
            </a:pPr>
            <a:r>
              <a:rPr lang="en-US" sz="2000" dirty="0" smtClean="0"/>
              <a:t>or</a:t>
            </a:r>
          </a:p>
          <a:p>
            <a:pPr lvl="1">
              <a:buNone/>
            </a:pPr>
            <a:r>
              <a:rPr lang="en-US" sz="2000" dirty="0" smtClean="0"/>
              <a:t>(iii) the person is a spouse of an Indian citizen or a person referred to in sub-clause (</a:t>
            </a:r>
            <a:r>
              <a:rPr lang="en-US" sz="2000" dirty="0" err="1" smtClean="0"/>
              <a:t>i</a:t>
            </a:r>
            <a:r>
              <a:rPr lang="en-US" sz="2000" dirty="0" smtClean="0"/>
              <a:t>) or (ii)</a:t>
            </a:r>
          </a:p>
          <a:p>
            <a:pPr lvl="1">
              <a:buNone/>
            </a:pPr>
            <a:r>
              <a:rPr lang="en-US" sz="2000" dirty="0" smtClean="0"/>
              <a:t>(Para 2.1.30 of FDI Policy)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10243" name="Slide Number Placeholder 5"/>
          <p:cNvSpPr>
            <a:spLocks noGrp="1"/>
          </p:cNvSpPr>
          <p:nvPr>
            <p:ph type="sldNum" sz="quarter" idx="12"/>
          </p:nvPr>
        </p:nvSpPr>
        <p:spPr>
          <a:noFill/>
        </p:spPr>
        <p:txBody>
          <a:bodyPr/>
          <a:lstStyle/>
          <a:p>
            <a:fld id="{428F7D4B-7B75-4FDF-B59E-A9610F1665D1}" type="slidenum">
              <a:rPr lang="en-US" smtClean="0">
                <a:latin typeface="Tahoma" pitchFamily="32" charset="0"/>
              </a:rPr>
              <a:pPr/>
              <a:t>15</a:t>
            </a:fld>
            <a:endParaRPr lang="en-US" smtClean="0">
              <a:latin typeface="Tahoma" pitchFamily="32" charset="0"/>
            </a:endParaRPr>
          </a:p>
        </p:txBody>
      </p:sp>
      <p:sp>
        <p:nvSpPr>
          <p:cNvPr id="10244" name="Rectangle 2"/>
          <p:cNvSpPr>
            <a:spLocks noGrp="1" noChangeArrowheads="1"/>
          </p:cNvSpPr>
          <p:nvPr>
            <p:ph type="title"/>
          </p:nvPr>
        </p:nvSpPr>
        <p:spPr>
          <a:xfrm>
            <a:off x="1246188" y="228600"/>
            <a:ext cx="8659812" cy="1462088"/>
          </a:xfrm>
        </p:spPr>
        <p:txBody>
          <a:bodyPr/>
          <a:lstStyle/>
          <a:p>
            <a:pPr eaLnBrk="1" hangingPunct="1"/>
            <a:r>
              <a:rPr lang="en-US" sz="3400" smtClean="0"/>
              <a:t>Automatic Route of Investment to PROI</a:t>
            </a:r>
          </a:p>
        </p:txBody>
      </p:sp>
      <p:sp>
        <p:nvSpPr>
          <p:cNvPr id="10245" name="Rectangle 3"/>
          <p:cNvSpPr>
            <a:spLocks noGrp="1" noChangeArrowheads="1"/>
          </p:cNvSpPr>
          <p:nvPr>
            <p:ph type="body" idx="1"/>
          </p:nvPr>
        </p:nvSpPr>
        <p:spPr>
          <a:xfrm>
            <a:off x="1281113" y="1905000"/>
            <a:ext cx="8420100" cy="4419600"/>
          </a:xfrm>
        </p:spPr>
        <p:txBody>
          <a:bodyPr/>
          <a:lstStyle/>
          <a:p>
            <a:pPr eaLnBrk="1" hangingPunct="1">
              <a:lnSpc>
                <a:spcPct val="80000"/>
              </a:lnSpc>
            </a:pPr>
            <a:r>
              <a:rPr lang="en-US" sz="2000" dirty="0" smtClean="0"/>
              <a:t>Main Conditions of issue of Shares (Reg. 5, Schedule 1, Notification No. FEMA 20/2000-RB dated May 3, 2000).</a:t>
            </a:r>
          </a:p>
          <a:p>
            <a:pPr eaLnBrk="1" hangingPunct="1">
              <a:lnSpc>
                <a:spcPct val="80000"/>
              </a:lnSpc>
            </a:pPr>
            <a:r>
              <a:rPr lang="en-US" sz="2000" dirty="0" smtClean="0"/>
              <a:t>Eligible Persons: </a:t>
            </a:r>
          </a:p>
          <a:p>
            <a:pPr lvl="1" eaLnBrk="1" hangingPunct="1">
              <a:lnSpc>
                <a:spcPct val="80000"/>
              </a:lnSpc>
            </a:pPr>
            <a:r>
              <a:rPr lang="en-US" sz="2000" dirty="0" smtClean="0"/>
              <a:t>PROI other than citizen of Pakistan, entities of Pakistan. </a:t>
            </a:r>
          </a:p>
          <a:p>
            <a:pPr lvl="1" eaLnBrk="1" hangingPunct="1">
              <a:lnSpc>
                <a:spcPct val="80000"/>
              </a:lnSpc>
            </a:pPr>
            <a:r>
              <a:rPr lang="en-US" sz="2000" dirty="0" smtClean="0"/>
              <a:t>Bangladesh Citizens &amp; entities only with prior approval of FIPB.</a:t>
            </a:r>
          </a:p>
          <a:p>
            <a:pPr lvl="1" eaLnBrk="1" hangingPunct="1">
              <a:lnSpc>
                <a:spcPct val="80000"/>
              </a:lnSpc>
            </a:pPr>
            <a:r>
              <a:rPr lang="en-US" sz="2000" dirty="0" smtClean="0"/>
              <a:t>Erstwhile OCB: Bonus Shares permitted, Right Shares with RBI Approval.</a:t>
            </a:r>
          </a:p>
          <a:p>
            <a:pPr eaLnBrk="1" hangingPunct="1">
              <a:lnSpc>
                <a:spcPct val="80000"/>
              </a:lnSpc>
            </a:pPr>
            <a:r>
              <a:rPr lang="en-US" sz="2000" dirty="0" smtClean="0"/>
              <a:t>Eligible Instruments.</a:t>
            </a:r>
          </a:p>
          <a:p>
            <a:pPr lvl="1" eaLnBrk="1" hangingPunct="1">
              <a:lnSpc>
                <a:spcPct val="80000"/>
              </a:lnSpc>
            </a:pPr>
            <a:r>
              <a:rPr lang="en-US" sz="2000" dirty="0" smtClean="0"/>
              <a:t>Equity Shares, Compulsorily Convertible Preference Shares (CPS), Compulsorily Convertible Debentures (CDS).</a:t>
            </a:r>
          </a:p>
          <a:p>
            <a:pPr lvl="1" eaLnBrk="1" hangingPunct="1">
              <a:lnSpc>
                <a:spcPct val="80000"/>
              </a:lnSpc>
            </a:pPr>
            <a:r>
              <a:rPr lang="en-US" sz="2000" dirty="0" smtClean="0"/>
              <a:t>As per FDI Policy 2011, companies have option of prescribing conversion formula for pricing of convertible instruments, subject to FEMA / SEBI valuation guidelines</a:t>
            </a:r>
          </a:p>
          <a:p>
            <a:pPr lvl="1" eaLnBrk="1" hangingPunct="1">
              <a:lnSpc>
                <a:spcPct val="80000"/>
              </a:lnSpc>
            </a:pPr>
            <a:r>
              <a:rPr lang="en-US" sz="2000" dirty="0" smtClean="0"/>
              <a:t>Issue of Warrants and Partly paid Shares now permitted to PROI only after Govt. approval.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11267" name="Slide Number Placeholder 5"/>
          <p:cNvSpPr>
            <a:spLocks noGrp="1"/>
          </p:cNvSpPr>
          <p:nvPr>
            <p:ph type="sldNum" sz="quarter" idx="12"/>
          </p:nvPr>
        </p:nvSpPr>
        <p:spPr>
          <a:noFill/>
        </p:spPr>
        <p:txBody>
          <a:bodyPr/>
          <a:lstStyle/>
          <a:p>
            <a:fld id="{00B7F7CD-5BB4-4E0E-B6AC-5F649FFD00A5}" type="slidenum">
              <a:rPr lang="en-US" smtClean="0">
                <a:latin typeface="Tahoma" pitchFamily="32" charset="0"/>
              </a:rPr>
              <a:pPr/>
              <a:t>16</a:t>
            </a:fld>
            <a:endParaRPr lang="en-US" smtClean="0">
              <a:latin typeface="Tahoma" pitchFamily="32" charset="0"/>
            </a:endParaRPr>
          </a:p>
        </p:txBody>
      </p:sp>
      <p:sp>
        <p:nvSpPr>
          <p:cNvPr id="11268" name="Rectangle 2"/>
          <p:cNvSpPr>
            <a:spLocks noGrp="1" noChangeArrowheads="1"/>
          </p:cNvSpPr>
          <p:nvPr>
            <p:ph type="title"/>
          </p:nvPr>
        </p:nvSpPr>
        <p:spPr>
          <a:xfrm>
            <a:off x="1246188" y="228600"/>
            <a:ext cx="8659812" cy="1462088"/>
          </a:xfrm>
        </p:spPr>
        <p:txBody>
          <a:bodyPr/>
          <a:lstStyle/>
          <a:p>
            <a:pPr eaLnBrk="1" hangingPunct="1"/>
            <a:r>
              <a:rPr lang="en-US" sz="3400" smtClean="0"/>
              <a:t>Automatic Route of Investment to PROI 							      	contd.</a:t>
            </a:r>
          </a:p>
        </p:txBody>
      </p:sp>
      <p:sp>
        <p:nvSpPr>
          <p:cNvPr id="11269" name="Rectangle 3"/>
          <p:cNvSpPr>
            <a:spLocks noGrp="1" noChangeArrowheads="1"/>
          </p:cNvSpPr>
          <p:nvPr>
            <p:ph type="body" idx="1"/>
          </p:nvPr>
        </p:nvSpPr>
        <p:spPr>
          <a:xfrm>
            <a:off x="1281113" y="2017713"/>
            <a:ext cx="8420100" cy="4306887"/>
          </a:xfrm>
        </p:spPr>
        <p:txBody>
          <a:bodyPr/>
          <a:lstStyle/>
          <a:p>
            <a:pPr eaLnBrk="1" hangingPunct="1"/>
            <a:r>
              <a:rPr lang="en-US" sz="2000" dirty="0" smtClean="0"/>
              <a:t>FDI Investment in Indian companies (Regulation 5 of Notification No. FEMA 20/2000-RB dated May 3, 2000</a:t>
            </a:r>
          </a:p>
          <a:p>
            <a:pPr eaLnBrk="1" hangingPunct="1">
              <a:buNone/>
            </a:pPr>
            <a:endParaRPr lang="en-US" sz="2000" dirty="0" smtClean="0"/>
          </a:p>
          <a:p>
            <a:pPr eaLnBrk="1" hangingPunct="1"/>
            <a:r>
              <a:rPr lang="en-US" sz="2000" dirty="0" smtClean="0"/>
              <a:t>Prohibitions (PARA 5.1 OF CFDIP)</a:t>
            </a:r>
          </a:p>
          <a:p>
            <a:pPr lvl="1" eaLnBrk="1" hangingPunct="1"/>
            <a:r>
              <a:rPr lang="en-US" sz="2000" dirty="0" smtClean="0"/>
              <a:t>Retail Trading, Atomic Energy, Lottery, Gambling &amp; </a:t>
            </a:r>
            <a:r>
              <a:rPr lang="en-US" sz="2000" dirty="0" err="1" smtClean="0"/>
              <a:t>Bettings</a:t>
            </a:r>
            <a:r>
              <a:rPr lang="en-US" sz="2000" dirty="0" smtClean="0"/>
              <a:t> including Casinos, Chit Fund, </a:t>
            </a:r>
            <a:r>
              <a:rPr lang="en-US" sz="2000" dirty="0" err="1" smtClean="0"/>
              <a:t>Nidhi</a:t>
            </a:r>
            <a:r>
              <a:rPr lang="en-US" sz="2000" dirty="0" smtClean="0"/>
              <a:t>, Trading in  Transferable Development Rights (TDRs), Activities/ Sectors  not opened to Private Sector Investment, Agricultural &amp; plantations</a:t>
            </a:r>
          </a:p>
          <a:p>
            <a:pPr lvl="1" eaLnBrk="1" hangingPunct="1"/>
            <a:r>
              <a:rPr lang="en-US" sz="2000" dirty="0" smtClean="0"/>
              <a:t>Mfg. of cigars, cigarettes of tobacco or of tobacco substitutes (</a:t>
            </a:r>
            <a:r>
              <a:rPr lang="en-US" sz="2000" dirty="0" err="1" smtClean="0"/>
              <a:t>w.e.f</a:t>
            </a:r>
            <a:r>
              <a:rPr lang="en-US" sz="2000" dirty="0" smtClean="0"/>
              <a:t>. 10.05.2010)</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12291" name="Slide Number Placeholder 5"/>
          <p:cNvSpPr>
            <a:spLocks noGrp="1"/>
          </p:cNvSpPr>
          <p:nvPr>
            <p:ph type="sldNum" sz="quarter" idx="12"/>
          </p:nvPr>
        </p:nvSpPr>
        <p:spPr>
          <a:noFill/>
        </p:spPr>
        <p:txBody>
          <a:bodyPr/>
          <a:lstStyle/>
          <a:p>
            <a:fld id="{EE73048E-5830-484E-9498-C9ADD4B7B47D}" type="slidenum">
              <a:rPr lang="en-US" smtClean="0">
                <a:latin typeface="Tahoma" pitchFamily="32" charset="0"/>
              </a:rPr>
              <a:pPr/>
              <a:t>17</a:t>
            </a:fld>
            <a:endParaRPr lang="en-US" smtClean="0">
              <a:latin typeface="Tahoma" pitchFamily="32" charset="0"/>
            </a:endParaRPr>
          </a:p>
        </p:txBody>
      </p:sp>
      <p:sp>
        <p:nvSpPr>
          <p:cNvPr id="12292" name="Rectangle 2"/>
          <p:cNvSpPr>
            <a:spLocks noGrp="1" noChangeArrowheads="1"/>
          </p:cNvSpPr>
          <p:nvPr>
            <p:ph type="title"/>
          </p:nvPr>
        </p:nvSpPr>
        <p:spPr/>
        <p:txBody>
          <a:bodyPr/>
          <a:lstStyle/>
          <a:p>
            <a:pPr eaLnBrk="1" hangingPunct="1"/>
            <a:r>
              <a:rPr lang="en-US" sz="3400" smtClean="0"/>
              <a:t>Automatic Route of Investment to PROI 								    contd.</a:t>
            </a:r>
          </a:p>
        </p:txBody>
      </p:sp>
      <p:sp>
        <p:nvSpPr>
          <p:cNvPr id="12293" name="Rectangle 3"/>
          <p:cNvSpPr>
            <a:spLocks noGrp="1" noChangeArrowheads="1"/>
          </p:cNvSpPr>
          <p:nvPr>
            <p:ph type="body" idx="1"/>
          </p:nvPr>
        </p:nvSpPr>
        <p:spPr>
          <a:xfrm>
            <a:off x="1281113" y="1905000"/>
            <a:ext cx="8459787" cy="4648200"/>
          </a:xfrm>
        </p:spPr>
        <p:txBody>
          <a:bodyPr/>
          <a:lstStyle/>
          <a:p>
            <a:pPr eaLnBrk="1" hangingPunct="1">
              <a:lnSpc>
                <a:spcPct val="80000"/>
              </a:lnSpc>
            </a:pPr>
            <a:r>
              <a:rPr lang="en-US" sz="2000" strike="sngStrike" dirty="0" smtClean="0">
                <a:solidFill>
                  <a:srgbClr val="C00000"/>
                </a:solidFill>
              </a:rPr>
              <a:t>In case of Previous Joint Venture or Tie Up Press Note 1 of January 12, 2005, shall apply-SIA/FIPB approval</a:t>
            </a:r>
          </a:p>
          <a:p>
            <a:pPr eaLnBrk="1" hangingPunct="1">
              <a:lnSpc>
                <a:spcPct val="80000"/>
              </a:lnSpc>
              <a:buFont typeface="Wingdings" charset="2"/>
              <a:buNone/>
            </a:pPr>
            <a:r>
              <a:rPr lang="en-US" sz="2000" strike="sngStrike" dirty="0" smtClean="0">
                <a:solidFill>
                  <a:srgbClr val="C00000"/>
                </a:solidFill>
              </a:rPr>
              <a:t>	Exception in cases when Investment is by </a:t>
            </a:r>
          </a:p>
          <a:p>
            <a:pPr lvl="1" eaLnBrk="1" hangingPunct="1">
              <a:lnSpc>
                <a:spcPct val="80000"/>
              </a:lnSpc>
            </a:pPr>
            <a:r>
              <a:rPr lang="en-US" sz="2000" strike="sngStrike" dirty="0" smtClean="0">
                <a:solidFill>
                  <a:srgbClr val="C00000"/>
                </a:solidFill>
              </a:rPr>
              <a:t>VCF, multilateral financial institution, or</a:t>
            </a:r>
          </a:p>
          <a:p>
            <a:pPr lvl="1" eaLnBrk="1" hangingPunct="1">
              <a:lnSpc>
                <a:spcPct val="80000"/>
              </a:lnSpc>
            </a:pPr>
            <a:r>
              <a:rPr lang="en-US" sz="2000" strike="sngStrike" dirty="0" smtClean="0">
                <a:solidFill>
                  <a:srgbClr val="C00000"/>
                </a:solidFill>
              </a:rPr>
              <a:t>Existing investment of JV Partner is less than 3%, or </a:t>
            </a:r>
          </a:p>
          <a:p>
            <a:pPr lvl="1" eaLnBrk="1" hangingPunct="1">
              <a:lnSpc>
                <a:spcPct val="80000"/>
              </a:lnSpc>
            </a:pPr>
            <a:r>
              <a:rPr lang="en-US" sz="2000" strike="sngStrike" dirty="0" smtClean="0">
                <a:solidFill>
                  <a:srgbClr val="C00000"/>
                </a:solidFill>
              </a:rPr>
              <a:t>It is a Defunct Joint Venture, or </a:t>
            </a:r>
          </a:p>
          <a:p>
            <a:pPr lvl="1" eaLnBrk="1" hangingPunct="1">
              <a:lnSpc>
                <a:spcPct val="80000"/>
              </a:lnSpc>
            </a:pPr>
            <a:r>
              <a:rPr lang="en-US" sz="2000" strike="sngStrike" dirty="0" smtClean="0">
                <a:solidFill>
                  <a:srgbClr val="C00000"/>
                </a:solidFill>
              </a:rPr>
              <a:t>Investment is in Information Technology/ Mining Sector.</a:t>
            </a:r>
          </a:p>
          <a:p>
            <a:pPr lvl="1" eaLnBrk="1" hangingPunct="1">
              <a:lnSpc>
                <a:spcPct val="80000"/>
              </a:lnSpc>
              <a:buNone/>
            </a:pPr>
            <a:endParaRPr lang="en-US" sz="2000" dirty="0" smtClean="0"/>
          </a:p>
          <a:p>
            <a:pPr lvl="1" eaLnBrk="1" hangingPunct="1">
              <a:lnSpc>
                <a:spcPct val="80000"/>
              </a:lnSpc>
              <a:buNone/>
            </a:pPr>
            <a:endParaRPr lang="en-US" sz="2000" dirty="0" smtClean="0"/>
          </a:p>
          <a:p>
            <a:pPr lvl="1" eaLnBrk="1" hangingPunct="1">
              <a:lnSpc>
                <a:spcPct val="80000"/>
              </a:lnSpc>
              <a:buNone/>
            </a:pPr>
            <a:r>
              <a:rPr lang="en-US" sz="2000" dirty="0" smtClean="0"/>
              <a:t>The above is removed </a:t>
            </a:r>
            <a:r>
              <a:rPr lang="en-US" sz="2000" dirty="0" err="1" smtClean="0"/>
              <a:t>w.e.f</a:t>
            </a:r>
            <a:r>
              <a:rPr lang="en-US" sz="2000" dirty="0" smtClean="0"/>
              <a:t>. April 1, 2011.</a:t>
            </a:r>
          </a:p>
          <a:p>
            <a:pPr eaLnBrk="1" hangingPunct="1">
              <a:lnSpc>
                <a:spcPct val="80000"/>
              </a:lnSpc>
              <a:buFont typeface="Wingdings" charset="2"/>
              <a:buNone/>
            </a:pPr>
            <a:endParaRPr lang="en-US" sz="2000" dirty="0" smtClean="0"/>
          </a:p>
          <a:p>
            <a:pPr eaLnBrk="1" hangingPunct="1">
              <a:lnSpc>
                <a:spcPct val="80000"/>
              </a:lnSpc>
              <a:buFont typeface="Wingdings" charset="2"/>
              <a:buNone/>
            </a:pPr>
            <a:endParaRPr lang="en-US" sz="2000" dirty="0" smtClean="0"/>
          </a:p>
          <a:p>
            <a:pPr eaLnBrk="1" hangingPunct="1">
              <a:lnSpc>
                <a:spcPct val="80000"/>
              </a:lnSpc>
              <a:buFont typeface="Wingdings" charset="2"/>
              <a:buNone/>
            </a:pPr>
            <a:endParaRPr lang="en-US" sz="2000" dirty="0" smtClean="0">
              <a:solidFill>
                <a:schemeClr val="accent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12291" name="Slide Number Placeholder 5"/>
          <p:cNvSpPr>
            <a:spLocks noGrp="1"/>
          </p:cNvSpPr>
          <p:nvPr>
            <p:ph type="sldNum" sz="quarter" idx="12"/>
          </p:nvPr>
        </p:nvSpPr>
        <p:spPr>
          <a:noFill/>
        </p:spPr>
        <p:txBody>
          <a:bodyPr/>
          <a:lstStyle/>
          <a:p>
            <a:fld id="{EE73048E-5830-484E-9498-C9ADD4B7B47D}" type="slidenum">
              <a:rPr lang="en-US" smtClean="0">
                <a:latin typeface="Tahoma" pitchFamily="32" charset="0"/>
              </a:rPr>
              <a:pPr/>
              <a:t>18</a:t>
            </a:fld>
            <a:endParaRPr lang="en-US" smtClean="0">
              <a:latin typeface="Tahoma" pitchFamily="32" charset="0"/>
            </a:endParaRPr>
          </a:p>
        </p:txBody>
      </p:sp>
      <p:sp>
        <p:nvSpPr>
          <p:cNvPr id="12292" name="Rectangle 2"/>
          <p:cNvSpPr>
            <a:spLocks noGrp="1" noChangeArrowheads="1"/>
          </p:cNvSpPr>
          <p:nvPr>
            <p:ph type="title"/>
          </p:nvPr>
        </p:nvSpPr>
        <p:spPr/>
        <p:txBody>
          <a:bodyPr/>
          <a:lstStyle/>
          <a:p>
            <a:pPr eaLnBrk="1" hangingPunct="1"/>
            <a:r>
              <a:rPr lang="en-US" sz="3400" smtClean="0"/>
              <a:t>Automatic Route of Investment to PROI 								    contd.</a:t>
            </a:r>
          </a:p>
        </p:txBody>
      </p:sp>
      <p:sp>
        <p:nvSpPr>
          <p:cNvPr id="12293" name="Rectangle 3"/>
          <p:cNvSpPr>
            <a:spLocks noGrp="1" noChangeArrowheads="1"/>
          </p:cNvSpPr>
          <p:nvPr>
            <p:ph type="body" idx="1"/>
          </p:nvPr>
        </p:nvSpPr>
        <p:spPr>
          <a:xfrm>
            <a:off x="1281113" y="1905000"/>
            <a:ext cx="8459787" cy="4648200"/>
          </a:xfrm>
        </p:spPr>
        <p:txBody>
          <a:bodyPr/>
          <a:lstStyle/>
          <a:p>
            <a:pPr eaLnBrk="1" hangingPunct="1">
              <a:lnSpc>
                <a:spcPct val="80000"/>
              </a:lnSpc>
            </a:pPr>
            <a:r>
              <a:rPr lang="en-US" sz="2000" dirty="0" smtClean="0"/>
              <a:t>Investment in Micro and Small enterprises</a:t>
            </a:r>
          </a:p>
          <a:p>
            <a:pPr eaLnBrk="1" hangingPunct="1">
              <a:lnSpc>
                <a:spcPct val="80000"/>
              </a:lnSpc>
              <a:buNone/>
            </a:pPr>
            <a:endParaRPr lang="en-US" sz="2000" dirty="0" smtClean="0"/>
          </a:p>
          <a:p>
            <a:pPr lvl="1" eaLnBrk="1" hangingPunct="1">
              <a:lnSpc>
                <a:spcPct val="80000"/>
              </a:lnSpc>
            </a:pPr>
            <a:r>
              <a:rPr lang="en-US" sz="2000" dirty="0" smtClean="0"/>
              <a:t>Micro, Small and Medium Enterprises Act, 2006.</a:t>
            </a:r>
          </a:p>
          <a:p>
            <a:pPr lvl="1" eaLnBrk="1" hangingPunct="1">
              <a:lnSpc>
                <a:spcPct val="80000"/>
              </a:lnSpc>
            </a:pPr>
            <a:r>
              <a:rPr lang="en-US" sz="2000" dirty="0" smtClean="0"/>
              <a:t>FDI in MSEs is permitted subject to </a:t>
            </a:r>
            <a:r>
              <a:rPr lang="en-US" sz="2000" dirty="0" err="1" smtClean="0"/>
              <a:t>sectoral</a:t>
            </a:r>
            <a:r>
              <a:rPr lang="en-US" sz="2000" dirty="0" smtClean="0"/>
              <a:t> caps, entry routes and other relevant </a:t>
            </a:r>
            <a:r>
              <a:rPr lang="en-US" sz="2000" dirty="0" err="1" smtClean="0"/>
              <a:t>sectoral</a:t>
            </a:r>
            <a:r>
              <a:rPr lang="en-US" sz="2000" dirty="0" smtClean="0"/>
              <a:t> regulations.</a:t>
            </a:r>
          </a:p>
          <a:p>
            <a:pPr lvl="1" eaLnBrk="1" hangingPunct="1">
              <a:lnSpc>
                <a:spcPct val="80000"/>
              </a:lnSpc>
            </a:pPr>
            <a:r>
              <a:rPr lang="en-US" sz="2000" dirty="0" smtClean="0"/>
              <a:t>Non-MSE undertaking that manufactures items  reserved for MSE sector can issue shares </a:t>
            </a:r>
            <a:r>
              <a:rPr lang="en-US" sz="2000" dirty="0" err="1" smtClean="0"/>
              <a:t>upto</a:t>
            </a:r>
            <a:r>
              <a:rPr lang="en-US" sz="2000" dirty="0" smtClean="0"/>
              <a:t> 24 % to a PROI; FIPB approval if percentage of Capital is in excess of 24% to PROI.</a:t>
            </a:r>
          </a:p>
          <a:p>
            <a:pPr lvl="1" eaLnBrk="1" hangingPunct="1">
              <a:lnSpc>
                <a:spcPct val="80000"/>
              </a:lnSpc>
            </a:pPr>
            <a:r>
              <a:rPr lang="en-US" sz="2000" dirty="0" smtClean="0"/>
              <a:t>Press Note no. 6 (2009 Series) </a:t>
            </a:r>
            <a:r>
              <a:rPr lang="en-US" sz="2000" dirty="0" err="1" smtClean="0"/>
              <a:t>dt</a:t>
            </a:r>
            <a:r>
              <a:rPr lang="en-US" sz="2000" dirty="0" smtClean="0"/>
              <a:t>. 4.09.2009 and S.O. 563(E) </a:t>
            </a:r>
            <a:r>
              <a:rPr lang="en-US" sz="2000" dirty="0" err="1" smtClean="0"/>
              <a:t>dt</a:t>
            </a:r>
            <a:r>
              <a:rPr lang="en-US" sz="2000" dirty="0" smtClean="0"/>
              <a:t>. 27.12.2009</a:t>
            </a:r>
          </a:p>
          <a:p>
            <a:pPr lvl="1" eaLnBrk="1" hangingPunct="1">
              <a:lnSpc>
                <a:spcPct val="80000"/>
              </a:lnSpc>
              <a:buNone/>
            </a:pPr>
            <a:endParaRPr lang="en-US" sz="2000" dirty="0" smtClean="0"/>
          </a:p>
          <a:p>
            <a:pPr eaLnBrk="1" hangingPunct="1">
              <a:lnSpc>
                <a:spcPct val="80000"/>
              </a:lnSpc>
            </a:pPr>
            <a:r>
              <a:rPr lang="en-US" sz="2000" dirty="0" smtClean="0"/>
              <a:t>ADR/GDR &amp; FCCB: Issue of FCCB and ordinary shares (Through Depository Receipt Mechanism) Scheme, 1993.</a:t>
            </a:r>
          </a:p>
          <a:p>
            <a:pPr eaLnBrk="1" hangingPunct="1">
              <a:lnSpc>
                <a:spcPct val="80000"/>
              </a:lnSpc>
              <a:buFont typeface="Wingdings" charset="2"/>
              <a:buNone/>
            </a:pPr>
            <a:endParaRPr lang="en-US" sz="2000" dirty="0" smtClean="0"/>
          </a:p>
          <a:p>
            <a:pPr eaLnBrk="1" hangingPunct="1">
              <a:lnSpc>
                <a:spcPct val="80000"/>
              </a:lnSpc>
              <a:buFont typeface="Wingdings" charset="2"/>
              <a:buNone/>
            </a:pPr>
            <a:endParaRPr lang="en-US" sz="2000" dirty="0" smtClean="0"/>
          </a:p>
          <a:p>
            <a:pPr eaLnBrk="1" hangingPunct="1">
              <a:lnSpc>
                <a:spcPct val="80000"/>
              </a:lnSpc>
              <a:buFont typeface="Wingdings" charset="2"/>
              <a:buNone/>
            </a:pPr>
            <a:endParaRPr lang="en-US" sz="2000" dirty="0" smtClean="0">
              <a:solidFill>
                <a:schemeClr val="accent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12291" name="Slide Number Placeholder 5"/>
          <p:cNvSpPr>
            <a:spLocks noGrp="1"/>
          </p:cNvSpPr>
          <p:nvPr>
            <p:ph type="sldNum" sz="quarter" idx="12"/>
          </p:nvPr>
        </p:nvSpPr>
        <p:spPr>
          <a:noFill/>
        </p:spPr>
        <p:txBody>
          <a:bodyPr/>
          <a:lstStyle/>
          <a:p>
            <a:fld id="{EE73048E-5830-484E-9498-C9ADD4B7B47D}" type="slidenum">
              <a:rPr lang="en-US" smtClean="0">
                <a:latin typeface="Tahoma" pitchFamily="32" charset="0"/>
              </a:rPr>
              <a:pPr/>
              <a:t>19</a:t>
            </a:fld>
            <a:endParaRPr lang="en-US" smtClean="0">
              <a:latin typeface="Tahoma" pitchFamily="32" charset="0"/>
            </a:endParaRPr>
          </a:p>
        </p:txBody>
      </p:sp>
      <p:sp>
        <p:nvSpPr>
          <p:cNvPr id="12292" name="Rectangle 2"/>
          <p:cNvSpPr>
            <a:spLocks noGrp="1" noChangeArrowheads="1"/>
          </p:cNvSpPr>
          <p:nvPr>
            <p:ph type="title"/>
          </p:nvPr>
        </p:nvSpPr>
        <p:spPr/>
        <p:txBody>
          <a:bodyPr/>
          <a:lstStyle/>
          <a:p>
            <a:pPr eaLnBrk="1" hangingPunct="1"/>
            <a:r>
              <a:rPr lang="en-US" sz="3400" smtClean="0"/>
              <a:t>Automatic Route of Investment to PROI 								    contd.</a:t>
            </a:r>
          </a:p>
        </p:txBody>
      </p:sp>
      <p:sp>
        <p:nvSpPr>
          <p:cNvPr id="12293" name="Rectangle 3"/>
          <p:cNvSpPr>
            <a:spLocks noGrp="1" noChangeArrowheads="1"/>
          </p:cNvSpPr>
          <p:nvPr>
            <p:ph type="body" idx="1"/>
          </p:nvPr>
        </p:nvSpPr>
        <p:spPr>
          <a:xfrm>
            <a:off x="1281113" y="1905000"/>
            <a:ext cx="8459787" cy="4648200"/>
          </a:xfrm>
        </p:spPr>
        <p:txBody>
          <a:bodyPr/>
          <a:lstStyle/>
          <a:p>
            <a:pPr eaLnBrk="1" hangingPunct="1">
              <a:lnSpc>
                <a:spcPct val="80000"/>
              </a:lnSpc>
            </a:pPr>
            <a:endParaRPr lang="en-US" sz="2000" dirty="0" smtClean="0"/>
          </a:p>
          <a:p>
            <a:pPr eaLnBrk="1" hangingPunct="1">
              <a:lnSpc>
                <a:spcPct val="80000"/>
              </a:lnSpc>
            </a:pPr>
            <a:r>
              <a:rPr lang="en-US" sz="2000" dirty="0" smtClean="0"/>
              <a:t>Foreign Technology and other payments</a:t>
            </a:r>
          </a:p>
          <a:p>
            <a:pPr eaLnBrk="1" hangingPunct="1">
              <a:lnSpc>
                <a:spcPct val="80000"/>
              </a:lnSpc>
            </a:pPr>
            <a:endParaRPr lang="en-US" sz="2000" dirty="0" smtClean="0"/>
          </a:p>
          <a:p>
            <a:pPr eaLnBrk="1" hangingPunct="1">
              <a:lnSpc>
                <a:spcPct val="80000"/>
              </a:lnSpc>
              <a:buNone/>
            </a:pPr>
            <a:endParaRPr lang="en-US" sz="2000" dirty="0" smtClean="0"/>
          </a:p>
          <a:p>
            <a:pPr lvl="1" eaLnBrk="1" hangingPunct="1">
              <a:lnSpc>
                <a:spcPct val="80000"/>
              </a:lnSpc>
            </a:pPr>
            <a:r>
              <a:rPr lang="en-US" sz="2000" dirty="0" smtClean="0"/>
              <a:t>All payments for Technology Transfer and use of trademark / brand name are under the Auto Route </a:t>
            </a:r>
          </a:p>
          <a:p>
            <a:pPr lvl="1" eaLnBrk="1" hangingPunct="1">
              <a:lnSpc>
                <a:spcPct val="80000"/>
              </a:lnSpc>
              <a:buNone/>
            </a:pPr>
            <a:r>
              <a:rPr lang="en-US" sz="2000" dirty="0" smtClean="0"/>
              <a:t>    </a:t>
            </a:r>
          </a:p>
          <a:p>
            <a:pPr lvl="1" eaLnBrk="1" hangingPunct="1">
              <a:lnSpc>
                <a:spcPct val="80000"/>
              </a:lnSpc>
              <a:buNone/>
            </a:pPr>
            <a:r>
              <a:rPr lang="en-US" sz="2000" dirty="0" smtClean="0"/>
              <a:t>    (Press Note 8 of 2009 </a:t>
            </a:r>
            <a:r>
              <a:rPr lang="en-US" sz="2000" dirty="0" err="1" smtClean="0"/>
              <a:t>w.e.f</a:t>
            </a:r>
            <a:r>
              <a:rPr lang="en-US" sz="2000" dirty="0" smtClean="0"/>
              <a:t>. 16.12.2009)</a:t>
            </a:r>
          </a:p>
          <a:p>
            <a:pPr eaLnBrk="1" hangingPunct="1">
              <a:lnSpc>
                <a:spcPct val="80000"/>
              </a:lnSpc>
              <a:buFont typeface="Wingdings" charset="2"/>
              <a:buNone/>
            </a:pPr>
            <a:endParaRPr lang="en-US" sz="2000" dirty="0" smtClean="0"/>
          </a:p>
          <a:p>
            <a:pPr eaLnBrk="1" hangingPunct="1">
              <a:lnSpc>
                <a:spcPct val="80000"/>
              </a:lnSpc>
              <a:buFont typeface="Wingdings" charset="2"/>
              <a:buNone/>
            </a:pPr>
            <a:endParaRPr lang="en-US" sz="2000" dirty="0" smtClean="0">
              <a:solidFill>
                <a:schemeClr val="accent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4099" name="Slide Number Placeholder 5"/>
          <p:cNvSpPr>
            <a:spLocks noGrp="1"/>
          </p:cNvSpPr>
          <p:nvPr>
            <p:ph type="sldNum" sz="quarter" idx="12"/>
          </p:nvPr>
        </p:nvSpPr>
        <p:spPr>
          <a:noFill/>
        </p:spPr>
        <p:txBody>
          <a:bodyPr/>
          <a:lstStyle/>
          <a:p>
            <a:fld id="{2FBAF810-BCDC-4D6C-939E-830892743FC7}" type="slidenum">
              <a:rPr lang="en-US" smtClean="0">
                <a:latin typeface="Tahoma" pitchFamily="32" charset="0"/>
              </a:rPr>
              <a:pPr/>
              <a:t>2</a:t>
            </a:fld>
            <a:endParaRPr lang="en-US" smtClean="0">
              <a:latin typeface="Tahoma" pitchFamily="32" charset="0"/>
            </a:endParaRPr>
          </a:p>
        </p:txBody>
      </p:sp>
      <p:sp>
        <p:nvSpPr>
          <p:cNvPr id="4100" name="Rectangle 2"/>
          <p:cNvSpPr>
            <a:spLocks noGrp="1" noChangeArrowheads="1"/>
          </p:cNvSpPr>
          <p:nvPr>
            <p:ph type="title"/>
          </p:nvPr>
        </p:nvSpPr>
        <p:spPr/>
        <p:txBody>
          <a:bodyPr/>
          <a:lstStyle/>
          <a:p>
            <a:pPr algn="ctr" eaLnBrk="1" hangingPunct="1"/>
            <a:r>
              <a:rPr lang="en-US" sz="3400" smtClean="0"/>
              <a:t>Overview of Presentation</a:t>
            </a:r>
          </a:p>
        </p:txBody>
      </p:sp>
      <p:sp>
        <p:nvSpPr>
          <p:cNvPr id="4101" name="Rectangle 3"/>
          <p:cNvSpPr>
            <a:spLocks noGrp="1" noChangeArrowheads="1"/>
          </p:cNvSpPr>
          <p:nvPr>
            <p:ph type="body" idx="1"/>
          </p:nvPr>
        </p:nvSpPr>
        <p:spPr>
          <a:xfrm>
            <a:off x="1281113" y="2017712"/>
            <a:ext cx="8420100" cy="4383087"/>
          </a:xfrm>
        </p:spPr>
        <p:txBody>
          <a:bodyPr/>
          <a:lstStyle/>
          <a:p>
            <a:pPr marL="609600" indent="-609600" eaLnBrk="1" hangingPunct="1"/>
            <a:r>
              <a:rPr lang="en-US" sz="2000" dirty="0" smtClean="0"/>
              <a:t>Investment in India</a:t>
            </a:r>
          </a:p>
          <a:p>
            <a:pPr marL="609600" indent="-609600" eaLnBrk="1" hangingPunct="1"/>
            <a:r>
              <a:rPr lang="en-US" sz="2000" dirty="0" smtClean="0"/>
              <a:t>Foreign Direct Investment Policy</a:t>
            </a:r>
          </a:p>
          <a:p>
            <a:pPr marL="609600" indent="-609600" eaLnBrk="1" hangingPunct="1"/>
            <a:r>
              <a:rPr lang="en-US" sz="2000" dirty="0" smtClean="0"/>
              <a:t>Automatic Route of Investment in India</a:t>
            </a:r>
          </a:p>
          <a:p>
            <a:pPr marL="609600" indent="-609600" eaLnBrk="1" hangingPunct="1"/>
            <a:r>
              <a:rPr lang="en-US" sz="2000" dirty="0" smtClean="0"/>
              <a:t>FIPB Approval - Guidelines</a:t>
            </a:r>
          </a:p>
          <a:p>
            <a:pPr marL="609600" indent="-609600" eaLnBrk="1" hangingPunct="1"/>
            <a:r>
              <a:rPr lang="en-US" sz="2000" dirty="0" smtClean="0"/>
              <a:t>Recent changes in Consolidated FDI Policy effective 1 April 2011</a:t>
            </a:r>
          </a:p>
          <a:p>
            <a:pPr marL="609600" indent="-609600" eaLnBrk="1" hangingPunct="1"/>
            <a:r>
              <a:rPr lang="en-US" sz="2000" dirty="0" smtClean="0"/>
              <a:t>Investment in LLPs</a:t>
            </a:r>
          </a:p>
          <a:p>
            <a:pPr marL="609600" indent="-609600" eaLnBrk="1" hangingPunct="1"/>
            <a:r>
              <a:rPr lang="en-US" sz="2000" dirty="0" smtClean="0"/>
              <a:t>Downstream Investments through Holding Companies</a:t>
            </a:r>
          </a:p>
          <a:p>
            <a:pPr marL="609600" indent="-609600" eaLnBrk="1" hangingPunct="1"/>
            <a:r>
              <a:rPr lang="en-US" sz="2000" dirty="0" smtClean="0"/>
              <a:t>Recent DIPP discussion papers</a:t>
            </a:r>
          </a:p>
          <a:p>
            <a:pPr marL="609600" indent="-609600" eaLnBrk="1" hangingPunct="1"/>
            <a:r>
              <a:rPr lang="en-US" sz="2000" dirty="0" smtClean="0"/>
              <a:t>Analysis of </a:t>
            </a:r>
            <a:r>
              <a:rPr lang="en-US" sz="2000" dirty="0" err="1" smtClean="0"/>
              <a:t>Sectoral</a:t>
            </a:r>
            <a:r>
              <a:rPr lang="en-US" sz="2000" dirty="0" smtClean="0"/>
              <a:t> Caps</a:t>
            </a:r>
          </a:p>
          <a:p>
            <a:pPr marL="609600" indent="-609600" eaLnBrk="1" hangingPunct="1"/>
            <a:r>
              <a:rPr lang="en-US" sz="2000" dirty="0" smtClean="0"/>
              <a:t>Different modes of Issue of Shares</a:t>
            </a:r>
          </a:p>
          <a:p>
            <a:pPr marL="609600" indent="-609600" eaLnBrk="1" hangingPunct="1"/>
            <a:r>
              <a:rPr lang="en-US" sz="2000" dirty="0" smtClean="0"/>
              <a:t>Documentation and Reporting of Investments</a:t>
            </a:r>
          </a:p>
          <a:p>
            <a:pPr marL="609600" indent="-609600" eaLnBrk="1" hangingPunct="1"/>
            <a:r>
              <a:rPr lang="en-US" sz="2000" dirty="0" smtClean="0"/>
              <a:t>Framework for investments by FVCI</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14339" name="Slide Number Placeholder 5"/>
          <p:cNvSpPr>
            <a:spLocks noGrp="1"/>
          </p:cNvSpPr>
          <p:nvPr>
            <p:ph type="sldNum" sz="quarter" idx="12"/>
          </p:nvPr>
        </p:nvSpPr>
        <p:spPr>
          <a:noFill/>
        </p:spPr>
        <p:txBody>
          <a:bodyPr/>
          <a:lstStyle/>
          <a:p>
            <a:fld id="{911C78B6-FDB0-4CA6-AFE6-AC8AF28A5F82}" type="slidenum">
              <a:rPr lang="en-US" smtClean="0">
                <a:latin typeface="Tahoma" pitchFamily="32" charset="0"/>
              </a:rPr>
              <a:pPr/>
              <a:t>20</a:t>
            </a:fld>
            <a:endParaRPr lang="en-US" smtClean="0">
              <a:latin typeface="Tahoma" pitchFamily="32" charset="0"/>
            </a:endParaRPr>
          </a:p>
        </p:txBody>
      </p:sp>
      <p:sp>
        <p:nvSpPr>
          <p:cNvPr id="14340" name="Rectangle 2"/>
          <p:cNvSpPr>
            <a:spLocks noGrp="1" noChangeArrowheads="1"/>
          </p:cNvSpPr>
          <p:nvPr>
            <p:ph type="title"/>
          </p:nvPr>
        </p:nvSpPr>
        <p:spPr/>
        <p:txBody>
          <a:bodyPr/>
          <a:lstStyle/>
          <a:p>
            <a:pPr eaLnBrk="1" hangingPunct="1"/>
            <a:r>
              <a:rPr lang="en-US" sz="3400" dirty="0" smtClean="0"/>
              <a:t>Erstwhile OCBs</a:t>
            </a:r>
          </a:p>
        </p:txBody>
      </p:sp>
      <p:sp>
        <p:nvSpPr>
          <p:cNvPr id="14341" name="Rectangle 3"/>
          <p:cNvSpPr>
            <a:spLocks noGrp="1" noChangeArrowheads="1"/>
          </p:cNvSpPr>
          <p:nvPr>
            <p:ph type="body" idx="1"/>
          </p:nvPr>
        </p:nvSpPr>
        <p:spPr/>
        <p:txBody>
          <a:bodyPr/>
          <a:lstStyle/>
          <a:p>
            <a:r>
              <a:rPr lang="en-US" sz="2000" dirty="0" smtClean="0"/>
              <a:t>OCBs have been derecognized as a class of Investors in India with effect from September 16, 2003</a:t>
            </a:r>
          </a:p>
          <a:p>
            <a:r>
              <a:rPr lang="en-US" sz="2000" dirty="0" smtClean="0"/>
              <a:t>Such erstwhile OCBs which are incorporated outside India and are not under the adverse notice of RBI can make fresh investments under FDI Policy as incorporated non-resident entities</a:t>
            </a:r>
          </a:p>
          <a:p>
            <a:pPr lvl="1">
              <a:buFont typeface="Wingdings" pitchFamily="2" charset="2"/>
              <a:buChar char="Ø"/>
            </a:pPr>
            <a:r>
              <a:rPr lang="en-US" sz="2000" dirty="0" smtClean="0"/>
              <a:t>with the prior approval of Government of India if the investment is through Government route;</a:t>
            </a:r>
          </a:p>
          <a:p>
            <a:pPr lvl="1">
              <a:buFont typeface="Wingdings" pitchFamily="2" charset="2"/>
              <a:buChar char="Ø"/>
            </a:pPr>
            <a:r>
              <a:rPr lang="en-US" sz="2000" dirty="0" smtClean="0"/>
              <a:t>and with the prior approval of RBI if the investment is through Automatic route</a:t>
            </a:r>
          </a:p>
          <a:p>
            <a:r>
              <a:rPr lang="en-US" sz="2000" dirty="0" smtClean="0">
                <a:ea typeface="+mn-ea"/>
                <a:cs typeface="+mn-cs"/>
              </a:rPr>
              <a:t>Any Foreign Company incorporated after September 2003 will be regarded as Non Resident Entity irrespective of it being owned by NRI or not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13315" name="Slide Number Placeholder 5"/>
          <p:cNvSpPr>
            <a:spLocks noGrp="1"/>
          </p:cNvSpPr>
          <p:nvPr>
            <p:ph type="sldNum" sz="quarter" idx="12"/>
          </p:nvPr>
        </p:nvSpPr>
        <p:spPr>
          <a:noFill/>
        </p:spPr>
        <p:txBody>
          <a:bodyPr/>
          <a:lstStyle/>
          <a:p>
            <a:fld id="{76A8ACCE-09E1-489E-9632-5C3AC0F6AA61}" type="slidenum">
              <a:rPr lang="en-US" smtClean="0">
                <a:latin typeface="Tahoma" pitchFamily="32" charset="0"/>
              </a:rPr>
              <a:pPr/>
              <a:t>21</a:t>
            </a:fld>
            <a:endParaRPr lang="en-US" smtClean="0">
              <a:latin typeface="Tahoma" pitchFamily="32" charset="0"/>
            </a:endParaRPr>
          </a:p>
        </p:txBody>
      </p:sp>
      <p:sp>
        <p:nvSpPr>
          <p:cNvPr id="13316" name="Rectangle 2"/>
          <p:cNvSpPr>
            <a:spLocks noGrp="1" noChangeArrowheads="1"/>
          </p:cNvSpPr>
          <p:nvPr>
            <p:ph type="title"/>
          </p:nvPr>
        </p:nvSpPr>
        <p:spPr/>
        <p:txBody>
          <a:bodyPr/>
          <a:lstStyle/>
          <a:p>
            <a:pPr eaLnBrk="1" hangingPunct="1"/>
            <a:r>
              <a:rPr lang="en-US" sz="3400" smtClean="0"/>
              <a:t>Guidelines for FIPB Approval</a:t>
            </a:r>
          </a:p>
        </p:txBody>
      </p:sp>
      <p:sp>
        <p:nvSpPr>
          <p:cNvPr id="13317" name="Rectangle 3"/>
          <p:cNvSpPr>
            <a:spLocks noGrp="1" noChangeArrowheads="1"/>
          </p:cNvSpPr>
          <p:nvPr>
            <p:ph type="body" idx="1"/>
          </p:nvPr>
        </p:nvSpPr>
        <p:spPr/>
        <p:txBody>
          <a:bodyPr/>
          <a:lstStyle/>
          <a:p>
            <a:pPr eaLnBrk="1" hangingPunct="1"/>
            <a:r>
              <a:rPr lang="en-US" sz="2000" dirty="0" smtClean="0"/>
              <a:t>Application to FIPB is preferred when Automatic route in not applicable</a:t>
            </a:r>
          </a:p>
          <a:p>
            <a:pPr eaLnBrk="1" hangingPunct="1"/>
            <a:r>
              <a:rPr lang="en-US" sz="2000" dirty="0" smtClean="0"/>
              <a:t>Proposal is put before FIPB within 15 days of its receipt with the comments of respective Ministry/</a:t>
            </a:r>
            <a:r>
              <a:rPr lang="en-US" sz="2000" dirty="0" err="1" smtClean="0"/>
              <a:t>ries</a:t>
            </a:r>
            <a:r>
              <a:rPr lang="en-US" sz="2000" dirty="0" smtClean="0"/>
              <a:t>.</a:t>
            </a:r>
          </a:p>
          <a:p>
            <a:pPr eaLnBrk="1" hangingPunct="1"/>
            <a:r>
              <a:rPr lang="en-US" sz="2000" dirty="0" err="1" smtClean="0"/>
              <a:t>Sectoral</a:t>
            </a:r>
            <a:r>
              <a:rPr lang="en-US" sz="2000" dirty="0" smtClean="0"/>
              <a:t> Cap &amp; requirements to be considered by FIPB.</a:t>
            </a:r>
          </a:p>
          <a:p>
            <a:pPr eaLnBrk="1" hangingPunct="1"/>
            <a:r>
              <a:rPr lang="en-US" sz="2000" dirty="0" smtClean="0"/>
              <a:t>Time frame of 30 days for communicating the decision by the GOI.</a:t>
            </a:r>
          </a:p>
          <a:p>
            <a:pPr eaLnBrk="1" hangingPunct="1"/>
            <a:r>
              <a:rPr lang="en-US" sz="2000" dirty="0" smtClean="0"/>
              <a:t>Items requiring Industrial License.</a:t>
            </a:r>
          </a:p>
          <a:p>
            <a:pPr eaLnBrk="1" hangingPunct="1"/>
            <a:r>
              <a:rPr lang="en-US" sz="2000" dirty="0" smtClean="0"/>
              <a:t>Export Oriented proposal.</a:t>
            </a:r>
          </a:p>
          <a:p>
            <a:pPr eaLnBrk="1" hangingPunct="1"/>
            <a:r>
              <a:rPr lang="en-US" sz="2000" dirty="0" smtClean="0"/>
              <a:t>Strategic or </a:t>
            </a:r>
            <a:r>
              <a:rPr lang="en-US" sz="2000" dirty="0" err="1" smtClean="0"/>
              <a:t>defence</a:t>
            </a:r>
            <a:r>
              <a:rPr lang="en-US" sz="2000" dirty="0" smtClean="0"/>
              <a:t> related consideration.</a:t>
            </a:r>
          </a:p>
          <a:p>
            <a:pPr eaLnBrk="1" hangingPunct="1"/>
            <a:r>
              <a:rPr lang="en-US" sz="2000" dirty="0" smtClean="0"/>
              <a:t>Priority if sector is Infrastructure or has export potential / Large scale employment potential/ item with backward linkage with Agro/ Farm Sector/ item with greater social relevance, induction of technology and capital.</a:t>
            </a:r>
          </a:p>
          <a:p>
            <a:pPr eaLnBrk="1" hangingPunct="1">
              <a:buFont typeface="Wingdings" charset="2"/>
              <a:buNone/>
            </a:pPr>
            <a:endParaRPr lang="en-US" sz="20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14339" name="Slide Number Placeholder 5"/>
          <p:cNvSpPr>
            <a:spLocks noGrp="1"/>
          </p:cNvSpPr>
          <p:nvPr>
            <p:ph type="sldNum" sz="quarter" idx="12"/>
          </p:nvPr>
        </p:nvSpPr>
        <p:spPr>
          <a:noFill/>
        </p:spPr>
        <p:txBody>
          <a:bodyPr/>
          <a:lstStyle/>
          <a:p>
            <a:fld id="{911C78B6-FDB0-4CA6-AFE6-AC8AF28A5F82}" type="slidenum">
              <a:rPr lang="en-US" smtClean="0">
                <a:latin typeface="Tahoma" pitchFamily="32" charset="0"/>
              </a:rPr>
              <a:pPr/>
              <a:t>22</a:t>
            </a:fld>
            <a:endParaRPr lang="en-US" smtClean="0">
              <a:latin typeface="Tahoma" pitchFamily="32" charset="0"/>
            </a:endParaRPr>
          </a:p>
        </p:txBody>
      </p:sp>
      <p:sp>
        <p:nvSpPr>
          <p:cNvPr id="14340" name="Rectangle 2"/>
          <p:cNvSpPr>
            <a:spLocks noGrp="1" noChangeArrowheads="1"/>
          </p:cNvSpPr>
          <p:nvPr>
            <p:ph type="title"/>
          </p:nvPr>
        </p:nvSpPr>
        <p:spPr/>
        <p:txBody>
          <a:bodyPr/>
          <a:lstStyle/>
          <a:p>
            <a:pPr eaLnBrk="1" hangingPunct="1"/>
            <a:r>
              <a:rPr lang="en-US" sz="3400" smtClean="0"/>
              <a:t>Guidelines for FIPB Approval		    contd.</a:t>
            </a:r>
          </a:p>
        </p:txBody>
      </p:sp>
      <p:sp>
        <p:nvSpPr>
          <p:cNvPr id="14341" name="Rectangle 3"/>
          <p:cNvSpPr>
            <a:spLocks noGrp="1" noChangeArrowheads="1"/>
          </p:cNvSpPr>
          <p:nvPr>
            <p:ph type="body" idx="1"/>
          </p:nvPr>
        </p:nvSpPr>
        <p:spPr/>
        <p:txBody>
          <a:bodyPr/>
          <a:lstStyle/>
          <a:p>
            <a:pPr eaLnBrk="1" hangingPunct="1"/>
            <a:r>
              <a:rPr lang="en-US" sz="2000" dirty="0" smtClean="0"/>
              <a:t>Fresh Equity in existing company or New company with modality of right to transfer of shares etc.</a:t>
            </a:r>
          </a:p>
          <a:p>
            <a:pPr eaLnBrk="1" hangingPunct="1"/>
            <a:r>
              <a:rPr lang="en-US" sz="2000" dirty="0" smtClean="0"/>
              <a:t>Activity is Industrial or Service.</a:t>
            </a:r>
          </a:p>
          <a:p>
            <a:pPr eaLnBrk="1" hangingPunct="1"/>
            <a:r>
              <a:rPr lang="en-US" sz="2000" dirty="0" err="1" smtClean="0"/>
              <a:t>Sectoral</a:t>
            </a:r>
            <a:r>
              <a:rPr lang="en-US" sz="2000" dirty="0" smtClean="0"/>
              <a:t> Restrictions.</a:t>
            </a:r>
          </a:p>
          <a:p>
            <a:pPr eaLnBrk="1" hangingPunct="1"/>
            <a:r>
              <a:rPr lang="en-US" sz="2000" dirty="0" smtClean="0"/>
              <a:t>Import of Hazardous or Banned items etc.</a:t>
            </a:r>
          </a:p>
          <a:p>
            <a:pPr eaLnBrk="1" hangingPunct="1"/>
            <a:r>
              <a:rPr lang="en-US" sz="2000" dirty="0" smtClean="0"/>
              <a:t>Shares can be issued with FIPB approval in other cases such as swap of shares, against receipt of foreign exchange for pre-incorporation expenses and import of capital goods</a:t>
            </a:r>
          </a:p>
          <a:p>
            <a:pPr eaLnBrk="1" hangingPunct="1"/>
            <a:r>
              <a:rPr lang="en-US" sz="2000" dirty="0" smtClean="0"/>
              <a:t>Application can be filed online through FIPB’s website http://fipbindia.com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15363" name="Slide Number Placeholder 5"/>
          <p:cNvSpPr>
            <a:spLocks noGrp="1"/>
          </p:cNvSpPr>
          <p:nvPr>
            <p:ph type="sldNum" sz="quarter" idx="12"/>
          </p:nvPr>
        </p:nvSpPr>
        <p:spPr>
          <a:noFill/>
        </p:spPr>
        <p:txBody>
          <a:bodyPr/>
          <a:lstStyle/>
          <a:p>
            <a:fld id="{589C023C-3B57-4B96-8CCF-CAFAEDA99576}" type="slidenum">
              <a:rPr lang="en-US" smtClean="0">
                <a:latin typeface="Tahoma" pitchFamily="32" charset="0"/>
              </a:rPr>
              <a:pPr/>
              <a:t>23</a:t>
            </a:fld>
            <a:endParaRPr lang="en-US" smtClean="0">
              <a:latin typeface="Tahoma" pitchFamily="32" charset="0"/>
            </a:endParaRPr>
          </a:p>
        </p:txBody>
      </p:sp>
      <p:sp>
        <p:nvSpPr>
          <p:cNvPr id="15364" name="Rectangle 2"/>
          <p:cNvSpPr>
            <a:spLocks noGrp="1" noChangeArrowheads="1"/>
          </p:cNvSpPr>
          <p:nvPr>
            <p:ph type="title"/>
          </p:nvPr>
        </p:nvSpPr>
        <p:spPr/>
        <p:txBody>
          <a:bodyPr/>
          <a:lstStyle/>
          <a:p>
            <a:pPr eaLnBrk="1" hangingPunct="1"/>
            <a:r>
              <a:rPr lang="en-US" sz="3400" smtClean="0"/>
              <a:t>Recent changes in Consolidated FDI Policy </a:t>
            </a:r>
            <a:r>
              <a:rPr lang="en-US" sz="2800" smtClean="0"/>
              <a:t>– Issue of Warrants / Partly paid shares</a:t>
            </a:r>
          </a:p>
        </p:txBody>
      </p:sp>
      <p:sp>
        <p:nvSpPr>
          <p:cNvPr id="15365" name="Rectangle 3"/>
          <p:cNvSpPr>
            <a:spLocks noGrp="1" noChangeArrowheads="1"/>
          </p:cNvSpPr>
          <p:nvPr>
            <p:ph type="body" idx="1"/>
          </p:nvPr>
        </p:nvSpPr>
        <p:spPr/>
        <p:txBody>
          <a:bodyPr/>
          <a:lstStyle/>
          <a:p>
            <a:pPr eaLnBrk="1" hangingPunct="1"/>
            <a:r>
              <a:rPr lang="en-US" sz="2000" smtClean="0"/>
              <a:t>As per Policy till 31 March 2011, issue of warrants and partly paid shares was not considered as capital and could not be issued to PROIs</a:t>
            </a:r>
          </a:p>
          <a:p>
            <a:pPr eaLnBrk="1" hangingPunct="1">
              <a:buFont typeface="Wingdings" charset="2"/>
              <a:buNone/>
            </a:pPr>
            <a:endParaRPr lang="en-US" sz="2000" smtClean="0"/>
          </a:p>
          <a:p>
            <a:pPr eaLnBrk="1" hangingPunct="1"/>
            <a:r>
              <a:rPr lang="en-US" sz="2000" smtClean="0"/>
              <a:t>Now, effective 1 April 2011, warrants and partly paid shares can be issued to PROIs only after approval through Govt. route</a:t>
            </a:r>
          </a:p>
          <a:p>
            <a:pPr eaLnBrk="1" hangingPunct="1"/>
            <a:endParaRPr lang="en-US" sz="2000" smtClean="0"/>
          </a:p>
          <a:p>
            <a:pPr eaLnBrk="1" hangingPunct="1"/>
            <a:r>
              <a:rPr lang="en-US" sz="2000" smtClean="0"/>
              <a:t>Review of FDI policy to include warrants and partly paid shares as capital is under consideration of the Govt.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16387" name="Slide Number Placeholder 5"/>
          <p:cNvSpPr>
            <a:spLocks noGrp="1"/>
          </p:cNvSpPr>
          <p:nvPr>
            <p:ph type="sldNum" sz="quarter" idx="12"/>
          </p:nvPr>
        </p:nvSpPr>
        <p:spPr>
          <a:noFill/>
        </p:spPr>
        <p:txBody>
          <a:bodyPr/>
          <a:lstStyle/>
          <a:p>
            <a:fld id="{A3111A2E-5364-46DF-A6CF-6BFDEFCFF320}" type="slidenum">
              <a:rPr lang="en-US" smtClean="0">
                <a:latin typeface="Tahoma" pitchFamily="32" charset="0"/>
              </a:rPr>
              <a:pPr/>
              <a:t>24</a:t>
            </a:fld>
            <a:endParaRPr lang="en-US" smtClean="0">
              <a:latin typeface="Tahoma" pitchFamily="32" charset="0"/>
            </a:endParaRPr>
          </a:p>
        </p:txBody>
      </p:sp>
      <p:sp>
        <p:nvSpPr>
          <p:cNvPr id="16388" name="Rectangle 2"/>
          <p:cNvSpPr>
            <a:spLocks noGrp="1" noChangeArrowheads="1"/>
          </p:cNvSpPr>
          <p:nvPr>
            <p:ph type="title"/>
          </p:nvPr>
        </p:nvSpPr>
        <p:spPr/>
        <p:txBody>
          <a:bodyPr/>
          <a:lstStyle/>
          <a:p>
            <a:pPr eaLnBrk="1" hangingPunct="1"/>
            <a:r>
              <a:rPr lang="en-US" sz="3400" smtClean="0"/>
              <a:t>Recent changes in Consolidated FDI Policy </a:t>
            </a:r>
            <a:r>
              <a:rPr lang="en-US" sz="2800" smtClean="0"/>
              <a:t>– Pricing of Convertible Instruments</a:t>
            </a:r>
          </a:p>
        </p:txBody>
      </p:sp>
      <p:sp>
        <p:nvSpPr>
          <p:cNvPr id="16389" name="Rectangle 3"/>
          <p:cNvSpPr>
            <a:spLocks noGrp="1" noChangeArrowheads="1"/>
          </p:cNvSpPr>
          <p:nvPr>
            <p:ph type="body" idx="1"/>
          </p:nvPr>
        </p:nvSpPr>
        <p:spPr/>
        <p:txBody>
          <a:bodyPr/>
          <a:lstStyle/>
          <a:p>
            <a:pPr eaLnBrk="1" hangingPunct="1"/>
            <a:r>
              <a:rPr lang="en-US" sz="2000" dirty="0" smtClean="0"/>
              <a:t>As per Policy till 31 March 2011, conversion price of convertible instruments had to be specified upfront at time of their issue</a:t>
            </a:r>
          </a:p>
          <a:p>
            <a:pPr eaLnBrk="1" hangingPunct="1"/>
            <a:r>
              <a:rPr lang="en-US" sz="2000" dirty="0" smtClean="0"/>
              <a:t>Now, effective 1 April 2011, option available to companies to prescribe conversion formula subject to FEMA/SEBI pricing guidelines</a:t>
            </a:r>
          </a:p>
          <a:p>
            <a:pPr eaLnBrk="1" hangingPunct="1"/>
            <a:r>
              <a:rPr lang="en-US" sz="2000" dirty="0" smtClean="0"/>
              <a:t>Price on conversion should not be lower than fair value worked out at the time of issue of convertible instruments</a:t>
            </a:r>
          </a:p>
          <a:p>
            <a:pPr eaLnBrk="1" hangingPunct="1"/>
            <a:r>
              <a:rPr lang="en-US" sz="2000" dirty="0" smtClean="0"/>
              <a:t>Key Issues: </a:t>
            </a:r>
          </a:p>
          <a:p>
            <a:pPr lvl="1" eaLnBrk="1" hangingPunct="1">
              <a:buFont typeface="Wingdings" charset="2"/>
              <a:buChar char="Ø"/>
            </a:pPr>
            <a:r>
              <a:rPr lang="en-US" sz="2000" dirty="0" smtClean="0"/>
              <a:t>Fair value as per FEMA guidelines still needs to be worked out at time of issue of convertible instruments</a:t>
            </a:r>
          </a:p>
          <a:p>
            <a:pPr lvl="1" eaLnBrk="1" hangingPunct="1">
              <a:buFont typeface="Wingdings" charset="2"/>
              <a:buChar char="Ø"/>
            </a:pPr>
            <a:r>
              <a:rPr lang="en-US" sz="2000" dirty="0" smtClean="0"/>
              <a:t>What happens in case of under performance by company? Whether actual NPV obtained will be permitted as basis of valuation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17411" name="Slide Number Placeholder 5"/>
          <p:cNvSpPr>
            <a:spLocks noGrp="1"/>
          </p:cNvSpPr>
          <p:nvPr>
            <p:ph type="sldNum" sz="quarter" idx="12"/>
          </p:nvPr>
        </p:nvSpPr>
        <p:spPr>
          <a:noFill/>
        </p:spPr>
        <p:txBody>
          <a:bodyPr/>
          <a:lstStyle/>
          <a:p>
            <a:fld id="{EAB86D78-C6D8-4D8F-8F0F-234E76FA662E}" type="slidenum">
              <a:rPr lang="en-US" smtClean="0">
                <a:latin typeface="Tahoma" pitchFamily="32" charset="0"/>
              </a:rPr>
              <a:pPr/>
              <a:t>25</a:t>
            </a:fld>
            <a:endParaRPr lang="en-US" smtClean="0">
              <a:latin typeface="Tahoma" pitchFamily="32" charset="0"/>
            </a:endParaRPr>
          </a:p>
        </p:txBody>
      </p:sp>
      <p:sp>
        <p:nvSpPr>
          <p:cNvPr id="17412" name="Rectangle 2"/>
          <p:cNvSpPr>
            <a:spLocks noGrp="1" noChangeArrowheads="1"/>
          </p:cNvSpPr>
          <p:nvPr>
            <p:ph type="title"/>
          </p:nvPr>
        </p:nvSpPr>
        <p:spPr/>
        <p:txBody>
          <a:bodyPr/>
          <a:lstStyle/>
          <a:p>
            <a:pPr eaLnBrk="1" hangingPunct="1"/>
            <a:r>
              <a:rPr lang="en-US" sz="3400" smtClean="0"/>
              <a:t>Recent changes in Consolidated FDI Policy </a:t>
            </a:r>
            <a:r>
              <a:rPr lang="en-US" sz="2800" smtClean="0"/>
              <a:t>– Issue of Shares for non-cash consideration</a:t>
            </a:r>
          </a:p>
        </p:txBody>
      </p:sp>
      <p:sp>
        <p:nvSpPr>
          <p:cNvPr id="17413" name="Rectangle 3"/>
          <p:cNvSpPr>
            <a:spLocks noGrp="1" noChangeArrowheads="1"/>
          </p:cNvSpPr>
          <p:nvPr>
            <p:ph type="body" idx="1"/>
          </p:nvPr>
        </p:nvSpPr>
        <p:spPr/>
        <p:txBody>
          <a:bodyPr/>
          <a:lstStyle/>
          <a:p>
            <a:pPr eaLnBrk="1" hangingPunct="1"/>
            <a:r>
              <a:rPr lang="en-US" sz="2000" smtClean="0"/>
              <a:t>Issue of shares permitted under approval route for import of capital goods / machinery / equipments (including second-hand machinery)</a:t>
            </a:r>
          </a:p>
          <a:p>
            <a:pPr eaLnBrk="1" hangingPunct="1"/>
            <a:r>
              <a:rPr lang="en-US" sz="2000" smtClean="0"/>
              <a:t>Import to be in accordance with EXIM policy as defined by DGFT and FEMA provisions relating to imports</a:t>
            </a:r>
          </a:p>
          <a:p>
            <a:pPr eaLnBrk="1" hangingPunct="1"/>
            <a:r>
              <a:rPr lang="en-US" sz="2000" smtClean="0"/>
              <a:t>Independent valuation by third party entity from country of import</a:t>
            </a:r>
          </a:p>
          <a:p>
            <a:pPr eaLnBrk="1" hangingPunct="1"/>
            <a:r>
              <a:rPr lang="en-US" sz="2000" smtClean="0"/>
              <a:t>Customs to certify assessment of fair value of imports</a:t>
            </a:r>
          </a:p>
          <a:p>
            <a:pPr eaLnBrk="1" hangingPunct="1"/>
            <a:r>
              <a:rPr lang="en-US" sz="2000" smtClean="0"/>
              <a:t>Application to clearly indicate beneficial ownership and identity of Importer company and Oversees entity</a:t>
            </a:r>
          </a:p>
          <a:p>
            <a:pPr eaLnBrk="1" hangingPunct="1"/>
            <a:r>
              <a:rPr lang="en-US" sz="2000" smtClean="0"/>
              <a:t>Conversions of such imports into FDI to be done within 180 days from date of shipment</a:t>
            </a:r>
          </a:p>
          <a:p>
            <a:pPr eaLnBrk="1" hangingPunct="1"/>
            <a:r>
              <a:rPr lang="en-US" sz="2000" smtClean="0"/>
              <a:t>Special Resolution of the Company required</a:t>
            </a:r>
          </a:p>
          <a:p>
            <a:pPr eaLnBrk="1" hangingPunct="1"/>
            <a:r>
              <a:rPr lang="en-US" sz="2000" smtClean="0"/>
              <a:t>Compliance with pricing guidelines of RBI and appropriate tax clearance</a:t>
            </a:r>
          </a:p>
          <a:p>
            <a:pPr eaLnBrk="1" hangingPunct="1"/>
            <a:endParaRPr lang="en-US" sz="2000" smtClean="0"/>
          </a:p>
          <a:p>
            <a:pPr eaLnBrk="1" hangingPunct="1"/>
            <a:endParaRPr lang="en-US" sz="200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18435" name="Slide Number Placeholder 5"/>
          <p:cNvSpPr>
            <a:spLocks noGrp="1"/>
          </p:cNvSpPr>
          <p:nvPr>
            <p:ph type="sldNum" sz="quarter" idx="12"/>
          </p:nvPr>
        </p:nvSpPr>
        <p:spPr>
          <a:noFill/>
        </p:spPr>
        <p:txBody>
          <a:bodyPr/>
          <a:lstStyle/>
          <a:p>
            <a:fld id="{45AF8A7C-2458-4DA7-A1AB-135AA6FCEDC9}" type="slidenum">
              <a:rPr lang="en-US" smtClean="0">
                <a:latin typeface="Tahoma" pitchFamily="32" charset="0"/>
              </a:rPr>
              <a:pPr/>
              <a:t>26</a:t>
            </a:fld>
            <a:endParaRPr lang="en-US" smtClean="0">
              <a:latin typeface="Tahoma" pitchFamily="32" charset="0"/>
            </a:endParaRPr>
          </a:p>
        </p:txBody>
      </p:sp>
      <p:sp>
        <p:nvSpPr>
          <p:cNvPr id="18436" name="Rectangle 2"/>
          <p:cNvSpPr>
            <a:spLocks noGrp="1" noChangeArrowheads="1"/>
          </p:cNvSpPr>
          <p:nvPr>
            <p:ph type="title"/>
          </p:nvPr>
        </p:nvSpPr>
        <p:spPr/>
        <p:txBody>
          <a:bodyPr/>
          <a:lstStyle/>
          <a:p>
            <a:pPr eaLnBrk="1" hangingPunct="1"/>
            <a:r>
              <a:rPr lang="en-US" sz="3400" smtClean="0"/>
              <a:t>Recent changes in Consolidated FDI Policy </a:t>
            </a:r>
            <a:r>
              <a:rPr lang="en-US" sz="2800" smtClean="0"/>
              <a:t>– Issue of Shares for non-cash consideration</a:t>
            </a:r>
            <a:r>
              <a:rPr lang="en-US" sz="3000" smtClean="0"/>
              <a:t>   </a:t>
            </a:r>
            <a:r>
              <a:rPr lang="en-US" sz="2000" smtClean="0"/>
              <a:t>contd.</a:t>
            </a:r>
          </a:p>
        </p:txBody>
      </p:sp>
      <p:sp>
        <p:nvSpPr>
          <p:cNvPr id="18437" name="Rectangle 3"/>
          <p:cNvSpPr>
            <a:spLocks noGrp="1" noChangeArrowheads="1"/>
          </p:cNvSpPr>
          <p:nvPr>
            <p:ph type="body" idx="1"/>
          </p:nvPr>
        </p:nvSpPr>
        <p:spPr/>
        <p:txBody>
          <a:bodyPr/>
          <a:lstStyle/>
          <a:p>
            <a:pPr eaLnBrk="1" hangingPunct="1"/>
            <a:r>
              <a:rPr lang="en-US" sz="2000" smtClean="0"/>
              <a:t>Issue of shares permitted under approval route for pre-operative / pre-incorporation expenses (including payments of rent, etc.)</a:t>
            </a:r>
          </a:p>
          <a:p>
            <a:pPr eaLnBrk="1" hangingPunct="1"/>
            <a:r>
              <a:rPr lang="en-US" sz="2000" smtClean="0"/>
              <a:t>Submission of FIRC  for remittance of funds by overseas promoters</a:t>
            </a:r>
          </a:p>
          <a:p>
            <a:pPr eaLnBrk="1" hangingPunct="1"/>
            <a:r>
              <a:rPr lang="en-US" sz="2000" smtClean="0"/>
              <a:t>Verification and certification by Statutory Auditor</a:t>
            </a:r>
          </a:p>
          <a:p>
            <a:pPr eaLnBrk="1" hangingPunct="1"/>
            <a:r>
              <a:rPr lang="en-US" sz="2000" smtClean="0"/>
              <a:t>Payments by foreign investor to be made directly to the company</a:t>
            </a:r>
          </a:p>
          <a:p>
            <a:pPr eaLnBrk="1" hangingPunct="1"/>
            <a:r>
              <a:rPr lang="en-US" sz="2000" smtClean="0"/>
              <a:t>Payments made through third parties due to any reason not allowed</a:t>
            </a:r>
          </a:p>
          <a:p>
            <a:pPr eaLnBrk="1" hangingPunct="1"/>
            <a:r>
              <a:rPr lang="en-US" sz="2000" smtClean="0"/>
              <a:t>Capitalization to be completed within 180 days permitted for retention of advance against equity</a:t>
            </a:r>
          </a:p>
          <a:p>
            <a:pPr eaLnBrk="1" hangingPunct="1"/>
            <a:r>
              <a:rPr lang="en-US" sz="2000" smtClean="0"/>
              <a:t>Special Resolution of the Company required</a:t>
            </a:r>
          </a:p>
          <a:p>
            <a:pPr eaLnBrk="1" hangingPunct="1"/>
            <a:r>
              <a:rPr lang="en-US" sz="2000" smtClean="0"/>
              <a:t>Compliance with pricing guidelines of RBI and appropriate tax clearance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19459" name="Slide Number Placeholder 5"/>
          <p:cNvSpPr>
            <a:spLocks noGrp="1"/>
          </p:cNvSpPr>
          <p:nvPr>
            <p:ph type="sldNum" sz="quarter" idx="12"/>
          </p:nvPr>
        </p:nvSpPr>
        <p:spPr>
          <a:noFill/>
        </p:spPr>
        <p:txBody>
          <a:bodyPr/>
          <a:lstStyle/>
          <a:p>
            <a:fld id="{2EF6E5B5-F25E-4A4F-8A2A-9EED6B10B30A}" type="slidenum">
              <a:rPr lang="en-US" smtClean="0">
                <a:latin typeface="Tahoma" pitchFamily="32" charset="0"/>
              </a:rPr>
              <a:pPr/>
              <a:t>27</a:t>
            </a:fld>
            <a:endParaRPr lang="en-US" smtClean="0">
              <a:latin typeface="Tahoma" pitchFamily="32" charset="0"/>
            </a:endParaRPr>
          </a:p>
        </p:txBody>
      </p:sp>
      <p:sp>
        <p:nvSpPr>
          <p:cNvPr id="19460" name="Rectangle 2"/>
          <p:cNvSpPr>
            <a:spLocks noGrp="1" noChangeArrowheads="1"/>
          </p:cNvSpPr>
          <p:nvPr>
            <p:ph type="title"/>
          </p:nvPr>
        </p:nvSpPr>
        <p:spPr/>
        <p:txBody>
          <a:bodyPr/>
          <a:lstStyle/>
          <a:p>
            <a:pPr eaLnBrk="1" hangingPunct="1"/>
            <a:r>
              <a:rPr lang="en-US" sz="3400" smtClean="0"/>
              <a:t>Recent changes in Consolidated FDI Policy</a:t>
            </a:r>
            <a:r>
              <a:rPr lang="en-US" sz="3000" smtClean="0"/>
              <a:t> </a:t>
            </a:r>
            <a:r>
              <a:rPr lang="en-US" sz="2800" smtClean="0"/>
              <a:t>– Removal of condition of prior approval in case of existing JV / Collaboration</a:t>
            </a:r>
          </a:p>
        </p:txBody>
      </p:sp>
      <p:sp>
        <p:nvSpPr>
          <p:cNvPr id="19461" name="Rectangle 3"/>
          <p:cNvSpPr>
            <a:spLocks noGrp="1" noChangeArrowheads="1"/>
          </p:cNvSpPr>
          <p:nvPr>
            <p:ph type="body" idx="1"/>
          </p:nvPr>
        </p:nvSpPr>
        <p:spPr/>
        <p:txBody>
          <a:bodyPr/>
          <a:lstStyle/>
          <a:p>
            <a:pPr eaLnBrk="1" hangingPunct="1"/>
            <a:r>
              <a:rPr lang="en-US" sz="2000" smtClean="0"/>
              <a:t>As per Policy till 31 March 2011, foreign investor having Indian JVs / Technical Collaborations as on 12 Jan. 2005 was required to obtain prior Govt. approval for new ventures in same field subject to exemptions for FVCI, Defunct companies, etc.</a:t>
            </a:r>
          </a:p>
          <a:p>
            <a:pPr eaLnBrk="1" hangingPunct="1">
              <a:buFont typeface="Wingdings" charset="2"/>
              <a:buNone/>
            </a:pPr>
            <a:endParaRPr lang="en-US" sz="2000" smtClean="0"/>
          </a:p>
          <a:p>
            <a:pPr eaLnBrk="1" hangingPunct="1"/>
            <a:r>
              <a:rPr lang="en-US" sz="2000" smtClean="0"/>
              <a:t>As per DIPP discussion paper issued last year, need was felt to attract fresh investment and technology and also to reduce levels of state intervention</a:t>
            </a:r>
          </a:p>
          <a:p>
            <a:pPr eaLnBrk="1" hangingPunct="1">
              <a:buFont typeface="Wingdings" charset="2"/>
              <a:buNone/>
            </a:pPr>
            <a:endParaRPr lang="en-US" sz="2000" smtClean="0"/>
          </a:p>
          <a:p>
            <a:pPr eaLnBrk="1" hangingPunct="1"/>
            <a:r>
              <a:rPr lang="en-US" sz="2000" smtClean="0"/>
              <a:t>Now all such conditions / approval requirements abolished</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20483" name="Slide Number Placeholder 5"/>
          <p:cNvSpPr>
            <a:spLocks noGrp="1"/>
          </p:cNvSpPr>
          <p:nvPr>
            <p:ph type="sldNum" sz="quarter" idx="12"/>
          </p:nvPr>
        </p:nvSpPr>
        <p:spPr>
          <a:noFill/>
        </p:spPr>
        <p:txBody>
          <a:bodyPr/>
          <a:lstStyle/>
          <a:p>
            <a:fld id="{CE94613F-6FA9-4C7F-AEB4-B90C7B3826BC}" type="slidenum">
              <a:rPr lang="en-US" smtClean="0">
                <a:latin typeface="Tahoma" pitchFamily="32" charset="0"/>
              </a:rPr>
              <a:pPr/>
              <a:t>28</a:t>
            </a:fld>
            <a:endParaRPr lang="en-US" smtClean="0">
              <a:latin typeface="Tahoma" pitchFamily="32" charset="0"/>
            </a:endParaRPr>
          </a:p>
        </p:txBody>
      </p:sp>
      <p:sp>
        <p:nvSpPr>
          <p:cNvPr id="20484" name="Rectangle 2"/>
          <p:cNvSpPr>
            <a:spLocks noGrp="1" noChangeArrowheads="1"/>
          </p:cNvSpPr>
          <p:nvPr>
            <p:ph type="title"/>
          </p:nvPr>
        </p:nvSpPr>
        <p:spPr/>
        <p:txBody>
          <a:bodyPr/>
          <a:lstStyle/>
          <a:p>
            <a:pPr eaLnBrk="1" hangingPunct="1"/>
            <a:r>
              <a:rPr lang="en-US" sz="3400" smtClean="0"/>
              <a:t>Recent changes in Consolidated FDI Policy</a:t>
            </a:r>
            <a:r>
              <a:rPr lang="en-US" sz="3000" smtClean="0"/>
              <a:t> </a:t>
            </a:r>
            <a:r>
              <a:rPr lang="en-US" sz="2800" smtClean="0"/>
              <a:t>– Simplification of down-stream investments</a:t>
            </a:r>
          </a:p>
        </p:txBody>
      </p:sp>
      <p:sp>
        <p:nvSpPr>
          <p:cNvPr id="20485" name="Rectangle 3"/>
          <p:cNvSpPr>
            <a:spLocks noGrp="1" noChangeArrowheads="1"/>
          </p:cNvSpPr>
          <p:nvPr>
            <p:ph type="body" idx="1"/>
          </p:nvPr>
        </p:nvSpPr>
        <p:spPr/>
        <p:txBody>
          <a:bodyPr/>
          <a:lstStyle/>
          <a:p>
            <a:pPr eaLnBrk="1" hangingPunct="1"/>
            <a:r>
              <a:rPr lang="en-US" sz="2000" smtClean="0"/>
              <a:t>Earlier categorization of ‘investing companies’, ‘operating companies and ‘investing-cum-operating companies’ done away with</a:t>
            </a:r>
          </a:p>
          <a:p>
            <a:pPr eaLnBrk="1" hangingPunct="1"/>
            <a:endParaRPr lang="en-US" sz="2000" smtClean="0"/>
          </a:p>
          <a:p>
            <a:pPr eaLnBrk="1" hangingPunct="1"/>
            <a:r>
              <a:rPr lang="en-US" sz="2000" smtClean="0"/>
              <a:t>Companies now classified into two categories</a:t>
            </a:r>
          </a:p>
          <a:p>
            <a:pPr eaLnBrk="1" hangingPunct="1"/>
            <a:endParaRPr lang="en-US" sz="2000" smtClean="0"/>
          </a:p>
          <a:p>
            <a:pPr lvl="1" eaLnBrk="1" hangingPunct="1">
              <a:buFont typeface="Wingdings" charset="2"/>
              <a:buChar char="Ø"/>
            </a:pPr>
            <a:r>
              <a:rPr lang="en-US" sz="2000" smtClean="0"/>
              <a:t>companies owned </a:t>
            </a:r>
            <a:r>
              <a:rPr lang="en-US" sz="2000" b="1" i="1" smtClean="0"/>
              <a:t>or</a:t>
            </a:r>
            <a:r>
              <a:rPr lang="en-US" sz="2000" smtClean="0"/>
              <a:t> controlled by foreign investors</a:t>
            </a:r>
          </a:p>
          <a:p>
            <a:pPr lvl="1" eaLnBrk="1" hangingPunct="1">
              <a:buFont typeface="Wingdings" charset="2"/>
              <a:buChar char="Ø"/>
            </a:pPr>
            <a:endParaRPr lang="en-US" sz="2000" smtClean="0"/>
          </a:p>
          <a:p>
            <a:pPr lvl="1" eaLnBrk="1" hangingPunct="1">
              <a:buFont typeface="Wingdings" charset="2"/>
              <a:buChar char="Ø"/>
            </a:pPr>
            <a:r>
              <a:rPr lang="en-US" sz="2000" smtClean="0"/>
              <a:t>companies owned </a:t>
            </a:r>
            <a:r>
              <a:rPr lang="en-US" sz="2000" b="1" i="1" smtClean="0"/>
              <a:t>and</a:t>
            </a:r>
            <a:r>
              <a:rPr lang="en-US" sz="2000" smtClean="0"/>
              <a:t> controlled by Indian Residents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21507" name="Slide Number Placeholder 5"/>
          <p:cNvSpPr>
            <a:spLocks noGrp="1"/>
          </p:cNvSpPr>
          <p:nvPr>
            <p:ph type="sldNum" sz="quarter" idx="12"/>
          </p:nvPr>
        </p:nvSpPr>
        <p:spPr>
          <a:noFill/>
        </p:spPr>
        <p:txBody>
          <a:bodyPr/>
          <a:lstStyle/>
          <a:p>
            <a:fld id="{21D44355-A684-4C39-8205-3933AC16B755}" type="slidenum">
              <a:rPr lang="en-US" smtClean="0">
                <a:latin typeface="Tahoma" pitchFamily="32" charset="0"/>
              </a:rPr>
              <a:pPr/>
              <a:t>29</a:t>
            </a:fld>
            <a:endParaRPr lang="en-US" smtClean="0">
              <a:latin typeface="Tahoma" pitchFamily="32" charset="0"/>
            </a:endParaRPr>
          </a:p>
        </p:txBody>
      </p:sp>
      <p:sp>
        <p:nvSpPr>
          <p:cNvPr id="21508" name="Rectangle 2"/>
          <p:cNvSpPr>
            <a:spLocks noGrp="1" noChangeArrowheads="1"/>
          </p:cNvSpPr>
          <p:nvPr>
            <p:ph type="title"/>
          </p:nvPr>
        </p:nvSpPr>
        <p:spPr/>
        <p:txBody>
          <a:bodyPr/>
          <a:lstStyle/>
          <a:p>
            <a:pPr eaLnBrk="1" hangingPunct="1"/>
            <a:r>
              <a:rPr lang="en-US" sz="3400" smtClean="0"/>
              <a:t>Recent changes in Consolidated FDI Policy</a:t>
            </a:r>
            <a:r>
              <a:rPr lang="en-US" sz="3000" smtClean="0"/>
              <a:t> </a:t>
            </a:r>
            <a:r>
              <a:rPr lang="en-US" sz="2800" smtClean="0"/>
              <a:t>– Development of seeds</a:t>
            </a:r>
          </a:p>
        </p:txBody>
      </p:sp>
      <p:sp>
        <p:nvSpPr>
          <p:cNvPr id="21509" name="Rectangle 3"/>
          <p:cNvSpPr>
            <a:spLocks noGrp="1" noChangeArrowheads="1"/>
          </p:cNvSpPr>
          <p:nvPr>
            <p:ph type="body" idx="1"/>
          </p:nvPr>
        </p:nvSpPr>
        <p:spPr/>
        <p:txBody>
          <a:bodyPr/>
          <a:lstStyle/>
          <a:p>
            <a:pPr eaLnBrk="1" hangingPunct="1"/>
            <a:r>
              <a:rPr lang="en-US" sz="2000" smtClean="0"/>
              <a:t>FDI permitted in development and production of seeds and planting material without the stipulation of having to do so under controlled conditions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2"/>
          <p:cNvSpPr>
            <a:spLocks noGrp="1"/>
          </p:cNvSpPr>
          <p:nvPr>
            <p:ph type="ftr" sz="quarter" idx="11"/>
          </p:nvPr>
        </p:nvSpPr>
        <p:spPr>
          <a:noFill/>
        </p:spPr>
        <p:txBody>
          <a:bodyPr/>
          <a:lstStyle/>
          <a:p>
            <a:r>
              <a:rPr lang="en-US" smtClean="0">
                <a:latin typeface="Tahoma" pitchFamily="32" charset="0"/>
              </a:rPr>
              <a:t>P. P. Shah &amp; Associates</a:t>
            </a:r>
          </a:p>
        </p:txBody>
      </p:sp>
      <p:sp>
        <p:nvSpPr>
          <p:cNvPr id="5123" name="Slide Number Placeholder 3"/>
          <p:cNvSpPr>
            <a:spLocks noGrp="1"/>
          </p:cNvSpPr>
          <p:nvPr>
            <p:ph type="sldNum" sz="quarter" idx="12"/>
          </p:nvPr>
        </p:nvSpPr>
        <p:spPr>
          <a:noFill/>
        </p:spPr>
        <p:txBody>
          <a:bodyPr/>
          <a:lstStyle/>
          <a:p>
            <a:fld id="{EE50BD21-CD4E-4DD6-B24E-615A73C8BE61}" type="slidenum">
              <a:rPr lang="en-US" smtClean="0">
                <a:latin typeface="Tahoma" pitchFamily="32" charset="0"/>
              </a:rPr>
              <a:pPr/>
              <a:t>3</a:t>
            </a:fld>
            <a:endParaRPr lang="en-US" smtClean="0">
              <a:latin typeface="Tahoma" pitchFamily="32" charset="0"/>
            </a:endParaRPr>
          </a:p>
        </p:txBody>
      </p:sp>
      <p:sp>
        <p:nvSpPr>
          <p:cNvPr id="5124" name="Slide Number Placeholder 3"/>
          <p:cNvSpPr txBox="1">
            <a:spLocks noGrp="1"/>
          </p:cNvSpPr>
          <p:nvPr/>
        </p:nvSpPr>
        <p:spPr bwMode="auto">
          <a:xfrm>
            <a:off x="9367838" y="6408738"/>
            <a:ext cx="396875" cy="365125"/>
          </a:xfrm>
          <a:prstGeom prst="rect">
            <a:avLst/>
          </a:prstGeom>
          <a:noFill/>
          <a:ln w="9525">
            <a:noFill/>
            <a:miter lim="800000"/>
            <a:headEnd/>
            <a:tailEnd/>
          </a:ln>
        </p:spPr>
        <p:txBody>
          <a:bodyPr anchor="b"/>
          <a:lstStyle/>
          <a:p>
            <a:pPr algn="r" eaLnBrk="1" hangingPunct="1"/>
            <a:endParaRPr lang="en-US" sz="1000">
              <a:latin typeface="Arial" charset="0"/>
            </a:endParaRPr>
          </a:p>
          <a:p>
            <a:pPr algn="r" eaLnBrk="1" hangingPunct="1"/>
            <a:endParaRPr lang="en-US" sz="1000">
              <a:latin typeface="Arial" charset="0"/>
            </a:endParaRPr>
          </a:p>
        </p:txBody>
      </p:sp>
      <p:sp>
        <p:nvSpPr>
          <p:cNvPr id="5125" name="Text Box 8"/>
          <p:cNvSpPr txBox="1">
            <a:spLocks noChangeArrowheads="1"/>
          </p:cNvSpPr>
          <p:nvPr/>
        </p:nvSpPr>
        <p:spPr bwMode="auto">
          <a:xfrm>
            <a:off x="1238250" y="1955800"/>
            <a:ext cx="742950" cy="406400"/>
          </a:xfrm>
          <a:prstGeom prst="rect">
            <a:avLst/>
          </a:prstGeom>
          <a:noFill/>
          <a:ln w="9525">
            <a:solidFill>
              <a:schemeClr val="tx1"/>
            </a:solidFill>
            <a:miter lim="800000"/>
            <a:headEnd/>
            <a:tailEnd/>
          </a:ln>
        </p:spPr>
        <p:txBody>
          <a:bodyPr>
            <a:spAutoFit/>
          </a:bodyPr>
          <a:lstStyle/>
          <a:p>
            <a:pPr>
              <a:spcBef>
                <a:spcPct val="50000"/>
              </a:spcBef>
            </a:pPr>
            <a:r>
              <a:rPr lang="en-US" sz="2000">
                <a:latin typeface="Arial" charset="0"/>
              </a:rPr>
              <a:t>FDI</a:t>
            </a:r>
          </a:p>
        </p:txBody>
      </p:sp>
      <p:sp>
        <p:nvSpPr>
          <p:cNvPr id="5126" name="Line 12"/>
          <p:cNvSpPr>
            <a:spLocks noChangeShapeType="1"/>
          </p:cNvSpPr>
          <p:nvPr/>
        </p:nvSpPr>
        <p:spPr bwMode="auto">
          <a:xfrm>
            <a:off x="1651000" y="2362200"/>
            <a:ext cx="0" cy="304800"/>
          </a:xfrm>
          <a:prstGeom prst="line">
            <a:avLst/>
          </a:prstGeom>
          <a:noFill/>
          <a:ln w="9525">
            <a:solidFill>
              <a:schemeClr val="tx1"/>
            </a:solidFill>
            <a:round/>
            <a:headEnd/>
            <a:tailEnd/>
          </a:ln>
        </p:spPr>
        <p:txBody>
          <a:bodyPr/>
          <a:lstStyle/>
          <a:p>
            <a:endParaRPr lang="en-US"/>
          </a:p>
        </p:txBody>
      </p:sp>
      <p:sp>
        <p:nvSpPr>
          <p:cNvPr id="5127" name="Line 13"/>
          <p:cNvSpPr>
            <a:spLocks noChangeShapeType="1"/>
          </p:cNvSpPr>
          <p:nvPr/>
        </p:nvSpPr>
        <p:spPr bwMode="auto">
          <a:xfrm>
            <a:off x="908050" y="2667000"/>
            <a:ext cx="1485900" cy="0"/>
          </a:xfrm>
          <a:prstGeom prst="line">
            <a:avLst/>
          </a:prstGeom>
          <a:noFill/>
          <a:ln w="9525">
            <a:solidFill>
              <a:schemeClr val="tx1"/>
            </a:solidFill>
            <a:round/>
            <a:headEnd/>
            <a:tailEnd/>
          </a:ln>
        </p:spPr>
        <p:txBody>
          <a:bodyPr/>
          <a:lstStyle/>
          <a:p>
            <a:endParaRPr lang="en-US"/>
          </a:p>
        </p:txBody>
      </p:sp>
      <p:sp>
        <p:nvSpPr>
          <p:cNvPr id="5128" name="Line 14"/>
          <p:cNvSpPr>
            <a:spLocks noChangeShapeType="1"/>
          </p:cNvSpPr>
          <p:nvPr/>
        </p:nvSpPr>
        <p:spPr bwMode="auto">
          <a:xfrm>
            <a:off x="908050" y="2667000"/>
            <a:ext cx="0" cy="228600"/>
          </a:xfrm>
          <a:prstGeom prst="line">
            <a:avLst/>
          </a:prstGeom>
          <a:noFill/>
          <a:ln w="9525">
            <a:solidFill>
              <a:schemeClr val="tx1"/>
            </a:solidFill>
            <a:round/>
            <a:headEnd/>
            <a:tailEnd/>
          </a:ln>
        </p:spPr>
        <p:txBody>
          <a:bodyPr/>
          <a:lstStyle/>
          <a:p>
            <a:endParaRPr lang="en-US"/>
          </a:p>
        </p:txBody>
      </p:sp>
      <p:sp>
        <p:nvSpPr>
          <p:cNvPr id="5129" name="Line 15"/>
          <p:cNvSpPr>
            <a:spLocks noChangeShapeType="1"/>
          </p:cNvSpPr>
          <p:nvPr/>
        </p:nvSpPr>
        <p:spPr bwMode="auto">
          <a:xfrm>
            <a:off x="2393950" y="2667000"/>
            <a:ext cx="0" cy="228600"/>
          </a:xfrm>
          <a:prstGeom prst="line">
            <a:avLst/>
          </a:prstGeom>
          <a:noFill/>
          <a:ln w="9525">
            <a:solidFill>
              <a:schemeClr val="tx1"/>
            </a:solidFill>
            <a:round/>
            <a:headEnd/>
            <a:tailEnd/>
          </a:ln>
        </p:spPr>
        <p:txBody>
          <a:bodyPr/>
          <a:lstStyle/>
          <a:p>
            <a:endParaRPr lang="en-US"/>
          </a:p>
        </p:txBody>
      </p:sp>
      <p:sp>
        <p:nvSpPr>
          <p:cNvPr id="5130" name="Text Box 16"/>
          <p:cNvSpPr txBox="1">
            <a:spLocks noChangeArrowheads="1"/>
          </p:cNvSpPr>
          <p:nvPr/>
        </p:nvSpPr>
        <p:spPr bwMode="auto">
          <a:xfrm>
            <a:off x="660400" y="3276600"/>
            <a:ext cx="554038" cy="366713"/>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5131" name="Text Box 17"/>
          <p:cNvSpPr txBox="1">
            <a:spLocks noChangeArrowheads="1"/>
          </p:cNvSpPr>
          <p:nvPr/>
        </p:nvSpPr>
        <p:spPr bwMode="auto">
          <a:xfrm>
            <a:off x="412750" y="2895600"/>
            <a:ext cx="990600" cy="711200"/>
          </a:xfrm>
          <a:prstGeom prst="rect">
            <a:avLst/>
          </a:prstGeom>
          <a:noFill/>
          <a:ln w="9525">
            <a:solidFill>
              <a:schemeClr val="tx1"/>
            </a:solidFill>
            <a:miter lim="800000"/>
            <a:headEnd/>
            <a:tailEnd/>
          </a:ln>
        </p:spPr>
        <p:txBody>
          <a:bodyPr>
            <a:spAutoFit/>
          </a:bodyPr>
          <a:lstStyle/>
          <a:p>
            <a:pPr>
              <a:spcBef>
                <a:spcPct val="50000"/>
              </a:spcBef>
            </a:pPr>
            <a:r>
              <a:rPr lang="en-US" sz="2000">
                <a:latin typeface="Arial" charset="0"/>
              </a:rPr>
              <a:t>Auto Route</a:t>
            </a:r>
          </a:p>
        </p:txBody>
      </p:sp>
      <p:sp>
        <p:nvSpPr>
          <p:cNvPr id="5132" name="Text Box 19"/>
          <p:cNvSpPr txBox="1">
            <a:spLocks noChangeArrowheads="1"/>
          </p:cNvSpPr>
          <p:nvPr/>
        </p:nvSpPr>
        <p:spPr bwMode="auto">
          <a:xfrm>
            <a:off x="1898650" y="2895600"/>
            <a:ext cx="990600" cy="711200"/>
          </a:xfrm>
          <a:prstGeom prst="rect">
            <a:avLst/>
          </a:prstGeom>
          <a:noFill/>
          <a:ln w="9525">
            <a:solidFill>
              <a:schemeClr val="tx1"/>
            </a:solidFill>
            <a:miter lim="800000"/>
            <a:headEnd/>
            <a:tailEnd/>
          </a:ln>
        </p:spPr>
        <p:txBody>
          <a:bodyPr>
            <a:spAutoFit/>
          </a:bodyPr>
          <a:lstStyle/>
          <a:p>
            <a:pPr>
              <a:spcBef>
                <a:spcPct val="50000"/>
              </a:spcBef>
            </a:pPr>
            <a:r>
              <a:rPr lang="en-US" sz="2000">
                <a:latin typeface="Arial" charset="0"/>
              </a:rPr>
              <a:t>Govt Route</a:t>
            </a:r>
          </a:p>
        </p:txBody>
      </p:sp>
      <p:sp>
        <p:nvSpPr>
          <p:cNvPr id="5133" name="Text Box 20"/>
          <p:cNvSpPr txBox="1">
            <a:spLocks noChangeArrowheads="1"/>
          </p:cNvSpPr>
          <p:nvPr/>
        </p:nvSpPr>
        <p:spPr bwMode="auto">
          <a:xfrm>
            <a:off x="3714750" y="1955800"/>
            <a:ext cx="1238250" cy="406400"/>
          </a:xfrm>
          <a:prstGeom prst="rect">
            <a:avLst/>
          </a:prstGeom>
          <a:noFill/>
          <a:ln w="9525">
            <a:solidFill>
              <a:schemeClr val="tx1"/>
            </a:solidFill>
            <a:miter lim="800000"/>
            <a:headEnd/>
            <a:tailEnd/>
          </a:ln>
        </p:spPr>
        <p:txBody>
          <a:bodyPr>
            <a:spAutoFit/>
          </a:bodyPr>
          <a:lstStyle/>
          <a:p>
            <a:pPr>
              <a:spcBef>
                <a:spcPct val="50000"/>
              </a:spcBef>
            </a:pPr>
            <a:r>
              <a:rPr lang="en-US" sz="2000">
                <a:latin typeface="Arial" charset="0"/>
              </a:rPr>
              <a:t>Portfolio</a:t>
            </a:r>
          </a:p>
        </p:txBody>
      </p:sp>
      <p:sp>
        <p:nvSpPr>
          <p:cNvPr id="5134" name="Line 21"/>
          <p:cNvSpPr>
            <a:spLocks noChangeShapeType="1"/>
          </p:cNvSpPr>
          <p:nvPr/>
        </p:nvSpPr>
        <p:spPr bwMode="auto">
          <a:xfrm>
            <a:off x="4210050" y="2362200"/>
            <a:ext cx="0" cy="304800"/>
          </a:xfrm>
          <a:prstGeom prst="line">
            <a:avLst/>
          </a:prstGeom>
          <a:noFill/>
          <a:ln w="9525">
            <a:solidFill>
              <a:schemeClr val="tx1"/>
            </a:solidFill>
            <a:round/>
            <a:headEnd/>
            <a:tailEnd/>
          </a:ln>
        </p:spPr>
        <p:txBody>
          <a:bodyPr/>
          <a:lstStyle/>
          <a:p>
            <a:endParaRPr lang="en-US"/>
          </a:p>
        </p:txBody>
      </p:sp>
      <p:sp>
        <p:nvSpPr>
          <p:cNvPr id="5135" name="Line 22"/>
          <p:cNvSpPr>
            <a:spLocks noChangeShapeType="1"/>
          </p:cNvSpPr>
          <p:nvPr/>
        </p:nvSpPr>
        <p:spPr bwMode="auto">
          <a:xfrm>
            <a:off x="3632200" y="2667000"/>
            <a:ext cx="1403350" cy="0"/>
          </a:xfrm>
          <a:prstGeom prst="line">
            <a:avLst/>
          </a:prstGeom>
          <a:noFill/>
          <a:ln w="9525">
            <a:solidFill>
              <a:schemeClr val="tx1"/>
            </a:solidFill>
            <a:round/>
            <a:headEnd/>
            <a:tailEnd/>
          </a:ln>
        </p:spPr>
        <p:txBody>
          <a:bodyPr/>
          <a:lstStyle/>
          <a:p>
            <a:endParaRPr lang="en-US"/>
          </a:p>
        </p:txBody>
      </p:sp>
      <p:sp>
        <p:nvSpPr>
          <p:cNvPr id="5136" name="Line 23"/>
          <p:cNvSpPr>
            <a:spLocks noChangeShapeType="1"/>
          </p:cNvSpPr>
          <p:nvPr/>
        </p:nvSpPr>
        <p:spPr bwMode="auto">
          <a:xfrm>
            <a:off x="5035550" y="2667000"/>
            <a:ext cx="0" cy="228600"/>
          </a:xfrm>
          <a:prstGeom prst="line">
            <a:avLst/>
          </a:prstGeom>
          <a:noFill/>
          <a:ln w="9525">
            <a:solidFill>
              <a:schemeClr val="tx1"/>
            </a:solidFill>
            <a:round/>
            <a:headEnd/>
            <a:tailEnd/>
          </a:ln>
        </p:spPr>
        <p:txBody>
          <a:bodyPr/>
          <a:lstStyle/>
          <a:p>
            <a:endParaRPr lang="en-US"/>
          </a:p>
        </p:txBody>
      </p:sp>
      <p:sp>
        <p:nvSpPr>
          <p:cNvPr id="5137" name="Line 24"/>
          <p:cNvSpPr>
            <a:spLocks noChangeShapeType="1"/>
          </p:cNvSpPr>
          <p:nvPr/>
        </p:nvSpPr>
        <p:spPr bwMode="auto">
          <a:xfrm>
            <a:off x="3632200" y="2667000"/>
            <a:ext cx="0" cy="228600"/>
          </a:xfrm>
          <a:prstGeom prst="line">
            <a:avLst/>
          </a:prstGeom>
          <a:noFill/>
          <a:ln w="9525">
            <a:solidFill>
              <a:schemeClr val="tx1"/>
            </a:solidFill>
            <a:round/>
            <a:headEnd/>
            <a:tailEnd/>
          </a:ln>
        </p:spPr>
        <p:txBody>
          <a:bodyPr/>
          <a:lstStyle/>
          <a:p>
            <a:endParaRPr lang="en-US"/>
          </a:p>
        </p:txBody>
      </p:sp>
      <p:sp>
        <p:nvSpPr>
          <p:cNvPr id="5138" name="Text Box 26"/>
          <p:cNvSpPr txBox="1">
            <a:spLocks noChangeArrowheads="1"/>
          </p:cNvSpPr>
          <p:nvPr/>
        </p:nvSpPr>
        <p:spPr bwMode="auto">
          <a:xfrm>
            <a:off x="4457700" y="2895600"/>
            <a:ext cx="990600" cy="711200"/>
          </a:xfrm>
          <a:prstGeom prst="rect">
            <a:avLst/>
          </a:prstGeom>
          <a:noFill/>
          <a:ln w="9525">
            <a:solidFill>
              <a:schemeClr val="tx1"/>
            </a:solidFill>
            <a:miter lim="800000"/>
            <a:headEnd/>
            <a:tailEnd/>
          </a:ln>
        </p:spPr>
        <p:txBody>
          <a:bodyPr>
            <a:spAutoFit/>
          </a:bodyPr>
          <a:lstStyle/>
          <a:p>
            <a:pPr>
              <a:spcBef>
                <a:spcPct val="50000"/>
              </a:spcBef>
            </a:pPr>
            <a:r>
              <a:rPr lang="en-US" sz="2000">
                <a:latin typeface="Arial" charset="0"/>
              </a:rPr>
              <a:t>NRI &amp; PIO</a:t>
            </a:r>
          </a:p>
        </p:txBody>
      </p:sp>
      <p:sp>
        <p:nvSpPr>
          <p:cNvPr id="5139" name="Text Box 28"/>
          <p:cNvSpPr txBox="1">
            <a:spLocks noChangeArrowheads="1"/>
          </p:cNvSpPr>
          <p:nvPr/>
        </p:nvSpPr>
        <p:spPr bwMode="auto">
          <a:xfrm>
            <a:off x="3219450" y="2895600"/>
            <a:ext cx="825500" cy="406400"/>
          </a:xfrm>
          <a:prstGeom prst="rect">
            <a:avLst/>
          </a:prstGeom>
          <a:noFill/>
          <a:ln w="9525">
            <a:solidFill>
              <a:schemeClr val="tx1"/>
            </a:solidFill>
            <a:miter lim="800000"/>
            <a:headEnd/>
            <a:tailEnd/>
          </a:ln>
        </p:spPr>
        <p:txBody>
          <a:bodyPr>
            <a:spAutoFit/>
          </a:bodyPr>
          <a:lstStyle/>
          <a:p>
            <a:pPr>
              <a:spcBef>
                <a:spcPct val="50000"/>
              </a:spcBef>
            </a:pPr>
            <a:r>
              <a:rPr lang="en-US" sz="2000">
                <a:latin typeface="Arial" charset="0"/>
              </a:rPr>
              <a:t>  FII</a:t>
            </a:r>
          </a:p>
        </p:txBody>
      </p:sp>
      <p:sp>
        <p:nvSpPr>
          <p:cNvPr id="5140" name="Text Box 32"/>
          <p:cNvSpPr txBox="1">
            <a:spLocks noChangeArrowheads="1"/>
          </p:cNvSpPr>
          <p:nvPr/>
        </p:nvSpPr>
        <p:spPr bwMode="auto">
          <a:xfrm>
            <a:off x="6438900" y="1955800"/>
            <a:ext cx="1403350" cy="366713"/>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5141" name="Text Box 35"/>
          <p:cNvSpPr txBox="1">
            <a:spLocks noChangeArrowheads="1"/>
          </p:cNvSpPr>
          <p:nvPr/>
        </p:nvSpPr>
        <p:spPr bwMode="auto">
          <a:xfrm>
            <a:off x="5530850" y="1955800"/>
            <a:ext cx="1403350" cy="406400"/>
          </a:xfrm>
          <a:prstGeom prst="rect">
            <a:avLst/>
          </a:prstGeom>
          <a:noFill/>
          <a:ln w="9525">
            <a:solidFill>
              <a:schemeClr val="tx1"/>
            </a:solidFill>
            <a:miter lim="800000"/>
            <a:headEnd/>
            <a:tailEnd/>
          </a:ln>
        </p:spPr>
        <p:txBody>
          <a:bodyPr>
            <a:spAutoFit/>
          </a:bodyPr>
          <a:lstStyle/>
          <a:p>
            <a:pPr>
              <a:spcBef>
                <a:spcPct val="50000"/>
              </a:spcBef>
            </a:pPr>
            <a:r>
              <a:rPr lang="en-US" sz="2000">
                <a:latin typeface="Arial" charset="0"/>
              </a:rPr>
              <a:t>FVC Invst</a:t>
            </a:r>
          </a:p>
        </p:txBody>
      </p:sp>
      <p:sp>
        <p:nvSpPr>
          <p:cNvPr id="5142" name="Line 37"/>
          <p:cNvSpPr>
            <a:spLocks noChangeShapeType="1"/>
          </p:cNvSpPr>
          <p:nvPr/>
        </p:nvSpPr>
        <p:spPr bwMode="auto">
          <a:xfrm>
            <a:off x="7264400" y="3657600"/>
            <a:ext cx="0" cy="304800"/>
          </a:xfrm>
          <a:prstGeom prst="line">
            <a:avLst/>
          </a:prstGeom>
          <a:noFill/>
          <a:ln w="9525">
            <a:solidFill>
              <a:schemeClr val="tx1"/>
            </a:solidFill>
            <a:round/>
            <a:headEnd/>
            <a:tailEnd/>
          </a:ln>
        </p:spPr>
        <p:txBody>
          <a:bodyPr/>
          <a:lstStyle/>
          <a:p>
            <a:endParaRPr lang="en-US"/>
          </a:p>
        </p:txBody>
      </p:sp>
      <p:sp>
        <p:nvSpPr>
          <p:cNvPr id="5143" name="Line 38"/>
          <p:cNvSpPr>
            <a:spLocks noChangeShapeType="1"/>
          </p:cNvSpPr>
          <p:nvPr/>
        </p:nvSpPr>
        <p:spPr bwMode="auto">
          <a:xfrm>
            <a:off x="5778500" y="3657600"/>
            <a:ext cx="1485900" cy="0"/>
          </a:xfrm>
          <a:prstGeom prst="line">
            <a:avLst/>
          </a:prstGeom>
          <a:noFill/>
          <a:ln w="9525">
            <a:solidFill>
              <a:schemeClr val="tx1"/>
            </a:solidFill>
            <a:round/>
            <a:headEnd/>
            <a:tailEnd/>
          </a:ln>
        </p:spPr>
        <p:txBody>
          <a:bodyPr/>
          <a:lstStyle/>
          <a:p>
            <a:endParaRPr lang="en-US"/>
          </a:p>
        </p:txBody>
      </p:sp>
      <p:sp>
        <p:nvSpPr>
          <p:cNvPr id="5144" name="Line 39"/>
          <p:cNvSpPr>
            <a:spLocks noChangeShapeType="1"/>
          </p:cNvSpPr>
          <p:nvPr/>
        </p:nvSpPr>
        <p:spPr bwMode="auto">
          <a:xfrm>
            <a:off x="5778500" y="3657600"/>
            <a:ext cx="0" cy="304800"/>
          </a:xfrm>
          <a:prstGeom prst="line">
            <a:avLst/>
          </a:prstGeom>
          <a:noFill/>
          <a:ln w="9525">
            <a:solidFill>
              <a:schemeClr val="tx1"/>
            </a:solidFill>
            <a:round/>
            <a:headEnd/>
            <a:tailEnd/>
          </a:ln>
        </p:spPr>
        <p:txBody>
          <a:bodyPr/>
          <a:lstStyle/>
          <a:p>
            <a:endParaRPr lang="en-US"/>
          </a:p>
        </p:txBody>
      </p:sp>
      <p:sp>
        <p:nvSpPr>
          <p:cNvPr id="5145" name="Text Box 40"/>
          <p:cNvSpPr txBox="1">
            <a:spLocks noChangeArrowheads="1"/>
          </p:cNvSpPr>
          <p:nvPr/>
        </p:nvSpPr>
        <p:spPr bwMode="auto">
          <a:xfrm>
            <a:off x="5283200" y="3962400"/>
            <a:ext cx="908050" cy="1016000"/>
          </a:xfrm>
          <a:prstGeom prst="rect">
            <a:avLst/>
          </a:prstGeom>
          <a:noFill/>
          <a:ln w="9525">
            <a:solidFill>
              <a:schemeClr val="tx1"/>
            </a:solidFill>
            <a:miter lim="800000"/>
            <a:headEnd/>
            <a:tailEnd/>
          </a:ln>
        </p:spPr>
        <p:txBody>
          <a:bodyPr>
            <a:spAutoFit/>
          </a:bodyPr>
          <a:lstStyle/>
          <a:p>
            <a:pPr>
              <a:spcBef>
                <a:spcPct val="50000"/>
              </a:spcBef>
            </a:pPr>
            <a:r>
              <a:rPr lang="en-US" sz="2000">
                <a:latin typeface="Arial" charset="0"/>
              </a:rPr>
              <a:t>SEBI Regd FVCI</a:t>
            </a:r>
          </a:p>
        </p:txBody>
      </p:sp>
      <p:sp>
        <p:nvSpPr>
          <p:cNvPr id="5146" name="Text Box 41"/>
          <p:cNvSpPr txBox="1">
            <a:spLocks noChangeArrowheads="1"/>
          </p:cNvSpPr>
          <p:nvPr/>
        </p:nvSpPr>
        <p:spPr bwMode="auto">
          <a:xfrm>
            <a:off x="6769100" y="3962400"/>
            <a:ext cx="908050" cy="711200"/>
          </a:xfrm>
          <a:prstGeom prst="rect">
            <a:avLst/>
          </a:prstGeom>
          <a:noFill/>
          <a:ln w="9525">
            <a:solidFill>
              <a:schemeClr val="tx1"/>
            </a:solidFill>
            <a:miter lim="800000"/>
            <a:headEnd/>
            <a:tailEnd/>
          </a:ln>
        </p:spPr>
        <p:txBody>
          <a:bodyPr>
            <a:spAutoFit/>
          </a:bodyPr>
          <a:lstStyle/>
          <a:p>
            <a:pPr>
              <a:spcBef>
                <a:spcPct val="50000"/>
              </a:spcBef>
            </a:pPr>
            <a:r>
              <a:rPr lang="en-US" sz="2000">
                <a:latin typeface="Arial" charset="0"/>
              </a:rPr>
              <a:t>VCF IVCU</a:t>
            </a:r>
          </a:p>
        </p:txBody>
      </p:sp>
      <p:sp>
        <p:nvSpPr>
          <p:cNvPr id="5147" name="Text Box 42"/>
          <p:cNvSpPr txBox="1">
            <a:spLocks noChangeArrowheads="1"/>
          </p:cNvSpPr>
          <p:nvPr/>
        </p:nvSpPr>
        <p:spPr bwMode="auto">
          <a:xfrm>
            <a:off x="7512050" y="1981200"/>
            <a:ext cx="2146300" cy="711200"/>
          </a:xfrm>
          <a:prstGeom prst="rect">
            <a:avLst/>
          </a:prstGeom>
          <a:noFill/>
          <a:ln w="9525">
            <a:solidFill>
              <a:schemeClr val="tx1"/>
            </a:solidFill>
            <a:miter lim="800000"/>
            <a:headEnd/>
            <a:tailEnd/>
          </a:ln>
        </p:spPr>
        <p:txBody>
          <a:bodyPr>
            <a:spAutoFit/>
          </a:bodyPr>
          <a:lstStyle/>
          <a:p>
            <a:pPr>
              <a:spcBef>
                <a:spcPct val="50000"/>
              </a:spcBef>
            </a:pPr>
            <a:r>
              <a:rPr lang="en-US" sz="2000">
                <a:latin typeface="Arial" charset="0"/>
              </a:rPr>
              <a:t>Other Invst Govt. sec -NCD</a:t>
            </a:r>
          </a:p>
        </p:txBody>
      </p:sp>
      <p:sp>
        <p:nvSpPr>
          <p:cNvPr id="5148" name="Line 43"/>
          <p:cNvSpPr>
            <a:spLocks noChangeShapeType="1"/>
          </p:cNvSpPr>
          <p:nvPr/>
        </p:nvSpPr>
        <p:spPr bwMode="auto">
          <a:xfrm>
            <a:off x="2393950" y="3581400"/>
            <a:ext cx="0" cy="609600"/>
          </a:xfrm>
          <a:prstGeom prst="line">
            <a:avLst/>
          </a:prstGeom>
          <a:noFill/>
          <a:ln w="9525">
            <a:solidFill>
              <a:schemeClr val="tx1"/>
            </a:solidFill>
            <a:round/>
            <a:headEnd/>
            <a:tailEnd/>
          </a:ln>
        </p:spPr>
        <p:txBody>
          <a:bodyPr/>
          <a:lstStyle/>
          <a:p>
            <a:endParaRPr lang="en-US"/>
          </a:p>
        </p:txBody>
      </p:sp>
      <p:sp>
        <p:nvSpPr>
          <p:cNvPr id="5149" name="Text Box 44"/>
          <p:cNvSpPr txBox="1">
            <a:spLocks noChangeArrowheads="1"/>
          </p:cNvSpPr>
          <p:nvPr/>
        </p:nvSpPr>
        <p:spPr bwMode="auto">
          <a:xfrm>
            <a:off x="1898650" y="4572000"/>
            <a:ext cx="1073150" cy="366713"/>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5150" name="Text Box 45"/>
          <p:cNvSpPr txBox="1">
            <a:spLocks noChangeArrowheads="1"/>
          </p:cNvSpPr>
          <p:nvPr/>
        </p:nvSpPr>
        <p:spPr bwMode="auto">
          <a:xfrm>
            <a:off x="1568450" y="4191000"/>
            <a:ext cx="1651000" cy="1016000"/>
          </a:xfrm>
          <a:prstGeom prst="rect">
            <a:avLst/>
          </a:prstGeom>
          <a:noFill/>
          <a:ln w="9525">
            <a:solidFill>
              <a:schemeClr val="tx1"/>
            </a:solidFill>
            <a:miter lim="800000"/>
            <a:headEnd/>
            <a:tailEnd/>
          </a:ln>
        </p:spPr>
        <p:txBody>
          <a:bodyPr>
            <a:spAutoFit/>
          </a:bodyPr>
          <a:lstStyle/>
          <a:p>
            <a:pPr>
              <a:spcBef>
                <a:spcPct val="50000"/>
              </a:spcBef>
            </a:pPr>
            <a:r>
              <a:rPr lang="en-US" sz="2000">
                <a:latin typeface="Arial" charset="0"/>
              </a:rPr>
              <a:t>Invst on non repatriation basis</a:t>
            </a:r>
          </a:p>
        </p:txBody>
      </p:sp>
      <p:sp>
        <p:nvSpPr>
          <p:cNvPr id="5151" name="Line 46"/>
          <p:cNvSpPr>
            <a:spLocks noChangeShapeType="1"/>
          </p:cNvSpPr>
          <p:nvPr/>
        </p:nvSpPr>
        <p:spPr bwMode="auto">
          <a:xfrm>
            <a:off x="8585200" y="2667000"/>
            <a:ext cx="0" cy="304800"/>
          </a:xfrm>
          <a:prstGeom prst="line">
            <a:avLst/>
          </a:prstGeom>
          <a:noFill/>
          <a:ln w="9525">
            <a:solidFill>
              <a:schemeClr val="tx1"/>
            </a:solidFill>
            <a:round/>
            <a:headEnd/>
            <a:tailEnd/>
          </a:ln>
        </p:spPr>
        <p:txBody>
          <a:bodyPr/>
          <a:lstStyle/>
          <a:p>
            <a:endParaRPr lang="en-US"/>
          </a:p>
        </p:txBody>
      </p:sp>
      <p:sp>
        <p:nvSpPr>
          <p:cNvPr id="5152" name="Line 47"/>
          <p:cNvSpPr>
            <a:spLocks noChangeShapeType="1"/>
          </p:cNvSpPr>
          <p:nvPr/>
        </p:nvSpPr>
        <p:spPr bwMode="auto">
          <a:xfrm>
            <a:off x="7924800" y="2971800"/>
            <a:ext cx="1238250" cy="0"/>
          </a:xfrm>
          <a:prstGeom prst="line">
            <a:avLst/>
          </a:prstGeom>
          <a:noFill/>
          <a:ln w="9525">
            <a:solidFill>
              <a:schemeClr val="tx1"/>
            </a:solidFill>
            <a:round/>
            <a:headEnd/>
            <a:tailEnd/>
          </a:ln>
        </p:spPr>
        <p:txBody>
          <a:bodyPr/>
          <a:lstStyle/>
          <a:p>
            <a:endParaRPr lang="en-US"/>
          </a:p>
        </p:txBody>
      </p:sp>
      <p:sp>
        <p:nvSpPr>
          <p:cNvPr id="5153" name="Line 48"/>
          <p:cNvSpPr>
            <a:spLocks noChangeShapeType="1"/>
          </p:cNvSpPr>
          <p:nvPr/>
        </p:nvSpPr>
        <p:spPr bwMode="auto">
          <a:xfrm>
            <a:off x="9163050" y="2971800"/>
            <a:ext cx="0" cy="228600"/>
          </a:xfrm>
          <a:prstGeom prst="line">
            <a:avLst/>
          </a:prstGeom>
          <a:noFill/>
          <a:ln w="9525">
            <a:solidFill>
              <a:schemeClr val="tx1"/>
            </a:solidFill>
            <a:round/>
            <a:headEnd/>
            <a:tailEnd/>
          </a:ln>
        </p:spPr>
        <p:txBody>
          <a:bodyPr/>
          <a:lstStyle/>
          <a:p>
            <a:endParaRPr lang="en-US"/>
          </a:p>
        </p:txBody>
      </p:sp>
      <p:sp>
        <p:nvSpPr>
          <p:cNvPr id="5154" name="Line 49"/>
          <p:cNvSpPr>
            <a:spLocks noChangeShapeType="1"/>
          </p:cNvSpPr>
          <p:nvPr/>
        </p:nvSpPr>
        <p:spPr bwMode="auto">
          <a:xfrm>
            <a:off x="7924800" y="2971800"/>
            <a:ext cx="0" cy="228600"/>
          </a:xfrm>
          <a:prstGeom prst="line">
            <a:avLst/>
          </a:prstGeom>
          <a:noFill/>
          <a:ln w="9525">
            <a:solidFill>
              <a:schemeClr val="tx1"/>
            </a:solidFill>
            <a:round/>
            <a:headEnd/>
            <a:tailEnd/>
          </a:ln>
        </p:spPr>
        <p:txBody>
          <a:bodyPr/>
          <a:lstStyle/>
          <a:p>
            <a:endParaRPr lang="en-US"/>
          </a:p>
        </p:txBody>
      </p:sp>
      <p:sp>
        <p:nvSpPr>
          <p:cNvPr id="5155" name="Text Box 51"/>
          <p:cNvSpPr txBox="1">
            <a:spLocks noChangeArrowheads="1"/>
          </p:cNvSpPr>
          <p:nvPr/>
        </p:nvSpPr>
        <p:spPr bwMode="auto">
          <a:xfrm>
            <a:off x="7512050" y="3200400"/>
            <a:ext cx="825500" cy="406400"/>
          </a:xfrm>
          <a:prstGeom prst="rect">
            <a:avLst/>
          </a:prstGeom>
          <a:noFill/>
          <a:ln w="9525">
            <a:solidFill>
              <a:schemeClr val="tx1"/>
            </a:solidFill>
            <a:miter lim="800000"/>
            <a:headEnd/>
            <a:tailEnd/>
          </a:ln>
        </p:spPr>
        <p:txBody>
          <a:bodyPr>
            <a:spAutoFit/>
          </a:bodyPr>
          <a:lstStyle/>
          <a:p>
            <a:pPr>
              <a:spcBef>
                <a:spcPct val="50000"/>
              </a:spcBef>
            </a:pPr>
            <a:r>
              <a:rPr lang="en-US" sz="2000">
                <a:latin typeface="Arial" charset="0"/>
              </a:rPr>
              <a:t>  FII</a:t>
            </a:r>
          </a:p>
        </p:txBody>
      </p:sp>
      <p:sp>
        <p:nvSpPr>
          <p:cNvPr id="5156" name="Text Box 52"/>
          <p:cNvSpPr txBox="1">
            <a:spLocks noChangeArrowheads="1"/>
          </p:cNvSpPr>
          <p:nvPr/>
        </p:nvSpPr>
        <p:spPr bwMode="auto">
          <a:xfrm>
            <a:off x="8667750" y="3200400"/>
            <a:ext cx="825500" cy="406400"/>
          </a:xfrm>
          <a:prstGeom prst="rect">
            <a:avLst/>
          </a:prstGeom>
          <a:noFill/>
          <a:ln w="9525">
            <a:solidFill>
              <a:schemeClr val="tx1"/>
            </a:solidFill>
            <a:miter lim="800000"/>
            <a:headEnd/>
            <a:tailEnd/>
          </a:ln>
        </p:spPr>
        <p:txBody>
          <a:bodyPr>
            <a:spAutoFit/>
          </a:bodyPr>
          <a:lstStyle/>
          <a:p>
            <a:pPr>
              <a:spcBef>
                <a:spcPct val="50000"/>
              </a:spcBef>
            </a:pPr>
            <a:r>
              <a:rPr lang="en-US" sz="2000">
                <a:latin typeface="Arial" charset="0"/>
              </a:rPr>
              <a:t>NRI   </a:t>
            </a:r>
          </a:p>
        </p:txBody>
      </p:sp>
      <p:sp>
        <p:nvSpPr>
          <p:cNvPr id="5157" name="Line 21"/>
          <p:cNvSpPr>
            <a:spLocks noChangeShapeType="1"/>
          </p:cNvSpPr>
          <p:nvPr/>
        </p:nvSpPr>
        <p:spPr bwMode="auto">
          <a:xfrm flipH="1">
            <a:off x="6356350" y="2362200"/>
            <a:ext cx="49213" cy="1295400"/>
          </a:xfrm>
          <a:prstGeom prst="line">
            <a:avLst/>
          </a:prstGeom>
          <a:noFill/>
          <a:ln w="9525">
            <a:solidFill>
              <a:schemeClr val="tx1"/>
            </a:solidFill>
            <a:round/>
            <a:headEnd/>
            <a:tailEnd/>
          </a:ln>
        </p:spPr>
        <p:txBody>
          <a:bodyPr/>
          <a:lstStyle/>
          <a:p>
            <a:endParaRPr lang="en-US"/>
          </a:p>
        </p:txBody>
      </p:sp>
      <p:sp>
        <p:nvSpPr>
          <p:cNvPr id="5158" name="Footer Placeholder 37"/>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
        <p:nvSpPr>
          <p:cNvPr id="5159"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5160" name="Rectangle 40"/>
          <p:cNvSpPr>
            <a:spLocks noChangeArrowheads="1"/>
          </p:cNvSpPr>
          <p:nvPr/>
        </p:nvSpPr>
        <p:spPr bwMode="auto">
          <a:xfrm>
            <a:off x="1246188" y="214313"/>
            <a:ext cx="8443912" cy="1462087"/>
          </a:xfrm>
          <a:prstGeom prst="rect">
            <a:avLst/>
          </a:prstGeom>
          <a:noFill/>
          <a:ln w="9525">
            <a:noFill/>
            <a:miter lim="800000"/>
            <a:headEnd/>
            <a:tailEnd/>
          </a:ln>
        </p:spPr>
        <p:txBody>
          <a:bodyPr anchor="b"/>
          <a:lstStyle/>
          <a:p>
            <a:pPr eaLnBrk="1" hangingPunct="1"/>
            <a:r>
              <a:rPr lang="en-US" sz="3400">
                <a:solidFill>
                  <a:schemeClr val="tx2"/>
                </a:solidFill>
              </a:rPr>
              <a:t>Overview of scheme of Investment by PROI</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2"/>
          <p:cNvSpPr>
            <a:spLocks noGrp="1"/>
          </p:cNvSpPr>
          <p:nvPr>
            <p:ph type="ftr" sz="quarter" idx="11"/>
          </p:nvPr>
        </p:nvSpPr>
        <p:spPr>
          <a:noFill/>
        </p:spPr>
        <p:txBody>
          <a:bodyPr/>
          <a:lstStyle/>
          <a:p>
            <a:r>
              <a:rPr lang="en-US" smtClean="0">
                <a:latin typeface="Tahoma" pitchFamily="32" charset="0"/>
              </a:rPr>
              <a:t>P. P. Shah &amp; Associates</a:t>
            </a:r>
          </a:p>
        </p:txBody>
      </p:sp>
      <p:sp>
        <p:nvSpPr>
          <p:cNvPr id="22531" name="Slide Number Placeholder 3"/>
          <p:cNvSpPr>
            <a:spLocks noGrp="1"/>
          </p:cNvSpPr>
          <p:nvPr>
            <p:ph type="sldNum" sz="quarter" idx="12"/>
          </p:nvPr>
        </p:nvSpPr>
        <p:spPr>
          <a:noFill/>
        </p:spPr>
        <p:txBody>
          <a:bodyPr/>
          <a:lstStyle/>
          <a:p>
            <a:fld id="{68BB8D94-0A56-4291-8FF8-5915AA0D4AEF}" type="slidenum">
              <a:rPr lang="en-US" smtClean="0">
                <a:latin typeface="Tahoma" pitchFamily="32" charset="0"/>
              </a:rPr>
              <a:pPr/>
              <a:t>30</a:t>
            </a:fld>
            <a:endParaRPr lang="en-US" smtClean="0">
              <a:latin typeface="Tahoma" pitchFamily="32" charset="0"/>
            </a:endParaRPr>
          </a:p>
        </p:txBody>
      </p:sp>
      <p:sp>
        <p:nvSpPr>
          <p:cNvPr id="22532" name="Rectangle 3"/>
          <p:cNvSpPr>
            <a:spLocks noGrp="1"/>
          </p:cNvSpPr>
          <p:nvPr>
            <p:ph type="body" idx="4294967295"/>
          </p:nvPr>
        </p:nvSpPr>
        <p:spPr/>
        <p:txBody>
          <a:bodyPr/>
          <a:lstStyle/>
          <a:p>
            <a:pPr marL="365125" indent="-255588" eaLnBrk="1" hangingPunct="1"/>
            <a:r>
              <a:rPr lang="en-US" sz="1800" smtClean="0"/>
              <a:t>FDI in LLPs allowed through Govt. approval route only in sectors / activities where 100% FDI is allowed through automatic route and there are no FDI-linked performance related conditions such as NBFCs, Development of Townships, Housing, etc.</a:t>
            </a:r>
          </a:p>
          <a:p>
            <a:pPr marL="365125" indent="-255588" eaLnBrk="1" hangingPunct="1"/>
            <a:r>
              <a:rPr lang="en-US" sz="1800" smtClean="0"/>
              <a:t>LLPs not allowed in agriculture/plantation, print media &amp; real estate</a:t>
            </a:r>
          </a:p>
          <a:p>
            <a:pPr marL="365125" indent="-255588" eaLnBrk="1" hangingPunct="1"/>
            <a:r>
              <a:rPr lang="en-US" sz="1800" smtClean="0"/>
              <a:t>LLPs with FDI cannot make downstream investments</a:t>
            </a:r>
          </a:p>
          <a:p>
            <a:pPr marL="365125" indent="-255588" eaLnBrk="1" hangingPunct="1"/>
            <a:r>
              <a:rPr lang="en-US" sz="1800" smtClean="0"/>
              <a:t>Foreign Capital participation in LLPs only by way of fresh inward remittance / NRE / FCNR Accounts</a:t>
            </a:r>
          </a:p>
          <a:p>
            <a:pPr marL="365125" indent="-255588" eaLnBrk="1" hangingPunct="1"/>
            <a:r>
              <a:rPr lang="en-US" sz="1800" smtClean="0"/>
              <a:t>FIIs and FVCIs cannot invest in LLPs</a:t>
            </a:r>
          </a:p>
          <a:p>
            <a:pPr marL="365125" indent="-255588" eaLnBrk="1" hangingPunct="1"/>
            <a:r>
              <a:rPr lang="en-US" sz="1800" smtClean="0"/>
              <a:t>No ECBs for LLPs</a:t>
            </a:r>
          </a:p>
          <a:p>
            <a:pPr marL="365125" indent="-255588" eaLnBrk="1" hangingPunct="1"/>
            <a:r>
              <a:rPr lang="en-US" sz="1800" smtClean="0"/>
              <a:t>Designated Partner as per Sec. 7(1) of LLP Act, 2008 should be ‘Person Resident in India’ as per Sec. 2(v)(i) of FEMA, 1999</a:t>
            </a:r>
          </a:p>
          <a:p>
            <a:pPr marL="365125" indent="-255588" eaLnBrk="1" hangingPunct="1"/>
            <a:r>
              <a:rPr lang="en-US" sz="1800" smtClean="0"/>
              <a:t>Conversion of company with FDI into LLP allowed only if all stipulations are met and with prior FIPB/Govt. approval</a:t>
            </a:r>
          </a:p>
        </p:txBody>
      </p:sp>
      <p:sp>
        <p:nvSpPr>
          <p:cNvPr id="22533" name="Rectangle 8"/>
          <p:cNvSpPr>
            <a:spLocks noChangeArrowheads="1"/>
          </p:cNvSpPr>
          <p:nvPr/>
        </p:nvSpPr>
        <p:spPr bwMode="auto">
          <a:xfrm>
            <a:off x="1295400" y="381000"/>
            <a:ext cx="8382000" cy="1138238"/>
          </a:xfrm>
          <a:prstGeom prst="rect">
            <a:avLst/>
          </a:prstGeom>
          <a:noFill/>
          <a:ln w="9525">
            <a:noFill/>
            <a:miter lim="800000"/>
            <a:headEnd/>
            <a:tailEnd/>
          </a:ln>
        </p:spPr>
        <p:txBody>
          <a:bodyPr>
            <a:spAutoFit/>
          </a:bodyPr>
          <a:lstStyle/>
          <a:p>
            <a:r>
              <a:rPr lang="en-US" sz="3400">
                <a:solidFill>
                  <a:schemeClr val="tx2"/>
                </a:solidFill>
              </a:rPr>
              <a:t>Investment in Limited Liability Partnership  by PROI</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2"/>
          <p:cNvSpPr>
            <a:spLocks noGrp="1"/>
          </p:cNvSpPr>
          <p:nvPr>
            <p:ph type="ftr" sz="quarter" idx="11"/>
          </p:nvPr>
        </p:nvSpPr>
        <p:spPr>
          <a:noFill/>
        </p:spPr>
        <p:txBody>
          <a:bodyPr/>
          <a:lstStyle/>
          <a:p>
            <a:r>
              <a:rPr lang="en-US" smtClean="0">
                <a:latin typeface="Tahoma" pitchFamily="32" charset="0"/>
              </a:rPr>
              <a:t>P. P. Shah &amp; Associates</a:t>
            </a:r>
          </a:p>
        </p:txBody>
      </p:sp>
      <p:sp>
        <p:nvSpPr>
          <p:cNvPr id="23555" name="Slide Number Placeholder 3"/>
          <p:cNvSpPr>
            <a:spLocks noGrp="1"/>
          </p:cNvSpPr>
          <p:nvPr>
            <p:ph type="sldNum" sz="quarter" idx="12"/>
          </p:nvPr>
        </p:nvSpPr>
        <p:spPr>
          <a:noFill/>
        </p:spPr>
        <p:txBody>
          <a:bodyPr/>
          <a:lstStyle/>
          <a:p>
            <a:fld id="{161670EB-96CE-4184-8221-D1F7B23CC00F}" type="slidenum">
              <a:rPr lang="en-US" smtClean="0">
                <a:latin typeface="Tahoma" pitchFamily="32" charset="0"/>
              </a:rPr>
              <a:pPr/>
              <a:t>31</a:t>
            </a:fld>
            <a:endParaRPr lang="en-US" smtClean="0">
              <a:latin typeface="Tahoma" pitchFamily="32" charset="0"/>
            </a:endParaRPr>
          </a:p>
        </p:txBody>
      </p:sp>
      <p:sp>
        <p:nvSpPr>
          <p:cNvPr id="23556" name="Rectangle 3"/>
          <p:cNvSpPr>
            <a:spLocks noGrp="1"/>
          </p:cNvSpPr>
          <p:nvPr>
            <p:ph type="body" idx="4294967295"/>
          </p:nvPr>
        </p:nvSpPr>
        <p:spPr/>
        <p:txBody>
          <a:bodyPr/>
          <a:lstStyle/>
          <a:p>
            <a:pPr marL="365125" indent="-255588" eaLnBrk="1" hangingPunct="1"/>
            <a:r>
              <a:rPr lang="en-US" sz="1800" smtClean="0"/>
              <a:t>Whether any secondary approval from RBI required post FIPB</a:t>
            </a:r>
          </a:p>
          <a:p>
            <a:pPr marL="365125" indent="-255588" eaLnBrk="1" hangingPunct="1">
              <a:buFont typeface="Wingdings" charset="2"/>
              <a:buNone/>
            </a:pPr>
            <a:endParaRPr lang="en-US" sz="1800" smtClean="0"/>
          </a:p>
          <a:p>
            <a:pPr marL="365125" indent="-255588" eaLnBrk="1" hangingPunct="1"/>
            <a:r>
              <a:rPr lang="en-US" sz="1800" smtClean="0"/>
              <a:t>Documentation / Reporting / Compliances of FDI in LLP</a:t>
            </a:r>
          </a:p>
          <a:p>
            <a:pPr marL="365125" indent="-255588" eaLnBrk="1" hangingPunct="1">
              <a:buFont typeface="Wingdings" charset="2"/>
              <a:buNone/>
            </a:pPr>
            <a:endParaRPr lang="en-US" sz="1800" smtClean="0"/>
          </a:p>
          <a:p>
            <a:pPr marL="365125" indent="-255588" eaLnBrk="1" hangingPunct="1"/>
            <a:r>
              <a:rPr lang="en-US" sz="1800" smtClean="0"/>
              <a:t>Partners’ Capital – Valuation on infusion / withdrawal / admission / retirement / transfer</a:t>
            </a:r>
          </a:p>
          <a:p>
            <a:pPr marL="365125" indent="-255588" eaLnBrk="1" hangingPunct="1">
              <a:buFont typeface="Wingdings" charset="2"/>
              <a:buNone/>
            </a:pPr>
            <a:endParaRPr lang="en-US" sz="1800" smtClean="0"/>
          </a:p>
          <a:p>
            <a:pPr marL="365125" indent="-255588" eaLnBrk="1" hangingPunct="1"/>
            <a:r>
              <a:rPr lang="en-US" sz="1800" smtClean="0"/>
              <a:t>Interest on Capital as per Income Tax Act permissible?</a:t>
            </a:r>
          </a:p>
          <a:p>
            <a:pPr marL="365125" indent="-255588" eaLnBrk="1" hangingPunct="1">
              <a:buFont typeface="Wingdings" charset="2"/>
              <a:buNone/>
            </a:pPr>
            <a:endParaRPr lang="en-US" sz="1800" smtClean="0"/>
          </a:p>
          <a:p>
            <a:pPr marL="365125" indent="-255588" eaLnBrk="1" hangingPunct="1"/>
            <a:r>
              <a:rPr lang="en-US" sz="1800" smtClean="0"/>
              <a:t>Issues regarding Restructuring of LLPs, Closure of LLPs, Conversion of Indian company with FDI into LLP</a:t>
            </a:r>
          </a:p>
        </p:txBody>
      </p:sp>
      <p:sp>
        <p:nvSpPr>
          <p:cNvPr id="23557" name="Rectangle 8"/>
          <p:cNvSpPr>
            <a:spLocks noChangeArrowheads="1"/>
          </p:cNvSpPr>
          <p:nvPr/>
        </p:nvSpPr>
        <p:spPr bwMode="auto">
          <a:xfrm>
            <a:off x="1295400" y="381000"/>
            <a:ext cx="8382000" cy="1138238"/>
          </a:xfrm>
          <a:prstGeom prst="rect">
            <a:avLst/>
          </a:prstGeom>
          <a:noFill/>
          <a:ln w="9525">
            <a:noFill/>
            <a:miter lim="800000"/>
            <a:headEnd/>
            <a:tailEnd/>
          </a:ln>
        </p:spPr>
        <p:txBody>
          <a:bodyPr>
            <a:spAutoFit/>
          </a:bodyPr>
          <a:lstStyle/>
          <a:p>
            <a:r>
              <a:rPr lang="en-US" sz="3400">
                <a:solidFill>
                  <a:schemeClr val="tx2"/>
                </a:solidFill>
              </a:rPr>
              <a:t>Investment in Limited Liability Partnership   - Key Issues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2"/>
          <p:cNvSpPr>
            <a:spLocks noGrp="1"/>
          </p:cNvSpPr>
          <p:nvPr>
            <p:ph type="ftr" sz="quarter" idx="11"/>
          </p:nvPr>
        </p:nvSpPr>
        <p:spPr>
          <a:noFill/>
        </p:spPr>
        <p:txBody>
          <a:bodyPr/>
          <a:lstStyle/>
          <a:p>
            <a:r>
              <a:rPr lang="en-US" smtClean="0">
                <a:latin typeface="Tahoma" pitchFamily="32" charset="0"/>
              </a:rPr>
              <a:t>P. P. Shah &amp; Associates</a:t>
            </a:r>
          </a:p>
        </p:txBody>
      </p:sp>
      <p:sp>
        <p:nvSpPr>
          <p:cNvPr id="23555" name="Slide Number Placeholder 3"/>
          <p:cNvSpPr>
            <a:spLocks noGrp="1"/>
          </p:cNvSpPr>
          <p:nvPr>
            <p:ph type="sldNum" sz="quarter" idx="12"/>
          </p:nvPr>
        </p:nvSpPr>
        <p:spPr>
          <a:noFill/>
        </p:spPr>
        <p:txBody>
          <a:bodyPr/>
          <a:lstStyle/>
          <a:p>
            <a:fld id="{161670EB-96CE-4184-8221-D1F7B23CC00F}" type="slidenum">
              <a:rPr lang="en-US" smtClean="0">
                <a:latin typeface="Tahoma" pitchFamily="32" charset="0"/>
              </a:rPr>
              <a:pPr/>
              <a:t>32</a:t>
            </a:fld>
            <a:endParaRPr lang="en-US" smtClean="0">
              <a:latin typeface="Tahoma" pitchFamily="32" charset="0"/>
            </a:endParaRPr>
          </a:p>
        </p:txBody>
      </p:sp>
      <p:sp>
        <p:nvSpPr>
          <p:cNvPr id="23556" name="Rectangle 3"/>
          <p:cNvSpPr>
            <a:spLocks noGrp="1"/>
          </p:cNvSpPr>
          <p:nvPr>
            <p:ph type="body" idx="4294967295"/>
          </p:nvPr>
        </p:nvSpPr>
        <p:spPr/>
        <p:txBody>
          <a:bodyPr/>
          <a:lstStyle/>
          <a:p>
            <a:pPr marL="365125" indent="-255588" eaLnBrk="1" hangingPunct="1"/>
            <a:r>
              <a:rPr lang="en-US" sz="2000" dirty="0" smtClean="0"/>
              <a:t>Para 4.1 of FDI Policy</a:t>
            </a:r>
          </a:p>
          <a:p>
            <a:pPr marL="365125" indent="-255588" eaLnBrk="1" hangingPunct="1">
              <a:buNone/>
            </a:pPr>
            <a:endParaRPr lang="en-US" sz="1800" dirty="0" smtClean="0"/>
          </a:p>
          <a:p>
            <a:pPr marL="765175" lvl="1" indent="-255588" eaLnBrk="1" hangingPunct="1">
              <a:buFont typeface="Wingdings" pitchFamily="2" charset="2"/>
              <a:buChar char="Ø"/>
            </a:pPr>
            <a:r>
              <a:rPr lang="en-US" sz="2000" dirty="0" smtClean="0"/>
              <a:t>Direct Foreign Investment is investment by Non-resident in Indian Company</a:t>
            </a:r>
          </a:p>
          <a:p>
            <a:pPr marL="765175" lvl="1" indent="-255588" eaLnBrk="1" hangingPunct="1">
              <a:buFont typeface="Wingdings" pitchFamily="2" charset="2"/>
              <a:buChar char="Ø"/>
            </a:pPr>
            <a:endParaRPr lang="en-US" sz="2000" dirty="0" smtClean="0"/>
          </a:p>
          <a:p>
            <a:pPr marL="765175" lvl="1" indent="-255588" eaLnBrk="1" hangingPunct="1">
              <a:buFont typeface="Wingdings" pitchFamily="2" charset="2"/>
              <a:buChar char="Ø"/>
            </a:pPr>
            <a:r>
              <a:rPr lang="en-US" sz="2000" dirty="0" smtClean="0"/>
              <a:t>Indirect Foreign Investment is in case of investment by an Indian investing company that has foreign investment in it</a:t>
            </a:r>
          </a:p>
          <a:p>
            <a:pPr marL="765175" lvl="1" indent="-255588" eaLnBrk="1" hangingPunct="1">
              <a:buFont typeface="Wingdings" pitchFamily="2" charset="2"/>
              <a:buChar char="Ø"/>
            </a:pPr>
            <a:endParaRPr lang="en-US" sz="2000" dirty="0" smtClean="0"/>
          </a:p>
          <a:p>
            <a:pPr marL="765175" lvl="1" indent="-255588" eaLnBrk="1" hangingPunct="1">
              <a:buFont typeface="Wingdings" pitchFamily="2" charset="2"/>
              <a:buChar char="Ø"/>
            </a:pPr>
            <a:r>
              <a:rPr lang="en-US" sz="2000" dirty="0" smtClean="0"/>
              <a:t>Indirect investment can also be a cascading investment through multi-layered structure</a:t>
            </a:r>
          </a:p>
        </p:txBody>
      </p:sp>
      <p:sp>
        <p:nvSpPr>
          <p:cNvPr id="23557" name="Rectangle 8"/>
          <p:cNvSpPr>
            <a:spLocks noChangeArrowheads="1"/>
          </p:cNvSpPr>
          <p:nvPr/>
        </p:nvSpPr>
        <p:spPr bwMode="auto">
          <a:xfrm>
            <a:off x="1295400" y="381000"/>
            <a:ext cx="8382000" cy="1138773"/>
          </a:xfrm>
          <a:prstGeom prst="rect">
            <a:avLst/>
          </a:prstGeom>
          <a:noFill/>
          <a:ln w="9525">
            <a:noFill/>
            <a:miter lim="800000"/>
            <a:headEnd/>
            <a:tailEnd/>
          </a:ln>
        </p:spPr>
        <p:txBody>
          <a:bodyPr>
            <a:spAutoFit/>
          </a:bodyPr>
          <a:lstStyle/>
          <a:p>
            <a:r>
              <a:rPr lang="en-US" sz="3400" dirty="0" smtClean="0">
                <a:solidFill>
                  <a:schemeClr val="tx2"/>
                </a:solidFill>
              </a:rPr>
              <a:t>Direct and Indirect Foreign Investment in Indian Companies</a:t>
            </a:r>
            <a:endParaRPr lang="en-US" sz="3400" dirty="0">
              <a:solidFill>
                <a:schemeClr val="tx2"/>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24579" name="Slide Number Placeholder 5"/>
          <p:cNvSpPr>
            <a:spLocks noGrp="1"/>
          </p:cNvSpPr>
          <p:nvPr>
            <p:ph type="sldNum" sz="quarter" idx="12"/>
          </p:nvPr>
        </p:nvSpPr>
        <p:spPr>
          <a:noFill/>
        </p:spPr>
        <p:txBody>
          <a:bodyPr/>
          <a:lstStyle/>
          <a:p>
            <a:fld id="{76CBCE7A-392A-427A-AD03-385401D3F108}" type="slidenum">
              <a:rPr lang="en-US" smtClean="0">
                <a:latin typeface="Tahoma" pitchFamily="32" charset="0"/>
              </a:rPr>
              <a:pPr/>
              <a:t>33</a:t>
            </a:fld>
            <a:endParaRPr lang="en-US" smtClean="0">
              <a:latin typeface="Tahoma" pitchFamily="32" charset="0"/>
            </a:endParaRPr>
          </a:p>
        </p:txBody>
      </p:sp>
      <p:sp>
        <p:nvSpPr>
          <p:cNvPr id="24580" name="Rectangle 2"/>
          <p:cNvSpPr>
            <a:spLocks noGrp="1" noChangeArrowheads="1"/>
          </p:cNvSpPr>
          <p:nvPr>
            <p:ph type="title"/>
          </p:nvPr>
        </p:nvSpPr>
        <p:spPr>
          <a:xfrm>
            <a:off x="1143000" y="609600"/>
            <a:ext cx="8763000" cy="1143000"/>
          </a:xfrm>
        </p:spPr>
        <p:txBody>
          <a:bodyPr/>
          <a:lstStyle/>
          <a:p>
            <a:pPr eaLnBrk="1" hangingPunct="1"/>
            <a:r>
              <a:rPr lang="en-US" sz="3200" dirty="0" smtClean="0"/>
              <a:t>Direct and Indirect Foreign Investment in Indian Companies contd.</a:t>
            </a:r>
          </a:p>
        </p:txBody>
      </p:sp>
      <p:sp>
        <p:nvSpPr>
          <p:cNvPr id="24581" name="Rectangle 3"/>
          <p:cNvSpPr>
            <a:spLocks noGrp="1" noChangeArrowheads="1"/>
          </p:cNvSpPr>
          <p:nvPr>
            <p:ph type="body" idx="1"/>
          </p:nvPr>
        </p:nvSpPr>
        <p:spPr>
          <a:xfrm>
            <a:off x="495300" y="1951038"/>
            <a:ext cx="9410700" cy="4525962"/>
          </a:xfrm>
        </p:spPr>
        <p:txBody>
          <a:bodyPr/>
          <a:lstStyle/>
          <a:p>
            <a:pPr algn="ctr" eaLnBrk="1" hangingPunct="1">
              <a:buFont typeface="Wingdings" charset="2"/>
              <a:buNone/>
            </a:pPr>
            <a:r>
              <a:rPr lang="en-US" sz="2500" b="1" u="sng" dirty="0" smtClean="0">
                <a:latin typeface="Arial" charset="0"/>
              </a:rPr>
              <a:t>Indirect Investment</a:t>
            </a:r>
          </a:p>
          <a:p>
            <a:pPr eaLnBrk="1" hangingPunct="1">
              <a:buFont typeface="Wingdings" charset="2"/>
              <a:buNone/>
            </a:pPr>
            <a:endParaRPr lang="en-US" sz="2500" b="1" u="sng" dirty="0" smtClean="0">
              <a:latin typeface="Arial" charset="0"/>
            </a:endParaRPr>
          </a:p>
          <a:p>
            <a:pPr eaLnBrk="1" hangingPunct="1">
              <a:buFont typeface="Wingdings" charset="2"/>
              <a:buNone/>
            </a:pPr>
            <a:endParaRPr lang="en-US" sz="2500" b="1" u="sng" dirty="0" smtClean="0">
              <a:latin typeface="Arial" charset="0"/>
            </a:endParaRPr>
          </a:p>
          <a:p>
            <a:pPr eaLnBrk="1" hangingPunct="1">
              <a:buFont typeface="Wingdings" charset="2"/>
              <a:buNone/>
            </a:pPr>
            <a:r>
              <a:rPr lang="en-US" sz="2500" dirty="0" smtClean="0">
                <a:latin typeface="Arial" charset="0"/>
              </a:rPr>
              <a:t>                                    --------------------------</a:t>
            </a:r>
            <a:r>
              <a:rPr lang="en-US" sz="2500" b="1" u="sng" dirty="0" smtClean="0">
                <a:latin typeface="Arial" charset="0"/>
              </a:rPr>
              <a:t>        </a:t>
            </a:r>
          </a:p>
          <a:p>
            <a:pPr eaLnBrk="1" hangingPunct="1">
              <a:buFont typeface="Wingdings" charset="2"/>
              <a:buNone/>
            </a:pPr>
            <a:endParaRPr lang="en-US" sz="2500" b="1" u="sng" dirty="0" smtClean="0">
              <a:latin typeface="Arial" charset="0"/>
            </a:endParaRPr>
          </a:p>
          <a:p>
            <a:pPr eaLnBrk="1" hangingPunct="1">
              <a:buFont typeface="Wingdings" charset="2"/>
              <a:buNone/>
            </a:pPr>
            <a:r>
              <a:rPr lang="en-US" sz="2500" b="1" dirty="0" smtClean="0">
                <a:latin typeface="Arial" charset="0"/>
              </a:rPr>
              <a:t>  </a:t>
            </a:r>
            <a:endParaRPr lang="en-US" sz="2500" dirty="0" smtClean="0">
              <a:latin typeface="Arial" charset="0"/>
            </a:endParaRPr>
          </a:p>
        </p:txBody>
      </p:sp>
      <p:grpSp>
        <p:nvGrpSpPr>
          <p:cNvPr id="24583" name="Group 18"/>
          <p:cNvGrpSpPr>
            <a:grpSpLocks/>
          </p:cNvGrpSpPr>
          <p:nvPr/>
        </p:nvGrpSpPr>
        <p:grpSpPr bwMode="auto">
          <a:xfrm>
            <a:off x="4114800" y="2590800"/>
            <a:ext cx="2133167" cy="3581494"/>
            <a:chOff x="2160" y="10980"/>
            <a:chExt cx="1895" cy="3461"/>
          </a:xfrm>
        </p:grpSpPr>
        <p:grpSp>
          <p:nvGrpSpPr>
            <p:cNvPr id="24617" name="Group 21"/>
            <p:cNvGrpSpPr>
              <a:grpSpLocks/>
            </p:cNvGrpSpPr>
            <p:nvPr/>
          </p:nvGrpSpPr>
          <p:grpSpPr bwMode="auto">
            <a:xfrm>
              <a:off x="2160" y="10980"/>
              <a:ext cx="1800" cy="720"/>
              <a:chOff x="2160" y="10980"/>
              <a:chExt cx="1800" cy="720"/>
            </a:xfrm>
          </p:grpSpPr>
          <p:sp>
            <p:nvSpPr>
              <p:cNvPr id="24626" name="Rectangle 22"/>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627" name="Text Box 23"/>
              <p:cNvSpPr txBox="1">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pPr algn="ctr"/>
                <a:r>
                  <a:rPr lang="en-US" sz="2000" dirty="0">
                    <a:latin typeface="Arial" charset="0"/>
                  </a:rPr>
                  <a:t>Non Resident Entity</a:t>
                </a:r>
              </a:p>
            </p:txBody>
          </p:sp>
        </p:grpSp>
        <p:sp>
          <p:nvSpPr>
            <p:cNvPr id="24618" name="Line 24"/>
            <p:cNvSpPr>
              <a:spLocks noChangeShapeType="1"/>
            </p:cNvSpPr>
            <p:nvPr/>
          </p:nvSpPr>
          <p:spPr bwMode="auto">
            <a:xfrm>
              <a:off x="3060" y="11700"/>
              <a:ext cx="0" cy="540"/>
            </a:xfrm>
            <a:prstGeom prst="line">
              <a:avLst/>
            </a:prstGeom>
            <a:noFill/>
            <a:ln w="9525">
              <a:solidFill>
                <a:srgbClr val="000000"/>
              </a:solidFill>
              <a:round/>
              <a:headEnd/>
              <a:tailEnd type="triangle" w="med" len="med"/>
            </a:ln>
          </p:spPr>
          <p:txBody>
            <a:bodyPr/>
            <a:lstStyle/>
            <a:p>
              <a:endParaRPr lang="en-US"/>
            </a:p>
          </p:txBody>
        </p:sp>
        <p:sp>
          <p:nvSpPr>
            <p:cNvPr id="24625" name="Text Box 27"/>
            <p:cNvSpPr txBox="1">
              <a:spLocks noChangeArrowheads="1"/>
            </p:cNvSpPr>
            <p:nvPr/>
          </p:nvSpPr>
          <p:spPr bwMode="auto">
            <a:xfrm>
              <a:off x="2160" y="12232"/>
              <a:ext cx="1895" cy="949"/>
            </a:xfrm>
            <a:prstGeom prst="rect">
              <a:avLst/>
            </a:prstGeom>
            <a:solidFill>
              <a:srgbClr val="FFFFFF"/>
            </a:solidFill>
            <a:ln w="9525">
              <a:solidFill>
                <a:srgbClr val="000000"/>
              </a:solidFill>
              <a:miter lim="800000"/>
              <a:headEnd/>
              <a:tailEnd/>
            </a:ln>
          </p:spPr>
          <p:txBody>
            <a:bodyPr/>
            <a:lstStyle/>
            <a:p>
              <a:pPr algn="ctr"/>
              <a:r>
                <a:rPr lang="en-US" sz="2000" dirty="0" smtClean="0">
                  <a:latin typeface="Arial" charset="0"/>
                </a:rPr>
                <a:t>Indian Holding / Investing Company</a:t>
              </a:r>
              <a:endParaRPr lang="en-US" sz="2000" dirty="0">
                <a:latin typeface="Arial" charset="0"/>
              </a:endParaRPr>
            </a:p>
          </p:txBody>
        </p:sp>
        <p:sp>
          <p:nvSpPr>
            <p:cNvPr id="24620" name="Line 28"/>
            <p:cNvSpPr>
              <a:spLocks noChangeShapeType="1"/>
            </p:cNvSpPr>
            <p:nvPr/>
          </p:nvSpPr>
          <p:spPr bwMode="auto">
            <a:xfrm>
              <a:off x="3060" y="12960"/>
              <a:ext cx="0" cy="540"/>
            </a:xfrm>
            <a:prstGeom prst="line">
              <a:avLst/>
            </a:prstGeom>
            <a:noFill/>
            <a:ln w="9525">
              <a:solidFill>
                <a:srgbClr val="000000"/>
              </a:solidFill>
              <a:round/>
              <a:headEnd/>
              <a:tailEnd type="triangle" w="med" len="med"/>
            </a:ln>
          </p:spPr>
          <p:txBody>
            <a:bodyPr/>
            <a:lstStyle/>
            <a:p>
              <a:endParaRPr lang="en-US"/>
            </a:p>
          </p:txBody>
        </p:sp>
        <p:grpSp>
          <p:nvGrpSpPr>
            <p:cNvPr id="24621" name="Group 29"/>
            <p:cNvGrpSpPr>
              <a:grpSpLocks/>
            </p:cNvGrpSpPr>
            <p:nvPr/>
          </p:nvGrpSpPr>
          <p:grpSpPr bwMode="auto">
            <a:xfrm>
              <a:off x="2160" y="13500"/>
              <a:ext cx="1895" cy="941"/>
              <a:chOff x="2160" y="10980"/>
              <a:chExt cx="1895" cy="941"/>
            </a:xfrm>
          </p:grpSpPr>
          <p:sp>
            <p:nvSpPr>
              <p:cNvPr id="24622" name="Rectangle 30"/>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623" name="Text Box 31"/>
              <p:cNvSpPr txBox="1">
                <a:spLocks noChangeArrowheads="1"/>
              </p:cNvSpPr>
              <p:nvPr/>
            </p:nvSpPr>
            <p:spPr bwMode="auto">
              <a:xfrm>
                <a:off x="2160" y="10980"/>
                <a:ext cx="1895" cy="941"/>
              </a:xfrm>
              <a:prstGeom prst="rect">
                <a:avLst/>
              </a:prstGeom>
              <a:solidFill>
                <a:srgbClr val="FFFFFF"/>
              </a:solidFill>
              <a:ln w="9525">
                <a:solidFill>
                  <a:srgbClr val="000000"/>
                </a:solidFill>
                <a:miter lim="800000"/>
                <a:headEnd/>
                <a:tailEnd/>
              </a:ln>
            </p:spPr>
            <p:txBody>
              <a:bodyPr/>
              <a:lstStyle/>
              <a:p>
                <a:pPr algn="ctr"/>
                <a:r>
                  <a:rPr lang="en-US" sz="2000" dirty="0" smtClean="0">
                    <a:latin typeface="Arial" charset="0"/>
                  </a:rPr>
                  <a:t>Indian Operating Company with </a:t>
                </a:r>
                <a:r>
                  <a:rPr lang="en-US" sz="2000" dirty="0" err="1" smtClean="0">
                    <a:latin typeface="Arial" charset="0"/>
                  </a:rPr>
                  <a:t>sectoral</a:t>
                </a:r>
                <a:r>
                  <a:rPr lang="en-US" sz="2000" dirty="0" smtClean="0">
                    <a:latin typeface="Arial" charset="0"/>
                  </a:rPr>
                  <a:t> activities</a:t>
                </a:r>
                <a:endParaRPr lang="en-US" sz="2000" dirty="0">
                  <a:latin typeface="Arial" charset="0"/>
                </a:endParaRPr>
              </a:p>
            </p:txBody>
          </p:sp>
        </p:grpSp>
      </p:grpSp>
      <p:sp>
        <p:nvSpPr>
          <p:cNvPr id="24586" name="Line 9"/>
          <p:cNvSpPr>
            <a:spLocks noChangeShapeType="1"/>
          </p:cNvSpPr>
          <p:nvPr/>
        </p:nvSpPr>
        <p:spPr bwMode="auto">
          <a:xfrm>
            <a:off x="0" y="1752600"/>
            <a:ext cx="9906000" cy="0"/>
          </a:xfrm>
          <a:prstGeom prst="line">
            <a:avLst/>
          </a:prstGeom>
          <a:noFill/>
          <a:ln w="9525">
            <a:solidFill>
              <a:schemeClr val="tx1"/>
            </a:solidFill>
            <a:round/>
            <a:headEnd/>
            <a:tailEnd/>
          </a:ln>
        </p:spPr>
        <p:txBody>
          <a:bodyPr/>
          <a:lstStyle/>
          <a:p>
            <a:endParaRPr lang="en-US"/>
          </a:p>
        </p:txBody>
      </p:sp>
      <p:sp>
        <p:nvSpPr>
          <p:cNvPr id="24587"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24588"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24579" name="Slide Number Placeholder 5"/>
          <p:cNvSpPr>
            <a:spLocks noGrp="1"/>
          </p:cNvSpPr>
          <p:nvPr>
            <p:ph type="sldNum" sz="quarter" idx="12"/>
          </p:nvPr>
        </p:nvSpPr>
        <p:spPr>
          <a:noFill/>
        </p:spPr>
        <p:txBody>
          <a:bodyPr/>
          <a:lstStyle/>
          <a:p>
            <a:fld id="{76CBCE7A-392A-427A-AD03-385401D3F108}" type="slidenum">
              <a:rPr lang="en-US" smtClean="0">
                <a:latin typeface="Tahoma" pitchFamily="32" charset="0"/>
              </a:rPr>
              <a:pPr/>
              <a:t>34</a:t>
            </a:fld>
            <a:endParaRPr lang="en-US" smtClean="0">
              <a:latin typeface="Tahoma" pitchFamily="32" charset="0"/>
            </a:endParaRPr>
          </a:p>
        </p:txBody>
      </p:sp>
      <p:sp>
        <p:nvSpPr>
          <p:cNvPr id="24580" name="Rectangle 2"/>
          <p:cNvSpPr>
            <a:spLocks noGrp="1" noChangeArrowheads="1"/>
          </p:cNvSpPr>
          <p:nvPr>
            <p:ph type="title"/>
          </p:nvPr>
        </p:nvSpPr>
        <p:spPr>
          <a:xfrm>
            <a:off x="1143000" y="609600"/>
            <a:ext cx="8763000" cy="1143000"/>
          </a:xfrm>
        </p:spPr>
        <p:txBody>
          <a:bodyPr/>
          <a:lstStyle/>
          <a:p>
            <a:pPr eaLnBrk="1" hangingPunct="1"/>
            <a:r>
              <a:rPr lang="en-US" sz="3200" dirty="0" smtClean="0"/>
              <a:t>Direct and Indirect Foreign Investment in Indian Companies contd.</a:t>
            </a:r>
          </a:p>
        </p:txBody>
      </p:sp>
      <p:sp>
        <p:nvSpPr>
          <p:cNvPr id="24581" name="Rectangle 3"/>
          <p:cNvSpPr>
            <a:spLocks noGrp="1" noChangeArrowheads="1"/>
          </p:cNvSpPr>
          <p:nvPr>
            <p:ph type="body" idx="1"/>
          </p:nvPr>
        </p:nvSpPr>
        <p:spPr>
          <a:xfrm>
            <a:off x="495300" y="1951038"/>
            <a:ext cx="9029700" cy="4525962"/>
          </a:xfrm>
        </p:spPr>
        <p:txBody>
          <a:bodyPr/>
          <a:lstStyle/>
          <a:p>
            <a:pPr eaLnBrk="1" hangingPunct="1">
              <a:buFont typeface="Wingdings" charset="2"/>
              <a:buNone/>
            </a:pPr>
            <a:r>
              <a:rPr lang="en-US" sz="2500" dirty="0" smtClean="0">
                <a:latin typeface="Arial" charset="0"/>
              </a:rPr>
              <a:t>          </a:t>
            </a:r>
            <a:r>
              <a:rPr lang="en-US" sz="2500" b="1" u="sng" dirty="0" smtClean="0">
                <a:latin typeface="Arial" charset="0"/>
              </a:rPr>
              <a:t>Indirect Investment</a:t>
            </a:r>
          </a:p>
          <a:p>
            <a:pPr eaLnBrk="1" hangingPunct="1">
              <a:buFont typeface="Wingdings" charset="2"/>
              <a:buNone/>
            </a:pPr>
            <a:endParaRPr lang="en-US" sz="2500" b="1" u="sng" dirty="0" smtClean="0">
              <a:latin typeface="Arial" charset="0"/>
            </a:endParaRPr>
          </a:p>
          <a:p>
            <a:pPr eaLnBrk="1" hangingPunct="1">
              <a:buFont typeface="Wingdings" charset="2"/>
              <a:buNone/>
            </a:pPr>
            <a:endParaRPr lang="en-US" sz="2500" b="1" u="sng" dirty="0" smtClean="0">
              <a:latin typeface="Arial" charset="0"/>
            </a:endParaRPr>
          </a:p>
          <a:p>
            <a:pPr eaLnBrk="1" hangingPunct="1">
              <a:buFont typeface="Wingdings" charset="2"/>
              <a:buNone/>
            </a:pPr>
            <a:r>
              <a:rPr lang="en-US" sz="2500" dirty="0" smtClean="0">
                <a:latin typeface="Arial" charset="0"/>
              </a:rPr>
              <a:t>     -------------------------------------------------</a:t>
            </a:r>
            <a:r>
              <a:rPr lang="en-US" sz="2500" b="1" u="sng" dirty="0" smtClean="0">
                <a:latin typeface="Arial" charset="0"/>
              </a:rPr>
              <a:t>        </a:t>
            </a:r>
          </a:p>
          <a:p>
            <a:pPr eaLnBrk="1" hangingPunct="1">
              <a:buFont typeface="Wingdings" charset="2"/>
              <a:buNone/>
            </a:pPr>
            <a:r>
              <a:rPr lang="en-US" sz="2500" b="1" u="sng" dirty="0" smtClean="0">
                <a:latin typeface="Arial" charset="0"/>
              </a:rPr>
              <a:t>                                            </a:t>
            </a:r>
          </a:p>
          <a:p>
            <a:pPr eaLnBrk="1" hangingPunct="1">
              <a:buFont typeface="Wingdings" charset="2"/>
              <a:buNone/>
            </a:pPr>
            <a:r>
              <a:rPr lang="en-US" sz="2500" b="1" dirty="0" smtClean="0">
                <a:latin typeface="Arial" charset="0"/>
              </a:rPr>
              <a:t>  </a:t>
            </a:r>
            <a:endParaRPr lang="en-US" sz="2500" dirty="0" smtClean="0">
              <a:latin typeface="Arial" charset="0"/>
            </a:endParaRPr>
          </a:p>
        </p:txBody>
      </p:sp>
      <p:grpSp>
        <p:nvGrpSpPr>
          <p:cNvPr id="2" name="Group 18"/>
          <p:cNvGrpSpPr>
            <a:grpSpLocks/>
          </p:cNvGrpSpPr>
          <p:nvPr/>
        </p:nvGrpSpPr>
        <p:grpSpPr bwMode="auto">
          <a:xfrm>
            <a:off x="1828800" y="2590800"/>
            <a:ext cx="2133167" cy="3581494"/>
            <a:chOff x="2160" y="10980"/>
            <a:chExt cx="1895" cy="3461"/>
          </a:xfrm>
        </p:grpSpPr>
        <p:grpSp>
          <p:nvGrpSpPr>
            <p:cNvPr id="3" name="Group 21"/>
            <p:cNvGrpSpPr>
              <a:grpSpLocks/>
            </p:cNvGrpSpPr>
            <p:nvPr/>
          </p:nvGrpSpPr>
          <p:grpSpPr bwMode="auto">
            <a:xfrm>
              <a:off x="2160" y="10980"/>
              <a:ext cx="1800" cy="720"/>
              <a:chOff x="2160" y="10980"/>
              <a:chExt cx="1800" cy="720"/>
            </a:xfrm>
          </p:grpSpPr>
          <p:sp>
            <p:nvSpPr>
              <p:cNvPr id="24626" name="Rectangle 22"/>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627" name="Text Box 23"/>
              <p:cNvSpPr txBox="1">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pPr algn="ctr"/>
                <a:r>
                  <a:rPr lang="en-US" sz="2000" dirty="0">
                    <a:latin typeface="Arial" charset="0"/>
                  </a:rPr>
                  <a:t>Non Resident Entity</a:t>
                </a:r>
              </a:p>
            </p:txBody>
          </p:sp>
        </p:grpSp>
        <p:sp>
          <p:nvSpPr>
            <p:cNvPr id="24618" name="Line 24"/>
            <p:cNvSpPr>
              <a:spLocks noChangeShapeType="1"/>
            </p:cNvSpPr>
            <p:nvPr/>
          </p:nvSpPr>
          <p:spPr bwMode="auto">
            <a:xfrm>
              <a:off x="3060" y="11700"/>
              <a:ext cx="0" cy="540"/>
            </a:xfrm>
            <a:prstGeom prst="line">
              <a:avLst/>
            </a:prstGeom>
            <a:noFill/>
            <a:ln w="9525">
              <a:solidFill>
                <a:srgbClr val="000000"/>
              </a:solidFill>
              <a:round/>
              <a:headEnd/>
              <a:tailEnd type="triangle" w="med" len="med"/>
            </a:ln>
          </p:spPr>
          <p:txBody>
            <a:bodyPr/>
            <a:lstStyle/>
            <a:p>
              <a:endParaRPr lang="en-US"/>
            </a:p>
          </p:txBody>
        </p:sp>
        <p:sp>
          <p:nvSpPr>
            <p:cNvPr id="24625" name="Text Box 27"/>
            <p:cNvSpPr txBox="1">
              <a:spLocks noChangeArrowheads="1"/>
            </p:cNvSpPr>
            <p:nvPr/>
          </p:nvSpPr>
          <p:spPr bwMode="auto">
            <a:xfrm>
              <a:off x="2160" y="12232"/>
              <a:ext cx="1895" cy="949"/>
            </a:xfrm>
            <a:prstGeom prst="rect">
              <a:avLst/>
            </a:prstGeom>
            <a:solidFill>
              <a:srgbClr val="FFFFFF"/>
            </a:solidFill>
            <a:ln w="9525">
              <a:solidFill>
                <a:srgbClr val="000000"/>
              </a:solidFill>
              <a:miter lim="800000"/>
              <a:headEnd/>
              <a:tailEnd/>
            </a:ln>
          </p:spPr>
          <p:txBody>
            <a:bodyPr/>
            <a:lstStyle/>
            <a:p>
              <a:pPr algn="ctr"/>
              <a:r>
                <a:rPr lang="en-US" sz="2000" dirty="0" smtClean="0">
                  <a:latin typeface="Arial" charset="0"/>
                </a:rPr>
                <a:t>Indian Holding / Investing Company</a:t>
              </a:r>
              <a:endParaRPr lang="en-US" sz="2000" dirty="0">
                <a:latin typeface="Arial" charset="0"/>
              </a:endParaRPr>
            </a:p>
          </p:txBody>
        </p:sp>
        <p:sp>
          <p:nvSpPr>
            <p:cNvPr id="24620" name="Line 28"/>
            <p:cNvSpPr>
              <a:spLocks noChangeShapeType="1"/>
            </p:cNvSpPr>
            <p:nvPr/>
          </p:nvSpPr>
          <p:spPr bwMode="auto">
            <a:xfrm>
              <a:off x="3060" y="12960"/>
              <a:ext cx="0" cy="540"/>
            </a:xfrm>
            <a:prstGeom prst="line">
              <a:avLst/>
            </a:prstGeom>
            <a:noFill/>
            <a:ln w="9525">
              <a:solidFill>
                <a:srgbClr val="000000"/>
              </a:solidFill>
              <a:round/>
              <a:headEnd/>
              <a:tailEnd type="triangle" w="med" len="med"/>
            </a:ln>
          </p:spPr>
          <p:txBody>
            <a:bodyPr/>
            <a:lstStyle/>
            <a:p>
              <a:endParaRPr lang="en-US"/>
            </a:p>
          </p:txBody>
        </p:sp>
        <p:grpSp>
          <p:nvGrpSpPr>
            <p:cNvPr id="4" name="Group 29"/>
            <p:cNvGrpSpPr>
              <a:grpSpLocks/>
            </p:cNvGrpSpPr>
            <p:nvPr/>
          </p:nvGrpSpPr>
          <p:grpSpPr bwMode="auto">
            <a:xfrm>
              <a:off x="2160" y="13500"/>
              <a:ext cx="1895" cy="941"/>
              <a:chOff x="2160" y="10980"/>
              <a:chExt cx="1895" cy="941"/>
            </a:xfrm>
          </p:grpSpPr>
          <p:sp>
            <p:nvSpPr>
              <p:cNvPr id="24622" name="Rectangle 30"/>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623" name="Text Box 31"/>
              <p:cNvSpPr txBox="1">
                <a:spLocks noChangeArrowheads="1"/>
              </p:cNvSpPr>
              <p:nvPr/>
            </p:nvSpPr>
            <p:spPr bwMode="auto">
              <a:xfrm>
                <a:off x="2160" y="10980"/>
                <a:ext cx="1895" cy="941"/>
              </a:xfrm>
              <a:prstGeom prst="rect">
                <a:avLst/>
              </a:prstGeom>
              <a:solidFill>
                <a:srgbClr val="FFFFFF"/>
              </a:solidFill>
              <a:ln w="9525">
                <a:solidFill>
                  <a:srgbClr val="000000"/>
                </a:solidFill>
                <a:miter lim="800000"/>
                <a:headEnd/>
                <a:tailEnd/>
              </a:ln>
            </p:spPr>
            <p:txBody>
              <a:bodyPr/>
              <a:lstStyle/>
              <a:p>
                <a:pPr algn="ctr"/>
                <a:r>
                  <a:rPr lang="en-US" sz="2000" dirty="0" smtClean="0">
                    <a:latin typeface="Arial" charset="0"/>
                  </a:rPr>
                  <a:t>Indian Operating Company with </a:t>
                </a:r>
                <a:r>
                  <a:rPr lang="en-US" sz="2000" dirty="0" err="1" smtClean="0">
                    <a:latin typeface="Arial" charset="0"/>
                  </a:rPr>
                  <a:t>sectoral</a:t>
                </a:r>
                <a:r>
                  <a:rPr lang="en-US" sz="2000" dirty="0" smtClean="0">
                    <a:latin typeface="Arial" charset="0"/>
                  </a:rPr>
                  <a:t> activities</a:t>
                </a:r>
                <a:endParaRPr lang="en-US" sz="2000" dirty="0">
                  <a:latin typeface="Arial" charset="0"/>
                </a:endParaRPr>
              </a:p>
            </p:txBody>
          </p:sp>
        </p:grpSp>
      </p:grpSp>
      <p:sp>
        <p:nvSpPr>
          <p:cNvPr id="24586" name="Line 9"/>
          <p:cNvSpPr>
            <a:spLocks noChangeShapeType="1"/>
          </p:cNvSpPr>
          <p:nvPr/>
        </p:nvSpPr>
        <p:spPr bwMode="auto">
          <a:xfrm>
            <a:off x="0" y="1752600"/>
            <a:ext cx="9906000" cy="0"/>
          </a:xfrm>
          <a:prstGeom prst="line">
            <a:avLst/>
          </a:prstGeom>
          <a:noFill/>
          <a:ln w="9525">
            <a:solidFill>
              <a:schemeClr val="tx1"/>
            </a:solidFill>
            <a:round/>
            <a:headEnd/>
            <a:tailEnd/>
          </a:ln>
        </p:spPr>
        <p:txBody>
          <a:bodyPr/>
          <a:lstStyle/>
          <a:p>
            <a:endParaRPr lang="en-US"/>
          </a:p>
        </p:txBody>
      </p:sp>
      <p:sp>
        <p:nvSpPr>
          <p:cNvPr id="24587"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24588"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
        <p:nvSpPr>
          <p:cNvPr id="19" name="Rectangle 18"/>
          <p:cNvSpPr/>
          <p:nvPr/>
        </p:nvSpPr>
        <p:spPr bwMode="auto">
          <a:xfrm>
            <a:off x="5410200" y="3886200"/>
            <a:ext cx="2362200" cy="1219200"/>
          </a:xfrm>
          <a:prstGeom prst="rect">
            <a:avLst/>
          </a:prstGeom>
          <a:ln w="22225">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Indian Company owned &amp; controlled by Resident</a:t>
            </a:r>
            <a:r>
              <a:rPr kumimoji="0" lang="en-US" sz="1800" b="0" i="0" u="none" strike="noStrike" cap="none" normalizeH="0" dirty="0" smtClean="0">
                <a:ln>
                  <a:noFill/>
                </a:ln>
                <a:solidFill>
                  <a:schemeClr val="tx1"/>
                </a:solidFill>
                <a:effectLst/>
                <a:latin typeface="Tahoma" pitchFamily="34" charset="0"/>
              </a:rPr>
              <a:t> Indian Citizen</a:t>
            </a:r>
            <a:endParaRPr kumimoji="0" lang="en-US" sz="1800" b="0" i="0" u="none" strike="noStrike" cap="none" normalizeH="0" baseline="0" dirty="0" smtClean="0">
              <a:ln>
                <a:noFill/>
              </a:ln>
              <a:solidFill>
                <a:schemeClr val="tx1"/>
              </a:solidFill>
              <a:effectLst/>
              <a:latin typeface="Tahoma" pitchFamily="34" charset="0"/>
            </a:endParaRPr>
          </a:p>
        </p:txBody>
      </p:sp>
      <p:cxnSp>
        <p:nvCxnSpPr>
          <p:cNvPr id="22" name="Straight Arrow Connector 21"/>
          <p:cNvCxnSpPr>
            <a:stCxn id="19" idx="1"/>
          </p:cNvCxnSpPr>
          <p:nvPr/>
        </p:nvCxnSpPr>
        <p:spPr bwMode="auto">
          <a:xfrm rot="10800000">
            <a:off x="3962400" y="4495800"/>
            <a:ext cx="1447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24579" name="Slide Number Placeholder 5"/>
          <p:cNvSpPr>
            <a:spLocks noGrp="1"/>
          </p:cNvSpPr>
          <p:nvPr>
            <p:ph type="sldNum" sz="quarter" idx="12"/>
          </p:nvPr>
        </p:nvSpPr>
        <p:spPr>
          <a:noFill/>
        </p:spPr>
        <p:txBody>
          <a:bodyPr/>
          <a:lstStyle/>
          <a:p>
            <a:fld id="{76CBCE7A-392A-427A-AD03-385401D3F108}" type="slidenum">
              <a:rPr lang="en-US" smtClean="0">
                <a:latin typeface="Tahoma" pitchFamily="32" charset="0"/>
              </a:rPr>
              <a:pPr/>
              <a:t>35</a:t>
            </a:fld>
            <a:endParaRPr lang="en-US" smtClean="0">
              <a:latin typeface="Tahoma" pitchFamily="32" charset="0"/>
            </a:endParaRPr>
          </a:p>
        </p:txBody>
      </p:sp>
      <p:sp>
        <p:nvSpPr>
          <p:cNvPr id="24580" name="Rectangle 2"/>
          <p:cNvSpPr>
            <a:spLocks noGrp="1" noChangeArrowheads="1"/>
          </p:cNvSpPr>
          <p:nvPr>
            <p:ph type="title"/>
          </p:nvPr>
        </p:nvSpPr>
        <p:spPr>
          <a:xfrm>
            <a:off x="1143000" y="609600"/>
            <a:ext cx="8763000" cy="1143000"/>
          </a:xfrm>
        </p:spPr>
        <p:txBody>
          <a:bodyPr/>
          <a:lstStyle/>
          <a:p>
            <a:pPr eaLnBrk="1" hangingPunct="1"/>
            <a:r>
              <a:rPr lang="en-US" sz="3200" dirty="0" smtClean="0"/>
              <a:t>Direct and Indirect Foreign Investment in Indian Companies contd.</a:t>
            </a:r>
          </a:p>
        </p:txBody>
      </p:sp>
      <p:sp>
        <p:nvSpPr>
          <p:cNvPr id="24581" name="Rectangle 3"/>
          <p:cNvSpPr>
            <a:spLocks noGrp="1" noChangeArrowheads="1"/>
          </p:cNvSpPr>
          <p:nvPr>
            <p:ph type="body" idx="1"/>
          </p:nvPr>
        </p:nvSpPr>
        <p:spPr>
          <a:xfrm>
            <a:off x="495300" y="1951038"/>
            <a:ext cx="9029700" cy="4525962"/>
          </a:xfrm>
        </p:spPr>
        <p:txBody>
          <a:bodyPr/>
          <a:lstStyle/>
          <a:p>
            <a:pPr eaLnBrk="1" hangingPunct="1">
              <a:buFont typeface="Wingdings" charset="2"/>
              <a:buNone/>
            </a:pPr>
            <a:r>
              <a:rPr lang="en-US" sz="2500" dirty="0" smtClean="0">
                <a:latin typeface="Arial" charset="0"/>
              </a:rPr>
              <a:t>          </a:t>
            </a:r>
            <a:r>
              <a:rPr lang="en-US" sz="2500" b="1" u="sng" dirty="0" smtClean="0">
                <a:latin typeface="Arial" charset="0"/>
              </a:rPr>
              <a:t>Indirect Investment</a:t>
            </a:r>
          </a:p>
          <a:p>
            <a:pPr eaLnBrk="1" hangingPunct="1">
              <a:buFont typeface="Wingdings" charset="2"/>
              <a:buNone/>
            </a:pPr>
            <a:endParaRPr lang="en-US" sz="2500" b="1" u="sng" dirty="0" smtClean="0">
              <a:latin typeface="Arial" charset="0"/>
            </a:endParaRPr>
          </a:p>
          <a:p>
            <a:pPr eaLnBrk="1" hangingPunct="1">
              <a:buFont typeface="Wingdings" charset="2"/>
              <a:buNone/>
            </a:pPr>
            <a:endParaRPr lang="en-US" sz="2500" b="1" u="sng" dirty="0" smtClean="0">
              <a:latin typeface="Arial" charset="0"/>
            </a:endParaRPr>
          </a:p>
          <a:p>
            <a:pPr eaLnBrk="1" hangingPunct="1">
              <a:buFont typeface="Wingdings" charset="2"/>
              <a:buNone/>
            </a:pPr>
            <a:r>
              <a:rPr lang="en-US" sz="2500" dirty="0" smtClean="0">
                <a:latin typeface="Arial" charset="0"/>
              </a:rPr>
              <a:t>     -------------------------------------------------</a:t>
            </a:r>
            <a:r>
              <a:rPr lang="en-US" sz="2500" b="1" u="sng" dirty="0" smtClean="0">
                <a:latin typeface="Arial" charset="0"/>
              </a:rPr>
              <a:t>        </a:t>
            </a:r>
          </a:p>
          <a:p>
            <a:pPr eaLnBrk="1" hangingPunct="1">
              <a:buFont typeface="Wingdings" charset="2"/>
              <a:buNone/>
            </a:pPr>
            <a:r>
              <a:rPr lang="en-US" sz="2500" b="1" u="sng" dirty="0" smtClean="0">
                <a:latin typeface="Arial" charset="0"/>
              </a:rPr>
              <a:t>                                            </a:t>
            </a:r>
          </a:p>
          <a:p>
            <a:pPr eaLnBrk="1" hangingPunct="1">
              <a:buFont typeface="Wingdings" charset="2"/>
              <a:buNone/>
            </a:pPr>
            <a:r>
              <a:rPr lang="en-US" sz="2500" b="1" dirty="0" smtClean="0">
                <a:latin typeface="Arial" charset="0"/>
              </a:rPr>
              <a:t>  </a:t>
            </a:r>
            <a:endParaRPr lang="en-US" sz="2500" dirty="0" smtClean="0">
              <a:latin typeface="Arial" charset="0"/>
            </a:endParaRPr>
          </a:p>
        </p:txBody>
      </p:sp>
      <p:grpSp>
        <p:nvGrpSpPr>
          <p:cNvPr id="2" name="Group 18"/>
          <p:cNvGrpSpPr>
            <a:grpSpLocks/>
          </p:cNvGrpSpPr>
          <p:nvPr/>
        </p:nvGrpSpPr>
        <p:grpSpPr bwMode="auto">
          <a:xfrm>
            <a:off x="1828800" y="2590800"/>
            <a:ext cx="2133167" cy="3581494"/>
            <a:chOff x="2160" y="10980"/>
            <a:chExt cx="1895" cy="3461"/>
          </a:xfrm>
        </p:grpSpPr>
        <p:grpSp>
          <p:nvGrpSpPr>
            <p:cNvPr id="3" name="Group 21"/>
            <p:cNvGrpSpPr>
              <a:grpSpLocks/>
            </p:cNvGrpSpPr>
            <p:nvPr/>
          </p:nvGrpSpPr>
          <p:grpSpPr bwMode="auto">
            <a:xfrm>
              <a:off x="2160" y="10980"/>
              <a:ext cx="1800" cy="720"/>
              <a:chOff x="2160" y="10980"/>
              <a:chExt cx="1800" cy="720"/>
            </a:xfrm>
          </p:grpSpPr>
          <p:sp>
            <p:nvSpPr>
              <p:cNvPr id="24626" name="Rectangle 22"/>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627" name="Text Box 23"/>
              <p:cNvSpPr txBox="1">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pPr algn="ctr"/>
                <a:r>
                  <a:rPr lang="en-US" sz="2000" dirty="0">
                    <a:latin typeface="Arial" charset="0"/>
                  </a:rPr>
                  <a:t>Non Resident Entity</a:t>
                </a:r>
              </a:p>
            </p:txBody>
          </p:sp>
        </p:grpSp>
        <p:sp>
          <p:nvSpPr>
            <p:cNvPr id="24618" name="Line 24"/>
            <p:cNvSpPr>
              <a:spLocks noChangeShapeType="1"/>
            </p:cNvSpPr>
            <p:nvPr/>
          </p:nvSpPr>
          <p:spPr bwMode="auto">
            <a:xfrm>
              <a:off x="3060" y="11700"/>
              <a:ext cx="0" cy="540"/>
            </a:xfrm>
            <a:prstGeom prst="line">
              <a:avLst/>
            </a:prstGeom>
            <a:noFill/>
            <a:ln w="9525">
              <a:solidFill>
                <a:srgbClr val="000000"/>
              </a:solidFill>
              <a:round/>
              <a:headEnd/>
              <a:tailEnd type="triangle" w="med" len="med"/>
            </a:ln>
          </p:spPr>
          <p:txBody>
            <a:bodyPr/>
            <a:lstStyle/>
            <a:p>
              <a:endParaRPr lang="en-US"/>
            </a:p>
          </p:txBody>
        </p:sp>
        <p:sp>
          <p:nvSpPr>
            <p:cNvPr id="24625" name="Text Box 27"/>
            <p:cNvSpPr txBox="1">
              <a:spLocks noChangeArrowheads="1"/>
            </p:cNvSpPr>
            <p:nvPr/>
          </p:nvSpPr>
          <p:spPr bwMode="auto">
            <a:xfrm>
              <a:off x="2160" y="12232"/>
              <a:ext cx="1895" cy="949"/>
            </a:xfrm>
            <a:prstGeom prst="rect">
              <a:avLst/>
            </a:prstGeom>
            <a:solidFill>
              <a:srgbClr val="FFFFFF"/>
            </a:solidFill>
            <a:ln w="9525">
              <a:solidFill>
                <a:srgbClr val="000000"/>
              </a:solidFill>
              <a:miter lim="800000"/>
              <a:headEnd/>
              <a:tailEnd/>
            </a:ln>
          </p:spPr>
          <p:txBody>
            <a:bodyPr/>
            <a:lstStyle/>
            <a:p>
              <a:pPr algn="ctr"/>
              <a:r>
                <a:rPr lang="en-US" sz="2000" dirty="0" smtClean="0">
                  <a:latin typeface="Arial" charset="0"/>
                </a:rPr>
                <a:t>Indian Holding / Investing Company</a:t>
              </a:r>
              <a:endParaRPr lang="en-US" sz="2000" dirty="0">
                <a:latin typeface="Arial" charset="0"/>
              </a:endParaRPr>
            </a:p>
          </p:txBody>
        </p:sp>
        <p:sp>
          <p:nvSpPr>
            <p:cNvPr id="24620" name="Line 28"/>
            <p:cNvSpPr>
              <a:spLocks noChangeShapeType="1"/>
            </p:cNvSpPr>
            <p:nvPr/>
          </p:nvSpPr>
          <p:spPr bwMode="auto">
            <a:xfrm>
              <a:off x="3060" y="12960"/>
              <a:ext cx="0" cy="540"/>
            </a:xfrm>
            <a:prstGeom prst="line">
              <a:avLst/>
            </a:prstGeom>
            <a:noFill/>
            <a:ln w="9525">
              <a:solidFill>
                <a:srgbClr val="000000"/>
              </a:solidFill>
              <a:round/>
              <a:headEnd/>
              <a:tailEnd type="triangle" w="med" len="med"/>
            </a:ln>
          </p:spPr>
          <p:txBody>
            <a:bodyPr/>
            <a:lstStyle/>
            <a:p>
              <a:endParaRPr lang="en-US"/>
            </a:p>
          </p:txBody>
        </p:sp>
        <p:grpSp>
          <p:nvGrpSpPr>
            <p:cNvPr id="4" name="Group 29"/>
            <p:cNvGrpSpPr>
              <a:grpSpLocks/>
            </p:cNvGrpSpPr>
            <p:nvPr/>
          </p:nvGrpSpPr>
          <p:grpSpPr bwMode="auto">
            <a:xfrm>
              <a:off x="2160" y="13500"/>
              <a:ext cx="1895" cy="941"/>
              <a:chOff x="2160" y="10980"/>
              <a:chExt cx="1895" cy="941"/>
            </a:xfrm>
          </p:grpSpPr>
          <p:sp>
            <p:nvSpPr>
              <p:cNvPr id="24622" name="Rectangle 30"/>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623" name="Text Box 31"/>
              <p:cNvSpPr txBox="1">
                <a:spLocks noChangeArrowheads="1"/>
              </p:cNvSpPr>
              <p:nvPr/>
            </p:nvSpPr>
            <p:spPr bwMode="auto">
              <a:xfrm>
                <a:off x="2160" y="10980"/>
                <a:ext cx="1895" cy="941"/>
              </a:xfrm>
              <a:prstGeom prst="rect">
                <a:avLst/>
              </a:prstGeom>
              <a:solidFill>
                <a:srgbClr val="FFFFFF"/>
              </a:solidFill>
              <a:ln w="9525">
                <a:solidFill>
                  <a:srgbClr val="000000"/>
                </a:solidFill>
                <a:miter lim="800000"/>
                <a:headEnd/>
                <a:tailEnd/>
              </a:ln>
            </p:spPr>
            <p:txBody>
              <a:bodyPr/>
              <a:lstStyle/>
              <a:p>
                <a:pPr algn="ctr"/>
                <a:r>
                  <a:rPr lang="en-US" sz="2000" dirty="0" smtClean="0">
                    <a:latin typeface="Arial" charset="0"/>
                  </a:rPr>
                  <a:t>Indian Operating Company with </a:t>
                </a:r>
                <a:r>
                  <a:rPr lang="en-US" sz="2000" dirty="0" err="1" smtClean="0">
                    <a:latin typeface="Arial" charset="0"/>
                  </a:rPr>
                  <a:t>sectoral</a:t>
                </a:r>
                <a:r>
                  <a:rPr lang="en-US" sz="2000" dirty="0" smtClean="0">
                    <a:latin typeface="Arial" charset="0"/>
                  </a:rPr>
                  <a:t> activities</a:t>
                </a:r>
                <a:endParaRPr lang="en-US" sz="2000" dirty="0">
                  <a:latin typeface="Arial" charset="0"/>
                </a:endParaRPr>
              </a:p>
            </p:txBody>
          </p:sp>
        </p:grpSp>
      </p:grpSp>
      <p:sp>
        <p:nvSpPr>
          <p:cNvPr id="24586" name="Line 9"/>
          <p:cNvSpPr>
            <a:spLocks noChangeShapeType="1"/>
          </p:cNvSpPr>
          <p:nvPr/>
        </p:nvSpPr>
        <p:spPr bwMode="auto">
          <a:xfrm>
            <a:off x="0" y="1752600"/>
            <a:ext cx="9906000" cy="0"/>
          </a:xfrm>
          <a:prstGeom prst="line">
            <a:avLst/>
          </a:prstGeom>
          <a:noFill/>
          <a:ln w="9525">
            <a:solidFill>
              <a:schemeClr val="tx1"/>
            </a:solidFill>
            <a:round/>
            <a:headEnd/>
            <a:tailEnd/>
          </a:ln>
        </p:spPr>
        <p:txBody>
          <a:bodyPr/>
          <a:lstStyle/>
          <a:p>
            <a:endParaRPr lang="en-US"/>
          </a:p>
        </p:txBody>
      </p:sp>
      <p:sp>
        <p:nvSpPr>
          <p:cNvPr id="24587"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24588"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
        <p:nvSpPr>
          <p:cNvPr id="19" name="Rectangle 18"/>
          <p:cNvSpPr/>
          <p:nvPr/>
        </p:nvSpPr>
        <p:spPr bwMode="auto">
          <a:xfrm>
            <a:off x="5410200" y="5105400"/>
            <a:ext cx="2362200" cy="1219200"/>
          </a:xfrm>
          <a:prstGeom prst="rect">
            <a:avLst/>
          </a:prstGeom>
          <a:ln w="22225">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Indian Company owned &amp; controlled by Resident</a:t>
            </a:r>
            <a:r>
              <a:rPr kumimoji="0" lang="en-US" sz="1800" b="0" i="0" u="none" strike="noStrike" cap="none" normalizeH="0" dirty="0" smtClean="0">
                <a:ln>
                  <a:noFill/>
                </a:ln>
                <a:solidFill>
                  <a:schemeClr val="tx1"/>
                </a:solidFill>
                <a:effectLst/>
                <a:latin typeface="Tahoma" pitchFamily="34" charset="0"/>
              </a:rPr>
              <a:t> Indian Citizen</a:t>
            </a:r>
            <a:endParaRPr kumimoji="0" lang="en-US" sz="1800" b="0" i="0" u="none" strike="noStrike" cap="none" normalizeH="0" baseline="0" dirty="0" smtClean="0">
              <a:ln>
                <a:noFill/>
              </a:ln>
              <a:solidFill>
                <a:schemeClr val="tx1"/>
              </a:solidFill>
              <a:effectLst/>
              <a:latin typeface="Tahoma" pitchFamily="34" charset="0"/>
            </a:endParaRPr>
          </a:p>
        </p:txBody>
      </p:sp>
      <p:cxnSp>
        <p:nvCxnSpPr>
          <p:cNvPr id="22" name="Straight Arrow Connector 21"/>
          <p:cNvCxnSpPr>
            <a:stCxn id="19" idx="1"/>
          </p:cNvCxnSpPr>
          <p:nvPr/>
        </p:nvCxnSpPr>
        <p:spPr bwMode="auto">
          <a:xfrm rot="10800000">
            <a:off x="3962400" y="5715000"/>
            <a:ext cx="1447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24579" name="Slide Number Placeholder 5"/>
          <p:cNvSpPr>
            <a:spLocks noGrp="1"/>
          </p:cNvSpPr>
          <p:nvPr>
            <p:ph type="sldNum" sz="quarter" idx="12"/>
          </p:nvPr>
        </p:nvSpPr>
        <p:spPr>
          <a:noFill/>
        </p:spPr>
        <p:txBody>
          <a:bodyPr/>
          <a:lstStyle/>
          <a:p>
            <a:fld id="{76CBCE7A-392A-427A-AD03-385401D3F108}" type="slidenum">
              <a:rPr lang="en-US" smtClean="0">
                <a:latin typeface="Tahoma" pitchFamily="32" charset="0"/>
              </a:rPr>
              <a:pPr/>
              <a:t>36</a:t>
            </a:fld>
            <a:endParaRPr lang="en-US" smtClean="0">
              <a:latin typeface="Tahoma" pitchFamily="32" charset="0"/>
            </a:endParaRPr>
          </a:p>
        </p:txBody>
      </p:sp>
      <p:sp>
        <p:nvSpPr>
          <p:cNvPr id="24580" name="Rectangle 2"/>
          <p:cNvSpPr>
            <a:spLocks noGrp="1" noChangeArrowheads="1"/>
          </p:cNvSpPr>
          <p:nvPr>
            <p:ph type="title"/>
          </p:nvPr>
        </p:nvSpPr>
        <p:spPr>
          <a:xfrm>
            <a:off x="1143000" y="609600"/>
            <a:ext cx="8763000" cy="1143000"/>
          </a:xfrm>
        </p:spPr>
        <p:txBody>
          <a:bodyPr/>
          <a:lstStyle/>
          <a:p>
            <a:pPr eaLnBrk="1" hangingPunct="1"/>
            <a:r>
              <a:rPr lang="en-US" sz="3200" smtClean="0"/>
              <a:t>Investment through Holding Company Press Note 2 (2009 Series)</a:t>
            </a:r>
          </a:p>
        </p:txBody>
      </p:sp>
      <p:sp>
        <p:nvSpPr>
          <p:cNvPr id="24581" name="Rectangle 3"/>
          <p:cNvSpPr>
            <a:spLocks noGrp="1" noChangeArrowheads="1"/>
          </p:cNvSpPr>
          <p:nvPr>
            <p:ph type="body" idx="1"/>
          </p:nvPr>
        </p:nvSpPr>
        <p:spPr>
          <a:xfrm>
            <a:off x="495300" y="1951038"/>
            <a:ext cx="9410700" cy="4525962"/>
          </a:xfrm>
        </p:spPr>
        <p:txBody>
          <a:bodyPr/>
          <a:lstStyle/>
          <a:p>
            <a:pPr eaLnBrk="1" hangingPunct="1">
              <a:buFont typeface="Wingdings" charset="2"/>
              <a:buNone/>
            </a:pPr>
            <a:r>
              <a:rPr lang="en-US" sz="2500" b="1" dirty="0" smtClean="0">
                <a:latin typeface="Arial" charset="0"/>
              </a:rPr>
              <a:t>   </a:t>
            </a:r>
            <a:r>
              <a:rPr lang="en-US" sz="2500" b="1" u="sng" dirty="0" smtClean="0">
                <a:latin typeface="Arial" charset="0"/>
              </a:rPr>
              <a:t>Scenario 1</a:t>
            </a:r>
            <a:r>
              <a:rPr lang="en-US" sz="2500" dirty="0" smtClean="0">
                <a:latin typeface="Arial" charset="0"/>
              </a:rPr>
              <a:t>       </a:t>
            </a:r>
            <a:r>
              <a:rPr lang="en-US" sz="2500" b="1" u="sng" dirty="0" smtClean="0">
                <a:latin typeface="Arial" charset="0"/>
              </a:rPr>
              <a:t>Scenario 2</a:t>
            </a:r>
            <a:r>
              <a:rPr lang="en-US" sz="2500" b="1" dirty="0" smtClean="0">
                <a:latin typeface="Arial" charset="0"/>
              </a:rPr>
              <a:t> </a:t>
            </a:r>
            <a:r>
              <a:rPr lang="en-US" sz="2500" dirty="0" smtClean="0">
                <a:latin typeface="Arial" charset="0"/>
              </a:rPr>
              <a:t>        </a:t>
            </a:r>
            <a:r>
              <a:rPr lang="en-US" sz="2500" b="1" u="sng" dirty="0" smtClean="0">
                <a:latin typeface="Arial" charset="0"/>
              </a:rPr>
              <a:t>Scenario 3</a:t>
            </a:r>
            <a:r>
              <a:rPr lang="en-US" sz="2500" dirty="0" smtClean="0">
                <a:latin typeface="Arial" charset="0"/>
              </a:rPr>
              <a:t>       </a:t>
            </a:r>
            <a:r>
              <a:rPr lang="en-US" sz="2500" b="1" u="sng" dirty="0" smtClean="0">
                <a:latin typeface="Arial" charset="0"/>
              </a:rPr>
              <a:t>Scenario 4</a:t>
            </a:r>
            <a:r>
              <a:rPr lang="en-US" sz="2500" dirty="0" smtClean="0">
                <a:latin typeface="Arial" charset="0"/>
              </a:rPr>
              <a:t> </a:t>
            </a:r>
          </a:p>
        </p:txBody>
      </p:sp>
      <p:grpSp>
        <p:nvGrpSpPr>
          <p:cNvPr id="2" name="Group 4"/>
          <p:cNvGrpSpPr>
            <a:grpSpLocks/>
          </p:cNvGrpSpPr>
          <p:nvPr/>
        </p:nvGrpSpPr>
        <p:grpSpPr bwMode="auto">
          <a:xfrm>
            <a:off x="533400" y="2743200"/>
            <a:ext cx="2420938" cy="3309938"/>
            <a:chOff x="2160" y="10980"/>
            <a:chExt cx="1980" cy="3240"/>
          </a:xfrm>
        </p:grpSpPr>
        <p:sp>
          <p:nvSpPr>
            <p:cNvPr id="24628" name="Text Box 5"/>
            <p:cNvSpPr txBox="1">
              <a:spLocks noChangeArrowheads="1"/>
            </p:cNvSpPr>
            <p:nvPr/>
          </p:nvSpPr>
          <p:spPr bwMode="auto">
            <a:xfrm>
              <a:off x="3240" y="12960"/>
              <a:ext cx="900" cy="360"/>
            </a:xfrm>
            <a:prstGeom prst="rect">
              <a:avLst/>
            </a:prstGeom>
            <a:solidFill>
              <a:srgbClr val="FFFFFF"/>
            </a:solidFill>
            <a:ln w="9525">
              <a:noFill/>
              <a:miter lim="800000"/>
              <a:headEnd/>
              <a:tailEnd/>
            </a:ln>
          </p:spPr>
          <p:txBody>
            <a:bodyPr/>
            <a:lstStyle/>
            <a:p>
              <a:r>
                <a:rPr lang="en-US" sz="2000">
                  <a:latin typeface="Arial" charset="0"/>
                </a:rPr>
                <a:t>100%</a:t>
              </a:r>
            </a:p>
          </p:txBody>
        </p:sp>
        <p:sp>
          <p:nvSpPr>
            <p:cNvPr id="24629" name="Text Box 6"/>
            <p:cNvSpPr txBox="1">
              <a:spLocks noChangeArrowheads="1"/>
            </p:cNvSpPr>
            <p:nvPr/>
          </p:nvSpPr>
          <p:spPr bwMode="auto">
            <a:xfrm>
              <a:off x="3240" y="11700"/>
              <a:ext cx="900" cy="360"/>
            </a:xfrm>
            <a:prstGeom prst="rect">
              <a:avLst/>
            </a:prstGeom>
            <a:solidFill>
              <a:srgbClr val="FFFFFF"/>
            </a:solidFill>
            <a:ln w="9525">
              <a:noFill/>
              <a:miter lim="800000"/>
              <a:headEnd/>
              <a:tailEnd/>
            </a:ln>
          </p:spPr>
          <p:txBody>
            <a:bodyPr/>
            <a:lstStyle/>
            <a:p>
              <a:r>
                <a:rPr lang="en-US" sz="2000">
                  <a:latin typeface="Arial" charset="0"/>
                </a:rPr>
                <a:t>49%</a:t>
              </a:r>
            </a:p>
          </p:txBody>
        </p:sp>
        <p:grpSp>
          <p:nvGrpSpPr>
            <p:cNvPr id="3" name="Group 7"/>
            <p:cNvGrpSpPr>
              <a:grpSpLocks/>
            </p:cNvGrpSpPr>
            <p:nvPr/>
          </p:nvGrpSpPr>
          <p:grpSpPr bwMode="auto">
            <a:xfrm>
              <a:off x="2160" y="10980"/>
              <a:ext cx="1800" cy="720"/>
              <a:chOff x="2160" y="10980"/>
              <a:chExt cx="1800" cy="720"/>
            </a:xfrm>
          </p:grpSpPr>
          <p:sp>
            <p:nvSpPr>
              <p:cNvPr id="24639" name="Rectangle 8"/>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640" name="Text Box 9"/>
              <p:cNvSpPr txBox="1">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pPr algn="ctr"/>
                <a:r>
                  <a:rPr lang="en-US" sz="2000" dirty="0">
                    <a:latin typeface="Arial" charset="0"/>
                  </a:rPr>
                  <a:t>Non Resident Entity</a:t>
                </a:r>
              </a:p>
            </p:txBody>
          </p:sp>
        </p:grpSp>
        <p:sp>
          <p:nvSpPr>
            <p:cNvPr id="24631" name="Line 10"/>
            <p:cNvSpPr>
              <a:spLocks noChangeShapeType="1"/>
            </p:cNvSpPr>
            <p:nvPr/>
          </p:nvSpPr>
          <p:spPr bwMode="auto">
            <a:xfrm>
              <a:off x="3060" y="11700"/>
              <a:ext cx="0" cy="540"/>
            </a:xfrm>
            <a:prstGeom prst="line">
              <a:avLst/>
            </a:prstGeom>
            <a:noFill/>
            <a:ln w="9525">
              <a:solidFill>
                <a:srgbClr val="000000"/>
              </a:solidFill>
              <a:round/>
              <a:headEnd/>
              <a:tailEnd type="triangle" w="med" len="med"/>
            </a:ln>
          </p:spPr>
          <p:txBody>
            <a:bodyPr/>
            <a:lstStyle/>
            <a:p>
              <a:endParaRPr lang="en-US"/>
            </a:p>
          </p:txBody>
        </p:sp>
        <p:grpSp>
          <p:nvGrpSpPr>
            <p:cNvPr id="4" name="Group 11"/>
            <p:cNvGrpSpPr>
              <a:grpSpLocks/>
            </p:cNvGrpSpPr>
            <p:nvPr/>
          </p:nvGrpSpPr>
          <p:grpSpPr bwMode="auto">
            <a:xfrm>
              <a:off x="2160" y="12240"/>
              <a:ext cx="1800" cy="720"/>
              <a:chOff x="2160" y="10980"/>
              <a:chExt cx="1800" cy="720"/>
            </a:xfrm>
          </p:grpSpPr>
          <p:sp>
            <p:nvSpPr>
              <p:cNvPr id="24637" name="Rectangle 12"/>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638" name="Text Box 13"/>
              <p:cNvSpPr txBox="1">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pPr algn="ctr"/>
                <a:r>
                  <a:rPr lang="en-US" sz="2000">
                    <a:latin typeface="Arial" charset="0"/>
                  </a:rPr>
                  <a:t>Company A</a:t>
                </a:r>
              </a:p>
            </p:txBody>
          </p:sp>
        </p:grpSp>
        <p:sp>
          <p:nvSpPr>
            <p:cNvPr id="24633" name="Line 14"/>
            <p:cNvSpPr>
              <a:spLocks noChangeShapeType="1"/>
            </p:cNvSpPr>
            <p:nvPr/>
          </p:nvSpPr>
          <p:spPr bwMode="auto">
            <a:xfrm>
              <a:off x="3060" y="12960"/>
              <a:ext cx="0" cy="540"/>
            </a:xfrm>
            <a:prstGeom prst="line">
              <a:avLst/>
            </a:prstGeom>
            <a:noFill/>
            <a:ln w="9525">
              <a:solidFill>
                <a:srgbClr val="000000"/>
              </a:solidFill>
              <a:round/>
              <a:headEnd/>
              <a:tailEnd type="triangle" w="med" len="med"/>
            </a:ln>
          </p:spPr>
          <p:txBody>
            <a:bodyPr/>
            <a:lstStyle/>
            <a:p>
              <a:endParaRPr lang="en-US"/>
            </a:p>
          </p:txBody>
        </p:sp>
        <p:grpSp>
          <p:nvGrpSpPr>
            <p:cNvPr id="5" name="Group 15"/>
            <p:cNvGrpSpPr>
              <a:grpSpLocks/>
            </p:cNvGrpSpPr>
            <p:nvPr/>
          </p:nvGrpSpPr>
          <p:grpSpPr bwMode="auto">
            <a:xfrm>
              <a:off x="2160" y="13500"/>
              <a:ext cx="1800" cy="720"/>
              <a:chOff x="2160" y="10980"/>
              <a:chExt cx="1800" cy="720"/>
            </a:xfrm>
          </p:grpSpPr>
          <p:sp>
            <p:nvSpPr>
              <p:cNvPr id="24635" name="Rectangle 16"/>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636" name="Text Box 17"/>
              <p:cNvSpPr txBox="1">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pPr algn="ctr"/>
                <a:r>
                  <a:rPr lang="en-US" sz="2000">
                    <a:latin typeface="Arial" charset="0"/>
                  </a:rPr>
                  <a:t>Company B</a:t>
                </a:r>
              </a:p>
            </p:txBody>
          </p:sp>
        </p:grpSp>
      </p:grpSp>
      <p:grpSp>
        <p:nvGrpSpPr>
          <p:cNvPr id="6" name="Group 18"/>
          <p:cNvGrpSpPr>
            <a:grpSpLocks/>
          </p:cNvGrpSpPr>
          <p:nvPr/>
        </p:nvGrpSpPr>
        <p:grpSpPr bwMode="auto">
          <a:xfrm>
            <a:off x="2889250" y="2590800"/>
            <a:ext cx="2228850" cy="3352800"/>
            <a:chOff x="2160" y="10980"/>
            <a:chExt cx="1980" cy="3240"/>
          </a:xfrm>
        </p:grpSpPr>
        <p:sp>
          <p:nvSpPr>
            <p:cNvPr id="24615" name="Text Box 19"/>
            <p:cNvSpPr txBox="1">
              <a:spLocks noChangeArrowheads="1"/>
            </p:cNvSpPr>
            <p:nvPr/>
          </p:nvSpPr>
          <p:spPr bwMode="auto">
            <a:xfrm>
              <a:off x="3240" y="12960"/>
              <a:ext cx="900" cy="360"/>
            </a:xfrm>
            <a:prstGeom prst="rect">
              <a:avLst/>
            </a:prstGeom>
            <a:solidFill>
              <a:srgbClr val="FFFFFF"/>
            </a:solidFill>
            <a:ln w="9525">
              <a:noFill/>
              <a:miter lim="800000"/>
              <a:headEnd/>
              <a:tailEnd/>
            </a:ln>
          </p:spPr>
          <p:txBody>
            <a:bodyPr/>
            <a:lstStyle/>
            <a:p>
              <a:r>
                <a:rPr lang="en-US" sz="2000">
                  <a:latin typeface="Arial" charset="0"/>
                </a:rPr>
                <a:t>26%</a:t>
              </a:r>
            </a:p>
          </p:txBody>
        </p:sp>
        <p:sp>
          <p:nvSpPr>
            <p:cNvPr id="24616" name="Text Box 20"/>
            <p:cNvSpPr txBox="1">
              <a:spLocks noChangeArrowheads="1"/>
            </p:cNvSpPr>
            <p:nvPr/>
          </p:nvSpPr>
          <p:spPr bwMode="auto">
            <a:xfrm>
              <a:off x="3240" y="11700"/>
              <a:ext cx="900" cy="360"/>
            </a:xfrm>
            <a:prstGeom prst="rect">
              <a:avLst/>
            </a:prstGeom>
            <a:solidFill>
              <a:srgbClr val="FFFFFF"/>
            </a:solidFill>
            <a:ln w="9525">
              <a:noFill/>
              <a:miter lim="800000"/>
              <a:headEnd/>
              <a:tailEnd/>
            </a:ln>
          </p:spPr>
          <p:txBody>
            <a:bodyPr/>
            <a:lstStyle/>
            <a:p>
              <a:r>
                <a:rPr lang="en-US" sz="2000" dirty="0">
                  <a:latin typeface="Arial" charset="0"/>
                </a:rPr>
                <a:t>75%</a:t>
              </a:r>
            </a:p>
          </p:txBody>
        </p:sp>
        <p:grpSp>
          <p:nvGrpSpPr>
            <p:cNvPr id="7" name="Group 21"/>
            <p:cNvGrpSpPr>
              <a:grpSpLocks/>
            </p:cNvGrpSpPr>
            <p:nvPr/>
          </p:nvGrpSpPr>
          <p:grpSpPr bwMode="auto">
            <a:xfrm>
              <a:off x="2160" y="10980"/>
              <a:ext cx="1800" cy="720"/>
              <a:chOff x="2160" y="10980"/>
              <a:chExt cx="1800" cy="720"/>
            </a:xfrm>
          </p:grpSpPr>
          <p:sp>
            <p:nvSpPr>
              <p:cNvPr id="24626" name="Rectangle 22"/>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627" name="Text Box 23"/>
              <p:cNvSpPr txBox="1">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pPr algn="ctr"/>
                <a:r>
                  <a:rPr lang="en-US" sz="2000" dirty="0">
                    <a:latin typeface="Arial" charset="0"/>
                  </a:rPr>
                  <a:t>Non Resident Entity</a:t>
                </a:r>
              </a:p>
            </p:txBody>
          </p:sp>
        </p:grpSp>
        <p:sp>
          <p:nvSpPr>
            <p:cNvPr id="24618" name="Line 24"/>
            <p:cNvSpPr>
              <a:spLocks noChangeShapeType="1"/>
            </p:cNvSpPr>
            <p:nvPr/>
          </p:nvSpPr>
          <p:spPr bwMode="auto">
            <a:xfrm>
              <a:off x="3060" y="11700"/>
              <a:ext cx="0" cy="540"/>
            </a:xfrm>
            <a:prstGeom prst="line">
              <a:avLst/>
            </a:prstGeom>
            <a:noFill/>
            <a:ln w="9525">
              <a:solidFill>
                <a:srgbClr val="000000"/>
              </a:solidFill>
              <a:round/>
              <a:headEnd/>
              <a:tailEnd type="triangle" w="med" len="med"/>
            </a:ln>
          </p:spPr>
          <p:txBody>
            <a:bodyPr/>
            <a:lstStyle/>
            <a:p>
              <a:endParaRPr lang="en-US"/>
            </a:p>
          </p:txBody>
        </p:sp>
        <p:grpSp>
          <p:nvGrpSpPr>
            <p:cNvPr id="8" name="Group 25"/>
            <p:cNvGrpSpPr>
              <a:grpSpLocks/>
            </p:cNvGrpSpPr>
            <p:nvPr/>
          </p:nvGrpSpPr>
          <p:grpSpPr bwMode="auto">
            <a:xfrm>
              <a:off x="2160" y="12240"/>
              <a:ext cx="1800" cy="720"/>
              <a:chOff x="2160" y="10980"/>
              <a:chExt cx="1800" cy="720"/>
            </a:xfrm>
          </p:grpSpPr>
          <p:sp>
            <p:nvSpPr>
              <p:cNvPr id="24624" name="Rectangle 26"/>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625" name="Text Box 27"/>
              <p:cNvSpPr txBox="1">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pPr algn="ctr"/>
                <a:r>
                  <a:rPr lang="en-US" sz="2000" dirty="0">
                    <a:latin typeface="Arial" charset="0"/>
                  </a:rPr>
                  <a:t>Company A</a:t>
                </a:r>
              </a:p>
            </p:txBody>
          </p:sp>
        </p:grpSp>
        <p:sp>
          <p:nvSpPr>
            <p:cNvPr id="24620" name="Line 28"/>
            <p:cNvSpPr>
              <a:spLocks noChangeShapeType="1"/>
            </p:cNvSpPr>
            <p:nvPr/>
          </p:nvSpPr>
          <p:spPr bwMode="auto">
            <a:xfrm>
              <a:off x="3060" y="12960"/>
              <a:ext cx="0" cy="540"/>
            </a:xfrm>
            <a:prstGeom prst="line">
              <a:avLst/>
            </a:prstGeom>
            <a:noFill/>
            <a:ln w="9525">
              <a:solidFill>
                <a:srgbClr val="000000"/>
              </a:solidFill>
              <a:round/>
              <a:headEnd/>
              <a:tailEnd type="triangle" w="med" len="med"/>
            </a:ln>
          </p:spPr>
          <p:txBody>
            <a:bodyPr/>
            <a:lstStyle/>
            <a:p>
              <a:endParaRPr lang="en-US"/>
            </a:p>
          </p:txBody>
        </p:sp>
        <p:grpSp>
          <p:nvGrpSpPr>
            <p:cNvPr id="9" name="Group 29"/>
            <p:cNvGrpSpPr>
              <a:grpSpLocks/>
            </p:cNvGrpSpPr>
            <p:nvPr/>
          </p:nvGrpSpPr>
          <p:grpSpPr bwMode="auto">
            <a:xfrm>
              <a:off x="2160" y="13500"/>
              <a:ext cx="1800" cy="720"/>
              <a:chOff x="2160" y="10980"/>
              <a:chExt cx="1800" cy="720"/>
            </a:xfrm>
          </p:grpSpPr>
          <p:sp>
            <p:nvSpPr>
              <p:cNvPr id="24622" name="Rectangle 30"/>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623" name="Text Box 31"/>
              <p:cNvSpPr txBox="1">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pPr algn="ctr"/>
                <a:r>
                  <a:rPr lang="en-US" sz="2000">
                    <a:latin typeface="Arial" charset="0"/>
                  </a:rPr>
                  <a:t>Company B</a:t>
                </a:r>
              </a:p>
            </p:txBody>
          </p:sp>
        </p:grpSp>
      </p:grpSp>
      <p:grpSp>
        <p:nvGrpSpPr>
          <p:cNvPr id="10" name="Group 32"/>
          <p:cNvGrpSpPr>
            <a:grpSpLocks/>
          </p:cNvGrpSpPr>
          <p:nvPr/>
        </p:nvGrpSpPr>
        <p:grpSpPr bwMode="auto">
          <a:xfrm>
            <a:off x="5200650" y="2590800"/>
            <a:ext cx="2414588" cy="3352800"/>
            <a:chOff x="2160" y="10980"/>
            <a:chExt cx="1980" cy="3240"/>
          </a:xfrm>
        </p:grpSpPr>
        <p:sp>
          <p:nvSpPr>
            <p:cNvPr id="24602" name="Text Box 33"/>
            <p:cNvSpPr txBox="1">
              <a:spLocks noChangeArrowheads="1"/>
            </p:cNvSpPr>
            <p:nvPr/>
          </p:nvSpPr>
          <p:spPr bwMode="auto">
            <a:xfrm>
              <a:off x="3240" y="12960"/>
              <a:ext cx="900" cy="360"/>
            </a:xfrm>
            <a:prstGeom prst="rect">
              <a:avLst/>
            </a:prstGeom>
            <a:solidFill>
              <a:srgbClr val="FFFFFF"/>
            </a:solidFill>
            <a:ln w="9525">
              <a:noFill/>
              <a:miter lim="800000"/>
              <a:headEnd/>
              <a:tailEnd/>
            </a:ln>
          </p:spPr>
          <p:txBody>
            <a:bodyPr/>
            <a:lstStyle/>
            <a:p>
              <a:r>
                <a:rPr lang="en-US" sz="2000">
                  <a:latin typeface="Arial" charset="0"/>
                </a:rPr>
                <a:t>80%</a:t>
              </a:r>
            </a:p>
          </p:txBody>
        </p:sp>
        <p:sp>
          <p:nvSpPr>
            <p:cNvPr id="24603" name="Text Box 34"/>
            <p:cNvSpPr txBox="1">
              <a:spLocks noChangeArrowheads="1"/>
            </p:cNvSpPr>
            <p:nvPr/>
          </p:nvSpPr>
          <p:spPr bwMode="auto">
            <a:xfrm>
              <a:off x="3240" y="11700"/>
              <a:ext cx="900" cy="360"/>
            </a:xfrm>
            <a:prstGeom prst="rect">
              <a:avLst/>
            </a:prstGeom>
            <a:solidFill>
              <a:srgbClr val="FFFFFF"/>
            </a:solidFill>
            <a:ln w="9525">
              <a:noFill/>
              <a:miter lim="800000"/>
              <a:headEnd/>
              <a:tailEnd/>
            </a:ln>
          </p:spPr>
          <p:txBody>
            <a:bodyPr/>
            <a:lstStyle/>
            <a:p>
              <a:r>
                <a:rPr lang="en-US" sz="2000">
                  <a:latin typeface="Arial" charset="0"/>
                </a:rPr>
                <a:t>75%</a:t>
              </a:r>
            </a:p>
          </p:txBody>
        </p:sp>
        <p:grpSp>
          <p:nvGrpSpPr>
            <p:cNvPr id="11" name="Group 35"/>
            <p:cNvGrpSpPr>
              <a:grpSpLocks/>
            </p:cNvGrpSpPr>
            <p:nvPr/>
          </p:nvGrpSpPr>
          <p:grpSpPr bwMode="auto">
            <a:xfrm>
              <a:off x="2160" y="10980"/>
              <a:ext cx="1800" cy="720"/>
              <a:chOff x="2160" y="10980"/>
              <a:chExt cx="1800" cy="720"/>
            </a:xfrm>
          </p:grpSpPr>
          <p:sp>
            <p:nvSpPr>
              <p:cNvPr id="24613" name="Rectangle 36"/>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614" name="Text Box 37"/>
              <p:cNvSpPr txBox="1">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pPr algn="ctr"/>
                <a:r>
                  <a:rPr lang="en-US" sz="2000">
                    <a:latin typeface="Arial" charset="0"/>
                  </a:rPr>
                  <a:t>Non Resident Entity</a:t>
                </a:r>
              </a:p>
            </p:txBody>
          </p:sp>
        </p:grpSp>
        <p:sp>
          <p:nvSpPr>
            <p:cNvPr id="24605" name="Line 38"/>
            <p:cNvSpPr>
              <a:spLocks noChangeShapeType="1"/>
            </p:cNvSpPr>
            <p:nvPr/>
          </p:nvSpPr>
          <p:spPr bwMode="auto">
            <a:xfrm>
              <a:off x="3060" y="11700"/>
              <a:ext cx="0" cy="540"/>
            </a:xfrm>
            <a:prstGeom prst="line">
              <a:avLst/>
            </a:prstGeom>
            <a:noFill/>
            <a:ln w="9525">
              <a:solidFill>
                <a:srgbClr val="000000"/>
              </a:solidFill>
              <a:round/>
              <a:headEnd/>
              <a:tailEnd type="triangle" w="med" len="med"/>
            </a:ln>
          </p:spPr>
          <p:txBody>
            <a:bodyPr/>
            <a:lstStyle/>
            <a:p>
              <a:endParaRPr lang="en-US"/>
            </a:p>
          </p:txBody>
        </p:sp>
        <p:grpSp>
          <p:nvGrpSpPr>
            <p:cNvPr id="12" name="Group 39"/>
            <p:cNvGrpSpPr>
              <a:grpSpLocks/>
            </p:cNvGrpSpPr>
            <p:nvPr/>
          </p:nvGrpSpPr>
          <p:grpSpPr bwMode="auto">
            <a:xfrm>
              <a:off x="2160" y="12240"/>
              <a:ext cx="1800" cy="720"/>
              <a:chOff x="2160" y="10980"/>
              <a:chExt cx="1800" cy="720"/>
            </a:xfrm>
          </p:grpSpPr>
          <p:sp>
            <p:nvSpPr>
              <p:cNvPr id="24611" name="Rectangle 40"/>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612" name="Text Box 41"/>
              <p:cNvSpPr txBox="1">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pPr algn="ctr"/>
                <a:r>
                  <a:rPr lang="en-US" sz="2000">
                    <a:latin typeface="Arial" charset="0"/>
                  </a:rPr>
                  <a:t>Company A</a:t>
                </a:r>
              </a:p>
            </p:txBody>
          </p:sp>
        </p:grpSp>
        <p:sp>
          <p:nvSpPr>
            <p:cNvPr id="24607" name="Line 42"/>
            <p:cNvSpPr>
              <a:spLocks noChangeShapeType="1"/>
            </p:cNvSpPr>
            <p:nvPr/>
          </p:nvSpPr>
          <p:spPr bwMode="auto">
            <a:xfrm>
              <a:off x="3060" y="12960"/>
              <a:ext cx="0" cy="540"/>
            </a:xfrm>
            <a:prstGeom prst="line">
              <a:avLst/>
            </a:prstGeom>
            <a:noFill/>
            <a:ln w="9525">
              <a:solidFill>
                <a:srgbClr val="000000"/>
              </a:solidFill>
              <a:round/>
              <a:headEnd/>
              <a:tailEnd type="triangle" w="med" len="med"/>
            </a:ln>
          </p:spPr>
          <p:txBody>
            <a:bodyPr/>
            <a:lstStyle/>
            <a:p>
              <a:endParaRPr lang="en-US"/>
            </a:p>
          </p:txBody>
        </p:sp>
        <p:grpSp>
          <p:nvGrpSpPr>
            <p:cNvPr id="13" name="Group 43"/>
            <p:cNvGrpSpPr>
              <a:grpSpLocks/>
            </p:cNvGrpSpPr>
            <p:nvPr/>
          </p:nvGrpSpPr>
          <p:grpSpPr bwMode="auto">
            <a:xfrm>
              <a:off x="2160" y="13500"/>
              <a:ext cx="1800" cy="720"/>
              <a:chOff x="2160" y="10980"/>
              <a:chExt cx="1800" cy="720"/>
            </a:xfrm>
          </p:grpSpPr>
          <p:sp>
            <p:nvSpPr>
              <p:cNvPr id="24609" name="Rectangle 44"/>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610" name="Text Box 45"/>
              <p:cNvSpPr txBox="1">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pPr algn="ctr"/>
                <a:r>
                  <a:rPr lang="en-US" sz="2000">
                    <a:latin typeface="Arial" charset="0"/>
                  </a:rPr>
                  <a:t>Company B</a:t>
                </a:r>
              </a:p>
            </p:txBody>
          </p:sp>
        </p:grpSp>
      </p:grpSp>
      <p:grpSp>
        <p:nvGrpSpPr>
          <p:cNvPr id="14" name="Group 46"/>
          <p:cNvGrpSpPr>
            <a:grpSpLocks/>
          </p:cNvGrpSpPr>
          <p:nvPr/>
        </p:nvGrpSpPr>
        <p:grpSpPr bwMode="auto">
          <a:xfrm>
            <a:off x="7594600" y="2590800"/>
            <a:ext cx="2311400" cy="3352800"/>
            <a:chOff x="2160" y="10980"/>
            <a:chExt cx="1980" cy="3240"/>
          </a:xfrm>
        </p:grpSpPr>
        <p:sp>
          <p:nvSpPr>
            <p:cNvPr id="24589" name="Text Box 47"/>
            <p:cNvSpPr txBox="1">
              <a:spLocks noChangeArrowheads="1"/>
            </p:cNvSpPr>
            <p:nvPr/>
          </p:nvSpPr>
          <p:spPr bwMode="auto">
            <a:xfrm>
              <a:off x="3240" y="12960"/>
              <a:ext cx="900" cy="360"/>
            </a:xfrm>
            <a:prstGeom prst="rect">
              <a:avLst/>
            </a:prstGeom>
            <a:solidFill>
              <a:srgbClr val="FFFFFF"/>
            </a:solidFill>
            <a:ln w="9525">
              <a:noFill/>
              <a:miter lim="800000"/>
              <a:headEnd/>
              <a:tailEnd/>
            </a:ln>
          </p:spPr>
          <p:txBody>
            <a:bodyPr/>
            <a:lstStyle/>
            <a:p>
              <a:r>
                <a:rPr lang="en-US" sz="2000">
                  <a:latin typeface="Arial" charset="0"/>
                </a:rPr>
                <a:t>100%</a:t>
              </a:r>
            </a:p>
          </p:txBody>
        </p:sp>
        <p:sp>
          <p:nvSpPr>
            <p:cNvPr id="24590" name="Text Box 48"/>
            <p:cNvSpPr txBox="1">
              <a:spLocks noChangeArrowheads="1"/>
            </p:cNvSpPr>
            <p:nvPr/>
          </p:nvSpPr>
          <p:spPr bwMode="auto">
            <a:xfrm>
              <a:off x="3240" y="11700"/>
              <a:ext cx="900" cy="360"/>
            </a:xfrm>
            <a:prstGeom prst="rect">
              <a:avLst/>
            </a:prstGeom>
            <a:solidFill>
              <a:srgbClr val="FFFFFF"/>
            </a:solidFill>
            <a:ln w="9525">
              <a:noFill/>
              <a:miter lim="800000"/>
              <a:headEnd/>
              <a:tailEnd/>
            </a:ln>
          </p:spPr>
          <p:txBody>
            <a:bodyPr/>
            <a:lstStyle/>
            <a:p>
              <a:r>
                <a:rPr lang="en-US" sz="2000">
                  <a:latin typeface="Arial" charset="0"/>
                </a:rPr>
                <a:t>75%</a:t>
              </a:r>
            </a:p>
          </p:txBody>
        </p:sp>
        <p:grpSp>
          <p:nvGrpSpPr>
            <p:cNvPr id="15" name="Group 49"/>
            <p:cNvGrpSpPr>
              <a:grpSpLocks/>
            </p:cNvGrpSpPr>
            <p:nvPr/>
          </p:nvGrpSpPr>
          <p:grpSpPr bwMode="auto">
            <a:xfrm>
              <a:off x="2160" y="10980"/>
              <a:ext cx="1800" cy="720"/>
              <a:chOff x="2160" y="10980"/>
              <a:chExt cx="1800" cy="720"/>
            </a:xfrm>
          </p:grpSpPr>
          <p:sp>
            <p:nvSpPr>
              <p:cNvPr id="24600" name="Rectangle 50"/>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601" name="Text Box 51"/>
              <p:cNvSpPr txBox="1">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pPr algn="ctr"/>
                <a:r>
                  <a:rPr lang="en-US" sz="2000">
                    <a:latin typeface="Arial" charset="0"/>
                  </a:rPr>
                  <a:t>Non Resident Entity</a:t>
                </a:r>
              </a:p>
            </p:txBody>
          </p:sp>
        </p:grpSp>
        <p:sp>
          <p:nvSpPr>
            <p:cNvPr id="24592" name="Line 52"/>
            <p:cNvSpPr>
              <a:spLocks noChangeShapeType="1"/>
            </p:cNvSpPr>
            <p:nvPr/>
          </p:nvSpPr>
          <p:spPr bwMode="auto">
            <a:xfrm>
              <a:off x="3060" y="11700"/>
              <a:ext cx="0" cy="540"/>
            </a:xfrm>
            <a:prstGeom prst="line">
              <a:avLst/>
            </a:prstGeom>
            <a:noFill/>
            <a:ln w="9525">
              <a:solidFill>
                <a:srgbClr val="000000"/>
              </a:solidFill>
              <a:round/>
              <a:headEnd/>
              <a:tailEnd type="triangle" w="med" len="med"/>
            </a:ln>
          </p:spPr>
          <p:txBody>
            <a:bodyPr/>
            <a:lstStyle/>
            <a:p>
              <a:endParaRPr lang="en-US"/>
            </a:p>
          </p:txBody>
        </p:sp>
        <p:grpSp>
          <p:nvGrpSpPr>
            <p:cNvPr id="16" name="Group 53"/>
            <p:cNvGrpSpPr>
              <a:grpSpLocks/>
            </p:cNvGrpSpPr>
            <p:nvPr/>
          </p:nvGrpSpPr>
          <p:grpSpPr bwMode="auto">
            <a:xfrm>
              <a:off x="2160" y="12240"/>
              <a:ext cx="1800" cy="720"/>
              <a:chOff x="2160" y="10980"/>
              <a:chExt cx="1800" cy="720"/>
            </a:xfrm>
          </p:grpSpPr>
          <p:sp>
            <p:nvSpPr>
              <p:cNvPr id="24598" name="Rectangle 54"/>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599" name="Text Box 55"/>
              <p:cNvSpPr txBox="1">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pPr algn="ctr"/>
                <a:r>
                  <a:rPr lang="en-US" sz="2000">
                    <a:latin typeface="Arial" charset="0"/>
                  </a:rPr>
                  <a:t>Company A</a:t>
                </a:r>
              </a:p>
            </p:txBody>
          </p:sp>
        </p:grpSp>
        <p:sp>
          <p:nvSpPr>
            <p:cNvPr id="24594" name="Line 56"/>
            <p:cNvSpPr>
              <a:spLocks noChangeShapeType="1"/>
            </p:cNvSpPr>
            <p:nvPr/>
          </p:nvSpPr>
          <p:spPr bwMode="auto">
            <a:xfrm>
              <a:off x="3060" y="12960"/>
              <a:ext cx="0" cy="540"/>
            </a:xfrm>
            <a:prstGeom prst="line">
              <a:avLst/>
            </a:prstGeom>
            <a:noFill/>
            <a:ln w="9525">
              <a:solidFill>
                <a:srgbClr val="000000"/>
              </a:solidFill>
              <a:round/>
              <a:headEnd/>
              <a:tailEnd type="triangle" w="med" len="med"/>
            </a:ln>
          </p:spPr>
          <p:txBody>
            <a:bodyPr/>
            <a:lstStyle/>
            <a:p>
              <a:endParaRPr lang="en-US"/>
            </a:p>
          </p:txBody>
        </p:sp>
        <p:grpSp>
          <p:nvGrpSpPr>
            <p:cNvPr id="17" name="Group 57"/>
            <p:cNvGrpSpPr>
              <a:grpSpLocks/>
            </p:cNvGrpSpPr>
            <p:nvPr/>
          </p:nvGrpSpPr>
          <p:grpSpPr bwMode="auto">
            <a:xfrm>
              <a:off x="2160" y="13500"/>
              <a:ext cx="1800" cy="720"/>
              <a:chOff x="2160" y="10980"/>
              <a:chExt cx="1800" cy="720"/>
            </a:xfrm>
          </p:grpSpPr>
          <p:sp>
            <p:nvSpPr>
              <p:cNvPr id="24596" name="Rectangle 58"/>
              <p:cNvSpPr>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endParaRPr lang="en-US"/>
              </a:p>
            </p:txBody>
          </p:sp>
          <p:sp>
            <p:nvSpPr>
              <p:cNvPr id="24597" name="Text Box 59"/>
              <p:cNvSpPr txBox="1">
                <a:spLocks noChangeArrowheads="1"/>
              </p:cNvSpPr>
              <p:nvPr/>
            </p:nvSpPr>
            <p:spPr bwMode="auto">
              <a:xfrm>
                <a:off x="2160" y="10980"/>
                <a:ext cx="1800" cy="720"/>
              </a:xfrm>
              <a:prstGeom prst="rect">
                <a:avLst/>
              </a:prstGeom>
              <a:solidFill>
                <a:srgbClr val="FFFFFF"/>
              </a:solidFill>
              <a:ln w="9525">
                <a:solidFill>
                  <a:srgbClr val="000000"/>
                </a:solidFill>
                <a:miter lim="800000"/>
                <a:headEnd/>
                <a:tailEnd/>
              </a:ln>
            </p:spPr>
            <p:txBody>
              <a:bodyPr/>
              <a:lstStyle/>
              <a:p>
                <a:pPr algn="ctr"/>
                <a:r>
                  <a:rPr lang="en-US" sz="2000">
                    <a:latin typeface="Arial" charset="0"/>
                  </a:rPr>
                  <a:t>Company B</a:t>
                </a:r>
              </a:p>
            </p:txBody>
          </p:sp>
        </p:grpSp>
      </p:grpSp>
      <p:sp>
        <p:nvSpPr>
          <p:cNvPr id="24586" name="Line 9"/>
          <p:cNvSpPr>
            <a:spLocks noChangeShapeType="1"/>
          </p:cNvSpPr>
          <p:nvPr/>
        </p:nvSpPr>
        <p:spPr bwMode="auto">
          <a:xfrm>
            <a:off x="0" y="1752600"/>
            <a:ext cx="9906000" cy="0"/>
          </a:xfrm>
          <a:prstGeom prst="line">
            <a:avLst/>
          </a:prstGeom>
          <a:noFill/>
          <a:ln w="9525">
            <a:solidFill>
              <a:schemeClr val="tx1"/>
            </a:solidFill>
            <a:round/>
            <a:headEnd/>
            <a:tailEnd/>
          </a:ln>
        </p:spPr>
        <p:txBody>
          <a:bodyPr/>
          <a:lstStyle/>
          <a:p>
            <a:endParaRPr lang="en-US"/>
          </a:p>
        </p:txBody>
      </p:sp>
      <p:sp>
        <p:nvSpPr>
          <p:cNvPr id="24587"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24588"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25603" name="Slide Number Placeholder 5"/>
          <p:cNvSpPr>
            <a:spLocks noGrp="1"/>
          </p:cNvSpPr>
          <p:nvPr>
            <p:ph type="sldNum" sz="quarter" idx="12"/>
          </p:nvPr>
        </p:nvSpPr>
        <p:spPr>
          <a:noFill/>
        </p:spPr>
        <p:txBody>
          <a:bodyPr/>
          <a:lstStyle/>
          <a:p>
            <a:fld id="{209DCF33-EBB4-4146-9597-55A3518EAB13}" type="slidenum">
              <a:rPr lang="en-US" smtClean="0">
                <a:latin typeface="Tahoma" pitchFamily="32" charset="0"/>
              </a:rPr>
              <a:pPr/>
              <a:t>37</a:t>
            </a:fld>
            <a:endParaRPr lang="en-US" smtClean="0">
              <a:latin typeface="Tahoma" pitchFamily="32" charset="0"/>
            </a:endParaRPr>
          </a:p>
        </p:txBody>
      </p:sp>
      <p:sp>
        <p:nvSpPr>
          <p:cNvPr id="25604" name="Rectangle 2"/>
          <p:cNvSpPr>
            <a:spLocks noGrp="1" noChangeArrowheads="1"/>
          </p:cNvSpPr>
          <p:nvPr>
            <p:ph type="title"/>
          </p:nvPr>
        </p:nvSpPr>
        <p:spPr/>
        <p:txBody>
          <a:bodyPr/>
          <a:lstStyle/>
          <a:p>
            <a:pPr eaLnBrk="1" hangingPunct="1"/>
            <a:r>
              <a:rPr lang="en-US" sz="3200" smtClean="0"/>
              <a:t>Investment through Holding Company Press Note 2 (2009 Series)			contd.</a:t>
            </a:r>
          </a:p>
        </p:txBody>
      </p:sp>
      <p:sp>
        <p:nvSpPr>
          <p:cNvPr id="25605" name="Rectangle 3"/>
          <p:cNvSpPr>
            <a:spLocks noGrp="1" noChangeArrowheads="1"/>
          </p:cNvSpPr>
          <p:nvPr>
            <p:ph type="body" idx="1"/>
          </p:nvPr>
        </p:nvSpPr>
        <p:spPr>
          <a:xfrm>
            <a:off x="1219200" y="2057400"/>
            <a:ext cx="8458200" cy="4525963"/>
          </a:xfrm>
        </p:spPr>
        <p:txBody>
          <a:bodyPr/>
          <a:lstStyle/>
          <a:p>
            <a:pPr eaLnBrk="1" hangingPunct="1">
              <a:lnSpc>
                <a:spcPct val="80000"/>
              </a:lnSpc>
            </a:pPr>
            <a:r>
              <a:rPr lang="en-US" sz="2000" smtClean="0"/>
              <a:t>Company A is investing in company B</a:t>
            </a:r>
          </a:p>
          <a:p>
            <a:pPr eaLnBrk="1" hangingPunct="1">
              <a:lnSpc>
                <a:spcPct val="80000"/>
              </a:lnSpc>
            </a:pPr>
            <a:r>
              <a:rPr lang="en-US" sz="2000" smtClean="0"/>
              <a:t>Foreign Investment = Direct investment + Indirect investment</a:t>
            </a:r>
          </a:p>
          <a:p>
            <a:pPr eaLnBrk="1" hangingPunct="1">
              <a:lnSpc>
                <a:spcPct val="80000"/>
              </a:lnSpc>
            </a:pPr>
            <a:r>
              <a:rPr lang="en-US" sz="2000" smtClean="0"/>
              <a:t>Assuming there is no direct non resident investment in company B, foreign investment in each of the scenario is as under</a:t>
            </a:r>
            <a:endParaRPr lang="nl-NL" sz="2000" smtClean="0"/>
          </a:p>
          <a:p>
            <a:pPr eaLnBrk="1" hangingPunct="1">
              <a:lnSpc>
                <a:spcPct val="80000"/>
              </a:lnSpc>
              <a:buFont typeface="Wingdings" charset="2"/>
              <a:buNone/>
            </a:pPr>
            <a:r>
              <a:rPr lang="nl-NL" sz="2000" smtClean="0"/>
              <a:t>	a) 	Scenario 1:	Nil	+	Nil	=	Nil</a:t>
            </a:r>
          </a:p>
          <a:p>
            <a:pPr eaLnBrk="1" hangingPunct="1">
              <a:lnSpc>
                <a:spcPct val="80000"/>
              </a:lnSpc>
              <a:buFont typeface="Wingdings" charset="2"/>
              <a:buNone/>
            </a:pPr>
            <a:r>
              <a:rPr lang="nl-NL" sz="2000" smtClean="0"/>
              <a:t>	b) 	Scenario 2:	Nil	+	26%	=	26%</a:t>
            </a:r>
          </a:p>
          <a:p>
            <a:pPr eaLnBrk="1" hangingPunct="1">
              <a:lnSpc>
                <a:spcPct val="80000"/>
              </a:lnSpc>
              <a:buFont typeface="Wingdings" charset="2"/>
              <a:buNone/>
            </a:pPr>
            <a:r>
              <a:rPr lang="nl-NL" sz="2000" smtClean="0"/>
              <a:t>	c)	Scenario 3:	Nil	+	80%	=	80%</a:t>
            </a:r>
          </a:p>
          <a:p>
            <a:pPr eaLnBrk="1" hangingPunct="1">
              <a:lnSpc>
                <a:spcPct val="80000"/>
              </a:lnSpc>
              <a:buFont typeface="Wingdings" charset="2"/>
              <a:buNone/>
            </a:pPr>
            <a:r>
              <a:rPr lang="nl-NL" sz="2000" smtClean="0"/>
              <a:t>	d)	Scenario 4:	Nil	+	75%	=	75%</a:t>
            </a:r>
            <a:endParaRPr lang="en-US" sz="2000" smtClean="0"/>
          </a:p>
          <a:p>
            <a:pPr eaLnBrk="1" hangingPunct="1">
              <a:lnSpc>
                <a:spcPct val="80000"/>
              </a:lnSpc>
            </a:pPr>
            <a:r>
              <a:rPr lang="en-US" sz="2000" smtClean="0"/>
              <a:t>The methodology will apply at every stage where Investing Indian company is intercepted and to all Indian Companies.</a:t>
            </a:r>
          </a:p>
        </p:txBody>
      </p:sp>
      <p:sp>
        <p:nvSpPr>
          <p:cNvPr id="25606"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25607"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a:p>
            <a:pPr algn="r" eaLnBrk="1" hangingPunct="1"/>
            <a:endParaRPr lang="en-US" sz="1000">
              <a:latin typeface="Arial"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26627" name="Slide Number Placeholder 5"/>
          <p:cNvSpPr>
            <a:spLocks noGrp="1"/>
          </p:cNvSpPr>
          <p:nvPr>
            <p:ph type="sldNum" sz="quarter" idx="12"/>
          </p:nvPr>
        </p:nvSpPr>
        <p:spPr>
          <a:noFill/>
        </p:spPr>
        <p:txBody>
          <a:bodyPr/>
          <a:lstStyle/>
          <a:p>
            <a:fld id="{A4A3A855-0D90-42FA-AE5D-2866B0E95FB0}" type="slidenum">
              <a:rPr lang="en-US" smtClean="0">
                <a:latin typeface="Tahoma" pitchFamily="32" charset="0"/>
              </a:rPr>
              <a:pPr/>
              <a:t>38</a:t>
            </a:fld>
            <a:endParaRPr lang="en-US" smtClean="0">
              <a:latin typeface="Tahoma" pitchFamily="32" charset="0"/>
            </a:endParaRPr>
          </a:p>
        </p:txBody>
      </p:sp>
      <p:sp>
        <p:nvSpPr>
          <p:cNvPr id="26628" name="Rectangle 2"/>
          <p:cNvSpPr>
            <a:spLocks noGrp="1" noChangeArrowheads="1"/>
          </p:cNvSpPr>
          <p:nvPr>
            <p:ph type="title"/>
          </p:nvPr>
        </p:nvSpPr>
        <p:spPr/>
        <p:txBody>
          <a:bodyPr/>
          <a:lstStyle/>
          <a:p>
            <a:pPr eaLnBrk="1" hangingPunct="1"/>
            <a:r>
              <a:rPr lang="en-US" sz="3200" smtClean="0"/>
              <a:t>Recent DIPP Discussion papers</a:t>
            </a:r>
            <a:br>
              <a:rPr lang="en-US" sz="3200" smtClean="0"/>
            </a:br>
            <a:r>
              <a:rPr lang="en-US" sz="2800" smtClean="0"/>
              <a:t>- Multi-Brand Retail Trading</a:t>
            </a:r>
            <a:r>
              <a:rPr lang="en-US" sz="3200" smtClean="0"/>
              <a:t/>
            </a:r>
            <a:br>
              <a:rPr lang="en-US" sz="3200" smtClean="0"/>
            </a:br>
            <a:endParaRPr lang="en-US" sz="3200" smtClean="0"/>
          </a:p>
        </p:txBody>
      </p:sp>
      <p:sp>
        <p:nvSpPr>
          <p:cNvPr id="26629" name="Rectangle 3"/>
          <p:cNvSpPr>
            <a:spLocks noGrp="1" noChangeArrowheads="1"/>
          </p:cNvSpPr>
          <p:nvPr>
            <p:ph type="body" idx="1"/>
          </p:nvPr>
        </p:nvSpPr>
        <p:spPr>
          <a:xfrm>
            <a:off x="1219200" y="2057400"/>
            <a:ext cx="8458200" cy="4525963"/>
          </a:xfrm>
        </p:spPr>
        <p:txBody>
          <a:bodyPr/>
          <a:lstStyle/>
          <a:p>
            <a:pPr eaLnBrk="1" hangingPunct="1">
              <a:lnSpc>
                <a:spcPct val="80000"/>
              </a:lnSpc>
            </a:pPr>
            <a:r>
              <a:rPr lang="en-US" sz="2000" smtClean="0"/>
              <a:t>Aims: </a:t>
            </a:r>
          </a:p>
          <a:p>
            <a:pPr lvl="1" eaLnBrk="1" hangingPunct="1">
              <a:lnSpc>
                <a:spcPct val="80000"/>
              </a:lnSpc>
              <a:buFont typeface="Wingdings" charset="2"/>
              <a:buChar char="Ø"/>
            </a:pPr>
            <a:r>
              <a:rPr lang="en-US" sz="2000" smtClean="0"/>
              <a:t>To control food inflation and curb prices</a:t>
            </a:r>
          </a:p>
          <a:p>
            <a:pPr lvl="1" eaLnBrk="1" hangingPunct="1">
              <a:lnSpc>
                <a:spcPct val="80000"/>
              </a:lnSpc>
              <a:buFont typeface="Wingdings" charset="2"/>
              <a:buChar char="Ø"/>
            </a:pPr>
            <a:r>
              <a:rPr lang="en-US" sz="2000" smtClean="0"/>
              <a:t>To provide benefit of organized retail to masses</a:t>
            </a:r>
          </a:p>
          <a:p>
            <a:pPr eaLnBrk="1" hangingPunct="1">
              <a:lnSpc>
                <a:spcPct val="80000"/>
              </a:lnSpc>
            </a:pPr>
            <a:endParaRPr lang="en-US" sz="2000" smtClean="0"/>
          </a:p>
          <a:p>
            <a:pPr eaLnBrk="1" hangingPunct="1">
              <a:lnSpc>
                <a:spcPct val="80000"/>
              </a:lnSpc>
            </a:pPr>
            <a:r>
              <a:rPr lang="en-US" sz="2000" smtClean="0"/>
              <a:t>FDI envisaged at 50% to 51%</a:t>
            </a:r>
          </a:p>
          <a:p>
            <a:pPr eaLnBrk="1" hangingPunct="1">
              <a:lnSpc>
                <a:spcPct val="80000"/>
              </a:lnSpc>
            </a:pPr>
            <a:endParaRPr lang="en-US" sz="2000" smtClean="0"/>
          </a:p>
          <a:p>
            <a:pPr eaLnBrk="1" hangingPunct="1">
              <a:lnSpc>
                <a:spcPct val="80000"/>
              </a:lnSpc>
            </a:pPr>
            <a:r>
              <a:rPr lang="en-US" sz="2000" smtClean="0"/>
              <a:t>Retail stores only in big / selected cities</a:t>
            </a:r>
          </a:p>
          <a:p>
            <a:pPr eaLnBrk="1" hangingPunct="1">
              <a:lnSpc>
                <a:spcPct val="80000"/>
              </a:lnSpc>
            </a:pPr>
            <a:endParaRPr lang="en-US" sz="2000" smtClean="0"/>
          </a:p>
          <a:p>
            <a:pPr eaLnBrk="1" hangingPunct="1">
              <a:lnSpc>
                <a:spcPct val="80000"/>
              </a:lnSpc>
            </a:pPr>
            <a:r>
              <a:rPr lang="en-US" sz="2000" smtClean="0"/>
              <a:t>Ceiling on number of retail outlets</a:t>
            </a:r>
          </a:p>
          <a:p>
            <a:pPr eaLnBrk="1" hangingPunct="1">
              <a:lnSpc>
                <a:spcPct val="80000"/>
              </a:lnSpc>
            </a:pPr>
            <a:endParaRPr lang="en-US" sz="2000" smtClean="0"/>
          </a:p>
          <a:p>
            <a:pPr eaLnBrk="1" hangingPunct="1">
              <a:lnSpc>
                <a:spcPct val="80000"/>
              </a:lnSpc>
            </a:pPr>
            <a:r>
              <a:rPr lang="en-US" sz="2000" smtClean="0"/>
              <a:t>Sourcing conditions to be applicable</a:t>
            </a:r>
          </a:p>
          <a:p>
            <a:pPr eaLnBrk="1" hangingPunct="1">
              <a:lnSpc>
                <a:spcPct val="80000"/>
              </a:lnSpc>
            </a:pPr>
            <a:endParaRPr lang="en-US" sz="2000" smtClean="0"/>
          </a:p>
          <a:p>
            <a:pPr eaLnBrk="1" hangingPunct="1">
              <a:lnSpc>
                <a:spcPct val="80000"/>
              </a:lnSpc>
            </a:pPr>
            <a:r>
              <a:rPr lang="en-US" sz="2000" smtClean="0"/>
              <a:t>Stringent investment norms</a:t>
            </a:r>
          </a:p>
          <a:p>
            <a:pPr eaLnBrk="1" hangingPunct="1">
              <a:lnSpc>
                <a:spcPct val="80000"/>
              </a:lnSpc>
            </a:pPr>
            <a:endParaRPr lang="en-US" sz="2000" smtClean="0"/>
          </a:p>
        </p:txBody>
      </p:sp>
      <p:sp>
        <p:nvSpPr>
          <p:cNvPr id="26630"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26631"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a:p>
            <a:pPr algn="r" eaLnBrk="1" hangingPunct="1"/>
            <a:endParaRPr lang="en-US" sz="1000">
              <a:latin typeface="Arial"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27651" name="Slide Number Placeholder 5"/>
          <p:cNvSpPr>
            <a:spLocks noGrp="1"/>
          </p:cNvSpPr>
          <p:nvPr>
            <p:ph type="sldNum" sz="quarter" idx="12"/>
          </p:nvPr>
        </p:nvSpPr>
        <p:spPr>
          <a:noFill/>
        </p:spPr>
        <p:txBody>
          <a:bodyPr/>
          <a:lstStyle/>
          <a:p>
            <a:fld id="{CFC0869C-7022-43E3-A41E-92F6766AF903}" type="slidenum">
              <a:rPr lang="en-US" smtClean="0">
                <a:latin typeface="Tahoma" pitchFamily="32" charset="0"/>
              </a:rPr>
              <a:pPr/>
              <a:t>39</a:t>
            </a:fld>
            <a:endParaRPr lang="en-US" smtClean="0">
              <a:latin typeface="Tahoma" pitchFamily="32" charset="0"/>
            </a:endParaRPr>
          </a:p>
        </p:txBody>
      </p:sp>
      <p:sp>
        <p:nvSpPr>
          <p:cNvPr id="27652" name="Rectangle 2"/>
          <p:cNvSpPr>
            <a:spLocks noGrp="1" noChangeArrowheads="1"/>
          </p:cNvSpPr>
          <p:nvPr>
            <p:ph type="title"/>
          </p:nvPr>
        </p:nvSpPr>
        <p:spPr/>
        <p:txBody>
          <a:bodyPr/>
          <a:lstStyle/>
          <a:p>
            <a:pPr eaLnBrk="1" hangingPunct="1"/>
            <a:r>
              <a:rPr lang="en-US" sz="3200" smtClean="0"/>
              <a:t>Recent DIPP Discussion papers</a:t>
            </a:r>
            <a:br>
              <a:rPr lang="en-US" sz="3200" smtClean="0"/>
            </a:br>
            <a:r>
              <a:rPr lang="en-US" sz="2800" smtClean="0"/>
              <a:t>- Rationale and relevance fo Sectoral Caps in FDI Policy (24 June 2011)</a:t>
            </a:r>
            <a:endParaRPr lang="en-US" sz="3200" smtClean="0"/>
          </a:p>
        </p:txBody>
      </p:sp>
      <p:sp>
        <p:nvSpPr>
          <p:cNvPr id="27653" name="Rectangle 3"/>
          <p:cNvSpPr>
            <a:spLocks noGrp="1" noChangeArrowheads="1"/>
          </p:cNvSpPr>
          <p:nvPr>
            <p:ph type="body" idx="1"/>
          </p:nvPr>
        </p:nvSpPr>
        <p:spPr>
          <a:xfrm>
            <a:off x="1219200" y="2057400"/>
            <a:ext cx="8458200" cy="4525963"/>
          </a:xfrm>
        </p:spPr>
        <p:txBody>
          <a:bodyPr/>
          <a:lstStyle/>
          <a:p>
            <a:pPr eaLnBrk="1" hangingPunct="1">
              <a:lnSpc>
                <a:spcPct val="80000"/>
              </a:lnSpc>
            </a:pPr>
            <a:r>
              <a:rPr lang="en-US" sz="2000" smtClean="0"/>
              <a:t>FII investment ceiling may be reckoned over and above prescribed caps</a:t>
            </a:r>
          </a:p>
          <a:p>
            <a:pPr eaLnBrk="1" hangingPunct="1">
              <a:lnSpc>
                <a:spcPct val="80000"/>
              </a:lnSpc>
            </a:pPr>
            <a:endParaRPr lang="en-US" sz="2000" smtClean="0"/>
          </a:p>
          <a:p>
            <a:pPr eaLnBrk="1" hangingPunct="1">
              <a:lnSpc>
                <a:spcPct val="80000"/>
              </a:lnSpc>
            </a:pPr>
            <a:r>
              <a:rPr lang="en-US" sz="2000" smtClean="0"/>
              <a:t>Downstream investments can carry out activity in any sector provided there is no direct FDI i.e. FDI is upto 49% and ownership and control is with Indian Citizens / Residents</a:t>
            </a:r>
          </a:p>
          <a:p>
            <a:pPr eaLnBrk="1" hangingPunct="1">
              <a:lnSpc>
                <a:spcPct val="80000"/>
              </a:lnSpc>
            </a:pPr>
            <a:endParaRPr lang="en-US" sz="2000" smtClean="0"/>
          </a:p>
          <a:p>
            <a:pPr eaLnBrk="1" hangingPunct="1">
              <a:lnSpc>
                <a:spcPct val="80000"/>
              </a:lnSpc>
            </a:pPr>
            <a:r>
              <a:rPr lang="en-US" sz="2000" smtClean="0"/>
              <a:t>Level of control in sensitive sectors emphasized even in multi-layer structures</a:t>
            </a:r>
          </a:p>
          <a:p>
            <a:pPr eaLnBrk="1" hangingPunct="1">
              <a:lnSpc>
                <a:spcPct val="80000"/>
              </a:lnSpc>
            </a:pPr>
            <a:endParaRPr lang="en-US" sz="2000" smtClean="0"/>
          </a:p>
          <a:p>
            <a:pPr eaLnBrk="1" hangingPunct="1">
              <a:lnSpc>
                <a:spcPct val="80000"/>
              </a:lnSpc>
            </a:pPr>
            <a:r>
              <a:rPr lang="en-US" sz="2000" smtClean="0"/>
              <a:t>Sectoral guidelines to include Indian citizens on Boards of Management / Top level managerial positions</a:t>
            </a:r>
          </a:p>
          <a:p>
            <a:pPr eaLnBrk="1" hangingPunct="1">
              <a:lnSpc>
                <a:spcPct val="80000"/>
              </a:lnSpc>
            </a:pPr>
            <a:endParaRPr lang="en-US" sz="2000" smtClean="0"/>
          </a:p>
          <a:p>
            <a:pPr eaLnBrk="1" hangingPunct="1">
              <a:lnSpc>
                <a:spcPct val="80000"/>
              </a:lnSpc>
            </a:pPr>
            <a:r>
              <a:rPr lang="en-US" sz="2000" smtClean="0"/>
              <a:t>MNCs asked to develop long-term association with India by setting up core business, sourcing senior management from India, listing in India </a:t>
            </a:r>
          </a:p>
          <a:p>
            <a:pPr eaLnBrk="1" hangingPunct="1">
              <a:lnSpc>
                <a:spcPct val="80000"/>
              </a:lnSpc>
            </a:pPr>
            <a:endParaRPr lang="en-US" sz="2000" smtClean="0"/>
          </a:p>
        </p:txBody>
      </p:sp>
      <p:sp>
        <p:nvSpPr>
          <p:cNvPr id="27654"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27655"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a:p>
            <a:pPr algn="r" eaLnBrk="1" hangingPunct="1"/>
            <a:endParaRPr lang="en-US" sz="1000">
              <a:latin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Footer Placeholder 4"/>
          <p:cNvSpPr>
            <a:spLocks noGrp="1"/>
          </p:cNvSpPr>
          <p:nvPr>
            <p:ph type="ftr" sz="quarter" idx="11"/>
          </p:nvPr>
        </p:nvSpPr>
        <p:spPr>
          <a:noFill/>
        </p:spPr>
        <p:txBody>
          <a:bodyPr/>
          <a:lstStyle/>
          <a:p>
            <a:r>
              <a:rPr lang="en-US" smtClean="0"/>
              <a:t>P. P. Shah &amp; Associates</a:t>
            </a:r>
          </a:p>
        </p:txBody>
      </p:sp>
      <p:sp>
        <p:nvSpPr>
          <p:cNvPr id="6148" name="Slide Number Placeholder 5"/>
          <p:cNvSpPr>
            <a:spLocks noGrp="1"/>
          </p:cNvSpPr>
          <p:nvPr>
            <p:ph type="sldNum" sz="quarter" idx="12"/>
          </p:nvPr>
        </p:nvSpPr>
        <p:spPr>
          <a:noFill/>
        </p:spPr>
        <p:txBody>
          <a:bodyPr/>
          <a:lstStyle/>
          <a:p>
            <a:fld id="{BF432636-7E7E-408E-9512-7D8B7822DE63}" type="slidenum">
              <a:rPr lang="en-US" smtClean="0"/>
              <a:pPr/>
              <a:t>4</a:t>
            </a:fld>
            <a:endParaRPr lang="en-US" smtClean="0"/>
          </a:p>
        </p:txBody>
      </p:sp>
      <p:sp>
        <p:nvSpPr>
          <p:cNvPr id="6149" name="Rectangle 2"/>
          <p:cNvSpPr>
            <a:spLocks noGrp="1" noChangeArrowheads="1"/>
          </p:cNvSpPr>
          <p:nvPr>
            <p:ph type="title"/>
          </p:nvPr>
        </p:nvSpPr>
        <p:spPr>
          <a:xfrm>
            <a:off x="1246188" y="214313"/>
            <a:ext cx="8659812" cy="1462087"/>
          </a:xfrm>
        </p:spPr>
        <p:txBody>
          <a:bodyPr/>
          <a:lstStyle/>
          <a:p>
            <a:pPr eaLnBrk="1" hangingPunct="1"/>
            <a:r>
              <a:rPr lang="en-US" sz="3400" smtClean="0"/>
              <a:t>Overview of scheme of Investment by PROI</a:t>
            </a:r>
          </a:p>
        </p:txBody>
      </p:sp>
      <p:sp>
        <p:nvSpPr>
          <p:cNvPr id="6150" name="Text Box 35"/>
          <p:cNvSpPr txBox="1">
            <a:spLocks noChangeArrowheads="1"/>
          </p:cNvSpPr>
          <p:nvPr/>
        </p:nvSpPr>
        <p:spPr bwMode="auto">
          <a:xfrm>
            <a:off x="2057400" y="2187575"/>
            <a:ext cx="1289050" cy="584200"/>
          </a:xfrm>
          <a:prstGeom prst="rect">
            <a:avLst/>
          </a:prstGeom>
          <a:noFill/>
          <a:ln w="9525">
            <a:solidFill>
              <a:schemeClr val="tx1"/>
            </a:solidFill>
            <a:miter lim="800000"/>
            <a:headEnd/>
            <a:tailEnd/>
          </a:ln>
        </p:spPr>
        <p:txBody>
          <a:bodyPr>
            <a:spAutoFit/>
          </a:bodyPr>
          <a:lstStyle/>
          <a:p>
            <a:pPr algn="ctr">
              <a:spcBef>
                <a:spcPct val="50000"/>
              </a:spcBef>
            </a:pPr>
            <a:r>
              <a:rPr lang="en-US" sz="1600">
                <a:latin typeface="Arial" charset="0"/>
              </a:rPr>
              <a:t>Non Repatriation</a:t>
            </a:r>
          </a:p>
        </p:txBody>
      </p:sp>
      <p:sp>
        <p:nvSpPr>
          <p:cNvPr id="6151" name="Line 37"/>
          <p:cNvSpPr>
            <a:spLocks noChangeShapeType="1"/>
          </p:cNvSpPr>
          <p:nvPr/>
        </p:nvSpPr>
        <p:spPr bwMode="auto">
          <a:xfrm>
            <a:off x="3505200" y="3228975"/>
            <a:ext cx="0" cy="279400"/>
          </a:xfrm>
          <a:prstGeom prst="line">
            <a:avLst/>
          </a:prstGeom>
          <a:noFill/>
          <a:ln w="9525">
            <a:solidFill>
              <a:schemeClr val="tx1"/>
            </a:solidFill>
            <a:round/>
            <a:headEnd/>
            <a:tailEnd/>
          </a:ln>
        </p:spPr>
        <p:txBody>
          <a:bodyPr/>
          <a:lstStyle/>
          <a:p>
            <a:endParaRPr lang="en-US"/>
          </a:p>
        </p:txBody>
      </p:sp>
      <p:sp>
        <p:nvSpPr>
          <p:cNvPr id="6152" name="Line 38"/>
          <p:cNvSpPr>
            <a:spLocks noChangeShapeType="1"/>
          </p:cNvSpPr>
          <p:nvPr/>
        </p:nvSpPr>
        <p:spPr bwMode="auto">
          <a:xfrm>
            <a:off x="1676400" y="3200400"/>
            <a:ext cx="1828800" cy="0"/>
          </a:xfrm>
          <a:prstGeom prst="line">
            <a:avLst/>
          </a:prstGeom>
          <a:noFill/>
          <a:ln w="9525">
            <a:solidFill>
              <a:schemeClr val="tx1"/>
            </a:solidFill>
            <a:round/>
            <a:headEnd/>
            <a:tailEnd/>
          </a:ln>
        </p:spPr>
        <p:txBody>
          <a:bodyPr/>
          <a:lstStyle/>
          <a:p>
            <a:endParaRPr lang="en-US"/>
          </a:p>
        </p:txBody>
      </p:sp>
      <p:sp>
        <p:nvSpPr>
          <p:cNvPr id="6153" name="Line 39"/>
          <p:cNvSpPr>
            <a:spLocks noChangeShapeType="1"/>
          </p:cNvSpPr>
          <p:nvPr/>
        </p:nvSpPr>
        <p:spPr bwMode="auto">
          <a:xfrm>
            <a:off x="1676400" y="3228975"/>
            <a:ext cx="0" cy="279400"/>
          </a:xfrm>
          <a:prstGeom prst="line">
            <a:avLst/>
          </a:prstGeom>
          <a:noFill/>
          <a:ln w="9525">
            <a:solidFill>
              <a:schemeClr val="tx1"/>
            </a:solidFill>
            <a:round/>
            <a:headEnd/>
            <a:tailEnd/>
          </a:ln>
        </p:spPr>
        <p:txBody>
          <a:bodyPr/>
          <a:lstStyle/>
          <a:p>
            <a:endParaRPr lang="en-US"/>
          </a:p>
        </p:txBody>
      </p:sp>
      <p:sp>
        <p:nvSpPr>
          <p:cNvPr id="6154" name="Text Box 40"/>
          <p:cNvSpPr txBox="1">
            <a:spLocks noChangeArrowheads="1"/>
          </p:cNvSpPr>
          <p:nvPr/>
        </p:nvSpPr>
        <p:spPr bwMode="auto">
          <a:xfrm>
            <a:off x="914400" y="3505200"/>
            <a:ext cx="1517650" cy="830263"/>
          </a:xfrm>
          <a:prstGeom prst="rect">
            <a:avLst/>
          </a:prstGeom>
          <a:noFill/>
          <a:ln w="9525">
            <a:solidFill>
              <a:schemeClr val="tx1"/>
            </a:solidFill>
            <a:miter lim="800000"/>
            <a:headEnd/>
            <a:tailEnd/>
          </a:ln>
        </p:spPr>
        <p:txBody>
          <a:bodyPr>
            <a:spAutoFit/>
          </a:bodyPr>
          <a:lstStyle/>
          <a:p>
            <a:pPr algn="ctr">
              <a:spcBef>
                <a:spcPct val="50000"/>
              </a:spcBef>
            </a:pPr>
            <a:r>
              <a:rPr lang="en-US" sz="1600">
                <a:latin typeface="Arial" charset="0"/>
              </a:rPr>
              <a:t>Partnership &amp; Proprietorship of NRIs/PIOs</a:t>
            </a:r>
          </a:p>
        </p:txBody>
      </p:sp>
      <p:sp>
        <p:nvSpPr>
          <p:cNvPr id="6155" name="Text Box 41"/>
          <p:cNvSpPr txBox="1">
            <a:spLocks noChangeArrowheads="1"/>
          </p:cNvSpPr>
          <p:nvPr/>
        </p:nvSpPr>
        <p:spPr bwMode="auto">
          <a:xfrm>
            <a:off x="2895600" y="3508375"/>
            <a:ext cx="1295400" cy="819150"/>
          </a:xfrm>
          <a:prstGeom prst="rect">
            <a:avLst/>
          </a:prstGeom>
          <a:noFill/>
          <a:ln w="9525">
            <a:solidFill>
              <a:schemeClr val="tx1"/>
            </a:solidFill>
            <a:miter lim="800000"/>
            <a:headEnd/>
            <a:tailEnd/>
          </a:ln>
        </p:spPr>
        <p:txBody>
          <a:bodyPr>
            <a:spAutoFit/>
          </a:bodyPr>
          <a:lstStyle/>
          <a:p>
            <a:pPr algn="ctr">
              <a:spcBef>
                <a:spcPct val="50000"/>
              </a:spcBef>
            </a:pPr>
            <a:r>
              <a:rPr lang="en-US" sz="1600">
                <a:latin typeface="Arial" charset="0"/>
              </a:rPr>
              <a:t>Other PROIs</a:t>
            </a:r>
          </a:p>
          <a:p>
            <a:pPr algn="ctr">
              <a:spcBef>
                <a:spcPct val="50000"/>
              </a:spcBef>
            </a:pPr>
            <a:endParaRPr lang="en-US" sz="1000">
              <a:latin typeface="Arial" charset="0"/>
            </a:endParaRPr>
          </a:p>
        </p:txBody>
      </p:sp>
      <p:sp>
        <p:nvSpPr>
          <p:cNvPr id="6156" name="Line 21"/>
          <p:cNvSpPr>
            <a:spLocks noChangeShapeType="1"/>
          </p:cNvSpPr>
          <p:nvPr/>
        </p:nvSpPr>
        <p:spPr bwMode="auto">
          <a:xfrm>
            <a:off x="2590800" y="2743200"/>
            <a:ext cx="0" cy="457200"/>
          </a:xfrm>
          <a:prstGeom prst="line">
            <a:avLst/>
          </a:prstGeom>
          <a:noFill/>
          <a:ln w="9525">
            <a:solidFill>
              <a:schemeClr val="tx1"/>
            </a:solidFill>
            <a:round/>
            <a:headEnd/>
            <a:tailEnd/>
          </a:ln>
        </p:spPr>
        <p:txBody>
          <a:bodyPr/>
          <a:lstStyle/>
          <a:p>
            <a:endParaRPr lang="en-US"/>
          </a:p>
        </p:txBody>
      </p:sp>
      <p:sp>
        <p:nvSpPr>
          <p:cNvPr id="6157" name="Text Box 35"/>
          <p:cNvSpPr txBox="1">
            <a:spLocks noChangeArrowheads="1"/>
          </p:cNvSpPr>
          <p:nvPr/>
        </p:nvSpPr>
        <p:spPr bwMode="auto">
          <a:xfrm>
            <a:off x="6019800" y="2187575"/>
            <a:ext cx="1289050" cy="590550"/>
          </a:xfrm>
          <a:prstGeom prst="rect">
            <a:avLst/>
          </a:prstGeom>
          <a:noFill/>
          <a:ln w="9525">
            <a:solidFill>
              <a:schemeClr val="tx1"/>
            </a:solidFill>
            <a:miter lim="800000"/>
            <a:headEnd/>
            <a:tailEnd/>
          </a:ln>
        </p:spPr>
        <p:txBody>
          <a:bodyPr>
            <a:spAutoFit/>
          </a:bodyPr>
          <a:lstStyle/>
          <a:p>
            <a:pPr algn="ctr">
              <a:spcBef>
                <a:spcPct val="50000"/>
              </a:spcBef>
            </a:pPr>
            <a:r>
              <a:rPr lang="en-US" sz="1600">
                <a:latin typeface="Arial" charset="0"/>
              </a:rPr>
              <a:t>Immovable Property</a:t>
            </a:r>
          </a:p>
        </p:txBody>
      </p:sp>
      <p:sp>
        <p:nvSpPr>
          <p:cNvPr id="6158" name="Line 37"/>
          <p:cNvSpPr>
            <a:spLocks noChangeShapeType="1"/>
          </p:cNvSpPr>
          <p:nvPr/>
        </p:nvSpPr>
        <p:spPr bwMode="auto">
          <a:xfrm>
            <a:off x="7620000" y="3228975"/>
            <a:ext cx="0" cy="279400"/>
          </a:xfrm>
          <a:prstGeom prst="line">
            <a:avLst/>
          </a:prstGeom>
          <a:noFill/>
          <a:ln w="9525">
            <a:solidFill>
              <a:schemeClr val="tx1"/>
            </a:solidFill>
            <a:round/>
            <a:headEnd/>
            <a:tailEnd/>
          </a:ln>
        </p:spPr>
        <p:txBody>
          <a:bodyPr/>
          <a:lstStyle/>
          <a:p>
            <a:endParaRPr lang="en-US"/>
          </a:p>
        </p:txBody>
      </p:sp>
      <p:sp>
        <p:nvSpPr>
          <p:cNvPr id="6159" name="Line 38"/>
          <p:cNvSpPr>
            <a:spLocks noChangeShapeType="1"/>
          </p:cNvSpPr>
          <p:nvPr/>
        </p:nvSpPr>
        <p:spPr bwMode="auto">
          <a:xfrm>
            <a:off x="5638800" y="3200400"/>
            <a:ext cx="1981200" cy="0"/>
          </a:xfrm>
          <a:prstGeom prst="line">
            <a:avLst/>
          </a:prstGeom>
          <a:noFill/>
          <a:ln w="9525">
            <a:solidFill>
              <a:schemeClr val="tx1"/>
            </a:solidFill>
            <a:round/>
            <a:headEnd/>
            <a:tailEnd/>
          </a:ln>
        </p:spPr>
        <p:txBody>
          <a:bodyPr/>
          <a:lstStyle/>
          <a:p>
            <a:endParaRPr lang="en-US"/>
          </a:p>
        </p:txBody>
      </p:sp>
      <p:sp>
        <p:nvSpPr>
          <p:cNvPr id="6160" name="Line 39"/>
          <p:cNvSpPr>
            <a:spLocks noChangeShapeType="1"/>
          </p:cNvSpPr>
          <p:nvPr/>
        </p:nvSpPr>
        <p:spPr bwMode="auto">
          <a:xfrm>
            <a:off x="5638800" y="3228975"/>
            <a:ext cx="0" cy="279400"/>
          </a:xfrm>
          <a:prstGeom prst="line">
            <a:avLst/>
          </a:prstGeom>
          <a:noFill/>
          <a:ln w="9525">
            <a:solidFill>
              <a:schemeClr val="tx1"/>
            </a:solidFill>
            <a:round/>
            <a:headEnd/>
            <a:tailEnd/>
          </a:ln>
        </p:spPr>
        <p:txBody>
          <a:bodyPr/>
          <a:lstStyle/>
          <a:p>
            <a:endParaRPr lang="en-US"/>
          </a:p>
        </p:txBody>
      </p:sp>
      <p:sp>
        <p:nvSpPr>
          <p:cNvPr id="6161" name="Text Box 40"/>
          <p:cNvSpPr txBox="1">
            <a:spLocks noChangeArrowheads="1"/>
          </p:cNvSpPr>
          <p:nvPr/>
        </p:nvSpPr>
        <p:spPr bwMode="auto">
          <a:xfrm>
            <a:off x="4876800" y="3508375"/>
            <a:ext cx="1517650" cy="346075"/>
          </a:xfrm>
          <a:prstGeom prst="rect">
            <a:avLst/>
          </a:prstGeom>
          <a:noFill/>
          <a:ln w="9525">
            <a:solidFill>
              <a:schemeClr val="tx1"/>
            </a:solidFill>
            <a:miter lim="800000"/>
            <a:headEnd/>
            <a:tailEnd/>
          </a:ln>
        </p:spPr>
        <p:txBody>
          <a:bodyPr>
            <a:spAutoFit/>
          </a:bodyPr>
          <a:lstStyle/>
          <a:p>
            <a:pPr algn="ctr">
              <a:spcBef>
                <a:spcPct val="50000"/>
              </a:spcBef>
            </a:pPr>
            <a:r>
              <a:rPr lang="en-US" sz="1600">
                <a:latin typeface="Arial" charset="0"/>
              </a:rPr>
              <a:t>PIOs / NRIs</a:t>
            </a:r>
          </a:p>
        </p:txBody>
      </p:sp>
      <p:sp>
        <p:nvSpPr>
          <p:cNvPr id="6162" name="Text Box 41"/>
          <p:cNvSpPr txBox="1">
            <a:spLocks noChangeArrowheads="1"/>
          </p:cNvSpPr>
          <p:nvPr/>
        </p:nvSpPr>
        <p:spPr bwMode="auto">
          <a:xfrm>
            <a:off x="6934200" y="3508375"/>
            <a:ext cx="1371600" cy="338138"/>
          </a:xfrm>
          <a:prstGeom prst="rect">
            <a:avLst/>
          </a:prstGeom>
          <a:noFill/>
          <a:ln w="9525">
            <a:solidFill>
              <a:schemeClr val="tx1"/>
            </a:solidFill>
            <a:miter lim="800000"/>
            <a:headEnd/>
            <a:tailEnd/>
          </a:ln>
        </p:spPr>
        <p:txBody>
          <a:bodyPr>
            <a:spAutoFit/>
          </a:bodyPr>
          <a:lstStyle/>
          <a:p>
            <a:pPr algn="ctr">
              <a:spcBef>
                <a:spcPct val="50000"/>
              </a:spcBef>
            </a:pPr>
            <a:r>
              <a:rPr lang="en-US" sz="1600">
                <a:latin typeface="Arial" charset="0"/>
              </a:rPr>
              <a:t>Other PROIs</a:t>
            </a:r>
          </a:p>
        </p:txBody>
      </p:sp>
      <p:sp>
        <p:nvSpPr>
          <p:cNvPr id="6163" name="Line 21"/>
          <p:cNvSpPr>
            <a:spLocks noChangeShapeType="1"/>
          </p:cNvSpPr>
          <p:nvPr/>
        </p:nvSpPr>
        <p:spPr bwMode="auto">
          <a:xfrm>
            <a:off x="6553200" y="2743200"/>
            <a:ext cx="0" cy="457200"/>
          </a:xfrm>
          <a:prstGeom prst="line">
            <a:avLst/>
          </a:prstGeom>
          <a:noFill/>
          <a:ln w="9525">
            <a:solidFill>
              <a:schemeClr val="tx1"/>
            </a:solidFill>
            <a:round/>
            <a:headEnd/>
            <a:tailEnd/>
          </a:ln>
        </p:spPr>
        <p:txBody>
          <a:bodyPr/>
          <a:lstStyle/>
          <a:p>
            <a:endParaRPr lang="en-US"/>
          </a:p>
        </p:txBody>
      </p:sp>
      <p:sp>
        <p:nvSpPr>
          <p:cNvPr id="6164" name="Line 39"/>
          <p:cNvSpPr>
            <a:spLocks noChangeShapeType="1"/>
          </p:cNvSpPr>
          <p:nvPr/>
        </p:nvSpPr>
        <p:spPr bwMode="auto">
          <a:xfrm>
            <a:off x="7620000" y="3835400"/>
            <a:ext cx="0" cy="279400"/>
          </a:xfrm>
          <a:prstGeom prst="line">
            <a:avLst/>
          </a:prstGeom>
          <a:noFill/>
          <a:ln w="9525">
            <a:solidFill>
              <a:schemeClr val="tx1"/>
            </a:solidFill>
            <a:round/>
            <a:headEnd/>
            <a:tailEnd/>
          </a:ln>
        </p:spPr>
        <p:txBody>
          <a:bodyPr/>
          <a:lstStyle/>
          <a:p>
            <a:endParaRPr lang="en-US"/>
          </a:p>
        </p:txBody>
      </p:sp>
      <p:sp>
        <p:nvSpPr>
          <p:cNvPr id="6165" name="Line 38"/>
          <p:cNvSpPr>
            <a:spLocks noChangeShapeType="1"/>
          </p:cNvSpPr>
          <p:nvPr/>
        </p:nvSpPr>
        <p:spPr bwMode="auto">
          <a:xfrm>
            <a:off x="6629400" y="4114800"/>
            <a:ext cx="1981200" cy="0"/>
          </a:xfrm>
          <a:prstGeom prst="line">
            <a:avLst/>
          </a:prstGeom>
          <a:noFill/>
          <a:ln w="9525">
            <a:solidFill>
              <a:schemeClr val="tx1"/>
            </a:solidFill>
            <a:round/>
            <a:headEnd/>
            <a:tailEnd/>
          </a:ln>
        </p:spPr>
        <p:txBody>
          <a:bodyPr/>
          <a:lstStyle/>
          <a:p>
            <a:endParaRPr lang="en-US"/>
          </a:p>
        </p:txBody>
      </p:sp>
      <p:sp>
        <p:nvSpPr>
          <p:cNvPr id="6166" name="Line 39"/>
          <p:cNvSpPr>
            <a:spLocks noChangeShapeType="1"/>
          </p:cNvSpPr>
          <p:nvPr/>
        </p:nvSpPr>
        <p:spPr bwMode="auto">
          <a:xfrm>
            <a:off x="6629400" y="4114800"/>
            <a:ext cx="0" cy="279400"/>
          </a:xfrm>
          <a:prstGeom prst="line">
            <a:avLst/>
          </a:prstGeom>
          <a:noFill/>
          <a:ln w="9525">
            <a:solidFill>
              <a:schemeClr val="tx1"/>
            </a:solidFill>
            <a:round/>
            <a:headEnd/>
            <a:tailEnd/>
          </a:ln>
        </p:spPr>
        <p:txBody>
          <a:bodyPr/>
          <a:lstStyle/>
          <a:p>
            <a:endParaRPr lang="en-US"/>
          </a:p>
        </p:txBody>
      </p:sp>
      <p:sp>
        <p:nvSpPr>
          <p:cNvPr id="6167" name="Line 39"/>
          <p:cNvSpPr>
            <a:spLocks noChangeShapeType="1"/>
          </p:cNvSpPr>
          <p:nvPr/>
        </p:nvSpPr>
        <p:spPr bwMode="auto">
          <a:xfrm>
            <a:off x="8610600" y="4114800"/>
            <a:ext cx="0" cy="279400"/>
          </a:xfrm>
          <a:prstGeom prst="line">
            <a:avLst/>
          </a:prstGeom>
          <a:noFill/>
          <a:ln w="9525">
            <a:solidFill>
              <a:schemeClr val="tx1"/>
            </a:solidFill>
            <a:round/>
            <a:headEnd/>
            <a:tailEnd/>
          </a:ln>
        </p:spPr>
        <p:txBody>
          <a:bodyPr/>
          <a:lstStyle/>
          <a:p>
            <a:endParaRPr lang="en-US"/>
          </a:p>
        </p:txBody>
      </p:sp>
      <p:sp>
        <p:nvSpPr>
          <p:cNvPr id="6168" name="Text Box 40"/>
          <p:cNvSpPr txBox="1">
            <a:spLocks noChangeArrowheads="1"/>
          </p:cNvSpPr>
          <p:nvPr/>
        </p:nvSpPr>
        <p:spPr bwMode="auto">
          <a:xfrm>
            <a:off x="5873750" y="4422775"/>
            <a:ext cx="1517650" cy="819150"/>
          </a:xfrm>
          <a:prstGeom prst="rect">
            <a:avLst/>
          </a:prstGeom>
          <a:noFill/>
          <a:ln w="9525">
            <a:solidFill>
              <a:schemeClr val="tx1"/>
            </a:solidFill>
            <a:miter lim="800000"/>
            <a:headEnd/>
            <a:tailEnd/>
          </a:ln>
        </p:spPr>
        <p:txBody>
          <a:bodyPr>
            <a:spAutoFit/>
          </a:bodyPr>
          <a:lstStyle/>
          <a:p>
            <a:pPr algn="ctr">
              <a:spcBef>
                <a:spcPct val="50000"/>
              </a:spcBef>
            </a:pPr>
            <a:r>
              <a:rPr lang="en-US" sz="1600">
                <a:latin typeface="Arial" charset="0"/>
              </a:rPr>
              <a:t>Branch of a Foreign Co.</a:t>
            </a:r>
          </a:p>
          <a:p>
            <a:pPr algn="ctr">
              <a:spcBef>
                <a:spcPct val="50000"/>
              </a:spcBef>
            </a:pPr>
            <a:endParaRPr lang="en-US" sz="1000">
              <a:latin typeface="Arial" charset="0"/>
            </a:endParaRPr>
          </a:p>
        </p:txBody>
      </p:sp>
      <p:sp>
        <p:nvSpPr>
          <p:cNvPr id="6169" name="Text Box 40"/>
          <p:cNvSpPr txBox="1">
            <a:spLocks noChangeArrowheads="1"/>
          </p:cNvSpPr>
          <p:nvPr/>
        </p:nvSpPr>
        <p:spPr bwMode="auto">
          <a:xfrm>
            <a:off x="7854950" y="4419600"/>
            <a:ext cx="1517650" cy="835025"/>
          </a:xfrm>
          <a:prstGeom prst="rect">
            <a:avLst/>
          </a:prstGeom>
          <a:noFill/>
          <a:ln w="9525">
            <a:solidFill>
              <a:schemeClr val="tx1"/>
            </a:solidFill>
            <a:miter lim="800000"/>
            <a:headEnd/>
            <a:tailEnd/>
          </a:ln>
        </p:spPr>
        <p:txBody>
          <a:bodyPr>
            <a:spAutoFit/>
          </a:bodyPr>
          <a:lstStyle/>
          <a:p>
            <a:pPr algn="ctr">
              <a:spcBef>
                <a:spcPct val="50000"/>
              </a:spcBef>
            </a:pPr>
            <a:r>
              <a:rPr lang="en-US" sz="1600">
                <a:latin typeface="Arial" charset="0"/>
              </a:rPr>
              <a:t>Foreign Embassies &amp; Diplomats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28675" name="Slide Number Placeholder 5"/>
          <p:cNvSpPr>
            <a:spLocks noGrp="1"/>
          </p:cNvSpPr>
          <p:nvPr>
            <p:ph type="sldNum" sz="quarter" idx="12"/>
          </p:nvPr>
        </p:nvSpPr>
        <p:spPr>
          <a:noFill/>
        </p:spPr>
        <p:txBody>
          <a:bodyPr/>
          <a:lstStyle/>
          <a:p>
            <a:fld id="{46C60B2A-2287-42EF-BAA6-42A4AD3008CA}" type="slidenum">
              <a:rPr lang="en-US" smtClean="0">
                <a:latin typeface="Tahoma" pitchFamily="32" charset="0"/>
              </a:rPr>
              <a:pPr/>
              <a:t>40</a:t>
            </a:fld>
            <a:endParaRPr lang="en-US" smtClean="0">
              <a:latin typeface="Tahoma" pitchFamily="32" charset="0"/>
            </a:endParaRPr>
          </a:p>
        </p:txBody>
      </p:sp>
      <p:sp>
        <p:nvSpPr>
          <p:cNvPr id="28676" name="Rectangle 2"/>
          <p:cNvSpPr>
            <a:spLocks noGrp="1" noChangeArrowheads="1"/>
          </p:cNvSpPr>
          <p:nvPr>
            <p:ph type="title"/>
          </p:nvPr>
        </p:nvSpPr>
        <p:spPr/>
        <p:txBody>
          <a:bodyPr/>
          <a:lstStyle/>
          <a:p>
            <a:pPr eaLnBrk="1" hangingPunct="1"/>
            <a:r>
              <a:rPr lang="en-US" sz="3200" smtClean="0"/>
              <a:t>Analysis of Sectoral Caps</a:t>
            </a:r>
          </a:p>
        </p:txBody>
      </p:sp>
      <p:sp>
        <p:nvSpPr>
          <p:cNvPr id="28677" name="Rectangle 3"/>
          <p:cNvSpPr>
            <a:spLocks noGrp="1" noChangeArrowheads="1"/>
          </p:cNvSpPr>
          <p:nvPr>
            <p:ph type="body" idx="1"/>
          </p:nvPr>
        </p:nvSpPr>
        <p:spPr>
          <a:xfrm>
            <a:off x="304800" y="1905000"/>
            <a:ext cx="9296400" cy="4267200"/>
          </a:xfrm>
        </p:spPr>
        <p:txBody>
          <a:bodyPr/>
          <a:lstStyle/>
          <a:p>
            <a:pPr eaLnBrk="1" hangingPunct="1">
              <a:lnSpc>
                <a:spcPct val="80000"/>
              </a:lnSpc>
              <a:buFont typeface="Wingdings" charset="2"/>
              <a:buNone/>
            </a:pPr>
            <a:endParaRPr lang="en-US" sz="2000" smtClean="0"/>
          </a:p>
        </p:txBody>
      </p:sp>
      <p:sp>
        <p:nvSpPr>
          <p:cNvPr id="28678"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28679"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a:p>
            <a:pPr algn="r" eaLnBrk="1" hangingPunct="1"/>
            <a:endParaRPr lang="en-US" sz="1000">
              <a:latin typeface="Arial" charset="0"/>
            </a:endParaRPr>
          </a:p>
        </p:txBody>
      </p:sp>
      <p:graphicFrame>
        <p:nvGraphicFramePr>
          <p:cNvPr id="9" name="Table 8"/>
          <p:cNvGraphicFramePr>
            <a:graphicFrameLocks noGrp="1"/>
          </p:cNvGraphicFramePr>
          <p:nvPr/>
        </p:nvGraphicFramePr>
        <p:xfrm>
          <a:off x="304800" y="1828800"/>
          <a:ext cx="9372600" cy="4414520"/>
        </p:xfrm>
        <a:graphic>
          <a:graphicData uri="http://schemas.openxmlformats.org/drawingml/2006/table">
            <a:tbl>
              <a:tblPr firstRow="1" bandRow="1">
                <a:tableStyleId>{6E25E649-3F16-4E02-A733-19D2CDBF48F0}</a:tableStyleId>
              </a:tblPr>
              <a:tblGrid>
                <a:gridCol w="609599"/>
                <a:gridCol w="4800601"/>
                <a:gridCol w="2133600"/>
                <a:gridCol w="1828800"/>
              </a:tblGrid>
              <a:tr h="370840">
                <a:tc>
                  <a:txBody>
                    <a:bodyPr/>
                    <a:lstStyle/>
                    <a:p>
                      <a:pPr algn="l"/>
                      <a:r>
                        <a:rPr lang="en-US" dirty="0" smtClean="0"/>
                        <a:t>Sr. </a:t>
                      </a:r>
                    </a:p>
                    <a:p>
                      <a:pPr algn="l"/>
                      <a:r>
                        <a:rPr lang="en-US" dirty="0" smtClean="0"/>
                        <a:t>No.</a:t>
                      </a:r>
                      <a:endParaRPr lang="en-US" dirty="0"/>
                    </a:p>
                  </a:txBody>
                  <a:tcPr/>
                </a:tc>
                <a:tc>
                  <a:txBody>
                    <a:bodyPr/>
                    <a:lstStyle/>
                    <a:p>
                      <a:pPr algn="ctr"/>
                      <a:r>
                        <a:rPr lang="en-US" dirty="0" smtClean="0"/>
                        <a:t>Sector</a:t>
                      </a:r>
                      <a:endParaRPr lang="en-US" dirty="0"/>
                    </a:p>
                  </a:txBody>
                  <a:tcPr/>
                </a:tc>
                <a:tc>
                  <a:txBody>
                    <a:bodyPr/>
                    <a:lstStyle/>
                    <a:p>
                      <a:pPr algn="ctr"/>
                      <a:r>
                        <a:rPr lang="en-US" dirty="0" smtClean="0"/>
                        <a:t>Automatic</a:t>
                      </a:r>
                      <a:r>
                        <a:rPr lang="en-US" baseline="0" dirty="0" smtClean="0"/>
                        <a:t> Route</a:t>
                      </a:r>
                    </a:p>
                    <a:p>
                      <a:pPr algn="ctr"/>
                      <a:r>
                        <a:rPr lang="en-US" baseline="0" dirty="0" smtClean="0"/>
                        <a:t>(</a:t>
                      </a:r>
                      <a:r>
                        <a:rPr lang="en-US" baseline="0" dirty="0" err="1" smtClean="0"/>
                        <a:t>sectoral</a:t>
                      </a:r>
                      <a:r>
                        <a:rPr lang="en-US" baseline="0" dirty="0" smtClean="0"/>
                        <a:t> cap)</a:t>
                      </a:r>
                      <a:endParaRPr lang="en-US" dirty="0"/>
                    </a:p>
                  </a:txBody>
                  <a:tcPr/>
                </a:tc>
                <a:tc>
                  <a:txBody>
                    <a:bodyPr/>
                    <a:lstStyle/>
                    <a:p>
                      <a:pPr algn="ctr"/>
                      <a:r>
                        <a:rPr lang="en-US" dirty="0" smtClean="0"/>
                        <a:t>Govt. Route</a:t>
                      </a:r>
                    </a:p>
                    <a:p>
                      <a:pPr algn="ctr"/>
                      <a:r>
                        <a:rPr lang="en-US" dirty="0" smtClean="0"/>
                        <a:t>(</a:t>
                      </a:r>
                      <a:r>
                        <a:rPr lang="en-US" dirty="0" err="1" smtClean="0"/>
                        <a:t>sectoral</a:t>
                      </a:r>
                      <a:r>
                        <a:rPr lang="en-US" dirty="0" smtClean="0"/>
                        <a:t> cap)</a:t>
                      </a:r>
                      <a:endParaRPr lang="en-US" dirty="0"/>
                    </a:p>
                  </a:txBody>
                  <a:tcPr/>
                </a:tc>
              </a:tr>
              <a:tr h="370840">
                <a:tc>
                  <a:txBody>
                    <a:bodyPr/>
                    <a:lstStyle/>
                    <a:p>
                      <a:r>
                        <a:rPr lang="en-US" dirty="0" smtClean="0"/>
                        <a:t>1.</a:t>
                      </a:r>
                      <a:endParaRPr lang="en-US" dirty="0"/>
                    </a:p>
                  </a:txBody>
                  <a:tcPr/>
                </a:tc>
                <a:tc>
                  <a:txBody>
                    <a:bodyPr/>
                    <a:lstStyle/>
                    <a:p>
                      <a:r>
                        <a:rPr lang="en-US" dirty="0" smtClean="0"/>
                        <a:t>Agriculture &amp; Animal Husbandry</a:t>
                      </a:r>
                      <a:endParaRPr lang="en-US" dirty="0"/>
                    </a:p>
                  </a:txBody>
                  <a:tcPr/>
                </a:tc>
                <a:tc>
                  <a:txBody>
                    <a:bodyPr/>
                    <a:lstStyle/>
                    <a:p>
                      <a:pPr algn="ctr"/>
                      <a:r>
                        <a:rPr lang="en-US" dirty="0" smtClean="0"/>
                        <a:t>100%</a:t>
                      </a:r>
                      <a:endParaRPr lang="en-US" dirty="0"/>
                    </a:p>
                  </a:txBody>
                  <a:tcPr/>
                </a:tc>
                <a:tc>
                  <a:txBody>
                    <a:bodyPr/>
                    <a:lstStyle/>
                    <a:p>
                      <a:pPr algn="ctr"/>
                      <a:endParaRPr lang="en-US" dirty="0"/>
                    </a:p>
                  </a:txBody>
                  <a:tcPr/>
                </a:tc>
              </a:tr>
              <a:tr h="370840">
                <a:tc>
                  <a:txBody>
                    <a:bodyPr/>
                    <a:lstStyle/>
                    <a:p>
                      <a:r>
                        <a:rPr lang="en-US" dirty="0" smtClean="0"/>
                        <a:t>2.</a:t>
                      </a:r>
                      <a:endParaRPr lang="en-US" dirty="0"/>
                    </a:p>
                  </a:txBody>
                  <a:tcPr/>
                </a:tc>
                <a:tc>
                  <a:txBody>
                    <a:bodyPr/>
                    <a:lstStyle/>
                    <a:p>
                      <a:r>
                        <a:rPr lang="en-US" dirty="0" smtClean="0"/>
                        <a:t>Tea Sector incl. tea plantations</a:t>
                      </a:r>
                      <a:endParaRPr lang="en-US" dirty="0"/>
                    </a:p>
                  </a:txBody>
                  <a:tcPr/>
                </a:tc>
                <a:tc>
                  <a:txBody>
                    <a:bodyPr/>
                    <a:lstStyle/>
                    <a:p>
                      <a:pPr algn="ctr"/>
                      <a:endParaRPr lang="en-US" dirty="0"/>
                    </a:p>
                  </a:txBody>
                  <a:tcPr/>
                </a:tc>
                <a:tc>
                  <a:txBody>
                    <a:bodyPr/>
                    <a:lstStyle/>
                    <a:p>
                      <a:pPr algn="ctr"/>
                      <a:r>
                        <a:rPr lang="en-US" dirty="0" smtClean="0"/>
                        <a:t>100%</a:t>
                      </a:r>
                      <a:endParaRPr lang="en-US" dirty="0"/>
                    </a:p>
                  </a:txBody>
                  <a:tcPr/>
                </a:tc>
              </a:tr>
              <a:tr h="370840">
                <a:tc>
                  <a:txBody>
                    <a:bodyPr/>
                    <a:lstStyle/>
                    <a:p>
                      <a:r>
                        <a:rPr lang="en-US" dirty="0" smtClean="0"/>
                        <a:t>3.</a:t>
                      </a:r>
                      <a:endParaRPr lang="en-US" dirty="0"/>
                    </a:p>
                  </a:txBody>
                  <a:tcPr/>
                </a:tc>
                <a:tc>
                  <a:txBody>
                    <a:bodyPr/>
                    <a:lstStyle/>
                    <a:p>
                      <a:r>
                        <a:rPr lang="en-US" dirty="0" smtClean="0"/>
                        <a:t>Mining – metal, non-metal</a:t>
                      </a:r>
                      <a:r>
                        <a:rPr lang="en-US" baseline="0" dirty="0" smtClean="0"/>
                        <a:t> ores, gold, silver</a:t>
                      </a:r>
                      <a:endParaRPr lang="en-US" dirty="0"/>
                    </a:p>
                  </a:txBody>
                  <a:tcPr/>
                </a:tc>
                <a:tc>
                  <a:txBody>
                    <a:bodyPr/>
                    <a:lstStyle/>
                    <a:p>
                      <a:pPr algn="ctr"/>
                      <a:r>
                        <a:rPr lang="en-US" dirty="0" smtClean="0"/>
                        <a:t>100%</a:t>
                      </a:r>
                      <a:endParaRPr lang="en-US" dirty="0"/>
                    </a:p>
                  </a:txBody>
                  <a:tcPr/>
                </a:tc>
                <a:tc>
                  <a:txBody>
                    <a:bodyPr/>
                    <a:lstStyle/>
                    <a:p>
                      <a:pPr algn="ctr"/>
                      <a:endParaRPr lang="en-US" dirty="0"/>
                    </a:p>
                  </a:txBody>
                  <a:tcPr/>
                </a:tc>
              </a:tr>
              <a:tr h="370840">
                <a:tc>
                  <a:txBody>
                    <a:bodyPr/>
                    <a:lstStyle/>
                    <a:p>
                      <a:r>
                        <a:rPr lang="en-US" dirty="0" smtClean="0"/>
                        <a:t>4.</a:t>
                      </a:r>
                      <a:endParaRPr lang="en-US" dirty="0"/>
                    </a:p>
                  </a:txBody>
                  <a:tcPr/>
                </a:tc>
                <a:tc>
                  <a:txBody>
                    <a:bodyPr/>
                    <a:lstStyle/>
                    <a:p>
                      <a:r>
                        <a:rPr lang="en-US" dirty="0" smtClean="0"/>
                        <a:t>Mining</a:t>
                      </a:r>
                      <a:r>
                        <a:rPr lang="en-US" baseline="0" dirty="0" smtClean="0"/>
                        <a:t> – Coal &amp; Lignite for captive use</a:t>
                      </a:r>
                      <a:endParaRPr lang="en-US" dirty="0"/>
                    </a:p>
                  </a:txBody>
                  <a:tcPr/>
                </a:tc>
                <a:tc>
                  <a:txBody>
                    <a:bodyPr/>
                    <a:lstStyle/>
                    <a:p>
                      <a:pPr algn="ctr"/>
                      <a:r>
                        <a:rPr lang="en-US" dirty="0" smtClean="0"/>
                        <a:t>100%</a:t>
                      </a:r>
                      <a:endParaRPr lang="en-US" dirty="0"/>
                    </a:p>
                  </a:txBody>
                  <a:tcPr/>
                </a:tc>
                <a:tc>
                  <a:txBody>
                    <a:bodyPr/>
                    <a:lstStyle/>
                    <a:p>
                      <a:pPr algn="ctr"/>
                      <a:endParaRPr lang="en-US"/>
                    </a:p>
                  </a:txBody>
                  <a:tcPr/>
                </a:tc>
              </a:tr>
              <a:tr h="370840">
                <a:tc>
                  <a:txBody>
                    <a:bodyPr/>
                    <a:lstStyle/>
                    <a:p>
                      <a:r>
                        <a:rPr lang="en-US" dirty="0" smtClean="0"/>
                        <a:t>5.</a:t>
                      </a:r>
                      <a:endParaRPr lang="en-US" dirty="0"/>
                    </a:p>
                  </a:txBody>
                  <a:tcPr/>
                </a:tc>
                <a:tc>
                  <a:txBody>
                    <a:bodyPr/>
                    <a:lstStyle/>
                    <a:p>
                      <a:r>
                        <a:rPr lang="en-US" dirty="0" smtClean="0"/>
                        <a:t>Mining – Titanium bearing minerals &amp; ores</a:t>
                      </a:r>
                      <a:endParaRPr lang="en-US" dirty="0"/>
                    </a:p>
                  </a:txBody>
                  <a:tcPr/>
                </a:tc>
                <a:tc>
                  <a:txBody>
                    <a:bodyPr/>
                    <a:lstStyle/>
                    <a:p>
                      <a:pPr algn="ctr"/>
                      <a:endParaRPr lang="en-US" dirty="0"/>
                    </a:p>
                  </a:txBody>
                  <a:tcPr/>
                </a:tc>
                <a:tc>
                  <a:txBody>
                    <a:bodyPr/>
                    <a:lstStyle/>
                    <a:p>
                      <a:pPr algn="ctr"/>
                      <a:r>
                        <a:rPr lang="en-US" dirty="0" smtClean="0"/>
                        <a:t>100%</a:t>
                      </a:r>
                    </a:p>
                  </a:txBody>
                  <a:tcPr/>
                </a:tc>
              </a:tr>
              <a:tr h="370840">
                <a:tc>
                  <a:txBody>
                    <a:bodyPr/>
                    <a:lstStyle/>
                    <a:p>
                      <a:r>
                        <a:rPr lang="en-US" dirty="0" smtClean="0"/>
                        <a:t>6.</a:t>
                      </a:r>
                      <a:endParaRPr lang="en-US" dirty="0"/>
                    </a:p>
                  </a:txBody>
                  <a:tcPr/>
                </a:tc>
                <a:tc>
                  <a:txBody>
                    <a:bodyPr/>
                    <a:lstStyle/>
                    <a:p>
                      <a:r>
                        <a:rPr lang="en-US" dirty="0" smtClean="0"/>
                        <a:t>Manufacturing</a:t>
                      </a:r>
                      <a:r>
                        <a:rPr lang="en-US" baseline="0" dirty="0" smtClean="0"/>
                        <a:t> of items reserved for MSE sector by units which are not MSE</a:t>
                      </a:r>
                      <a:endParaRPr lang="en-US" dirty="0"/>
                    </a:p>
                  </a:txBody>
                  <a:tcPr/>
                </a:tc>
                <a:tc>
                  <a:txBody>
                    <a:bodyPr/>
                    <a:lstStyle/>
                    <a:p>
                      <a:pPr algn="ctr"/>
                      <a:endParaRPr lang="en-US" dirty="0"/>
                    </a:p>
                  </a:txBody>
                  <a:tcPr/>
                </a:tc>
                <a:tc>
                  <a:txBody>
                    <a:bodyPr/>
                    <a:lstStyle/>
                    <a:p>
                      <a:pPr algn="ctr"/>
                      <a:r>
                        <a:rPr lang="en-US" dirty="0" smtClean="0"/>
                        <a:t>&gt;24%</a:t>
                      </a:r>
                    </a:p>
                  </a:txBody>
                  <a:tcPr/>
                </a:tc>
              </a:tr>
              <a:tr h="370840">
                <a:tc>
                  <a:txBody>
                    <a:bodyPr/>
                    <a:lstStyle/>
                    <a:p>
                      <a:r>
                        <a:rPr lang="en-US" dirty="0" smtClean="0"/>
                        <a:t>7.</a:t>
                      </a:r>
                      <a:endParaRPr lang="en-US" dirty="0"/>
                    </a:p>
                  </a:txBody>
                  <a:tcPr/>
                </a:tc>
                <a:tc>
                  <a:txBody>
                    <a:bodyPr/>
                    <a:lstStyle/>
                    <a:p>
                      <a:r>
                        <a:rPr lang="en-US" dirty="0" smtClean="0"/>
                        <a:t>Defense Industry</a:t>
                      </a:r>
                      <a:r>
                        <a:rPr lang="en-US" baseline="0" dirty="0" smtClean="0"/>
                        <a:t> subject to Industrial License</a:t>
                      </a:r>
                      <a:endParaRPr lang="en-US" dirty="0"/>
                    </a:p>
                  </a:txBody>
                  <a:tcPr/>
                </a:tc>
                <a:tc>
                  <a:txBody>
                    <a:bodyPr/>
                    <a:lstStyle/>
                    <a:p>
                      <a:pPr algn="ctr"/>
                      <a:endParaRPr lang="en-US" dirty="0"/>
                    </a:p>
                  </a:txBody>
                  <a:tcPr/>
                </a:tc>
                <a:tc>
                  <a:txBody>
                    <a:bodyPr/>
                    <a:lstStyle/>
                    <a:p>
                      <a:pPr algn="ctr"/>
                      <a:r>
                        <a:rPr lang="en-US" dirty="0" smtClean="0"/>
                        <a:t>26%</a:t>
                      </a:r>
                    </a:p>
                  </a:txBody>
                  <a:tcPr/>
                </a:tc>
              </a:tr>
              <a:tr h="370840">
                <a:tc>
                  <a:txBody>
                    <a:bodyPr/>
                    <a:lstStyle/>
                    <a:p>
                      <a:r>
                        <a:rPr lang="en-US" dirty="0" smtClean="0"/>
                        <a:t>8.</a:t>
                      </a:r>
                      <a:endParaRPr lang="en-US" dirty="0"/>
                    </a:p>
                  </a:txBody>
                  <a:tcPr/>
                </a:tc>
                <a:tc>
                  <a:txBody>
                    <a:bodyPr/>
                    <a:lstStyle/>
                    <a:p>
                      <a:r>
                        <a:rPr lang="en-US" dirty="0" smtClean="0"/>
                        <a:t>Electric Generation,</a:t>
                      </a:r>
                      <a:r>
                        <a:rPr lang="en-US" baseline="0" dirty="0" smtClean="0"/>
                        <a:t> Transmission, Distribution and Trading</a:t>
                      </a:r>
                      <a:endParaRPr lang="en-US" dirty="0"/>
                    </a:p>
                  </a:txBody>
                  <a:tcPr/>
                </a:tc>
                <a:tc>
                  <a:txBody>
                    <a:bodyPr/>
                    <a:lstStyle/>
                    <a:p>
                      <a:pPr algn="ctr"/>
                      <a:r>
                        <a:rPr lang="en-US" dirty="0" smtClean="0"/>
                        <a:t>100%</a:t>
                      </a:r>
                      <a:endParaRPr lang="en-US" dirty="0"/>
                    </a:p>
                  </a:txBody>
                  <a:tcPr/>
                </a:tc>
                <a:tc>
                  <a:txBody>
                    <a:bodyPr/>
                    <a:lstStyle/>
                    <a:p>
                      <a:pPr algn="ctr"/>
                      <a:endParaRPr lang="en-US" dirty="0" smtClean="0"/>
                    </a:p>
                  </a:txBody>
                  <a:tcPr/>
                </a:tc>
              </a:tr>
            </a:tbl>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29699" name="Slide Number Placeholder 5"/>
          <p:cNvSpPr>
            <a:spLocks noGrp="1"/>
          </p:cNvSpPr>
          <p:nvPr>
            <p:ph type="sldNum" sz="quarter" idx="12"/>
          </p:nvPr>
        </p:nvSpPr>
        <p:spPr>
          <a:noFill/>
        </p:spPr>
        <p:txBody>
          <a:bodyPr/>
          <a:lstStyle/>
          <a:p>
            <a:fld id="{FB5809FB-B71B-4594-9896-E6B824290B5A}" type="slidenum">
              <a:rPr lang="en-US" smtClean="0">
                <a:latin typeface="Tahoma" pitchFamily="32" charset="0"/>
              </a:rPr>
              <a:pPr/>
              <a:t>41</a:t>
            </a:fld>
            <a:endParaRPr lang="en-US" smtClean="0">
              <a:latin typeface="Tahoma" pitchFamily="32" charset="0"/>
            </a:endParaRPr>
          </a:p>
        </p:txBody>
      </p:sp>
      <p:sp>
        <p:nvSpPr>
          <p:cNvPr id="29700" name="Rectangle 2"/>
          <p:cNvSpPr>
            <a:spLocks noGrp="1" noChangeArrowheads="1"/>
          </p:cNvSpPr>
          <p:nvPr>
            <p:ph type="title"/>
          </p:nvPr>
        </p:nvSpPr>
        <p:spPr/>
        <p:txBody>
          <a:bodyPr/>
          <a:lstStyle/>
          <a:p>
            <a:pPr eaLnBrk="1" hangingPunct="1"/>
            <a:r>
              <a:rPr lang="en-US" sz="3200" smtClean="0"/>
              <a:t>Analysis of Sectoral Caps</a:t>
            </a:r>
          </a:p>
        </p:txBody>
      </p:sp>
      <p:sp>
        <p:nvSpPr>
          <p:cNvPr id="29701" name="Rectangle 3"/>
          <p:cNvSpPr>
            <a:spLocks noGrp="1" noChangeArrowheads="1"/>
          </p:cNvSpPr>
          <p:nvPr>
            <p:ph type="body" idx="1"/>
          </p:nvPr>
        </p:nvSpPr>
        <p:spPr>
          <a:xfrm>
            <a:off x="304800" y="1905000"/>
            <a:ext cx="9296400" cy="4267200"/>
          </a:xfrm>
        </p:spPr>
        <p:txBody>
          <a:bodyPr/>
          <a:lstStyle/>
          <a:p>
            <a:pPr eaLnBrk="1" hangingPunct="1">
              <a:lnSpc>
                <a:spcPct val="80000"/>
              </a:lnSpc>
              <a:buFont typeface="Wingdings" charset="2"/>
              <a:buNone/>
            </a:pPr>
            <a:endParaRPr lang="en-US" sz="2000" smtClean="0"/>
          </a:p>
        </p:txBody>
      </p:sp>
      <p:sp>
        <p:nvSpPr>
          <p:cNvPr id="29702"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29703"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a:p>
            <a:pPr algn="r" eaLnBrk="1" hangingPunct="1"/>
            <a:endParaRPr lang="en-US" sz="1000">
              <a:latin typeface="Arial" charset="0"/>
            </a:endParaRPr>
          </a:p>
        </p:txBody>
      </p:sp>
      <p:graphicFrame>
        <p:nvGraphicFramePr>
          <p:cNvPr id="9" name="Table 8"/>
          <p:cNvGraphicFramePr>
            <a:graphicFrameLocks noGrp="1"/>
          </p:cNvGraphicFramePr>
          <p:nvPr/>
        </p:nvGraphicFramePr>
        <p:xfrm>
          <a:off x="304800" y="1828800"/>
          <a:ext cx="9372600" cy="4582160"/>
        </p:xfrm>
        <a:graphic>
          <a:graphicData uri="http://schemas.openxmlformats.org/drawingml/2006/table">
            <a:tbl>
              <a:tblPr firstRow="1" bandRow="1">
                <a:tableStyleId>{6E25E649-3F16-4E02-A733-19D2CDBF48F0}</a:tableStyleId>
              </a:tblPr>
              <a:tblGrid>
                <a:gridCol w="609599"/>
                <a:gridCol w="4724401"/>
                <a:gridCol w="2133600"/>
                <a:gridCol w="1905000"/>
              </a:tblGrid>
              <a:tr h="370840">
                <a:tc>
                  <a:txBody>
                    <a:bodyPr/>
                    <a:lstStyle/>
                    <a:p>
                      <a:pPr algn="l"/>
                      <a:r>
                        <a:rPr lang="en-US" dirty="0" smtClean="0"/>
                        <a:t>Sr. </a:t>
                      </a:r>
                    </a:p>
                    <a:p>
                      <a:pPr algn="l"/>
                      <a:r>
                        <a:rPr lang="en-US" dirty="0" smtClean="0"/>
                        <a:t>No.</a:t>
                      </a:r>
                      <a:endParaRPr lang="en-US" dirty="0"/>
                    </a:p>
                  </a:txBody>
                  <a:tcPr/>
                </a:tc>
                <a:tc>
                  <a:txBody>
                    <a:bodyPr/>
                    <a:lstStyle/>
                    <a:p>
                      <a:pPr algn="ctr"/>
                      <a:r>
                        <a:rPr lang="en-US" dirty="0" smtClean="0"/>
                        <a:t>Sector</a:t>
                      </a:r>
                      <a:endParaRPr lang="en-US" dirty="0"/>
                    </a:p>
                  </a:txBody>
                  <a:tcPr/>
                </a:tc>
                <a:tc>
                  <a:txBody>
                    <a:bodyPr/>
                    <a:lstStyle/>
                    <a:p>
                      <a:pPr algn="ctr"/>
                      <a:r>
                        <a:rPr lang="en-US" dirty="0" smtClean="0"/>
                        <a:t>Automatic</a:t>
                      </a:r>
                      <a:r>
                        <a:rPr lang="en-US" baseline="0" dirty="0" smtClean="0"/>
                        <a:t> Route</a:t>
                      </a:r>
                    </a:p>
                    <a:p>
                      <a:pPr algn="ctr"/>
                      <a:r>
                        <a:rPr lang="en-US" baseline="0" dirty="0" smtClean="0"/>
                        <a:t>(</a:t>
                      </a:r>
                      <a:r>
                        <a:rPr lang="en-US" baseline="0" dirty="0" err="1" smtClean="0"/>
                        <a:t>sectoral</a:t>
                      </a:r>
                      <a:r>
                        <a:rPr lang="en-US" baseline="0" dirty="0" smtClean="0"/>
                        <a:t> cap)</a:t>
                      </a:r>
                      <a:endParaRPr lang="en-US" dirty="0"/>
                    </a:p>
                  </a:txBody>
                  <a:tcPr/>
                </a:tc>
                <a:tc>
                  <a:txBody>
                    <a:bodyPr/>
                    <a:lstStyle/>
                    <a:p>
                      <a:pPr algn="ctr"/>
                      <a:r>
                        <a:rPr lang="en-US" dirty="0" smtClean="0"/>
                        <a:t>Govt. Route</a:t>
                      </a:r>
                    </a:p>
                    <a:p>
                      <a:pPr algn="ctr"/>
                      <a:r>
                        <a:rPr lang="en-US" dirty="0" smtClean="0"/>
                        <a:t>(</a:t>
                      </a:r>
                      <a:r>
                        <a:rPr lang="en-US" dirty="0" err="1" smtClean="0"/>
                        <a:t>sectoral</a:t>
                      </a:r>
                      <a:r>
                        <a:rPr lang="en-US" dirty="0" smtClean="0"/>
                        <a:t> cap)</a:t>
                      </a:r>
                      <a:endParaRPr lang="en-US" dirty="0"/>
                    </a:p>
                  </a:txBody>
                  <a:tcPr/>
                </a:tc>
              </a:tr>
              <a:tr h="370840">
                <a:tc>
                  <a:txBody>
                    <a:bodyPr/>
                    <a:lstStyle/>
                    <a:p>
                      <a:r>
                        <a:rPr lang="en-US" dirty="0" smtClean="0"/>
                        <a:t>9.</a:t>
                      </a:r>
                      <a:endParaRPr lang="en-US" dirty="0"/>
                    </a:p>
                  </a:txBody>
                  <a:tcPr/>
                </a:tc>
                <a:tc>
                  <a:txBody>
                    <a:bodyPr/>
                    <a:lstStyle/>
                    <a:p>
                      <a:r>
                        <a:rPr lang="en-US" dirty="0" smtClean="0"/>
                        <a:t>Airports – Greenfield projects</a:t>
                      </a:r>
                      <a:endParaRPr lang="en-US" dirty="0"/>
                    </a:p>
                  </a:txBody>
                  <a:tcPr/>
                </a:tc>
                <a:tc>
                  <a:txBody>
                    <a:bodyPr/>
                    <a:lstStyle/>
                    <a:p>
                      <a:pPr algn="ctr"/>
                      <a:r>
                        <a:rPr lang="en-US" dirty="0" smtClean="0"/>
                        <a:t>100%</a:t>
                      </a:r>
                      <a:endParaRPr lang="en-US" dirty="0"/>
                    </a:p>
                  </a:txBody>
                  <a:tcPr/>
                </a:tc>
                <a:tc>
                  <a:txBody>
                    <a:bodyPr/>
                    <a:lstStyle/>
                    <a:p>
                      <a:pPr algn="ctr"/>
                      <a:endParaRPr lang="en-US" dirty="0"/>
                    </a:p>
                  </a:txBody>
                  <a:tcPr/>
                </a:tc>
              </a:tr>
              <a:tr h="370840">
                <a:tc>
                  <a:txBody>
                    <a:bodyPr/>
                    <a:lstStyle/>
                    <a:p>
                      <a:r>
                        <a:rPr lang="en-US" dirty="0" smtClean="0"/>
                        <a:t>10.</a:t>
                      </a:r>
                      <a:endParaRPr lang="en-US" dirty="0"/>
                    </a:p>
                  </a:txBody>
                  <a:tcPr/>
                </a:tc>
                <a:tc>
                  <a:txBody>
                    <a:bodyPr/>
                    <a:lstStyle/>
                    <a:p>
                      <a:r>
                        <a:rPr lang="en-US" dirty="0" smtClean="0"/>
                        <a:t>Airports – Existing projects</a:t>
                      </a:r>
                      <a:endParaRPr lang="en-US" dirty="0"/>
                    </a:p>
                  </a:txBody>
                  <a:tcPr/>
                </a:tc>
                <a:tc>
                  <a:txBody>
                    <a:bodyPr/>
                    <a:lstStyle/>
                    <a:p>
                      <a:pPr algn="ctr"/>
                      <a:r>
                        <a:rPr lang="en-US" dirty="0" smtClean="0"/>
                        <a:t>74%</a:t>
                      </a:r>
                      <a:endParaRPr lang="en-US" dirty="0"/>
                    </a:p>
                  </a:txBody>
                  <a:tcPr/>
                </a:tc>
                <a:tc>
                  <a:txBody>
                    <a:bodyPr/>
                    <a:lstStyle/>
                    <a:p>
                      <a:pPr algn="ctr"/>
                      <a:r>
                        <a:rPr lang="en-US" dirty="0" smtClean="0"/>
                        <a:t>&gt;74%</a:t>
                      </a:r>
                      <a:endParaRPr lang="en-US" dirty="0"/>
                    </a:p>
                  </a:txBody>
                  <a:tcPr/>
                </a:tc>
              </a:tr>
              <a:tr h="370840">
                <a:tc>
                  <a:txBody>
                    <a:bodyPr/>
                    <a:lstStyle/>
                    <a:p>
                      <a:r>
                        <a:rPr lang="en-US" dirty="0" smtClean="0"/>
                        <a:t>11.</a:t>
                      </a:r>
                      <a:endParaRPr lang="en-US" dirty="0"/>
                    </a:p>
                  </a:txBody>
                  <a:tcPr/>
                </a:tc>
                <a:tc>
                  <a:txBody>
                    <a:bodyPr/>
                    <a:lstStyle/>
                    <a:p>
                      <a:r>
                        <a:rPr lang="en-US" dirty="0" smtClean="0"/>
                        <a:t>Scheduled Air Transport</a:t>
                      </a:r>
                      <a:r>
                        <a:rPr lang="en-US" baseline="0" dirty="0" smtClean="0"/>
                        <a:t> Service / Domestic Scheduled Passenger Airline</a:t>
                      </a:r>
                      <a:endParaRPr lang="en-US" dirty="0"/>
                    </a:p>
                  </a:txBody>
                  <a:tcPr/>
                </a:tc>
                <a:tc>
                  <a:txBody>
                    <a:bodyPr/>
                    <a:lstStyle/>
                    <a:p>
                      <a:pPr algn="ctr"/>
                      <a:r>
                        <a:rPr lang="en-US" dirty="0" smtClean="0"/>
                        <a:t>49%</a:t>
                      </a:r>
                    </a:p>
                    <a:p>
                      <a:pPr algn="ctr"/>
                      <a:r>
                        <a:rPr lang="en-US" dirty="0" smtClean="0"/>
                        <a:t>(100% for NRIs)</a:t>
                      </a:r>
                      <a:endParaRPr lang="en-US" dirty="0"/>
                    </a:p>
                  </a:txBody>
                  <a:tcPr/>
                </a:tc>
                <a:tc>
                  <a:txBody>
                    <a:bodyPr/>
                    <a:lstStyle/>
                    <a:p>
                      <a:pPr algn="ctr"/>
                      <a:endParaRPr lang="en-US" dirty="0"/>
                    </a:p>
                  </a:txBody>
                  <a:tcPr/>
                </a:tc>
              </a:tr>
              <a:tr h="370840">
                <a:tc>
                  <a:txBody>
                    <a:bodyPr/>
                    <a:lstStyle/>
                    <a:p>
                      <a:r>
                        <a:rPr lang="en-US" dirty="0" smtClean="0"/>
                        <a:t>12.</a:t>
                      </a:r>
                      <a:endParaRPr lang="en-US" dirty="0"/>
                    </a:p>
                  </a:txBody>
                  <a:tcPr/>
                </a:tc>
                <a:tc>
                  <a:txBody>
                    <a:bodyPr/>
                    <a:lstStyle/>
                    <a:p>
                      <a:r>
                        <a:rPr lang="en-US" dirty="0" smtClean="0"/>
                        <a:t>Non - Scheduled Air Transport</a:t>
                      </a:r>
                      <a:r>
                        <a:rPr lang="en-US" baseline="0" dirty="0" smtClean="0"/>
                        <a:t> Service</a:t>
                      </a:r>
                      <a:endParaRPr lang="en-US" dirty="0"/>
                    </a:p>
                  </a:txBody>
                  <a:tcPr/>
                </a:tc>
                <a:tc>
                  <a:txBody>
                    <a:bodyPr/>
                    <a:lstStyle/>
                    <a:p>
                      <a:pPr algn="ctr"/>
                      <a:r>
                        <a:rPr lang="en-US" dirty="0" smtClean="0"/>
                        <a:t>49%</a:t>
                      </a:r>
                    </a:p>
                    <a:p>
                      <a:pPr algn="ctr"/>
                      <a:r>
                        <a:rPr lang="en-US" dirty="0" smtClean="0"/>
                        <a:t>(100% for NRIs)</a:t>
                      </a:r>
                      <a:endParaRPr lang="en-US" dirty="0"/>
                    </a:p>
                  </a:txBody>
                  <a:tcPr/>
                </a:tc>
                <a:tc>
                  <a:txBody>
                    <a:bodyPr/>
                    <a:lstStyle/>
                    <a:p>
                      <a:pPr algn="ctr"/>
                      <a:r>
                        <a:rPr lang="en-US" dirty="0" smtClean="0"/>
                        <a:t>74%</a:t>
                      </a:r>
                    </a:p>
                    <a:p>
                      <a:pPr algn="ctr"/>
                      <a:r>
                        <a:rPr lang="en-US" dirty="0" smtClean="0"/>
                        <a:t>(100% for NRIs)</a:t>
                      </a:r>
                      <a:endParaRPr lang="en-US" dirty="0"/>
                    </a:p>
                  </a:txBody>
                  <a:tcPr/>
                </a:tc>
              </a:tr>
              <a:tr h="370840">
                <a:tc>
                  <a:txBody>
                    <a:bodyPr/>
                    <a:lstStyle/>
                    <a:p>
                      <a:r>
                        <a:rPr lang="en-US" dirty="0" smtClean="0"/>
                        <a:t>13.</a:t>
                      </a:r>
                      <a:endParaRPr lang="en-US" dirty="0"/>
                    </a:p>
                  </a:txBody>
                  <a:tcPr/>
                </a:tc>
                <a:tc>
                  <a:txBody>
                    <a:bodyPr/>
                    <a:lstStyle/>
                    <a:p>
                      <a:r>
                        <a:rPr lang="en-US" dirty="0" smtClean="0"/>
                        <a:t>Ground Handling</a:t>
                      </a:r>
                      <a:r>
                        <a:rPr lang="en-US" baseline="0" dirty="0" smtClean="0"/>
                        <a:t> Services</a:t>
                      </a:r>
                      <a:endParaRPr lang="en-US" dirty="0"/>
                    </a:p>
                  </a:txBody>
                  <a:tcPr/>
                </a:tc>
                <a:tc>
                  <a:txBody>
                    <a:bodyPr/>
                    <a:lstStyle/>
                    <a:p>
                      <a:pPr algn="ctr"/>
                      <a:r>
                        <a:rPr lang="en-US" dirty="0" smtClean="0"/>
                        <a:t>49%</a:t>
                      </a:r>
                    </a:p>
                    <a:p>
                      <a:pPr algn="ctr"/>
                      <a:r>
                        <a:rPr lang="en-US" dirty="0" smtClean="0"/>
                        <a:t>(100% for NRIs)</a:t>
                      </a:r>
                      <a:endParaRPr lang="en-US" dirty="0"/>
                    </a:p>
                  </a:txBody>
                  <a:tcPr/>
                </a:tc>
                <a:tc>
                  <a:txBody>
                    <a:bodyPr/>
                    <a:lstStyle/>
                    <a:p>
                      <a:pPr algn="ctr"/>
                      <a:r>
                        <a:rPr lang="en-US" dirty="0" smtClean="0"/>
                        <a:t>74%</a:t>
                      </a:r>
                    </a:p>
                    <a:p>
                      <a:pPr algn="ctr"/>
                      <a:r>
                        <a:rPr lang="en-US" dirty="0" smtClean="0"/>
                        <a:t>(100% for NRIs)</a:t>
                      </a:r>
                      <a:endParaRPr lang="en-US" dirty="0"/>
                    </a:p>
                  </a:txBody>
                  <a:tcPr/>
                </a:tc>
              </a:tr>
              <a:tr h="370840">
                <a:tc>
                  <a:txBody>
                    <a:bodyPr/>
                    <a:lstStyle/>
                    <a:p>
                      <a:r>
                        <a:rPr lang="en-US" dirty="0" smtClean="0"/>
                        <a:t>14. </a:t>
                      </a:r>
                      <a:endParaRPr lang="en-US" dirty="0"/>
                    </a:p>
                  </a:txBody>
                  <a:tcPr/>
                </a:tc>
                <a:tc>
                  <a:txBody>
                    <a:bodyPr/>
                    <a:lstStyle/>
                    <a:p>
                      <a:r>
                        <a:rPr lang="en-US" dirty="0" smtClean="0"/>
                        <a:t>Civil Aviation – Maintenance &amp; repairs, flying &amp; technical training institutions</a:t>
                      </a:r>
                      <a:endParaRPr lang="en-US" dirty="0"/>
                    </a:p>
                  </a:txBody>
                  <a:tcPr/>
                </a:tc>
                <a:tc>
                  <a:txBody>
                    <a:bodyPr/>
                    <a:lstStyle/>
                    <a:p>
                      <a:pPr algn="ctr"/>
                      <a:r>
                        <a:rPr lang="en-US" dirty="0" smtClean="0"/>
                        <a:t>100%</a:t>
                      </a:r>
                      <a:endParaRPr lang="en-US" dirty="0"/>
                    </a:p>
                  </a:txBody>
                  <a:tcPr/>
                </a:tc>
                <a:tc>
                  <a:txBody>
                    <a:bodyPr/>
                    <a:lstStyle/>
                    <a:p>
                      <a:pPr algn="ctr"/>
                      <a:endParaRPr lang="en-US" dirty="0" smtClean="0"/>
                    </a:p>
                  </a:txBody>
                  <a:tcPr/>
                </a:tc>
              </a:tr>
              <a:tr h="370840">
                <a:tc>
                  <a:txBody>
                    <a:bodyPr/>
                    <a:lstStyle/>
                    <a:p>
                      <a:r>
                        <a:rPr lang="en-US" dirty="0" smtClean="0"/>
                        <a:t>15.</a:t>
                      </a:r>
                      <a:endParaRPr lang="en-US" dirty="0"/>
                    </a:p>
                  </a:txBody>
                  <a:tcPr/>
                </a:tc>
                <a:tc>
                  <a:txBody>
                    <a:bodyPr/>
                    <a:lstStyle/>
                    <a:p>
                      <a:r>
                        <a:rPr lang="en-US" dirty="0" smtClean="0"/>
                        <a:t>Asset Reconstruction Company under SARFAESI Act</a:t>
                      </a:r>
                      <a:endParaRPr lang="en-US" dirty="0"/>
                    </a:p>
                  </a:txBody>
                  <a:tcPr/>
                </a:tc>
                <a:tc>
                  <a:txBody>
                    <a:bodyPr/>
                    <a:lstStyle/>
                    <a:p>
                      <a:pPr algn="ctr"/>
                      <a:endParaRPr lang="en-US" dirty="0"/>
                    </a:p>
                  </a:txBody>
                  <a:tcPr/>
                </a:tc>
                <a:tc>
                  <a:txBody>
                    <a:bodyPr/>
                    <a:lstStyle/>
                    <a:p>
                      <a:pPr algn="ctr"/>
                      <a:r>
                        <a:rPr lang="en-US" dirty="0" smtClean="0"/>
                        <a:t>49%</a:t>
                      </a:r>
                    </a:p>
                  </a:txBody>
                  <a:tcPr/>
                </a:tc>
              </a:tr>
            </a:tbl>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4"/>
          <p:cNvSpPr>
            <a:spLocks noGrp="1"/>
          </p:cNvSpPr>
          <p:nvPr>
            <p:ph type="ftr" sz="quarter" idx="11"/>
          </p:nvPr>
        </p:nvSpPr>
        <p:spPr>
          <a:xfrm>
            <a:off x="3962400" y="6400800"/>
            <a:ext cx="3136900" cy="457200"/>
          </a:xfrm>
          <a:noFill/>
        </p:spPr>
        <p:txBody>
          <a:bodyPr/>
          <a:lstStyle/>
          <a:p>
            <a:r>
              <a:rPr lang="en-US" smtClean="0">
                <a:latin typeface="Tahoma" pitchFamily="32" charset="0"/>
              </a:rPr>
              <a:t>P. P. Shah &amp; Associates</a:t>
            </a:r>
          </a:p>
        </p:txBody>
      </p:sp>
      <p:sp>
        <p:nvSpPr>
          <p:cNvPr id="30723" name="Slide Number Placeholder 5"/>
          <p:cNvSpPr>
            <a:spLocks noGrp="1"/>
          </p:cNvSpPr>
          <p:nvPr>
            <p:ph type="sldNum" sz="quarter" idx="12"/>
          </p:nvPr>
        </p:nvSpPr>
        <p:spPr>
          <a:xfrm>
            <a:off x="7620000" y="6400800"/>
            <a:ext cx="2063750" cy="457200"/>
          </a:xfrm>
          <a:noFill/>
        </p:spPr>
        <p:txBody>
          <a:bodyPr/>
          <a:lstStyle/>
          <a:p>
            <a:fld id="{A12FC5B4-25C3-46C2-B5E2-EF0523442331}" type="slidenum">
              <a:rPr lang="en-US" smtClean="0">
                <a:latin typeface="Tahoma" pitchFamily="32" charset="0"/>
              </a:rPr>
              <a:pPr/>
              <a:t>42</a:t>
            </a:fld>
            <a:endParaRPr lang="en-US" smtClean="0">
              <a:latin typeface="Tahoma" pitchFamily="32" charset="0"/>
            </a:endParaRPr>
          </a:p>
        </p:txBody>
      </p:sp>
      <p:sp>
        <p:nvSpPr>
          <p:cNvPr id="30724" name="Rectangle 2"/>
          <p:cNvSpPr>
            <a:spLocks noGrp="1" noChangeArrowheads="1"/>
          </p:cNvSpPr>
          <p:nvPr>
            <p:ph type="title"/>
          </p:nvPr>
        </p:nvSpPr>
        <p:spPr/>
        <p:txBody>
          <a:bodyPr/>
          <a:lstStyle/>
          <a:p>
            <a:pPr eaLnBrk="1" hangingPunct="1"/>
            <a:r>
              <a:rPr lang="en-US" sz="3200" smtClean="0"/>
              <a:t>Analysis of Sectoral Caps</a:t>
            </a:r>
          </a:p>
        </p:txBody>
      </p:sp>
      <p:sp>
        <p:nvSpPr>
          <p:cNvPr id="30725" name="Rectangle 3"/>
          <p:cNvSpPr>
            <a:spLocks noGrp="1" noChangeArrowheads="1"/>
          </p:cNvSpPr>
          <p:nvPr>
            <p:ph type="body" idx="1"/>
          </p:nvPr>
        </p:nvSpPr>
        <p:spPr>
          <a:xfrm>
            <a:off x="304800" y="1905000"/>
            <a:ext cx="9296400" cy="4267200"/>
          </a:xfrm>
        </p:spPr>
        <p:txBody>
          <a:bodyPr/>
          <a:lstStyle/>
          <a:p>
            <a:pPr eaLnBrk="1" hangingPunct="1">
              <a:lnSpc>
                <a:spcPct val="80000"/>
              </a:lnSpc>
              <a:buFont typeface="Wingdings" charset="2"/>
              <a:buNone/>
            </a:pPr>
            <a:endParaRPr lang="en-US" sz="2000" smtClean="0"/>
          </a:p>
        </p:txBody>
      </p:sp>
      <p:sp>
        <p:nvSpPr>
          <p:cNvPr id="30726"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30727"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a:p>
            <a:pPr algn="r" eaLnBrk="1" hangingPunct="1"/>
            <a:endParaRPr lang="en-US" sz="1000">
              <a:latin typeface="Arial" charset="0"/>
            </a:endParaRPr>
          </a:p>
        </p:txBody>
      </p:sp>
      <p:graphicFrame>
        <p:nvGraphicFramePr>
          <p:cNvPr id="9" name="Table 8"/>
          <p:cNvGraphicFramePr>
            <a:graphicFrameLocks noGrp="1"/>
          </p:cNvGraphicFramePr>
          <p:nvPr/>
        </p:nvGraphicFramePr>
        <p:xfrm>
          <a:off x="304800" y="1798638"/>
          <a:ext cx="9372600" cy="4754880"/>
        </p:xfrm>
        <a:graphic>
          <a:graphicData uri="http://schemas.openxmlformats.org/drawingml/2006/table">
            <a:tbl>
              <a:tblPr firstRow="1" bandRow="1">
                <a:tableStyleId>{6E25E649-3F16-4E02-A733-19D2CDBF48F0}</a:tableStyleId>
              </a:tblPr>
              <a:tblGrid>
                <a:gridCol w="609599"/>
                <a:gridCol w="4495801"/>
                <a:gridCol w="2133600"/>
                <a:gridCol w="2133600"/>
              </a:tblGrid>
              <a:tr h="640080">
                <a:tc>
                  <a:txBody>
                    <a:bodyPr/>
                    <a:lstStyle/>
                    <a:p>
                      <a:pPr algn="l"/>
                      <a:r>
                        <a:rPr lang="en-US" dirty="0" smtClean="0"/>
                        <a:t>Sr. </a:t>
                      </a:r>
                    </a:p>
                    <a:p>
                      <a:pPr algn="l"/>
                      <a:r>
                        <a:rPr lang="en-US" dirty="0" smtClean="0"/>
                        <a:t>No.</a:t>
                      </a:r>
                      <a:endParaRPr lang="en-US" dirty="0"/>
                    </a:p>
                  </a:txBody>
                  <a:tcPr/>
                </a:tc>
                <a:tc>
                  <a:txBody>
                    <a:bodyPr/>
                    <a:lstStyle/>
                    <a:p>
                      <a:pPr algn="ctr"/>
                      <a:r>
                        <a:rPr lang="en-US" dirty="0" smtClean="0"/>
                        <a:t>Sector</a:t>
                      </a:r>
                      <a:endParaRPr lang="en-US" dirty="0"/>
                    </a:p>
                  </a:txBody>
                  <a:tcPr/>
                </a:tc>
                <a:tc>
                  <a:txBody>
                    <a:bodyPr/>
                    <a:lstStyle/>
                    <a:p>
                      <a:pPr algn="ctr"/>
                      <a:r>
                        <a:rPr lang="en-US" dirty="0" smtClean="0"/>
                        <a:t>Automatic</a:t>
                      </a:r>
                      <a:r>
                        <a:rPr lang="en-US" baseline="0" dirty="0" smtClean="0"/>
                        <a:t> Route</a:t>
                      </a:r>
                    </a:p>
                    <a:p>
                      <a:pPr algn="ctr"/>
                      <a:r>
                        <a:rPr lang="en-US" baseline="0" dirty="0" smtClean="0"/>
                        <a:t>(</a:t>
                      </a:r>
                      <a:r>
                        <a:rPr lang="en-US" baseline="0" dirty="0" err="1" smtClean="0"/>
                        <a:t>sectoral</a:t>
                      </a:r>
                      <a:r>
                        <a:rPr lang="en-US" baseline="0" dirty="0" smtClean="0"/>
                        <a:t> cap)</a:t>
                      </a:r>
                      <a:endParaRPr lang="en-US" dirty="0"/>
                    </a:p>
                  </a:txBody>
                  <a:tcPr/>
                </a:tc>
                <a:tc>
                  <a:txBody>
                    <a:bodyPr/>
                    <a:lstStyle/>
                    <a:p>
                      <a:pPr algn="ctr"/>
                      <a:r>
                        <a:rPr lang="en-US" dirty="0" smtClean="0"/>
                        <a:t>Govt. Route</a:t>
                      </a:r>
                    </a:p>
                    <a:p>
                      <a:pPr algn="ctr"/>
                      <a:r>
                        <a:rPr lang="en-US" dirty="0" smtClean="0"/>
                        <a:t>(</a:t>
                      </a:r>
                      <a:r>
                        <a:rPr lang="en-US" dirty="0" err="1" smtClean="0"/>
                        <a:t>sectoral</a:t>
                      </a:r>
                      <a:r>
                        <a:rPr lang="en-US" dirty="0" smtClean="0"/>
                        <a:t> cap)</a:t>
                      </a:r>
                      <a:endParaRPr lang="en-US" dirty="0"/>
                    </a:p>
                  </a:txBody>
                  <a:tcPr/>
                </a:tc>
              </a:tr>
              <a:tr h="370840">
                <a:tc>
                  <a:txBody>
                    <a:bodyPr/>
                    <a:lstStyle/>
                    <a:p>
                      <a:r>
                        <a:rPr lang="en-US" dirty="0" smtClean="0"/>
                        <a:t>16.</a:t>
                      </a:r>
                      <a:endParaRPr lang="en-US" dirty="0"/>
                    </a:p>
                  </a:txBody>
                  <a:tcPr/>
                </a:tc>
                <a:tc>
                  <a:txBody>
                    <a:bodyPr/>
                    <a:lstStyle/>
                    <a:p>
                      <a:r>
                        <a:rPr lang="en-US" dirty="0" smtClean="0"/>
                        <a:t>Banking</a:t>
                      </a:r>
                      <a:r>
                        <a:rPr lang="en-US" baseline="0" dirty="0" smtClean="0"/>
                        <a:t> – Private Sector</a:t>
                      </a:r>
                      <a:endParaRPr lang="en-US" dirty="0"/>
                    </a:p>
                  </a:txBody>
                  <a:tcPr/>
                </a:tc>
                <a:tc>
                  <a:txBody>
                    <a:bodyPr/>
                    <a:lstStyle/>
                    <a:p>
                      <a:pPr algn="ctr"/>
                      <a:r>
                        <a:rPr lang="en-US" dirty="0" smtClean="0"/>
                        <a:t>49%</a:t>
                      </a:r>
                      <a:endParaRPr lang="en-US" dirty="0"/>
                    </a:p>
                  </a:txBody>
                  <a:tcPr/>
                </a:tc>
                <a:tc>
                  <a:txBody>
                    <a:bodyPr/>
                    <a:lstStyle/>
                    <a:p>
                      <a:pPr algn="ctr"/>
                      <a:r>
                        <a:rPr lang="en-US" dirty="0" smtClean="0"/>
                        <a:t>74% incl. FII , NRI investments</a:t>
                      </a:r>
                      <a:endParaRPr lang="en-US" dirty="0"/>
                    </a:p>
                  </a:txBody>
                  <a:tcPr/>
                </a:tc>
              </a:tr>
              <a:tr h="370840">
                <a:tc>
                  <a:txBody>
                    <a:bodyPr/>
                    <a:lstStyle/>
                    <a:p>
                      <a:r>
                        <a:rPr lang="en-US" dirty="0" smtClean="0"/>
                        <a:t>17.</a:t>
                      </a:r>
                      <a:endParaRPr lang="en-US" dirty="0"/>
                    </a:p>
                  </a:txBody>
                  <a:tcPr/>
                </a:tc>
                <a:tc>
                  <a:txBody>
                    <a:bodyPr/>
                    <a:lstStyle/>
                    <a:p>
                      <a:r>
                        <a:rPr lang="en-US" dirty="0" smtClean="0"/>
                        <a:t>Banking – Public Sector incl. SBI</a:t>
                      </a:r>
                      <a:endParaRPr lang="en-US" dirty="0"/>
                    </a:p>
                  </a:txBody>
                  <a:tcPr/>
                </a:tc>
                <a:tc>
                  <a:txBody>
                    <a:bodyPr/>
                    <a:lstStyle/>
                    <a:p>
                      <a:pPr algn="ctr"/>
                      <a:endParaRPr lang="en-US" dirty="0"/>
                    </a:p>
                  </a:txBody>
                  <a:tcPr/>
                </a:tc>
                <a:tc>
                  <a:txBody>
                    <a:bodyPr/>
                    <a:lstStyle/>
                    <a:p>
                      <a:pPr algn="ctr"/>
                      <a:r>
                        <a:rPr lang="en-US" dirty="0" smtClean="0"/>
                        <a:t>20% incl. Portfolio investment</a:t>
                      </a:r>
                      <a:endParaRPr lang="en-US" dirty="0"/>
                    </a:p>
                  </a:txBody>
                  <a:tcPr/>
                </a:tc>
              </a:tr>
              <a:tr h="370840">
                <a:tc>
                  <a:txBody>
                    <a:bodyPr/>
                    <a:lstStyle/>
                    <a:p>
                      <a:r>
                        <a:rPr lang="en-US" dirty="0" smtClean="0"/>
                        <a:t>18.</a:t>
                      </a:r>
                      <a:endParaRPr lang="en-US" dirty="0"/>
                    </a:p>
                  </a:txBody>
                  <a:tcPr/>
                </a:tc>
                <a:tc>
                  <a:txBody>
                    <a:bodyPr/>
                    <a:lstStyle/>
                    <a:p>
                      <a:r>
                        <a:rPr lang="en-US" dirty="0" smtClean="0"/>
                        <a:t>Broadcasting – Terrestrial FM</a:t>
                      </a:r>
                      <a:endParaRPr lang="en-US" dirty="0"/>
                    </a:p>
                  </a:txBody>
                  <a:tcPr/>
                </a:tc>
                <a:tc>
                  <a:txBody>
                    <a:bodyPr/>
                    <a:lstStyle/>
                    <a:p>
                      <a:pPr algn="ctr"/>
                      <a:endParaRPr lang="en-US" dirty="0"/>
                    </a:p>
                  </a:txBody>
                  <a:tcPr/>
                </a:tc>
                <a:tc>
                  <a:txBody>
                    <a:bodyPr/>
                    <a:lstStyle/>
                    <a:p>
                      <a:pPr algn="ctr"/>
                      <a:r>
                        <a:rPr lang="en-US" dirty="0" smtClean="0"/>
                        <a:t>20% incl. NRI, PIO, PIS</a:t>
                      </a:r>
                      <a:endParaRPr lang="en-US" dirty="0"/>
                    </a:p>
                  </a:txBody>
                  <a:tcPr/>
                </a:tc>
              </a:tr>
              <a:tr h="370840">
                <a:tc>
                  <a:txBody>
                    <a:bodyPr/>
                    <a:lstStyle/>
                    <a:p>
                      <a:r>
                        <a:rPr lang="en-US" dirty="0" smtClean="0"/>
                        <a:t>19.</a:t>
                      </a:r>
                      <a:endParaRPr lang="en-US" dirty="0"/>
                    </a:p>
                  </a:txBody>
                  <a:tcPr/>
                </a:tc>
                <a:tc>
                  <a:txBody>
                    <a:bodyPr/>
                    <a:lstStyle/>
                    <a:p>
                      <a:r>
                        <a:rPr lang="en-US" dirty="0" smtClean="0"/>
                        <a:t>Broadcasting – Cable Network</a:t>
                      </a:r>
                      <a:endParaRPr lang="en-US" dirty="0"/>
                    </a:p>
                  </a:txBody>
                  <a:tcPr/>
                </a:tc>
                <a:tc>
                  <a:txBody>
                    <a:bodyPr/>
                    <a:lstStyle/>
                    <a:p>
                      <a:pPr algn="ctr"/>
                      <a:endParaRPr lang="en-US" dirty="0"/>
                    </a:p>
                  </a:txBody>
                  <a:tcPr/>
                </a:tc>
                <a:tc>
                  <a:txBody>
                    <a:bodyPr/>
                    <a:lstStyle/>
                    <a:p>
                      <a:pPr algn="ctr"/>
                      <a:r>
                        <a:rPr lang="en-US" dirty="0" smtClean="0"/>
                        <a:t>49% incl. NRI, PIO, PIS</a:t>
                      </a:r>
                      <a:endParaRPr lang="en-US" dirty="0"/>
                    </a:p>
                  </a:txBody>
                  <a:tcPr/>
                </a:tc>
              </a:tr>
              <a:tr h="370840">
                <a:tc>
                  <a:txBody>
                    <a:bodyPr/>
                    <a:lstStyle/>
                    <a:p>
                      <a:r>
                        <a:rPr lang="en-US" dirty="0" smtClean="0"/>
                        <a:t>20.</a:t>
                      </a:r>
                      <a:endParaRPr lang="en-US" dirty="0"/>
                    </a:p>
                  </a:txBody>
                  <a:tcPr/>
                </a:tc>
                <a:tc>
                  <a:txBody>
                    <a:bodyPr/>
                    <a:lstStyle/>
                    <a:p>
                      <a:r>
                        <a:rPr lang="en-US" dirty="0" smtClean="0"/>
                        <a:t>Broadcasting – Direct-to-Home</a:t>
                      </a:r>
                      <a:endParaRPr lang="en-US" dirty="0"/>
                    </a:p>
                  </a:txBody>
                  <a:tcPr/>
                </a:tc>
                <a:tc>
                  <a:txBody>
                    <a:bodyPr/>
                    <a:lstStyle/>
                    <a:p>
                      <a:pPr algn="ctr"/>
                      <a:endParaRPr lang="en-US" dirty="0"/>
                    </a:p>
                  </a:txBody>
                  <a:tcPr/>
                </a:tc>
                <a:tc>
                  <a:txBody>
                    <a:bodyPr/>
                    <a:lstStyle/>
                    <a:p>
                      <a:pPr algn="ctr"/>
                      <a:r>
                        <a:rPr lang="en-US" dirty="0" smtClean="0"/>
                        <a:t>20% FDI</a:t>
                      </a:r>
                    </a:p>
                    <a:p>
                      <a:pPr algn="ctr"/>
                      <a:r>
                        <a:rPr lang="en-US" dirty="0" smtClean="0"/>
                        <a:t>49% incl. NRI, PIO, PIS</a:t>
                      </a:r>
                      <a:endParaRPr lang="en-US" dirty="0"/>
                    </a:p>
                  </a:txBody>
                  <a:tcPr/>
                </a:tc>
              </a:tr>
              <a:tr h="609600">
                <a:tc>
                  <a:txBody>
                    <a:bodyPr/>
                    <a:lstStyle/>
                    <a:p>
                      <a:r>
                        <a:rPr lang="en-US" dirty="0" smtClean="0"/>
                        <a:t>21.</a:t>
                      </a:r>
                      <a:endParaRPr lang="en-US" dirty="0"/>
                    </a:p>
                  </a:txBody>
                  <a:tcPr/>
                </a:tc>
                <a:tc>
                  <a:txBody>
                    <a:bodyPr/>
                    <a:lstStyle/>
                    <a:p>
                      <a:r>
                        <a:rPr lang="en-US" dirty="0" smtClean="0"/>
                        <a:t>Broadcasting</a:t>
                      </a:r>
                      <a:r>
                        <a:rPr lang="en-US" baseline="0" dirty="0" smtClean="0"/>
                        <a:t> – </a:t>
                      </a:r>
                      <a:r>
                        <a:rPr lang="en-US" baseline="0" dirty="0" err="1" smtClean="0"/>
                        <a:t>Headend</a:t>
                      </a:r>
                      <a:r>
                        <a:rPr lang="en-US" baseline="0" dirty="0" smtClean="0"/>
                        <a:t>-In-The-Sky</a:t>
                      </a:r>
                      <a:endParaRPr lang="en-US" dirty="0"/>
                    </a:p>
                  </a:txBody>
                  <a:tcPr/>
                </a:tc>
                <a:tc>
                  <a:txBody>
                    <a:bodyPr/>
                    <a:lstStyle/>
                    <a:p>
                      <a:pPr algn="ctr"/>
                      <a:r>
                        <a:rPr lang="en-US" dirty="0" smtClean="0"/>
                        <a:t>49%</a:t>
                      </a:r>
                      <a:endParaRPr lang="en-US" dirty="0"/>
                    </a:p>
                  </a:txBody>
                  <a:tcPr/>
                </a:tc>
                <a:tc>
                  <a:txBody>
                    <a:bodyPr/>
                    <a:lstStyle/>
                    <a:p>
                      <a:pPr algn="ctr"/>
                      <a:r>
                        <a:rPr lang="en-US" dirty="0" smtClean="0"/>
                        <a:t>74% incl. portfolio investments</a:t>
                      </a:r>
                      <a:endParaRPr lang="en-US" dirty="0"/>
                    </a:p>
                  </a:txBody>
                  <a:tcPr/>
                </a:tc>
              </a:tr>
            </a:tbl>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31747" name="Slide Number Placeholder 5"/>
          <p:cNvSpPr>
            <a:spLocks noGrp="1"/>
          </p:cNvSpPr>
          <p:nvPr>
            <p:ph type="sldNum" sz="quarter" idx="12"/>
          </p:nvPr>
        </p:nvSpPr>
        <p:spPr>
          <a:noFill/>
        </p:spPr>
        <p:txBody>
          <a:bodyPr/>
          <a:lstStyle/>
          <a:p>
            <a:fld id="{7549964F-C46C-4998-A1EC-83B850B4B213}" type="slidenum">
              <a:rPr lang="en-US" smtClean="0">
                <a:latin typeface="Tahoma" pitchFamily="32" charset="0"/>
              </a:rPr>
              <a:pPr/>
              <a:t>43</a:t>
            </a:fld>
            <a:endParaRPr lang="en-US" smtClean="0">
              <a:latin typeface="Tahoma" pitchFamily="32" charset="0"/>
            </a:endParaRPr>
          </a:p>
        </p:txBody>
      </p:sp>
      <p:sp>
        <p:nvSpPr>
          <p:cNvPr id="31748" name="Rectangle 2"/>
          <p:cNvSpPr>
            <a:spLocks noGrp="1" noChangeArrowheads="1"/>
          </p:cNvSpPr>
          <p:nvPr>
            <p:ph type="title"/>
          </p:nvPr>
        </p:nvSpPr>
        <p:spPr/>
        <p:txBody>
          <a:bodyPr/>
          <a:lstStyle/>
          <a:p>
            <a:pPr eaLnBrk="1" hangingPunct="1"/>
            <a:r>
              <a:rPr lang="en-US" sz="3200" smtClean="0"/>
              <a:t>Analysis of Sectoral Caps</a:t>
            </a:r>
          </a:p>
        </p:txBody>
      </p:sp>
      <p:sp>
        <p:nvSpPr>
          <p:cNvPr id="31749" name="Rectangle 3"/>
          <p:cNvSpPr>
            <a:spLocks noGrp="1" noChangeArrowheads="1"/>
          </p:cNvSpPr>
          <p:nvPr>
            <p:ph type="body" idx="1"/>
          </p:nvPr>
        </p:nvSpPr>
        <p:spPr>
          <a:xfrm>
            <a:off x="304800" y="1905000"/>
            <a:ext cx="9296400" cy="4267200"/>
          </a:xfrm>
        </p:spPr>
        <p:txBody>
          <a:bodyPr/>
          <a:lstStyle/>
          <a:p>
            <a:pPr eaLnBrk="1" hangingPunct="1">
              <a:lnSpc>
                <a:spcPct val="80000"/>
              </a:lnSpc>
              <a:buFont typeface="Wingdings" charset="2"/>
              <a:buNone/>
            </a:pPr>
            <a:endParaRPr lang="en-US" sz="2000" smtClean="0"/>
          </a:p>
        </p:txBody>
      </p:sp>
      <p:sp>
        <p:nvSpPr>
          <p:cNvPr id="31750"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31751"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a:p>
            <a:pPr algn="r" eaLnBrk="1" hangingPunct="1"/>
            <a:endParaRPr lang="en-US" sz="1000">
              <a:latin typeface="Arial" charset="0"/>
            </a:endParaRPr>
          </a:p>
        </p:txBody>
      </p:sp>
      <p:graphicFrame>
        <p:nvGraphicFramePr>
          <p:cNvPr id="9" name="Table 8"/>
          <p:cNvGraphicFramePr>
            <a:graphicFrameLocks noGrp="1"/>
          </p:cNvGraphicFramePr>
          <p:nvPr/>
        </p:nvGraphicFramePr>
        <p:xfrm>
          <a:off x="304800" y="1828800"/>
          <a:ext cx="9372600" cy="4297680"/>
        </p:xfrm>
        <a:graphic>
          <a:graphicData uri="http://schemas.openxmlformats.org/drawingml/2006/table">
            <a:tbl>
              <a:tblPr firstRow="1" bandRow="1">
                <a:tableStyleId>{6E25E649-3F16-4E02-A733-19D2CDBF48F0}</a:tableStyleId>
              </a:tblPr>
              <a:tblGrid>
                <a:gridCol w="609599"/>
                <a:gridCol w="4724401"/>
                <a:gridCol w="2057400"/>
                <a:gridCol w="1981200"/>
              </a:tblGrid>
              <a:tr h="370840">
                <a:tc>
                  <a:txBody>
                    <a:bodyPr/>
                    <a:lstStyle/>
                    <a:p>
                      <a:pPr algn="l"/>
                      <a:r>
                        <a:rPr lang="en-US" dirty="0" smtClean="0"/>
                        <a:t>Sr. </a:t>
                      </a:r>
                    </a:p>
                    <a:p>
                      <a:pPr algn="l"/>
                      <a:r>
                        <a:rPr lang="en-US" dirty="0" smtClean="0"/>
                        <a:t>No.</a:t>
                      </a:r>
                      <a:endParaRPr lang="en-US" dirty="0"/>
                    </a:p>
                  </a:txBody>
                  <a:tcPr/>
                </a:tc>
                <a:tc>
                  <a:txBody>
                    <a:bodyPr/>
                    <a:lstStyle/>
                    <a:p>
                      <a:pPr algn="ctr"/>
                      <a:r>
                        <a:rPr lang="en-US" dirty="0" smtClean="0"/>
                        <a:t>Sector</a:t>
                      </a:r>
                      <a:endParaRPr lang="en-US" dirty="0"/>
                    </a:p>
                  </a:txBody>
                  <a:tcPr/>
                </a:tc>
                <a:tc>
                  <a:txBody>
                    <a:bodyPr/>
                    <a:lstStyle/>
                    <a:p>
                      <a:pPr algn="ctr"/>
                      <a:r>
                        <a:rPr lang="en-US" dirty="0" smtClean="0"/>
                        <a:t>Automatic</a:t>
                      </a:r>
                      <a:r>
                        <a:rPr lang="en-US" baseline="0" dirty="0" smtClean="0"/>
                        <a:t> Route</a:t>
                      </a:r>
                    </a:p>
                    <a:p>
                      <a:pPr algn="ctr"/>
                      <a:r>
                        <a:rPr lang="en-US" baseline="0" dirty="0" smtClean="0"/>
                        <a:t>(</a:t>
                      </a:r>
                      <a:r>
                        <a:rPr lang="en-US" baseline="0" dirty="0" err="1" smtClean="0"/>
                        <a:t>sectoral</a:t>
                      </a:r>
                      <a:r>
                        <a:rPr lang="en-US" baseline="0" dirty="0" smtClean="0"/>
                        <a:t> cap)</a:t>
                      </a:r>
                      <a:endParaRPr lang="en-US" dirty="0"/>
                    </a:p>
                  </a:txBody>
                  <a:tcPr/>
                </a:tc>
                <a:tc>
                  <a:txBody>
                    <a:bodyPr/>
                    <a:lstStyle/>
                    <a:p>
                      <a:pPr algn="ctr"/>
                      <a:r>
                        <a:rPr lang="en-US" dirty="0" smtClean="0"/>
                        <a:t>Govt. Route</a:t>
                      </a:r>
                    </a:p>
                    <a:p>
                      <a:pPr algn="ctr"/>
                      <a:r>
                        <a:rPr lang="en-US" dirty="0" smtClean="0"/>
                        <a:t>(</a:t>
                      </a:r>
                      <a:r>
                        <a:rPr lang="en-US" dirty="0" err="1" smtClean="0"/>
                        <a:t>sectoral</a:t>
                      </a:r>
                      <a:r>
                        <a:rPr lang="en-US" dirty="0" smtClean="0"/>
                        <a:t> cap)</a:t>
                      </a:r>
                      <a:endParaRPr lang="en-US" dirty="0"/>
                    </a:p>
                  </a:txBody>
                  <a:tcPr/>
                </a:tc>
              </a:tr>
              <a:tr h="370840">
                <a:tc>
                  <a:txBody>
                    <a:bodyPr/>
                    <a:lstStyle/>
                    <a:p>
                      <a:r>
                        <a:rPr lang="en-US" dirty="0" smtClean="0"/>
                        <a:t>22.</a:t>
                      </a:r>
                      <a:endParaRPr lang="en-US" dirty="0"/>
                    </a:p>
                  </a:txBody>
                  <a:tcPr/>
                </a:tc>
                <a:tc>
                  <a:txBody>
                    <a:bodyPr/>
                    <a:lstStyle/>
                    <a:p>
                      <a:r>
                        <a:rPr lang="en-US" dirty="0" smtClean="0"/>
                        <a:t>Broadcasting – Hardware</a:t>
                      </a:r>
                      <a:r>
                        <a:rPr lang="en-US" baseline="0" dirty="0" smtClean="0"/>
                        <a:t> such as Up-linking Hub / </a:t>
                      </a:r>
                      <a:r>
                        <a:rPr lang="en-US" baseline="0" dirty="0" err="1" smtClean="0"/>
                        <a:t>Telesports</a:t>
                      </a:r>
                      <a:endParaRPr lang="en-US" dirty="0"/>
                    </a:p>
                  </a:txBody>
                  <a:tcPr/>
                </a:tc>
                <a:tc>
                  <a:txBody>
                    <a:bodyPr/>
                    <a:lstStyle/>
                    <a:p>
                      <a:pPr algn="ctr"/>
                      <a:endParaRPr lang="en-US" dirty="0"/>
                    </a:p>
                  </a:txBody>
                  <a:tcPr/>
                </a:tc>
                <a:tc>
                  <a:txBody>
                    <a:bodyPr/>
                    <a:lstStyle/>
                    <a:p>
                      <a:pPr algn="ctr"/>
                      <a:r>
                        <a:rPr lang="en-US" dirty="0" smtClean="0"/>
                        <a:t>49% incl. FII</a:t>
                      </a:r>
                      <a:endParaRPr lang="en-US" dirty="0"/>
                    </a:p>
                  </a:txBody>
                  <a:tcPr/>
                </a:tc>
              </a:tr>
              <a:tr h="370840">
                <a:tc>
                  <a:txBody>
                    <a:bodyPr/>
                    <a:lstStyle/>
                    <a:p>
                      <a:r>
                        <a:rPr lang="en-US" dirty="0" smtClean="0"/>
                        <a:t>23.</a:t>
                      </a:r>
                      <a:endParaRPr lang="en-US" dirty="0"/>
                    </a:p>
                  </a:txBody>
                  <a:tcPr/>
                </a:tc>
                <a:tc>
                  <a:txBody>
                    <a:bodyPr/>
                    <a:lstStyle/>
                    <a:p>
                      <a:r>
                        <a:rPr lang="en-US" dirty="0" smtClean="0"/>
                        <a:t>Broadcasting – </a:t>
                      </a:r>
                      <a:r>
                        <a:rPr lang="en-US" baseline="0" dirty="0" smtClean="0"/>
                        <a:t>Up-linking a Non-news &amp; Current Affairs TV Channel</a:t>
                      </a:r>
                      <a:endParaRPr lang="en-US" dirty="0"/>
                    </a:p>
                  </a:txBody>
                  <a:tcPr/>
                </a:tc>
                <a:tc>
                  <a:txBody>
                    <a:bodyPr/>
                    <a:lstStyle/>
                    <a:p>
                      <a:pPr algn="ctr"/>
                      <a:endParaRPr lang="en-US" dirty="0"/>
                    </a:p>
                  </a:txBody>
                  <a:tcPr/>
                </a:tc>
                <a:tc>
                  <a:txBody>
                    <a:bodyPr/>
                    <a:lstStyle/>
                    <a:p>
                      <a:pPr algn="ctr"/>
                      <a:r>
                        <a:rPr lang="en-US" dirty="0" smtClean="0"/>
                        <a:t>100%</a:t>
                      </a:r>
                      <a:endParaRPr lang="en-US" dirty="0"/>
                    </a:p>
                  </a:txBody>
                  <a:tcPr/>
                </a:tc>
              </a:tr>
              <a:tr h="370840">
                <a:tc>
                  <a:txBody>
                    <a:bodyPr/>
                    <a:lstStyle/>
                    <a:p>
                      <a:r>
                        <a:rPr lang="en-US" dirty="0" smtClean="0"/>
                        <a:t>24.</a:t>
                      </a:r>
                      <a:endParaRPr lang="en-US" dirty="0"/>
                    </a:p>
                  </a:txBody>
                  <a:tcPr/>
                </a:tc>
                <a:tc>
                  <a:txBody>
                    <a:bodyPr/>
                    <a:lstStyle/>
                    <a:p>
                      <a:r>
                        <a:rPr lang="en-US" dirty="0" smtClean="0"/>
                        <a:t>Broadcasting – </a:t>
                      </a:r>
                      <a:r>
                        <a:rPr lang="en-US" baseline="0" dirty="0" smtClean="0"/>
                        <a:t>Up-linking a News &amp; Current Affairs TV Channel</a:t>
                      </a:r>
                      <a:endParaRPr lang="en-US" dirty="0"/>
                    </a:p>
                  </a:txBody>
                  <a:tcPr/>
                </a:tc>
                <a:tc>
                  <a:txBody>
                    <a:bodyPr/>
                    <a:lstStyle/>
                    <a:p>
                      <a:pPr algn="ctr"/>
                      <a:endParaRPr lang="en-US" dirty="0"/>
                    </a:p>
                  </a:txBody>
                  <a:tcPr/>
                </a:tc>
                <a:tc>
                  <a:txBody>
                    <a:bodyPr/>
                    <a:lstStyle/>
                    <a:p>
                      <a:pPr algn="ctr"/>
                      <a:r>
                        <a:rPr lang="en-US" dirty="0" smtClean="0"/>
                        <a:t>26% incl. FII / NRI not acting in</a:t>
                      </a:r>
                      <a:r>
                        <a:rPr lang="en-US" baseline="0" dirty="0" smtClean="0"/>
                        <a:t> concert with FDI</a:t>
                      </a:r>
                      <a:endParaRPr lang="en-US" dirty="0"/>
                    </a:p>
                  </a:txBody>
                  <a:tcPr/>
                </a:tc>
              </a:tr>
              <a:tr h="370840">
                <a:tc>
                  <a:txBody>
                    <a:bodyPr/>
                    <a:lstStyle/>
                    <a:p>
                      <a:r>
                        <a:rPr lang="en-US" dirty="0" smtClean="0"/>
                        <a:t>25.</a:t>
                      </a:r>
                      <a:endParaRPr lang="en-US" dirty="0"/>
                    </a:p>
                  </a:txBody>
                  <a:tcPr/>
                </a:tc>
                <a:tc>
                  <a:txBody>
                    <a:bodyPr/>
                    <a:lstStyle/>
                    <a:p>
                      <a:r>
                        <a:rPr lang="en-US" dirty="0" smtClean="0"/>
                        <a:t>Commodity Exchange</a:t>
                      </a:r>
                      <a:endParaRPr lang="en-US" dirty="0"/>
                    </a:p>
                  </a:txBody>
                  <a:tcPr/>
                </a:tc>
                <a:tc>
                  <a:txBody>
                    <a:bodyPr/>
                    <a:lstStyle/>
                    <a:p>
                      <a:pPr algn="ctr"/>
                      <a:endParaRPr lang="en-US" dirty="0"/>
                    </a:p>
                  </a:txBody>
                  <a:tcPr/>
                </a:tc>
                <a:tc>
                  <a:txBody>
                    <a:bodyPr/>
                    <a:lstStyle/>
                    <a:p>
                      <a:pPr algn="ctr"/>
                      <a:r>
                        <a:rPr lang="en-US" dirty="0" smtClean="0"/>
                        <a:t>49% incl. FII</a:t>
                      </a:r>
                    </a:p>
                    <a:p>
                      <a:pPr algn="ctr"/>
                      <a:r>
                        <a:rPr lang="en-US" dirty="0" smtClean="0"/>
                        <a:t>(FII 23%</a:t>
                      </a:r>
                      <a:r>
                        <a:rPr lang="en-US" baseline="0" dirty="0" smtClean="0"/>
                        <a:t> under PIS; 26% under FDI)</a:t>
                      </a:r>
                      <a:endParaRPr lang="en-US" dirty="0"/>
                    </a:p>
                  </a:txBody>
                  <a:tcPr/>
                </a:tc>
              </a:tr>
            </a:tbl>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32771" name="Slide Number Placeholder 5"/>
          <p:cNvSpPr>
            <a:spLocks noGrp="1"/>
          </p:cNvSpPr>
          <p:nvPr>
            <p:ph type="sldNum" sz="quarter" idx="12"/>
          </p:nvPr>
        </p:nvSpPr>
        <p:spPr>
          <a:noFill/>
        </p:spPr>
        <p:txBody>
          <a:bodyPr/>
          <a:lstStyle/>
          <a:p>
            <a:fld id="{9FB5577D-700E-424B-9AB3-7B4AC621D379}" type="slidenum">
              <a:rPr lang="en-US" smtClean="0">
                <a:latin typeface="Tahoma" pitchFamily="32" charset="0"/>
              </a:rPr>
              <a:pPr/>
              <a:t>44</a:t>
            </a:fld>
            <a:endParaRPr lang="en-US" smtClean="0">
              <a:latin typeface="Tahoma" pitchFamily="32" charset="0"/>
            </a:endParaRPr>
          </a:p>
        </p:txBody>
      </p:sp>
      <p:sp>
        <p:nvSpPr>
          <p:cNvPr id="32772" name="Rectangle 2"/>
          <p:cNvSpPr>
            <a:spLocks noGrp="1" noChangeArrowheads="1"/>
          </p:cNvSpPr>
          <p:nvPr>
            <p:ph type="title"/>
          </p:nvPr>
        </p:nvSpPr>
        <p:spPr/>
        <p:txBody>
          <a:bodyPr/>
          <a:lstStyle/>
          <a:p>
            <a:pPr eaLnBrk="1" hangingPunct="1"/>
            <a:r>
              <a:rPr lang="en-US" sz="3200" smtClean="0"/>
              <a:t>Analysis of Sectoral Caps</a:t>
            </a:r>
          </a:p>
        </p:txBody>
      </p:sp>
      <p:sp>
        <p:nvSpPr>
          <p:cNvPr id="32773" name="Rectangle 3"/>
          <p:cNvSpPr>
            <a:spLocks noGrp="1" noChangeArrowheads="1"/>
          </p:cNvSpPr>
          <p:nvPr>
            <p:ph type="body" idx="1"/>
          </p:nvPr>
        </p:nvSpPr>
        <p:spPr>
          <a:xfrm>
            <a:off x="304800" y="1905000"/>
            <a:ext cx="9296400" cy="4267200"/>
          </a:xfrm>
        </p:spPr>
        <p:txBody>
          <a:bodyPr/>
          <a:lstStyle/>
          <a:p>
            <a:pPr eaLnBrk="1" hangingPunct="1">
              <a:lnSpc>
                <a:spcPct val="80000"/>
              </a:lnSpc>
              <a:buFont typeface="Wingdings" charset="2"/>
              <a:buNone/>
            </a:pPr>
            <a:endParaRPr lang="en-US" sz="2000" smtClean="0"/>
          </a:p>
        </p:txBody>
      </p:sp>
      <p:sp>
        <p:nvSpPr>
          <p:cNvPr id="32774"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32775"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a:p>
            <a:pPr algn="r" eaLnBrk="1" hangingPunct="1"/>
            <a:endParaRPr lang="en-US" sz="1000">
              <a:latin typeface="Arial" charset="0"/>
            </a:endParaRPr>
          </a:p>
        </p:txBody>
      </p:sp>
      <p:graphicFrame>
        <p:nvGraphicFramePr>
          <p:cNvPr id="9" name="Table 8"/>
          <p:cNvGraphicFramePr>
            <a:graphicFrameLocks noGrp="1"/>
          </p:cNvGraphicFramePr>
          <p:nvPr/>
        </p:nvGraphicFramePr>
        <p:xfrm>
          <a:off x="304800" y="1828800"/>
          <a:ext cx="9372600" cy="4404360"/>
        </p:xfrm>
        <a:graphic>
          <a:graphicData uri="http://schemas.openxmlformats.org/drawingml/2006/table">
            <a:tbl>
              <a:tblPr firstRow="1" bandRow="1">
                <a:tableStyleId>{6E25E649-3F16-4E02-A733-19D2CDBF48F0}</a:tableStyleId>
              </a:tblPr>
              <a:tblGrid>
                <a:gridCol w="609599"/>
                <a:gridCol w="4800601"/>
                <a:gridCol w="2133600"/>
                <a:gridCol w="1828800"/>
              </a:tblGrid>
              <a:tr h="370840">
                <a:tc>
                  <a:txBody>
                    <a:bodyPr/>
                    <a:lstStyle/>
                    <a:p>
                      <a:pPr algn="l"/>
                      <a:r>
                        <a:rPr lang="en-US" dirty="0" smtClean="0"/>
                        <a:t>Sr. </a:t>
                      </a:r>
                    </a:p>
                    <a:p>
                      <a:pPr algn="l"/>
                      <a:r>
                        <a:rPr lang="en-US" dirty="0" smtClean="0"/>
                        <a:t>No.</a:t>
                      </a:r>
                      <a:endParaRPr lang="en-US" dirty="0"/>
                    </a:p>
                  </a:txBody>
                  <a:tcPr/>
                </a:tc>
                <a:tc>
                  <a:txBody>
                    <a:bodyPr/>
                    <a:lstStyle/>
                    <a:p>
                      <a:pPr algn="ctr"/>
                      <a:r>
                        <a:rPr lang="en-US" dirty="0" smtClean="0"/>
                        <a:t>Sector</a:t>
                      </a:r>
                      <a:endParaRPr lang="en-US" dirty="0"/>
                    </a:p>
                  </a:txBody>
                  <a:tcPr/>
                </a:tc>
                <a:tc>
                  <a:txBody>
                    <a:bodyPr/>
                    <a:lstStyle/>
                    <a:p>
                      <a:pPr algn="ctr"/>
                      <a:r>
                        <a:rPr lang="en-US" dirty="0" smtClean="0"/>
                        <a:t>Automatic</a:t>
                      </a:r>
                      <a:r>
                        <a:rPr lang="en-US" baseline="0" dirty="0" smtClean="0"/>
                        <a:t> Route</a:t>
                      </a:r>
                    </a:p>
                    <a:p>
                      <a:pPr algn="ctr"/>
                      <a:r>
                        <a:rPr lang="en-US" baseline="0" dirty="0" smtClean="0"/>
                        <a:t>(</a:t>
                      </a:r>
                      <a:r>
                        <a:rPr lang="en-US" baseline="0" dirty="0" err="1" smtClean="0"/>
                        <a:t>sectoral</a:t>
                      </a:r>
                      <a:r>
                        <a:rPr lang="en-US" baseline="0" dirty="0" smtClean="0"/>
                        <a:t> cap)</a:t>
                      </a:r>
                      <a:endParaRPr lang="en-US" dirty="0"/>
                    </a:p>
                  </a:txBody>
                  <a:tcPr/>
                </a:tc>
                <a:tc>
                  <a:txBody>
                    <a:bodyPr/>
                    <a:lstStyle/>
                    <a:p>
                      <a:pPr algn="ctr"/>
                      <a:r>
                        <a:rPr lang="en-US" dirty="0" smtClean="0"/>
                        <a:t>Govt. Route</a:t>
                      </a:r>
                    </a:p>
                    <a:p>
                      <a:pPr algn="ctr"/>
                      <a:r>
                        <a:rPr lang="en-US" dirty="0" smtClean="0"/>
                        <a:t>(</a:t>
                      </a:r>
                      <a:r>
                        <a:rPr lang="en-US" dirty="0" err="1" smtClean="0"/>
                        <a:t>sectoral</a:t>
                      </a:r>
                      <a:r>
                        <a:rPr lang="en-US" dirty="0" smtClean="0"/>
                        <a:t> cap)</a:t>
                      </a:r>
                      <a:endParaRPr lang="en-US" dirty="0"/>
                    </a:p>
                  </a:txBody>
                  <a:tcPr/>
                </a:tc>
              </a:tr>
              <a:tr h="370840">
                <a:tc>
                  <a:txBody>
                    <a:bodyPr/>
                    <a:lstStyle/>
                    <a:p>
                      <a:r>
                        <a:rPr lang="en-US" dirty="0" smtClean="0"/>
                        <a:t>26.</a:t>
                      </a:r>
                      <a:endParaRPr lang="en-US" dirty="0"/>
                    </a:p>
                  </a:txBody>
                  <a:tcPr/>
                </a:tc>
                <a:tc>
                  <a:txBody>
                    <a:bodyPr/>
                    <a:lstStyle/>
                    <a:p>
                      <a:r>
                        <a:rPr lang="en-US" dirty="0" smtClean="0"/>
                        <a:t>Townships, housing, built-up infrastructure and construction development projects (which would include, but not be restricted to, housing, commercial premises, hotels, resorts, hospitals, educational institutions, recreational facilities, city and regional level infrastructure)</a:t>
                      </a:r>
                      <a:endParaRPr lang="en-US" dirty="0"/>
                    </a:p>
                  </a:txBody>
                  <a:tcPr/>
                </a:tc>
                <a:tc>
                  <a:txBody>
                    <a:bodyPr/>
                    <a:lstStyle/>
                    <a:p>
                      <a:pPr algn="ctr"/>
                      <a:r>
                        <a:rPr lang="en-US" dirty="0" smtClean="0"/>
                        <a:t>100%</a:t>
                      </a:r>
                      <a:endParaRPr lang="en-US" dirty="0"/>
                    </a:p>
                  </a:txBody>
                  <a:tcPr/>
                </a:tc>
                <a:tc>
                  <a:txBody>
                    <a:bodyPr/>
                    <a:lstStyle/>
                    <a:p>
                      <a:pPr algn="ctr"/>
                      <a:endParaRPr lang="en-US" dirty="0"/>
                    </a:p>
                  </a:txBody>
                  <a:tcPr/>
                </a:tc>
              </a:tr>
              <a:tr h="370840">
                <a:tc>
                  <a:txBody>
                    <a:bodyPr/>
                    <a:lstStyle/>
                    <a:p>
                      <a:r>
                        <a:rPr lang="en-US" dirty="0" smtClean="0"/>
                        <a:t>27.</a:t>
                      </a:r>
                      <a:endParaRPr lang="en-US" dirty="0"/>
                    </a:p>
                  </a:txBody>
                  <a:tcPr/>
                </a:tc>
                <a:tc>
                  <a:txBody>
                    <a:bodyPr/>
                    <a:lstStyle/>
                    <a:p>
                      <a:r>
                        <a:rPr lang="en-US" dirty="0" smtClean="0"/>
                        <a:t>Credit Information Companies</a:t>
                      </a:r>
                      <a:endParaRPr lang="en-US" dirty="0"/>
                    </a:p>
                  </a:txBody>
                  <a:tcPr/>
                </a:tc>
                <a:tc>
                  <a:txBody>
                    <a:bodyPr/>
                    <a:lstStyle/>
                    <a:p>
                      <a:pPr algn="ctr"/>
                      <a:endParaRPr lang="en-US" dirty="0"/>
                    </a:p>
                  </a:txBody>
                  <a:tcPr/>
                </a:tc>
                <a:tc>
                  <a:txBody>
                    <a:bodyPr/>
                    <a:lstStyle/>
                    <a:p>
                      <a:pPr algn="ctr"/>
                      <a:r>
                        <a:rPr lang="en-US" dirty="0" smtClean="0"/>
                        <a:t>49% incl.</a:t>
                      </a:r>
                      <a:r>
                        <a:rPr lang="en-US" baseline="0" dirty="0" smtClean="0"/>
                        <a:t> FII</a:t>
                      </a:r>
                      <a:endParaRPr lang="en-US" dirty="0"/>
                    </a:p>
                  </a:txBody>
                  <a:tcPr/>
                </a:tc>
              </a:tr>
              <a:tr h="370840">
                <a:tc>
                  <a:txBody>
                    <a:bodyPr/>
                    <a:lstStyle/>
                    <a:p>
                      <a:r>
                        <a:rPr lang="en-US" dirty="0" smtClean="0"/>
                        <a:t>28.</a:t>
                      </a:r>
                      <a:endParaRPr lang="en-US" dirty="0"/>
                    </a:p>
                  </a:txBody>
                  <a:tcPr/>
                </a:tc>
                <a:tc>
                  <a:txBody>
                    <a:bodyPr/>
                    <a:lstStyle/>
                    <a:p>
                      <a:r>
                        <a:rPr lang="en-US" dirty="0" smtClean="0"/>
                        <a:t>Industrial Parks – existing &amp; new</a:t>
                      </a:r>
                      <a:endParaRPr lang="en-US" dirty="0"/>
                    </a:p>
                  </a:txBody>
                  <a:tcPr/>
                </a:tc>
                <a:tc>
                  <a:txBody>
                    <a:bodyPr/>
                    <a:lstStyle/>
                    <a:p>
                      <a:pPr algn="ctr"/>
                      <a:r>
                        <a:rPr lang="en-US" dirty="0" smtClean="0"/>
                        <a:t>100%</a:t>
                      </a:r>
                      <a:endParaRPr lang="en-US" dirty="0"/>
                    </a:p>
                  </a:txBody>
                  <a:tcPr/>
                </a:tc>
                <a:tc>
                  <a:txBody>
                    <a:bodyPr/>
                    <a:lstStyle/>
                    <a:p>
                      <a:pPr algn="ctr"/>
                      <a:endParaRPr lang="en-US" dirty="0"/>
                    </a:p>
                  </a:txBody>
                  <a:tcPr/>
                </a:tc>
              </a:tr>
              <a:tr h="370840">
                <a:tc>
                  <a:txBody>
                    <a:bodyPr/>
                    <a:lstStyle/>
                    <a:p>
                      <a:r>
                        <a:rPr lang="en-US" dirty="0" smtClean="0"/>
                        <a:t>29.</a:t>
                      </a:r>
                      <a:endParaRPr lang="en-US" dirty="0"/>
                    </a:p>
                  </a:txBody>
                  <a:tcPr/>
                </a:tc>
                <a:tc>
                  <a:txBody>
                    <a:bodyPr/>
                    <a:lstStyle/>
                    <a:p>
                      <a:r>
                        <a:rPr lang="en-US" dirty="0" smtClean="0"/>
                        <a:t>Insurance</a:t>
                      </a:r>
                      <a:endParaRPr lang="en-US" dirty="0"/>
                    </a:p>
                  </a:txBody>
                  <a:tcPr/>
                </a:tc>
                <a:tc>
                  <a:txBody>
                    <a:bodyPr/>
                    <a:lstStyle/>
                    <a:p>
                      <a:pPr algn="ctr"/>
                      <a:r>
                        <a:rPr lang="en-US" dirty="0" smtClean="0"/>
                        <a:t>26%</a:t>
                      </a:r>
                      <a:endParaRPr lang="en-US" dirty="0"/>
                    </a:p>
                  </a:txBody>
                  <a:tcPr/>
                </a:tc>
                <a:tc>
                  <a:txBody>
                    <a:bodyPr/>
                    <a:lstStyle/>
                    <a:p>
                      <a:pPr algn="ctr"/>
                      <a:endParaRPr lang="en-US"/>
                    </a:p>
                  </a:txBody>
                  <a:tcPr/>
                </a:tc>
              </a:tr>
              <a:tr h="370840">
                <a:tc>
                  <a:txBody>
                    <a:bodyPr/>
                    <a:lstStyle/>
                    <a:p>
                      <a:r>
                        <a:rPr lang="en-US" dirty="0" smtClean="0"/>
                        <a:t>30.</a:t>
                      </a:r>
                      <a:endParaRPr lang="en-US" dirty="0"/>
                    </a:p>
                  </a:txBody>
                  <a:tcPr/>
                </a:tc>
                <a:tc>
                  <a:txBody>
                    <a:bodyPr/>
                    <a:lstStyle/>
                    <a:p>
                      <a:r>
                        <a:rPr lang="en-US" dirty="0" smtClean="0"/>
                        <a:t>Infrastructure companies in Securities market such as stock</a:t>
                      </a:r>
                      <a:r>
                        <a:rPr lang="en-US" baseline="0" dirty="0" smtClean="0"/>
                        <a:t> exchanges, DP, Clearing corp.</a:t>
                      </a:r>
                      <a:endParaRPr lang="en-US" dirty="0"/>
                    </a:p>
                  </a:txBody>
                  <a:tcPr/>
                </a:tc>
                <a:tc>
                  <a:txBody>
                    <a:bodyPr/>
                    <a:lstStyle/>
                    <a:p>
                      <a:pPr algn="ctr"/>
                      <a:endParaRPr lang="en-US" dirty="0"/>
                    </a:p>
                  </a:txBody>
                  <a:tcPr/>
                </a:tc>
                <a:tc>
                  <a:txBody>
                    <a:bodyPr/>
                    <a:lstStyle/>
                    <a:p>
                      <a:pPr algn="ctr"/>
                      <a:r>
                        <a:rPr lang="en-US" dirty="0" smtClean="0"/>
                        <a:t>49% incl. FII limit of 23%</a:t>
                      </a:r>
                    </a:p>
                  </a:txBody>
                  <a:tcPr/>
                </a:tc>
              </a:tr>
            </a:tbl>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4"/>
          <p:cNvSpPr>
            <a:spLocks noGrp="1"/>
          </p:cNvSpPr>
          <p:nvPr>
            <p:ph type="ftr" sz="quarter" idx="11"/>
          </p:nvPr>
        </p:nvSpPr>
        <p:spPr>
          <a:xfrm>
            <a:off x="3962400" y="6400800"/>
            <a:ext cx="3136900" cy="457200"/>
          </a:xfrm>
          <a:noFill/>
        </p:spPr>
        <p:txBody>
          <a:bodyPr/>
          <a:lstStyle/>
          <a:p>
            <a:r>
              <a:rPr lang="en-US" smtClean="0">
                <a:latin typeface="Tahoma" pitchFamily="32" charset="0"/>
              </a:rPr>
              <a:t>P. P. Shah &amp; Associates</a:t>
            </a:r>
          </a:p>
        </p:txBody>
      </p:sp>
      <p:sp>
        <p:nvSpPr>
          <p:cNvPr id="33795" name="Slide Number Placeholder 5"/>
          <p:cNvSpPr>
            <a:spLocks noGrp="1"/>
          </p:cNvSpPr>
          <p:nvPr>
            <p:ph type="sldNum" sz="quarter" idx="12"/>
          </p:nvPr>
        </p:nvSpPr>
        <p:spPr>
          <a:xfrm>
            <a:off x="7467600" y="6400800"/>
            <a:ext cx="2063750" cy="457200"/>
          </a:xfrm>
          <a:noFill/>
        </p:spPr>
        <p:txBody>
          <a:bodyPr/>
          <a:lstStyle/>
          <a:p>
            <a:fld id="{7A512FFD-2D4A-4AA4-A0F0-4865B781E8E0}" type="slidenum">
              <a:rPr lang="en-US" smtClean="0">
                <a:latin typeface="Tahoma" pitchFamily="32" charset="0"/>
              </a:rPr>
              <a:pPr/>
              <a:t>45</a:t>
            </a:fld>
            <a:endParaRPr lang="en-US" smtClean="0">
              <a:latin typeface="Tahoma" pitchFamily="32" charset="0"/>
            </a:endParaRPr>
          </a:p>
        </p:txBody>
      </p:sp>
      <p:sp>
        <p:nvSpPr>
          <p:cNvPr id="33796" name="Rectangle 2"/>
          <p:cNvSpPr>
            <a:spLocks noGrp="1" noChangeArrowheads="1"/>
          </p:cNvSpPr>
          <p:nvPr>
            <p:ph type="title"/>
          </p:nvPr>
        </p:nvSpPr>
        <p:spPr/>
        <p:txBody>
          <a:bodyPr/>
          <a:lstStyle/>
          <a:p>
            <a:pPr eaLnBrk="1" hangingPunct="1"/>
            <a:r>
              <a:rPr lang="en-US" sz="3200" smtClean="0"/>
              <a:t>Analysis of Sectoral Caps</a:t>
            </a:r>
          </a:p>
        </p:txBody>
      </p:sp>
      <p:sp>
        <p:nvSpPr>
          <p:cNvPr id="33797" name="Rectangle 3"/>
          <p:cNvSpPr>
            <a:spLocks noGrp="1" noChangeArrowheads="1"/>
          </p:cNvSpPr>
          <p:nvPr>
            <p:ph type="body" idx="1"/>
          </p:nvPr>
        </p:nvSpPr>
        <p:spPr>
          <a:xfrm>
            <a:off x="304800" y="1905000"/>
            <a:ext cx="9296400" cy="4267200"/>
          </a:xfrm>
        </p:spPr>
        <p:txBody>
          <a:bodyPr/>
          <a:lstStyle/>
          <a:p>
            <a:pPr eaLnBrk="1" hangingPunct="1">
              <a:lnSpc>
                <a:spcPct val="80000"/>
              </a:lnSpc>
              <a:buFont typeface="Wingdings" charset="2"/>
              <a:buNone/>
            </a:pPr>
            <a:endParaRPr lang="en-US" sz="2000" smtClean="0"/>
          </a:p>
        </p:txBody>
      </p:sp>
      <p:sp>
        <p:nvSpPr>
          <p:cNvPr id="33798"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33799"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a:p>
            <a:pPr algn="r" eaLnBrk="1" hangingPunct="1"/>
            <a:endParaRPr lang="en-US" sz="1000">
              <a:latin typeface="Arial" charset="0"/>
            </a:endParaRPr>
          </a:p>
        </p:txBody>
      </p:sp>
      <p:graphicFrame>
        <p:nvGraphicFramePr>
          <p:cNvPr id="9" name="Table 8"/>
          <p:cNvGraphicFramePr>
            <a:graphicFrameLocks noGrp="1"/>
          </p:cNvGraphicFramePr>
          <p:nvPr/>
        </p:nvGraphicFramePr>
        <p:xfrm>
          <a:off x="304800" y="1828800"/>
          <a:ext cx="9372600" cy="4759960"/>
        </p:xfrm>
        <a:graphic>
          <a:graphicData uri="http://schemas.openxmlformats.org/drawingml/2006/table">
            <a:tbl>
              <a:tblPr firstRow="1" bandRow="1">
                <a:tableStyleId>{6E25E649-3F16-4E02-A733-19D2CDBF48F0}</a:tableStyleId>
              </a:tblPr>
              <a:tblGrid>
                <a:gridCol w="609599"/>
                <a:gridCol w="4800601"/>
                <a:gridCol w="2133600"/>
                <a:gridCol w="1828800"/>
              </a:tblGrid>
              <a:tr h="370840">
                <a:tc>
                  <a:txBody>
                    <a:bodyPr/>
                    <a:lstStyle/>
                    <a:p>
                      <a:pPr algn="l"/>
                      <a:r>
                        <a:rPr lang="en-US" dirty="0" smtClean="0"/>
                        <a:t>Sr. </a:t>
                      </a:r>
                    </a:p>
                    <a:p>
                      <a:pPr algn="l"/>
                      <a:r>
                        <a:rPr lang="en-US" dirty="0" smtClean="0"/>
                        <a:t>No.</a:t>
                      </a:r>
                      <a:endParaRPr lang="en-US" dirty="0"/>
                    </a:p>
                  </a:txBody>
                  <a:tcPr/>
                </a:tc>
                <a:tc>
                  <a:txBody>
                    <a:bodyPr/>
                    <a:lstStyle/>
                    <a:p>
                      <a:pPr algn="ctr"/>
                      <a:r>
                        <a:rPr lang="en-US" dirty="0" smtClean="0"/>
                        <a:t>Sector</a:t>
                      </a:r>
                      <a:endParaRPr lang="en-US" dirty="0"/>
                    </a:p>
                  </a:txBody>
                  <a:tcPr/>
                </a:tc>
                <a:tc>
                  <a:txBody>
                    <a:bodyPr/>
                    <a:lstStyle/>
                    <a:p>
                      <a:pPr algn="ctr"/>
                      <a:r>
                        <a:rPr lang="en-US" dirty="0" smtClean="0"/>
                        <a:t>Automatic</a:t>
                      </a:r>
                      <a:r>
                        <a:rPr lang="en-US" baseline="0" dirty="0" smtClean="0"/>
                        <a:t> Route</a:t>
                      </a:r>
                    </a:p>
                    <a:p>
                      <a:pPr algn="ctr"/>
                      <a:r>
                        <a:rPr lang="en-US" baseline="0" dirty="0" smtClean="0"/>
                        <a:t>(</a:t>
                      </a:r>
                      <a:r>
                        <a:rPr lang="en-US" baseline="0" dirty="0" err="1" smtClean="0"/>
                        <a:t>sectoral</a:t>
                      </a:r>
                      <a:r>
                        <a:rPr lang="en-US" baseline="0" dirty="0" smtClean="0"/>
                        <a:t> cap)</a:t>
                      </a:r>
                      <a:endParaRPr lang="en-US" dirty="0"/>
                    </a:p>
                  </a:txBody>
                  <a:tcPr/>
                </a:tc>
                <a:tc>
                  <a:txBody>
                    <a:bodyPr/>
                    <a:lstStyle/>
                    <a:p>
                      <a:pPr algn="ctr"/>
                      <a:r>
                        <a:rPr lang="en-US" dirty="0" smtClean="0"/>
                        <a:t>Govt. Route</a:t>
                      </a:r>
                    </a:p>
                    <a:p>
                      <a:pPr algn="ctr"/>
                      <a:r>
                        <a:rPr lang="en-US" dirty="0" smtClean="0"/>
                        <a:t>(</a:t>
                      </a:r>
                      <a:r>
                        <a:rPr lang="en-US" dirty="0" err="1" smtClean="0"/>
                        <a:t>sectoral</a:t>
                      </a:r>
                      <a:r>
                        <a:rPr lang="en-US" dirty="0" smtClean="0"/>
                        <a:t> cap)</a:t>
                      </a:r>
                      <a:endParaRPr lang="en-US" dirty="0"/>
                    </a:p>
                  </a:txBody>
                  <a:tcPr/>
                </a:tc>
              </a:tr>
              <a:tr h="370840">
                <a:tc>
                  <a:txBody>
                    <a:bodyPr/>
                    <a:lstStyle/>
                    <a:p>
                      <a:r>
                        <a:rPr lang="en-US" dirty="0" smtClean="0"/>
                        <a:t>31.</a:t>
                      </a:r>
                      <a:endParaRPr lang="en-US" dirty="0"/>
                    </a:p>
                  </a:txBody>
                  <a:tcPr/>
                </a:tc>
                <a:tc>
                  <a:txBody>
                    <a:bodyPr/>
                    <a:lstStyle/>
                    <a:p>
                      <a:r>
                        <a:rPr lang="en-US" dirty="0" smtClean="0"/>
                        <a:t>NBFCs</a:t>
                      </a:r>
                      <a:r>
                        <a:rPr lang="en-US" baseline="0" dirty="0" smtClean="0"/>
                        <a:t> engaged in specified activities</a:t>
                      </a:r>
                      <a:endParaRPr lang="en-US" dirty="0"/>
                    </a:p>
                  </a:txBody>
                  <a:tcPr/>
                </a:tc>
                <a:tc>
                  <a:txBody>
                    <a:bodyPr/>
                    <a:lstStyle/>
                    <a:p>
                      <a:pPr algn="ctr"/>
                      <a:r>
                        <a:rPr lang="en-US" dirty="0" smtClean="0"/>
                        <a:t>100%</a:t>
                      </a:r>
                      <a:endParaRPr lang="en-US" dirty="0"/>
                    </a:p>
                  </a:txBody>
                  <a:tcPr/>
                </a:tc>
                <a:tc>
                  <a:txBody>
                    <a:bodyPr/>
                    <a:lstStyle/>
                    <a:p>
                      <a:pPr algn="ctr"/>
                      <a:endParaRPr lang="en-US" dirty="0"/>
                    </a:p>
                  </a:txBody>
                  <a:tcPr/>
                </a:tc>
              </a:tr>
              <a:tr h="370840">
                <a:tc>
                  <a:txBody>
                    <a:bodyPr/>
                    <a:lstStyle/>
                    <a:p>
                      <a:r>
                        <a:rPr lang="en-US" dirty="0" smtClean="0"/>
                        <a:t>32.</a:t>
                      </a:r>
                      <a:endParaRPr lang="en-US" dirty="0"/>
                    </a:p>
                  </a:txBody>
                  <a:tcPr/>
                </a:tc>
                <a:tc>
                  <a:txBody>
                    <a:bodyPr/>
                    <a:lstStyle/>
                    <a:p>
                      <a:r>
                        <a:rPr lang="en-US" dirty="0" smtClean="0"/>
                        <a:t>Petroleum &amp; Natural Gas – Exploration, marketing infrastructure, Refining in private sector</a:t>
                      </a:r>
                      <a:endParaRPr lang="en-US" dirty="0"/>
                    </a:p>
                  </a:txBody>
                  <a:tcPr/>
                </a:tc>
                <a:tc>
                  <a:txBody>
                    <a:bodyPr/>
                    <a:lstStyle/>
                    <a:p>
                      <a:pPr algn="ctr"/>
                      <a:r>
                        <a:rPr lang="en-US" dirty="0" smtClean="0"/>
                        <a:t>100%</a:t>
                      </a:r>
                      <a:endParaRPr lang="en-US" dirty="0"/>
                    </a:p>
                  </a:txBody>
                  <a:tcPr/>
                </a:tc>
                <a:tc>
                  <a:txBody>
                    <a:bodyPr/>
                    <a:lstStyle/>
                    <a:p>
                      <a:pPr algn="ctr"/>
                      <a:endParaRPr lang="en-US" dirty="0"/>
                    </a:p>
                  </a:txBody>
                  <a:tcPr/>
                </a:tc>
              </a:tr>
              <a:tr h="370840">
                <a:tc>
                  <a:txBody>
                    <a:bodyPr/>
                    <a:lstStyle/>
                    <a:p>
                      <a:r>
                        <a:rPr lang="en-US" dirty="0" smtClean="0"/>
                        <a:t>33.</a:t>
                      </a:r>
                      <a:endParaRPr lang="en-US" dirty="0"/>
                    </a:p>
                  </a:txBody>
                  <a:tcPr/>
                </a:tc>
                <a:tc>
                  <a:txBody>
                    <a:bodyPr/>
                    <a:lstStyle/>
                    <a:p>
                      <a:r>
                        <a:rPr lang="en-US" dirty="0" smtClean="0"/>
                        <a:t>Petroleum &amp; Natural Gas – Refining by PSUs without</a:t>
                      </a:r>
                      <a:r>
                        <a:rPr lang="en-US" baseline="0" dirty="0" smtClean="0"/>
                        <a:t> disinvestment / dilution of domestic equity in existing PSUs</a:t>
                      </a:r>
                      <a:endParaRPr lang="en-US" dirty="0"/>
                    </a:p>
                  </a:txBody>
                  <a:tcPr/>
                </a:tc>
                <a:tc>
                  <a:txBody>
                    <a:bodyPr/>
                    <a:lstStyle/>
                    <a:p>
                      <a:pPr algn="ctr"/>
                      <a:endParaRPr lang="en-US" dirty="0"/>
                    </a:p>
                  </a:txBody>
                  <a:tcPr/>
                </a:tc>
                <a:tc>
                  <a:txBody>
                    <a:bodyPr/>
                    <a:lstStyle/>
                    <a:p>
                      <a:pPr algn="ctr"/>
                      <a:r>
                        <a:rPr lang="en-US" dirty="0" smtClean="0"/>
                        <a:t>49%</a:t>
                      </a:r>
                      <a:endParaRPr lang="en-US" dirty="0"/>
                    </a:p>
                  </a:txBody>
                  <a:tcPr/>
                </a:tc>
              </a:tr>
              <a:tr h="370840">
                <a:tc>
                  <a:txBody>
                    <a:bodyPr/>
                    <a:lstStyle/>
                    <a:p>
                      <a:r>
                        <a:rPr lang="en-US" dirty="0" smtClean="0"/>
                        <a:t>34.</a:t>
                      </a:r>
                      <a:endParaRPr lang="en-US" dirty="0"/>
                    </a:p>
                  </a:txBody>
                  <a:tcPr/>
                </a:tc>
                <a:tc>
                  <a:txBody>
                    <a:bodyPr/>
                    <a:lstStyle/>
                    <a:p>
                      <a:r>
                        <a:rPr lang="en-US" dirty="0" smtClean="0"/>
                        <a:t>Print Media –</a:t>
                      </a:r>
                      <a:r>
                        <a:rPr lang="en-US" baseline="0" dirty="0" smtClean="0"/>
                        <a:t> Newspaper &amp; periodicals dealing with news and current affairs</a:t>
                      </a:r>
                      <a:endParaRPr lang="en-US" dirty="0"/>
                    </a:p>
                  </a:txBody>
                  <a:tcPr/>
                </a:tc>
                <a:tc>
                  <a:txBody>
                    <a:bodyPr/>
                    <a:lstStyle/>
                    <a:p>
                      <a:pPr algn="ctr"/>
                      <a:endParaRPr lang="en-US" dirty="0"/>
                    </a:p>
                  </a:txBody>
                  <a:tcPr/>
                </a:tc>
                <a:tc>
                  <a:txBody>
                    <a:bodyPr/>
                    <a:lstStyle/>
                    <a:p>
                      <a:pPr algn="ctr"/>
                      <a:r>
                        <a:rPr lang="en-US" dirty="0" smtClean="0"/>
                        <a:t>26% incl. NRIs</a:t>
                      </a:r>
                      <a:r>
                        <a:rPr lang="en-US" baseline="0" dirty="0" smtClean="0"/>
                        <a:t> / PIOs / FIIs </a:t>
                      </a:r>
                      <a:endParaRPr lang="en-US" dirty="0"/>
                    </a:p>
                  </a:txBody>
                  <a:tcPr/>
                </a:tc>
              </a:tr>
              <a:tr h="370840">
                <a:tc>
                  <a:txBody>
                    <a:bodyPr/>
                    <a:lstStyle/>
                    <a:p>
                      <a:r>
                        <a:rPr lang="en-US" dirty="0" smtClean="0"/>
                        <a:t>35.</a:t>
                      </a:r>
                      <a:endParaRPr lang="en-US" dirty="0"/>
                    </a:p>
                  </a:txBody>
                  <a:tcPr/>
                </a:tc>
                <a:tc>
                  <a:txBody>
                    <a:bodyPr/>
                    <a:lstStyle/>
                    <a:p>
                      <a:r>
                        <a:rPr lang="en-US" dirty="0" smtClean="0"/>
                        <a:t>Print Media – I</a:t>
                      </a:r>
                      <a:r>
                        <a:rPr lang="en-US" baseline="0" dirty="0" smtClean="0"/>
                        <a:t>ndian editions of foreign magazines dealing with news, current affairs</a:t>
                      </a:r>
                      <a:endParaRPr lang="en-US" dirty="0"/>
                    </a:p>
                  </a:txBody>
                  <a:tcPr/>
                </a:tc>
                <a:tc>
                  <a:txBody>
                    <a:bodyPr/>
                    <a:lstStyle/>
                    <a:p>
                      <a:pPr algn="ctr"/>
                      <a:endParaRPr lang="en-US" dirty="0"/>
                    </a:p>
                  </a:txBody>
                  <a:tcPr/>
                </a:tc>
                <a:tc>
                  <a:txBody>
                    <a:bodyPr/>
                    <a:lstStyle/>
                    <a:p>
                      <a:pPr algn="ctr"/>
                      <a:r>
                        <a:rPr lang="en-US" dirty="0" smtClean="0"/>
                        <a:t>26% incl. NRIs</a:t>
                      </a:r>
                      <a:r>
                        <a:rPr lang="en-US" baseline="0" dirty="0" smtClean="0"/>
                        <a:t> / PIOs / FIIs </a:t>
                      </a:r>
                      <a:endParaRPr lang="en-US" dirty="0"/>
                    </a:p>
                  </a:txBody>
                  <a:tcPr/>
                </a:tc>
              </a:tr>
              <a:tr h="370840">
                <a:tc>
                  <a:txBody>
                    <a:bodyPr/>
                    <a:lstStyle/>
                    <a:p>
                      <a:r>
                        <a:rPr lang="en-US" dirty="0" smtClean="0"/>
                        <a:t>36.</a:t>
                      </a:r>
                      <a:endParaRPr lang="en-US" dirty="0"/>
                    </a:p>
                  </a:txBody>
                  <a:tcPr/>
                </a:tc>
                <a:tc>
                  <a:txBody>
                    <a:bodyPr/>
                    <a:lstStyle/>
                    <a:p>
                      <a:r>
                        <a:rPr lang="en-US" dirty="0" smtClean="0"/>
                        <a:t>Print</a:t>
                      </a:r>
                      <a:r>
                        <a:rPr lang="en-US" baseline="0" dirty="0" smtClean="0"/>
                        <a:t> Media – Scientific &amp; Technical magazines, </a:t>
                      </a:r>
                      <a:r>
                        <a:rPr lang="en-US" baseline="0" dirty="0" err="1" smtClean="0"/>
                        <a:t>speciality</a:t>
                      </a:r>
                      <a:r>
                        <a:rPr lang="en-US" baseline="0" dirty="0" smtClean="0"/>
                        <a:t> journals / periodicals </a:t>
                      </a:r>
                      <a:endParaRPr lang="en-US" dirty="0"/>
                    </a:p>
                  </a:txBody>
                  <a:tcPr/>
                </a:tc>
                <a:tc>
                  <a:txBody>
                    <a:bodyPr/>
                    <a:lstStyle/>
                    <a:p>
                      <a:pPr algn="ctr"/>
                      <a:endParaRPr lang="en-US" dirty="0"/>
                    </a:p>
                  </a:txBody>
                  <a:tcPr/>
                </a:tc>
                <a:tc>
                  <a:txBody>
                    <a:bodyPr/>
                    <a:lstStyle/>
                    <a:p>
                      <a:pPr algn="ctr"/>
                      <a:r>
                        <a:rPr lang="en-US" dirty="0" smtClean="0"/>
                        <a:t>100%</a:t>
                      </a:r>
                    </a:p>
                  </a:txBody>
                  <a:tcPr/>
                </a:tc>
              </a:tr>
            </a:tbl>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34819" name="Slide Number Placeholder 5"/>
          <p:cNvSpPr>
            <a:spLocks noGrp="1"/>
          </p:cNvSpPr>
          <p:nvPr>
            <p:ph type="sldNum" sz="quarter" idx="12"/>
          </p:nvPr>
        </p:nvSpPr>
        <p:spPr>
          <a:noFill/>
        </p:spPr>
        <p:txBody>
          <a:bodyPr/>
          <a:lstStyle/>
          <a:p>
            <a:fld id="{3AA2D7FE-DB13-4D71-93CF-5BACD161A7F0}" type="slidenum">
              <a:rPr lang="en-US" smtClean="0">
                <a:latin typeface="Tahoma" pitchFamily="32" charset="0"/>
              </a:rPr>
              <a:pPr/>
              <a:t>46</a:t>
            </a:fld>
            <a:endParaRPr lang="en-US" smtClean="0">
              <a:latin typeface="Tahoma" pitchFamily="32" charset="0"/>
            </a:endParaRPr>
          </a:p>
        </p:txBody>
      </p:sp>
      <p:sp>
        <p:nvSpPr>
          <p:cNvPr id="34820" name="Rectangle 2"/>
          <p:cNvSpPr>
            <a:spLocks noGrp="1" noChangeArrowheads="1"/>
          </p:cNvSpPr>
          <p:nvPr>
            <p:ph type="title"/>
          </p:nvPr>
        </p:nvSpPr>
        <p:spPr/>
        <p:txBody>
          <a:bodyPr/>
          <a:lstStyle/>
          <a:p>
            <a:pPr eaLnBrk="1" hangingPunct="1"/>
            <a:r>
              <a:rPr lang="en-US" sz="3200" smtClean="0"/>
              <a:t>Analysis of Sectoral Caps</a:t>
            </a:r>
          </a:p>
        </p:txBody>
      </p:sp>
      <p:sp>
        <p:nvSpPr>
          <p:cNvPr id="34821" name="Rectangle 3"/>
          <p:cNvSpPr>
            <a:spLocks noGrp="1" noChangeArrowheads="1"/>
          </p:cNvSpPr>
          <p:nvPr>
            <p:ph type="body" idx="1"/>
          </p:nvPr>
        </p:nvSpPr>
        <p:spPr>
          <a:xfrm>
            <a:off x="304800" y="1905000"/>
            <a:ext cx="9296400" cy="4267200"/>
          </a:xfrm>
        </p:spPr>
        <p:txBody>
          <a:bodyPr/>
          <a:lstStyle/>
          <a:p>
            <a:pPr eaLnBrk="1" hangingPunct="1">
              <a:lnSpc>
                <a:spcPct val="80000"/>
              </a:lnSpc>
              <a:buFont typeface="Wingdings" charset="2"/>
              <a:buNone/>
            </a:pPr>
            <a:endParaRPr lang="en-US" sz="2000" smtClean="0"/>
          </a:p>
        </p:txBody>
      </p:sp>
      <p:sp>
        <p:nvSpPr>
          <p:cNvPr id="34822"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34823"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a:p>
            <a:pPr algn="r" eaLnBrk="1" hangingPunct="1"/>
            <a:endParaRPr lang="en-US" sz="1000">
              <a:latin typeface="Arial" charset="0"/>
            </a:endParaRPr>
          </a:p>
        </p:txBody>
      </p:sp>
      <p:graphicFrame>
        <p:nvGraphicFramePr>
          <p:cNvPr id="9" name="Table 8"/>
          <p:cNvGraphicFramePr>
            <a:graphicFrameLocks noGrp="1"/>
          </p:cNvGraphicFramePr>
          <p:nvPr/>
        </p:nvGraphicFramePr>
        <p:xfrm>
          <a:off x="304800" y="1828800"/>
          <a:ext cx="9372600" cy="4587240"/>
        </p:xfrm>
        <a:graphic>
          <a:graphicData uri="http://schemas.openxmlformats.org/drawingml/2006/table">
            <a:tbl>
              <a:tblPr firstRow="1" bandRow="1">
                <a:tableStyleId>{6E25E649-3F16-4E02-A733-19D2CDBF48F0}</a:tableStyleId>
              </a:tblPr>
              <a:tblGrid>
                <a:gridCol w="609599"/>
                <a:gridCol w="4800601"/>
                <a:gridCol w="2133600"/>
                <a:gridCol w="1828800"/>
              </a:tblGrid>
              <a:tr h="370840">
                <a:tc>
                  <a:txBody>
                    <a:bodyPr/>
                    <a:lstStyle/>
                    <a:p>
                      <a:pPr algn="l"/>
                      <a:r>
                        <a:rPr lang="en-US" dirty="0" smtClean="0"/>
                        <a:t>Sr. </a:t>
                      </a:r>
                    </a:p>
                    <a:p>
                      <a:pPr algn="l"/>
                      <a:r>
                        <a:rPr lang="en-US" dirty="0" smtClean="0"/>
                        <a:t>No.</a:t>
                      </a:r>
                      <a:endParaRPr lang="en-US" dirty="0"/>
                    </a:p>
                  </a:txBody>
                  <a:tcPr/>
                </a:tc>
                <a:tc>
                  <a:txBody>
                    <a:bodyPr/>
                    <a:lstStyle/>
                    <a:p>
                      <a:pPr algn="ctr"/>
                      <a:r>
                        <a:rPr lang="en-US" dirty="0" smtClean="0"/>
                        <a:t>Sector</a:t>
                      </a:r>
                      <a:endParaRPr lang="en-US" dirty="0"/>
                    </a:p>
                  </a:txBody>
                  <a:tcPr/>
                </a:tc>
                <a:tc>
                  <a:txBody>
                    <a:bodyPr/>
                    <a:lstStyle/>
                    <a:p>
                      <a:pPr algn="ctr"/>
                      <a:r>
                        <a:rPr lang="en-US" dirty="0" smtClean="0"/>
                        <a:t>Automatic</a:t>
                      </a:r>
                      <a:r>
                        <a:rPr lang="en-US" baseline="0" dirty="0" smtClean="0"/>
                        <a:t> Route</a:t>
                      </a:r>
                    </a:p>
                    <a:p>
                      <a:pPr algn="ctr"/>
                      <a:r>
                        <a:rPr lang="en-US" baseline="0" dirty="0" smtClean="0"/>
                        <a:t>(</a:t>
                      </a:r>
                      <a:r>
                        <a:rPr lang="en-US" baseline="0" dirty="0" err="1" smtClean="0"/>
                        <a:t>sectoral</a:t>
                      </a:r>
                      <a:r>
                        <a:rPr lang="en-US" baseline="0" dirty="0" smtClean="0"/>
                        <a:t> cap)</a:t>
                      </a:r>
                      <a:endParaRPr lang="en-US" dirty="0"/>
                    </a:p>
                  </a:txBody>
                  <a:tcPr/>
                </a:tc>
                <a:tc>
                  <a:txBody>
                    <a:bodyPr/>
                    <a:lstStyle/>
                    <a:p>
                      <a:pPr algn="ctr"/>
                      <a:r>
                        <a:rPr lang="en-US" dirty="0" smtClean="0"/>
                        <a:t>Govt. Route</a:t>
                      </a:r>
                    </a:p>
                    <a:p>
                      <a:pPr algn="ctr"/>
                      <a:r>
                        <a:rPr lang="en-US" dirty="0" smtClean="0"/>
                        <a:t>(</a:t>
                      </a:r>
                      <a:r>
                        <a:rPr lang="en-US" dirty="0" err="1" smtClean="0"/>
                        <a:t>sectoral</a:t>
                      </a:r>
                      <a:r>
                        <a:rPr lang="en-US" dirty="0" smtClean="0"/>
                        <a:t> cap)</a:t>
                      </a:r>
                      <a:endParaRPr lang="en-US" dirty="0"/>
                    </a:p>
                  </a:txBody>
                  <a:tcPr/>
                </a:tc>
              </a:tr>
              <a:tr h="370840">
                <a:tc>
                  <a:txBody>
                    <a:bodyPr/>
                    <a:lstStyle/>
                    <a:p>
                      <a:r>
                        <a:rPr lang="en-US" dirty="0" smtClean="0"/>
                        <a:t>37.</a:t>
                      </a:r>
                      <a:endParaRPr lang="en-US" dirty="0"/>
                    </a:p>
                  </a:txBody>
                  <a:tcPr/>
                </a:tc>
                <a:tc>
                  <a:txBody>
                    <a:bodyPr/>
                    <a:lstStyle/>
                    <a:p>
                      <a:r>
                        <a:rPr lang="en-US" dirty="0" smtClean="0"/>
                        <a:t>Print Media – facsimile</a:t>
                      </a:r>
                      <a:r>
                        <a:rPr lang="en-US" baseline="0" dirty="0" smtClean="0"/>
                        <a:t> edition of foreign newspapers</a:t>
                      </a:r>
                      <a:endParaRPr lang="en-US" dirty="0"/>
                    </a:p>
                  </a:txBody>
                  <a:tcPr/>
                </a:tc>
                <a:tc>
                  <a:txBody>
                    <a:bodyPr/>
                    <a:lstStyle/>
                    <a:p>
                      <a:pPr algn="ctr"/>
                      <a:endParaRPr lang="en-US" dirty="0"/>
                    </a:p>
                  </a:txBody>
                  <a:tcPr/>
                </a:tc>
                <a:tc>
                  <a:txBody>
                    <a:bodyPr/>
                    <a:lstStyle/>
                    <a:p>
                      <a:pPr algn="ctr"/>
                      <a:r>
                        <a:rPr lang="en-US" dirty="0" smtClean="0"/>
                        <a:t>100%</a:t>
                      </a:r>
                      <a:endParaRPr lang="en-US" dirty="0"/>
                    </a:p>
                  </a:txBody>
                  <a:tcPr/>
                </a:tc>
              </a:tr>
              <a:tr h="370840">
                <a:tc>
                  <a:txBody>
                    <a:bodyPr/>
                    <a:lstStyle/>
                    <a:p>
                      <a:r>
                        <a:rPr lang="en-US" dirty="0" smtClean="0"/>
                        <a:t>38.</a:t>
                      </a:r>
                      <a:endParaRPr lang="en-US" dirty="0"/>
                    </a:p>
                  </a:txBody>
                  <a:tcPr/>
                </a:tc>
                <a:tc>
                  <a:txBody>
                    <a:bodyPr/>
                    <a:lstStyle/>
                    <a:p>
                      <a:r>
                        <a:rPr lang="en-US" dirty="0" smtClean="0"/>
                        <a:t>Satellites – Establishment &amp; Operation</a:t>
                      </a:r>
                      <a:endParaRPr lang="en-US" dirty="0"/>
                    </a:p>
                  </a:txBody>
                  <a:tcPr/>
                </a:tc>
                <a:tc>
                  <a:txBody>
                    <a:bodyPr/>
                    <a:lstStyle/>
                    <a:p>
                      <a:pPr algn="ctr"/>
                      <a:endParaRPr lang="en-US" dirty="0"/>
                    </a:p>
                  </a:txBody>
                  <a:tcPr/>
                </a:tc>
                <a:tc>
                  <a:txBody>
                    <a:bodyPr/>
                    <a:lstStyle/>
                    <a:p>
                      <a:pPr algn="ctr"/>
                      <a:r>
                        <a:rPr lang="en-US" dirty="0" smtClean="0"/>
                        <a:t>74%</a:t>
                      </a:r>
                      <a:endParaRPr lang="en-US" dirty="0"/>
                    </a:p>
                  </a:txBody>
                  <a:tcPr/>
                </a:tc>
              </a:tr>
              <a:tr h="370840">
                <a:tc>
                  <a:txBody>
                    <a:bodyPr/>
                    <a:lstStyle/>
                    <a:p>
                      <a:r>
                        <a:rPr lang="en-US" dirty="0" smtClean="0"/>
                        <a:t>39.</a:t>
                      </a:r>
                      <a:endParaRPr lang="en-US" dirty="0"/>
                    </a:p>
                  </a:txBody>
                  <a:tcPr/>
                </a:tc>
                <a:tc>
                  <a:txBody>
                    <a:bodyPr/>
                    <a:lstStyle/>
                    <a:p>
                      <a:r>
                        <a:rPr lang="en-US" dirty="0" smtClean="0"/>
                        <a:t>Telecom Services</a:t>
                      </a:r>
                      <a:endParaRPr lang="en-US" dirty="0"/>
                    </a:p>
                  </a:txBody>
                  <a:tcPr/>
                </a:tc>
                <a:tc>
                  <a:txBody>
                    <a:bodyPr/>
                    <a:lstStyle/>
                    <a:p>
                      <a:pPr algn="ctr"/>
                      <a:r>
                        <a:rPr lang="en-US" dirty="0" smtClean="0"/>
                        <a:t>49%</a:t>
                      </a:r>
                      <a:endParaRPr lang="en-US" dirty="0"/>
                    </a:p>
                  </a:txBody>
                  <a:tcPr/>
                </a:tc>
                <a:tc>
                  <a:txBody>
                    <a:bodyPr/>
                    <a:lstStyle/>
                    <a:p>
                      <a:pPr algn="ctr"/>
                      <a:r>
                        <a:rPr lang="en-US" dirty="0" smtClean="0"/>
                        <a:t>74%</a:t>
                      </a:r>
                      <a:endParaRPr lang="en-US" dirty="0"/>
                    </a:p>
                  </a:txBody>
                  <a:tcPr/>
                </a:tc>
              </a:tr>
              <a:tr h="370840">
                <a:tc>
                  <a:txBody>
                    <a:bodyPr/>
                    <a:lstStyle/>
                    <a:p>
                      <a:r>
                        <a:rPr lang="en-US" dirty="0" smtClean="0"/>
                        <a:t>40.</a:t>
                      </a:r>
                      <a:endParaRPr lang="en-US" dirty="0"/>
                    </a:p>
                  </a:txBody>
                  <a:tcPr/>
                </a:tc>
                <a:tc>
                  <a:txBody>
                    <a:bodyPr/>
                    <a:lstStyle/>
                    <a:p>
                      <a:r>
                        <a:rPr lang="en-US" dirty="0" smtClean="0"/>
                        <a:t>ISPs with</a:t>
                      </a:r>
                      <a:r>
                        <a:rPr lang="en-US" baseline="0" dirty="0" smtClean="0"/>
                        <a:t> or without gateways; Radio paging; End-to-End </a:t>
                      </a:r>
                      <a:r>
                        <a:rPr lang="en-US" baseline="0" dirty="0" err="1" smtClean="0"/>
                        <a:t>bandwidh</a:t>
                      </a:r>
                      <a:endParaRPr lang="en-US" dirty="0"/>
                    </a:p>
                  </a:txBody>
                  <a:tcPr/>
                </a:tc>
                <a:tc>
                  <a:txBody>
                    <a:bodyPr/>
                    <a:lstStyle/>
                    <a:p>
                      <a:pPr algn="ctr"/>
                      <a:r>
                        <a:rPr lang="en-US" dirty="0" smtClean="0"/>
                        <a:t>49%</a:t>
                      </a:r>
                      <a:endParaRPr lang="en-US" dirty="0"/>
                    </a:p>
                  </a:txBody>
                  <a:tcPr/>
                </a:tc>
                <a:tc>
                  <a:txBody>
                    <a:bodyPr/>
                    <a:lstStyle/>
                    <a:p>
                      <a:pPr algn="ctr"/>
                      <a:r>
                        <a:rPr lang="en-US" dirty="0" smtClean="0"/>
                        <a:t>74%</a:t>
                      </a:r>
                      <a:endParaRPr lang="en-US" dirty="0"/>
                    </a:p>
                  </a:txBody>
                  <a:tcPr/>
                </a:tc>
              </a:tr>
              <a:tr h="370840">
                <a:tc>
                  <a:txBody>
                    <a:bodyPr/>
                    <a:lstStyle/>
                    <a:p>
                      <a:r>
                        <a:rPr lang="en-US" dirty="0" smtClean="0"/>
                        <a:t>41.</a:t>
                      </a:r>
                      <a:endParaRPr lang="en-US" dirty="0"/>
                    </a:p>
                  </a:txBody>
                  <a:tcPr/>
                </a:tc>
                <a:tc>
                  <a:txBody>
                    <a:bodyPr/>
                    <a:lstStyle/>
                    <a:p>
                      <a:r>
                        <a:rPr lang="en-US" dirty="0" smtClean="0"/>
                        <a:t>Infrastructure provider providing dark </a:t>
                      </a:r>
                      <a:r>
                        <a:rPr lang="en-US" dirty="0" err="1" smtClean="0"/>
                        <a:t>fibre</a:t>
                      </a:r>
                      <a:r>
                        <a:rPr lang="en-US" dirty="0" smtClean="0"/>
                        <a:t>, right of way, duct space, tower (IP Category I); Electronic Mail; Voice Mail</a:t>
                      </a:r>
                      <a:endParaRPr lang="en-US" dirty="0"/>
                    </a:p>
                  </a:txBody>
                  <a:tcPr/>
                </a:tc>
                <a:tc>
                  <a:txBody>
                    <a:bodyPr/>
                    <a:lstStyle/>
                    <a:p>
                      <a:pPr algn="ctr"/>
                      <a:r>
                        <a:rPr lang="en-US" dirty="0" smtClean="0"/>
                        <a:t>49%</a:t>
                      </a:r>
                      <a:endParaRPr lang="en-US" dirty="0"/>
                    </a:p>
                  </a:txBody>
                  <a:tcPr/>
                </a:tc>
                <a:tc>
                  <a:txBody>
                    <a:bodyPr/>
                    <a:lstStyle/>
                    <a:p>
                      <a:pPr algn="ctr"/>
                      <a:r>
                        <a:rPr lang="en-US" dirty="0" smtClean="0"/>
                        <a:t>100%</a:t>
                      </a:r>
                    </a:p>
                  </a:txBody>
                  <a:tcPr/>
                </a:tc>
              </a:tr>
              <a:tr h="370840">
                <a:tc>
                  <a:txBody>
                    <a:bodyPr/>
                    <a:lstStyle/>
                    <a:p>
                      <a:r>
                        <a:rPr lang="en-US" dirty="0" smtClean="0"/>
                        <a:t>42.</a:t>
                      </a:r>
                      <a:endParaRPr lang="en-US" dirty="0"/>
                    </a:p>
                  </a:txBody>
                  <a:tcPr/>
                </a:tc>
                <a:tc>
                  <a:txBody>
                    <a:bodyPr/>
                    <a:lstStyle/>
                    <a:p>
                      <a:r>
                        <a:rPr lang="en-US" dirty="0" smtClean="0"/>
                        <a:t>Cash &amp; Carry Wholesale Trading / Wholesale Trading (including sourcing from MSEs)</a:t>
                      </a:r>
                      <a:endParaRPr lang="en-US" dirty="0"/>
                    </a:p>
                  </a:txBody>
                  <a:tcPr/>
                </a:tc>
                <a:tc>
                  <a:txBody>
                    <a:bodyPr/>
                    <a:lstStyle/>
                    <a:p>
                      <a:pPr algn="ctr"/>
                      <a:r>
                        <a:rPr lang="en-US" dirty="0" smtClean="0"/>
                        <a:t>100%</a:t>
                      </a:r>
                      <a:endParaRPr lang="en-US" dirty="0"/>
                    </a:p>
                  </a:txBody>
                  <a:tcPr/>
                </a:tc>
                <a:tc>
                  <a:txBody>
                    <a:bodyPr/>
                    <a:lstStyle/>
                    <a:p>
                      <a:pPr algn="ctr"/>
                      <a:endParaRPr lang="en-US" dirty="0" smtClean="0"/>
                    </a:p>
                  </a:txBody>
                  <a:tcPr/>
                </a:tc>
              </a:tr>
              <a:tr h="370840">
                <a:tc>
                  <a:txBody>
                    <a:bodyPr/>
                    <a:lstStyle/>
                    <a:p>
                      <a:r>
                        <a:rPr lang="en-US" dirty="0" smtClean="0"/>
                        <a:t>43.</a:t>
                      </a:r>
                      <a:endParaRPr lang="en-US" dirty="0"/>
                    </a:p>
                  </a:txBody>
                  <a:tcPr/>
                </a:tc>
                <a:tc>
                  <a:txBody>
                    <a:bodyPr/>
                    <a:lstStyle/>
                    <a:p>
                      <a:r>
                        <a:rPr lang="en-US" dirty="0" smtClean="0"/>
                        <a:t>E-commerce activities (B2B commerce</a:t>
                      </a:r>
                      <a:r>
                        <a:rPr lang="en-US" baseline="0" dirty="0" smtClean="0"/>
                        <a:t> only)</a:t>
                      </a:r>
                      <a:endParaRPr lang="en-US" dirty="0"/>
                    </a:p>
                  </a:txBody>
                  <a:tcPr/>
                </a:tc>
                <a:tc>
                  <a:txBody>
                    <a:bodyPr/>
                    <a:lstStyle/>
                    <a:p>
                      <a:pPr algn="ctr"/>
                      <a:r>
                        <a:rPr lang="en-US" dirty="0" smtClean="0"/>
                        <a:t>100%</a:t>
                      </a:r>
                      <a:endParaRPr lang="en-US" dirty="0"/>
                    </a:p>
                  </a:txBody>
                  <a:tcPr/>
                </a:tc>
                <a:tc>
                  <a:txBody>
                    <a:bodyPr/>
                    <a:lstStyle/>
                    <a:p>
                      <a:pPr algn="ctr"/>
                      <a:endParaRPr lang="en-US" dirty="0" smtClean="0"/>
                    </a:p>
                  </a:txBody>
                  <a:tcPr/>
                </a:tc>
              </a:tr>
            </a:tbl>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34819" name="Slide Number Placeholder 5"/>
          <p:cNvSpPr>
            <a:spLocks noGrp="1"/>
          </p:cNvSpPr>
          <p:nvPr>
            <p:ph type="sldNum" sz="quarter" idx="12"/>
          </p:nvPr>
        </p:nvSpPr>
        <p:spPr>
          <a:noFill/>
        </p:spPr>
        <p:txBody>
          <a:bodyPr/>
          <a:lstStyle/>
          <a:p>
            <a:fld id="{3AA2D7FE-DB13-4D71-93CF-5BACD161A7F0}" type="slidenum">
              <a:rPr lang="en-US" smtClean="0">
                <a:latin typeface="Tahoma" pitchFamily="32" charset="0"/>
              </a:rPr>
              <a:pPr/>
              <a:t>47</a:t>
            </a:fld>
            <a:endParaRPr lang="en-US" smtClean="0">
              <a:latin typeface="Tahoma" pitchFamily="32" charset="0"/>
            </a:endParaRPr>
          </a:p>
        </p:txBody>
      </p:sp>
      <p:sp>
        <p:nvSpPr>
          <p:cNvPr id="34820" name="Rectangle 2"/>
          <p:cNvSpPr>
            <a:spLocks noGrp="1" noChangeArrowheads="1"/>
          </p:cNvSpPr>
          <p:nvPr>
            <p:ph type="title"/>
          </p:nvPr>
        </p:nvSpPr>
        <p:spPr/>
        <p:txBody>
          <a:bodyPr/>
          <a:lstStyle/>
          <a:p>
            <a:pPr eaLnBrk="1" hangingPunct="1"/>
            <a:r>
              <a:rPr lang="en-US" sz="3200" smtClean="0"/>
              <a:t>Analysis of Sectoral Caps</a:t>
            </a:r>
          </a:p>
        </p:txBody>
      </p:sp>
      <p:sp>
        <p:nvSpPr>
          <p:cNvPr id="34821" name="Rectangle 3"/>
          <p:cNvSpPr>
            <a:spLocks noGrp="1" noChangeArrowheads="1"/>
          </p:cNvSpPr>
          <p:nvPr>
            <p:ph type="body" idx="1"/>
          </p:nvPr>
        </p:nvSpPr>
        <p:spPr>
          <a:xfrm>
            <a:off x="304800" y="1905000"/>
            <a:ext cx="9296400" cy="4267200"/>
          </a:xfrm>
        </p:spPr>
        <p:txBody>
          <a:bodyPr/>
          <a:lstStyle/>
          <a:p>
            <a:pPr eaLnBrk="1" hangingPunct="1">
              <a:lnSpc>
                <a:spcPct val="80000"/>
              </a:lnSpc>
              <a:buFont typeface="Wingdings" charset="2"/>
              <a:buNone/>
            </a:pPr>
            <a:endParaRPr lang="en-US" sz="2000" smtClean="0"/>
          </a:p>
        </p:txBody>
      </p:sp>
      <p:sp>
        <p:nvSpPr>
          <p:cNvPr id="34822"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34823"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a:p>
            <a:pPr algn="r" eaLnBrk="1" hangingPunct="1"/>
            <a:endParaRPr lang="en-US" sz="1000">
              <a:latin typeface="Arial" charset="0"/>
            </a:endParaRPr>
          </a:p>
        </p:txBody>
      </p:sp>
      <p:graphicFrame>
        <p:nvGraphicFramePr>
          <p:cNvPr id="9" name="Table 8"/>
          <p:cNvGraphicFramePr>
            <a:graphicFrameLocks noGrp="1"/>
          </p:cNvGraphicFramePr>
          <p:nvPr/>
        </p:nvGraphicFramePr>
        <p:xfrm>
          <a:off x="304800" y="1828800"/>
          <a:ext cx="9372600" cy="4323080"/>
        </p:xfrm>
        <a:graphic>
          <a:graphicData uri="http://schemas.openxmlformats.org/drawingml/2006/table">
            <a:tbl>
              <a:tblPr firstRow="1" bandRow="1">
                <a:tableStyleId>{6E25E649-3F16-4E02-A733-19D2CDBF48F0}</a:tableStyleId>
              </a:tblPr>
              <a:tblGrid>
                <a:gridCol w="609599"/>
                <a:gridCol w="4800601"/>
                <a:gridCol w="2133600"/>
                <a:gridCol w="1828800"/>
              </a:tblGrid>
              <a:tr h="370840">
                <a:tc>
                  <a:txBody>
                    <a:bodyPr/>
                    <a:lstStyle/>
                    <a:p>
                      <a:pPr algn="l"/>
                      <a:r>
                        <a:rPr lang="en-US" dirty="0" smtClean="0"/>
                        <a:t>Sr. </a:t>
                      </a:r>
                    </a:p>
                    <a:p>
                      <a:pPr algn="l"/>
                      <a:r>
                        <a:rPr lang="en-US" dirty="0" smtClean="0"/>
                        <a:t>No.</a:t>
                      </a:r>
                      <a:endParaRPr lang="en-US" dirty="0"/>
                    </a:p>
                  </a:txBody>
                  <a:tcPr/>
                </a:tc>
                <a:tc>
                  <a:txBody>
                    <a:bodyPr/>
                    <a:lstStyle/>
                    <a:p>
                      <a:pPr algn="ctr"/>
                      <a:r>
                        <a:rPr lang="en-US" dirty="0" smtClean="0"/>
                        <a:t>Sector</a:t>
                      </a:r>
                      <a:endParaRPr lang="en-US" dirty="0"/>
                    </a:p>
                  </a:txBody>
                  <a:tcPr/>
                </a:tc>
                <a:tc>
                  <a:txBody>
                    <a:bodyPr/>
                    <a:lstStyle/>
                    <a:p>
                      <a:pPr algn="ctr"/>
                      <a:r>
                        <a:rPr lang="en-US" dirty="0" smtClean="0"/>
                        <a:t>Automatic</a:t>
                      </a:r>
                      <a:r>
                        <a:rPr lang="en-US" baseline="0" dirty="0" smtClean="0"/>
                        <a:t> Route</a:t>
                      </a:r>
                    </a:p>
                    <a:p>
                      <a:pPr algn="ctr"/>
                      <a:r>
                        <a:rPr lang="en-US" baseline="0" dirty="0" smtClean="0"/>
                        <a:t>(</a:t>
                      </a:r>
                      <a:r>
                        <a:rPr lang="en-US" baseline="0" dirty="0" err="1" smtClean="0"/>
                        <a:t>sectoral</a:t>
                      </a:r>
                      <a:r>
                        <a:rPr lang="en-US" baseline="0" dirty="0" smtClean="0"/>
                        <a:t> cap)</a:t>
                      </a:r>
                      <a:endParaRPr lang="en-US" dirty="0"/>
                    </a:p>
                  </a:txBody>
                  <a:tcPr/>
                </a:tc>
                <a:tc>
                  <a:txBody>
                    <a:bodyPr/>
                    <a:lstStyle/>
                    <a:p>
                      <a:pPr algn="ctr"/>
                      <a:r>
                        <a:rPr lang="en-US" dirty="0" smtClean="0"/>
                        <a:t>Govt. Route</a:t>
                      </a:r>
                    </a:p>
                    <a:p>
                      <a:pPr algn="ctr"/>
                      <a:r>
                        <a:rPr lang="en-US" dirty="0" smtClean="0"/>
                        <a:t>(</a:t>
                      </a:r>
                      <a:r>
                        <a:rPr lang="en-US" dirty="0" err="1" smtClean="0"/>
                        <a:t>sectoral</a:t>
                      </a:r>
                      <a:r>
                        <a:rPr lang="en-US" dirty="0" smtClean="0"/>
                        <a:t> cap)</a:t>
                      </a:r>
                      <a:endParaRPr lang="en-US" dirty="0"/>
                    </a:p>
                  </a:txBody>
                  <a:tcPr/>
                </a:tc>
              </a:tr>
              <a:tr h="370840">
                <a:tc>
                  <a:txBody>
                    <a:bodyPr/>
                    <a:lstStyle/>
                    <a:p>
                      <a:r>
                        <a:rPr lang="en-US" dirty="0" smtClean="0"/>
                        <a:t>44.</a:t>
                      </a:r>
                      <a:endParaRPr lang="en-US" dirty="0"/>
                    </a:p>
                  </a:txBody>
                  <a:tcPr/>
                </a:tc>
                <a:tc>
                  <a:txBody>
                    <a:bodyPr/>
                    <a:lstStyle/>
                    <a:p>
                      <a:r>
                        <a:rPr lang="en-US" dirty="0" smtClean="0"/>
                        <a:t>Test marketing for a period of two and investment in manufacturing facility commences simultaneously with test Marketing</a:t>
                      </a:r>
                      <a:endParaRPr lang="en-US" dirty="0"/>
                    </a:p>
                  </a:txBody>
                  <a:tcPr/>
                </a:tc>
                <a:tc>
                  <a:txBody>
                    <a:bodyPr/>
                    <a:lstStyle/>
                    <a:p>
                      <a:pPr algn="ctr"/>
                      <a:endParaRPr lang="en-US" dirty="0"/>
                    </a:p>
                  </a:txBody>
                  <a:tcPr/>
                </a:tc>
                <a:tc>
                  <a:txBody>
                    <a:bodyPr/>
                    <a:lstStyle/>
                    <a:p>
                      <a:pPr algn="ctr"/>
                      <a:r>
                        <a:rPr lang="en-US" dirty="0" smtClean="0"/>
                        <a:t>100%</a:t>
                      </a:r>
                      <a:endParaRPr lang="en-US" dirty="0"/>
                    </a:p>
                  </a:txBody>
                  <a:tcPr/>
                </a:tc>
              </a:tr>
              <a:tr h="370840">
                <a:tc>
                  <a:txBody>
                    <a:bodyPr/>
                    <a:lstStyle/>
                    <a:p>
                      <a:r>
                        <a:rPr lang="en-US" dirty="0" smtClean="0"/>
                        <a:t>45.</a:t>
                      </a:r>
                      <a:endParaRPr lang="en-US" dirty="0"/>
                    </a:p>
                  </a:txBody>
                  <a:tcPr/>
                </a:tc>
                <a:tc>
                  <a:txBody>
                    <a:bodyPr/>
                    <a:lstStyle/>
                    <a:p>
                      <a:r>
                        <a:rPr lang="en-US" dirty="0" smtClean="0"/>
                        <a:t>Single Brand Product Trading</a:t>
                      </a:r>
                      <a:endParaRPr lang="en-US" dirty="0"/>
                    </a:p>
                  </a:txBody>
                  <a:tcPr/>
                </a:tc>
                <a:tc>
                  <a:txBody>
                    <a:bodyPr/>
                    <a:lstStyle/>
                    <a:p>
                      <a:pPr algn="ctr"/>
                      <a:endParaRPr lang="en-US" dirty="0"/>
                    </a:p>
                  </a:txBody>
                  <a:tcPr/>
                </a:tc>
                <a:tc>
                  <a:txBody>
                    <a:bodyPr/>
                    <a:lstStyle/>
                    <a:p>
                      <a:pPr algn="ctr"/>
                      <a:r>
                        <a:rPr lang="en-US" dirty="0" smtClean="0"/>
                        <a:t>51%</a:t>
                      </a:r>
                      <a:endParaRPr lang="en-US" dirty="0"/>
                    </a:p>
                  </a:txBody>
                  <a:tcPr/>
                </a:tc>
              </a:tr>
              <a:tr h="370840">
                <a:tc>
                  <a:txBody>
                    <a:bodyPr/>
                    <a:lstStyle/>
                    <a:p>
                      <a:r>
                        <a:rPr lang="en-US" dirty="0" smtClean="0"/>
                        <a:t>46. </a:t>
                      </a:r>
                      <a:endParaRPr lang="en-US" dirty="0"/>
                    </a:p>
                  </a:txBody>
                  <a:tcPr/>
                </a:tc>
                <a:tc>
                  <a:txBody>
                    <a:bodyPr/>
                    <a:lstStyle/>
                    <a:p>
                      <a:r>
                        <a:rPr lang="en-US" dirty="0" smtClean="0"/>
                        <a:t>Courier services for items outside ambit</a:t>
                      </a:r>
                      <a:r>
                        <a:rPr lang="en-US" baseline="0" dirty="0" smtClean="0"/>
                        <a:t> of Indian Post Office Act, 1898</a:t>
                      </a:r>
                      <a:endParaRPr lang="en-US" dirty="0"/>
                    </a:p>
                  </a:txBody>
                  <a:tcPr/>
                </a:tc>
                <a:tc>
                  <a:txBody>
                    <a:bodyPr/>
                    <a:lstStyle/>
                    <a:p>
                      <a:pPr algn="ctr"/>
                      <a:endParaRPr lang="en-US" dirty="0"/>
                    </a:p>
                  </a:txBody>
                  <a:tcPr/>
                </a:tc>
                <a:tc>
                  <a:txBody>
                    <a:bodyPr/>
                    <a:lstStyle/>
                    <a:p>
                      <a:pPr algn="ctr"/>
                      <a:r>
                        <a:rPr lang="en-US" dirty="0" smtClean="0"/>
                        <a:t>100%</a:t>
                      </a:r>
                      <a:endParaRPr lang="en-US" dirty="0"/>
                    </a:p>
                  </a:txBody>
                  <a:tcPr/>
                </a:tc>
              </a:tr>
              <a:tr h="370840">
                <a:tc>
                  <a:txBody>
                    <a:bodyPr/>
                    <a:lstStyle/>
                    <a:p>
                      <a:endParaRPr lang="en-US" dirty="0"/>
                    </a:p>
                  </a:txBody>
                  <a:tcPr/>
                </a:tc>
                <a:tc>
                  <a:txBody>
                    <a:bodyPr/>
                    <a:lstStyle/>
                    <a:p>
                      <a:endParaRPr lang="en-US" dirty="0"/>
                    </a:p>
                  </a:txBody>
                  <a:tcPr/>
                </a:tc>
                <a:tc>
                  <a:txBody>
                    <a:bodyPr/>
                    <a:lstStyle/>
                    <a:p>
                      <a:pPr algn="ctr"/>
                      <a:endParaRPr lang="en-US" dirty="0"/>
                    </a:p>
                  </a:txBody>
                  <a:tcPr/>
                </a:tc>
                <a:tc>
                  <a:txBody>
                    <a:bodyPr/>
                    <a:lstStyle/>
                    <a:p>
                      <a:pPr algn="ctr"/>
                      <a:endParaRPr lang="en-US"/>
                    </a:p>
                  </a:txBody>
                  <a:tcPr/>
                </a:tc>
              </a:tr>
              <a:tr h="370840">
                <a:tc>
                  <a:txBody>
                    <a:bodyPr/>
                    <a:lstStyle/>
                    <a:p>
                      <a:endParaRPr lang="en-US" dirty="0"/>
                    </a:p>
                  </a:txBody>
                  <a:tcPr/>
                </a:tc>
                <a:tc>
                  <a:txBody>
                    <a:bodyPr/>
                    <a:lstStyle/>
                    <a:p>
                      <a:endParaRPr lang="en-US" dirty="0"/>
                    </a:p>
                  </a:txBody>
                  <a:tcPr/>
                </a:tc>
                <a:tc>
                  <a:txBody>
                    <a:bodyPr/>
                    <a:lstStyle/>
                    <a:p>
                      <a:pPr algn="ctr"/>
                      <a:endParaRPr lang="en-US" dirty="0"/>
                    </a:p>
                  </a:txBody>
                  <a:tcPr/>
                </a:tc>
                <a:tc>
                  <a:txBody>
                    <a:bodyPr/>
                    <a:lstStyle/>
                    <a:p>
                      <a:pPr algn="ctr"/>
                      <a:endParaRPr lang="en-US" dirty="0" smtClean="0"/>
                    </a:p>
                  </a:txBody>
                  <a:tcPr/>
                </a:tc>
              </a:tr>
              <a:tr h="370840">
                <a:tc>
                  <a:txBody>
                    <a:bodyPr/>
                    <a:lstStyle/>
                    <a:p>
                      <a:endParaRPr lang="en-US" dirty="0"/>
                    </a:p>
                  </a:txBody>
                  <a:tcPr/>
                </a:tc>
                <a:tc>
                  <a:txBody>
                    <a:bodyPr/>
                    <a:lstStyle/>
                    <a:p>
                      <a:endParaRPr lang="en-US" dirty="0"/>
                    </a:p>
                  </a:txBody>
                  <a:tcPr/>
                </a:tc>
                <a:tc>
                  <a:txBody>
                    <a:bodyPr/>
                    <a:lstStyle/>
                    <a:p>
                      <a:pPr algn="ctr"/>
                      <a:endParaRPr lang="en-US" dirty="0"/>
                    </a:p>
                  </a:txBody>
                  <a:tcPr/>
                </a:tc>
                <a:tc>
                  <a:txBody>
                    <a:bodyPr/>
                    <a:lstStyle/>
                    <a:p>
                      <a:pPr algn="ctr"/>
                      <a:endParaRPr lang="en-US" dirty="0" smtClean="0"/>
                    </a:p>
                  </a:txBody>
                  <a:tcPr/>
                </a:tc>
              </a:tr>
              <a:tr h="370840">
                <a:tc>
                  <a:txBody>
                    <a:bodyPr/>
                    <a:lstStyle/>
                    <a:p>
                      <a:endParaRPr lang="en-US" dirty="0"/>
                    </a:p>
                  </a:txBody>
                  <a:tcPr/>
                </a:tc>
                <a:tc>
                  <a:txBody>
                    <a:bodyPr/>
                    <a:lstStyle/>
                    <a:p>
                      <a:endParaRPr lang="en-US" dirty="0"/>
                    </a:p>
                  </a:txBody>
                  <a:tcPr/>
                </a:tc>
                <a:tc>
                  <a:txBody>
                    <a:bodyPr/>
                    <a:lstStyle/>
                    <a:p>
                      <a:pPr algn="ctr"/>
                      <a:endParaRPr lang="en-US" dirty="0"/>
                    </a:p>
                  </a:txBody>
                  <a:tcPr/>
                </a:tc>
                <a:tc>
                  <a:txBody>
                    <a:bodyPr/>
                    <a:lstStyle/>
                    <a:p>
                      <a:pPr algn="ctr"/>
                      <a:endParaRPr lang="en-US" dirty="0" smtClean="0"/>
                    </a:p>
                  </a:txBody>
                  <a:tcPr/>
                </a:tc>
              </a:tr>
            </a:tbl>
          </a:graphicData>
        </a:graphic>
      </p:graphicFrame>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35843" name="Slide Number Placeholder 5"/>
          <p:cNvSpPr>
            <a:spLocks noGrp="1"/>
          </p:cNvSpPr>
          <p:nvPr>
            <p:ph type="sldNum" sz="quarter" idx="12"/>
          </p:nvPr>
        </p:nvSpPr>
        <p:spPr>
          <a:noFill/>
        </p:spPr>
        <p:txBody>
          <a:bodyPr/>
          <a:lstStyle/>
          <a:p>
            <a:fld id="{00860298-8117-467B-9F7C-F8D7FDF97BF8}" type="slidenum">
              <a:rPr lang="en-US" smtClean="0">
                <a:latin typeface="Tahoma" pitchFamily="32" charset="0"/>
              </a:rPr>
              <a:pPr/>
              <a:t>48</a:t>
            </a:fld>
            <a:endParaRPr lang="en-US" smtClean="0">
              <a:latin typeface="Tahoma" pitchFamily="32" charset="0"/>
            </a:endParaRPr>
          </a:p>
        </p:txBody>
      </p:sp>
      <p:sp>
        <p:nvSpPr>
          <p:cNvPr id="35844" name="Rectangle 2"/>
          <p:cNvSpPr>
            <a:spLocks noGrp="1" noChangeArrowheads="1"/>
          </p:cNvSpPr>
          <p:nvPr>
            <p:ph type="title"/>
          </p:nvPr>
        </p:nvSpPr>
        <p:spPr/>
        <p:txBody>
          <a:bodyPr/>
          <a:lstStyle/>
          <a:p>
            <a:pPr eaLnBrk="1" hangingPunct="1"/>
            <a:r>
              <a:rPr lang="en-US" sz="3400" smtClean="0"/>
              <a:t>Issue of Shares- Different modes</a:t>
            </a:r>
          </a:p>
        </p:txBody>
      </p:sp>
      <p:sp>
        <p:nvSpPr>
          <p:cNvPr id="35845" name="Rectangle 3"/>
          <p:cNvSpPr>
            <a:spLocks noGrp="1" noChangeArrowheads="1"/>
          </p:cNvSpPr>
          <p:nvPr>
            <p:ph type="body" idx="1"/>
          </p:nvPr>
        </p:nvSpPr>
        <p:spPr/>
        <p:txBody>
          <a:bodyPr/>
          <a:lstStyle/>
          <a:p>
            <a:pPr eaLnBrk="1" hangingPunct="1">
              <a:lnSpc>
                <a:spcPct val="90000"/>
              </a:lnSpc>
            </a:pPr>
            <a:r>
              <a:rPr lang="en-US" sz="2000" smtClean="0"/>
              <a:t>Issue of Bonus Shares allowed.</a:t>
            </a:r>
          </a:p>
          <a:p>
            <a:pPr eaLnBrk="1" hangingPunct="1">
              <a:lnSpc>
                <a:spcPct val="90000"/>
              </a:lnSpc>
            </a:pPr>
            <a:r>
              <a:rPr lang="en-US" sz="2000" smtClean="0"/>
              <a:t>Issue of Right Shares</a:t>
            </a:r>
          </a:p>
          <a:p>
            <a:pPr lvl="1" eaLnBrk="1" hangingPunct="1">
              <a:lnSpc>
                <a:spcPct val="90000"/>
              </a:lnSpc>
            </a:pPr>
            <a:r>
              <a:rPr lang="en-US" sz="2000" smtClean="0"/>
              <a:t>Price offered to PROI can not be lower than that offered to PRII.</a:t>
            </a:r>
          </a:p>
          <a:p>
            <a:pPr lvl="1" eaLnBrk="1" hangingPunct="1">
              <a:lnSpc>
                <a:spcPct val="90000"/>
              </a:lnSpc>
            </a:pPr>
            <a:r>
              <a:rPr lang="en-US" sz="2000" smtClean="0"/>
              <a:t>Additional Shares allowed within FDI Ceiling.</a:t>
            </a:r>
          </a:p>
          <a:p>
            <a:pPr lvl="1" eaLnBrk="1" hangingPunct="1">
              <a:lnSpc>
                <a:spcPct val="90000"/>
              </a:lnSpc>
            </a:pPr>
            <a:r>
              <a:rPr lang="en-US" sz="2000" smtClean="0"/>
              <a:t>Existing OCB allowed with prior approval.</a:t>
            </a:r>
          </a:p>
          <a:p>
            <a:pPr eaLnBrk="1" hangingPunct="1">
              <a:lnSpc>
                <a:spcPct val="90000"/>
              </a:lnSpc>
            </a:pPr>
            <a:r>
              <a:rPr lang="en-US" sz="2000" smtClean="0"/>
              <a:t>Amalgamation / Demerger</a:t>
            </a:r>
          </a:p>
          <a:p>
            <a:pPr lvl="1" eaLnBrk="1" hangingPunct="1">
              <a:lnSpc>
                <a:spcPct val="90000"/>
              </a:lnSpc>
            </a:pPr>
            <a:r>
              <a:rPr lang="en-US" sz="2000" smtClean="0"/>
              <a:t>Amalgamating/ transferee company can issue shares if it is engaged in eligible sector and observes FDI ceiling.</a:t>
            </a:r>
          </a:p>
          <a:p>
            <a:pPr lvl="1" eaLnBrk="1" hangingPunct="1">
              <a:lnSpc>
                <a:spcPct val="90000"/>
              </a:lnSpc>
            </a:pPr>
            <a:r>
              <a:rPr lang="en-US" sz="2000" smtClean="0"/>
              <a:t>Reports the transaction to RBI within 30 days of such court order of amalgamation with percentage of capital held by PROI in transferor , transferee or new company before or after the transfer.   </a:t>
            </a:r>
          </a:p>
          <a:p>
            <a:pPr eaLnBrk="1" hangingPunct="1">
              <a:lnSpc>
                <a:spcPct val="90000"/>
              </a:lnSpc>
              <a:buFont typeface="Wingdings" charset="2"/>
              <a:buNone/>
            </a:pPr>
            <a:endParaRPr lang="en-US" sz="2000" smtClean="0"/>
          </a:p>
          <a:p>
            <a:pPr eaLnBrk="1" hangingPunct="1">
              <a:lnSpc>
                <a:spcPct val="90000"/>
              </a:lnSpc>
              <a:buFont typeface="Wingdings" charset="2"/>
              <a:buNone/>
            </a:pPr>
            <a:endParaRPr lang="en-US" sz="200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36867" name="Slide Number Placeholder 5"/>
          <p:cNvSpPr>
            <a:spLocks noGrp="1"/>
          </p:cNvSpPr>
          <p:nvPr>
            <p:ph type="sldNum" sz="quarter" idx="12"/>
          </p:nvPr>
        </p:nvSpPr>
        <p:spPr>
          <a:noFill/>
        </p:spPr>
        <p:txBody>
          <a:bodyPr/>
          <a:lstStyle/>
          <a:p>
            <a:fld id="{6E4476DC-31DD-4210-8DE9-1D6FD5F8A269}" type="slidenum">
              <a:rPr lang="en-US" smtClean="0">
                <a:latin typeface="Tahoma" pitchFamily="32" charset="0"/>
              </a:rPr>
              <a:pPr/>
              <a:t>49</a:t>
            </a:fld>
            <a:endParaRPr lang="en-US" smtClean="0">
              <a:latin typeface="Tahoma" pitchFamily="32" charset="0"/>
            </a:endParaRPr>
          </a:p>
        </p:txBody>
      </p:sp>
      <p:sp>
        <p:nvSpPr>
          <p:cNvPr id="36868" name="Rectangle 2"/>
          <p:cNvSpPr>
            <a:spLocks noGrp="1" noChangeArrowheads="1"/>
          </p:cNvSpPr>
          <p:nvPr>
            <p:ph type="title"/>
          </p:nvPr>
        </p:nvSpPr>
        <p:spPr/>
        <p:txBody>
          <a:bodyPr/>
          <a:lstStyle/>
          <a:p>
            <a:pPr eaLnBrk="1" hangingPunct="1"/>
            <a:r>
              <a:rPr lang="en-US" sz="3400" smtClean="0"/>
              <a:t>Issue of Shares- Different modes</a:t>
            </a:r>
          </a:p>
        </p:txBody>
      </p:sp>
      <p:sp>
        <p:nvSpPr>
          <p:cNvPr id="36869" name="Rectangle 3"/>
          <p:cNvSpPr>
            <a:spLocks noGrp="1" noChangeArrowheads="1"/>
          </p:cNvSpPr>
          <p:nvPr>
            <p:ph type="body" idx="1"/>
          </p:nvPr>
        </p:nvSpPr>
        <p:spPr/>
        <p:txBody>
          <a:bodyPr/>
          <a:lstStyle/>
          <a:p>
            <a:pPr eaLnBrk="1" hangingPunct="1"/>
            <a:r>
              <a:rPr lang="en-US" sz="2000" smtClean="0"/>
              <a:t>ESOP Shares</a:t>
            </a:r>
          </a:p>
          <a:p>
            <a:pPr lvl="1" eaLnBrk="1" hangingPunct="1"/>
            <a:r>
              <a:rPr lang="en-US" sz="2000" smtClean="0"/>
              <a:t>As per the SEBI guidelines, Face Value of shares does not exceed 5% of the paid up capital of the company.</a:t>
            </a:r>
          </a:p>
          <a:p>
            <a:pPr lvl="1" eaLnBrk="1" hangingPunct="1"/>
            <a:r>
              <a:rPr lang="en-US" sz="2000" smtClean="0"/>
              <a:t>Either through Trust or directly, Employees of company (PROI) or its Joint Venture or the WOS outside India.</a:t>
            </a:r>
          </a:p>
          <a:p>
            <a:pPr lvl="1" eaLnBrk="1" hangingPunct="1"/>
            <a:r>
              <a:rPr lang="en-US" sz="2000" smtClean="0"/>
              <a:t>Report the transaction to RBI within 30 days with certificate from Secretary that not exceeding 5% of the capital is issued and it is as per SEBI guidelines.</a:t>
            </a:r>
          </a:p>
          <a:p>
            <a:pPr lvl="1" eaLnBrk="1" hangingPunct="1"/>
            <a:endParaRPr lang="en-US" sz="2000" smtClean="0"/>
          </a:p>
          <a:p>
            <a:pPr lvl="1" eaLnBrk="1" hangingPunct="1"/>
            <a:endParaRPr lang="en-US" sz="20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6147" name="Slide Number Placeholder 5"/>
          <p:cNvSpPr>
            <a:spLocks noGrp="1"/>
          </p:cNvSpPr>
          <p:nvPr>
            <p:ph type="sldNum" sz="quarter" idx="12"/>
          </p:nvPr>
        </p:nvSpPr>
        <p:spPr>
          <a:noFill/>
        </p:spPr>
        <p:txBody>
          <a:bodyPr/>
          <a:lstStyle/>
          <a:p>
            <a:fld id="{9128A590-A820-4D60-8B91-2D2B0BAC271D}" type="slidenum">
              <a:rPr lang="en-US" smtClean="0">
                <a:latin typeface="Tahoma" pitchFamily="32" charset="0"/>
              </a:rPr>
              <a:pPr/>
              <a:t>5</a:t>
            </a:fld>
            <a:endParaRPr lang="en-US" smtClean="0">
              <a:latin typeface="Tahoma" pitchFamily="32" charset="0"/>
            </a:endParaRPr>
          </a:p>
        </p:txBody>
      </p:sp>
      <p:sp>
        <p:nvSpPr>
          <p:cNvPr id="6148" name="Rectangle 2"/>
          <p:cNvSpPr>
            <a:spLocks noGrp="1" noChangeArrowheads="1"/>
          </p:cNvSpPr>
          <p:nvPr>
            <p:ph type="title"/>
          </p:nvPr>
        </p:nvSpPr>
        <p:spPr/>
        <p:txBody>
          <a:bodyPr/>
          <a:lstStyle/>
          <a:p>
            <a:pPr eaLnBrk="1" hangingPunct="1"/>
            <a:r>
              <a:rPr lang="en-US" sz="3400" smtClean="0"/>
              <a:t>Investment in India</a:t>
            </a:r>
          </a:p>
        </p:txBody>
      </p:sp>
      <p:sp>
        <p:nvSpPr>
          <p:cNvPr id="6149" name="Rectangle 3"/>
          <p:cNvSpPr>
            <a:spLocks noGrp="1" noChangeArrowheads="1"/>
          </p:cNvSpPr>
          <p:nvPr>
            <p:ph type="body" idx="1"/>
          </p:nvPr>
        </p:nvSpPr>
        <p:spPr>
          <a:xfrm>
            <a:off x="1485900" y="1981200"/>
            <a:ext cx="8420100" cy="4114800"/>
          </a:xfrm>
        </p:spPr>
        <p:txBody>
          <a:bodyPr/>
          <a:lstStyle/>
          <a:p>
            <a:pPr eaLnBrk="1" hangingPunct="1">
              <a:lnSpc>
                <a:spcPct val="80000"/>
              </a:lnSpc>
            </a:pPr>
            <a:r>
              <a:rPr lang="en-US" sz="2000" smtClean="0"/>
              <a:t>Regulatory &amp; Legal Framework</a:t>
            </a:r>
          </a:p>
          <a:p>
            <a:pPr eaLnBrk="1" hangingPunct="1">
              <a:lnSpc>
                <a:spcPct val="80000"/>
              </a:lnSpc>
              <a:buFont typeface="Wingdings" charset="2"/>
              <a:buNone/>
            </a:pPr>
            <a:r>
              <a:rPr lang="en-US" sz="2000" smtClean="0"/>
              <a:t>	Industrial Development (Regulation) Act, 1951 &amp; FEMA 1999.</a:t>
            </a:r>
          </a:p>
          <a:p>
            <a:pPr eaLnBrk="1" hangingPunct="1">
              <a:lnSpc>
                <a:spcPct val="80000"/>
              </a:lnSpc>
            </a:pPr>
            <a:r>
              <a:rPr lang="en-US" sz="2000" smtClean="0"/>
              <a:t>Overall Policy of Government, mainly focusses on</a:t>
            </a:r>
          </a:p>
          <a:p>
            <a:pPr marL="808038" lvl="1" indent="-274638" eaLnBrk="1" hangingPunct="1">
              <a:lnSpc>
                <a:spcPct val="80000"/>
              </a:lnSpc>
            </a:pPr>
            <a:r>
              <a:rPr lang="en-US" sz="2000" smtClean="0"/>
              <a:t>Public Sector</a:t>
            </a:r>
          </a:p>
          <a:p>
            <a:pPr marL="808038" lvl="1" indent="-274638" eaLnBrk="1" hangingPunct="1">
              <a:lnSpc>
                <a:spcPct val="80000"/>
              </a:lnSpc>
            </a:pPr>
            <a:r>
              <a:rPr lang="en-US" sz="2000" smtClean="0"/>
              <a:t>Compulsory Licensing</a:t>
            </a:r>
          </a:p>
          <a:p>
            <a:pPr marL="808038" lvl="1" indent="-274638" eaLnBrk="1" hangingPunct="1">
              <a:lnSpc>
                <a:spcPct val="80000"/>
              </a:lnSpc>
            </a:pPr>
            <a:r>
              <a:rPr lang="en-US" sz="2000" smtClean="0"/>
              <a:t>Small Scale Sector – Micro, Small &amp; Medium Enterprises (Development) Act, 2006.</a:t>
            </a:r>
          </a:p>
          <a:p>
            <a:pPr marL="808038" lvl="1" indent="-274638" eaLnBrk="1" hangingPunct="1">
              <a:lnSpc>
                <a:spcPct val="80000"/>
              </a:lnSpc>
            </a:pPr>
            <a:r>
              <a:rPr lang="en-US" sz="2000" smtClean="0"/>
              <a:t>Locational Restriction.</a:t>
            </a:r>
          </a:p>
          <a:p>
            <a:pPr eaLnBrk="1" hangingPunct="1">
              <a:lnSpc>
                <a:spcPct val="80000"/>
              </a:lnSpc>
            </a:pPr>
            <a:r>
              <a:rPr lang="en-US" sz="2000" smtClean="0"/>
              <a:t>Prohibitions.</a:t>
            </a:r>
          </a:p>
          <a:p>
            <a:pPr eaLnBrk="1" hangingPunct="1">
              <a:lnSpc>
                <a:spcPct val="80000"/>
              </a:lnSpc>
            </a:pPr>
            <a:r>
              <a:rPr lang="en-US" sz="2000" smtClean="0"/>
              <a:t>FDI policy, Sector Specific Guidelines, Automatic route &amp; Procedures</a:t>
            </a:r>
          </a:p>
          <a:p>
            <a:pPr eaLnBrk="1" hangingPunct="1">
              <a:lnSpc>
                <a:spcPct val="80000"/>
              </a:lnSpc>
            </a:pPr>
            <a:r>
              <a:rPr lang="en-US" sz="2000" smtClean="0"/>
              <a:t>FEMA provides for Rules/ modes of investment, manner of receipts, Valuations and reporting procedures.</a:t>
            </a:r>
          </a:p>
          <a:p>
            <a:pPr eaLnBrk="1" hangingPunct="1">
              <a:lnSpc>
                <a:spcPct val="80000"/>
              </a:lnSpc>
              <a:buFont typeface="Wingdings" charset="2"/>
              <a:buNone/>
            </a:pPr>
            <a:endParaRPr lang="en-US" sz="2000" smtClean="0"/>
          </a:p>
          <a:p>
            <a:pPr eaLnBrk="1" hangingPunct="1">
              <a:lnSpc>
                <a:spcPct val="80000"/>
              </a:lnSpc>
              <a:buFont typeface="Wingdings" charset="2"/>
              <a:buNone/>
            </a:pPr>
            <a:endParaRPr lang="en-US" sz="2000" smtClean="0"/>
          </a:p>
          <a:p>
            <a:pPr eaLnBrk="1" hangingPunct="1">
              <a:lnSpc>
                <a:spcPct val="80000"/>
              </a:lnSpc>
              <a:buFont typeface="Wingdings" charset="2"/>
              <a:buNone/>
            </a:pPr>
            <a:endParaRPr lang="en-US" sz="2000" smtClean="0">
              <a:solidFill>
                <a:schemeClr val="accent1"/>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37891" name="Slide Number Placeholder 5"/>
          <p:cNvSpPr>
            <a:spLocks noGrp="1"/>
          </p:cNvSpPr>
          <p:nvPr>
            <p:ph type="sldNum" sz="quarter" idx="12"/>
          </p:nvPr>
        </p:nvSpPr>
        <p:spPr>
          <a:noFill/>
        </p:spPr>
        <p:txBody>
          <a:bodyPr/>
          <a:lstStyle/>
          <a:p>
            <a:fld id="{AA53ECEB-77B7-4283-B745-C2A9755755E1}" type="slidenum">
              <a:rPr lang="en-US" smtClean="0">
                <a:latin typeface="Tahoma" pitchFamily="32" charset="0"/>
              </a:rPr>
              <a:pPr/>
              <a:t>50</a:t>
            </a:fld>
            <a:endParaRPr lang="en-US" smtClean="0">
              <a:latin typeface="Tahoma" pitchFamily="32" charset="0"/>
            </a:endParaRPr>
          </a:p>
        </p:txBody>
      </p:sp>
      <p:sp>
        <p:nvSpPr>
          <p:cNvPr id="37892" name="Rectangle 2"/>
          <p:cNvSpPr>
            <a:spLocks noGrp="1" noChangeArrowheads="1"/>
          </p:cNvSpPr>
          <p:nvPr>
            <p:ph type="title"/>
          </p:nvPr>
        </p:nvSpPr>
        <p:spPr/>
        <p:txBody>
          <a:bodyPr/>
          <a:lstStyle/>
          <a:p>
            <a:pPr eaLnBrk="1" hangingPunct="1"/>
            <a:r>
              <a:rPr lang="en-US" sz="3400" smtClean="0"/>
              <a:t>Issue of Shares under ADR/ GDR</a:t>
            </a:r>
          </a:p>
        </p:txBody>
      </p:sp>
      <p:sp>
        <p:nvSpPr>
          <p:cNvPr id="37893" name="Rectangle 3"/>
          <p:cNvSpPr>
            <a:spLocks noGrp="1" noChangeArrowheads="1"/>
          </p:cNvSpPr>
          <p:nvPr>
            <p:ph type="body" idx="1"/>
          </p:nvPr>
        </p:nvSpPr>
        <p:spPr/>
        <p:txBody>
          <a:bodyPr/>
          <a:lstStyle/>
          <a:p>
            <a:pPr eaLnBrk="1" hangingPunct="1">
              <a:lnSpc>
                <a:spcPct val="80000"/>
              </a:lnSpc>
            </a:pPr>
            <a:r>
              <a:rPr lang="en-US" sz="2000" smtClean="0"/>
              <a:t>Foreign Exchange Resources by issue of ADR/GDR in accordance with  scheme for issue of Foreign Currency Convertible Bonds and ordinary shares (through Depository Receipt mechanism)</a:t>
            </a:r>
          </a:p>
          <a:p>
            <a:pPr eaLnBrk="1" hangingPunct="1">
              <a:lnSpc>
                <a:spcPct val="80000"/>
              </a:lnSpc>
            </a:pPr>
            <a:r>
              <a:rPr lang="en-US" sz="2000" smtClean="0"/>
              <a:t>Issue of Depository Receipts issued by Depository Bank outside India on behalf of Indian company.</a:t>
            </a:r>
          </a:p>
          <a:p>
            <a:pPr eaLnBrk="1" hangingPunct="1">
              <a:lnSpc>
                <a:spcPct val="80000"/>
              </a:lnSpc>
            </a:pPr>
            <a:r>
              <a:rPr lang="en-US" sz="2000" smtClean="0"/>
              <a:t>Listed company eligible to issue shares to PROI.</a:t>
            </a:r>
          </a:p>
          <a:p>
            <a:pPr eaLnBrk="1" hangingPunct="1">
              <a:lnSpc>
                <a:spcPct val="80000"/>
              </a:lnSpc>
            </a:pPr>
            <a:r>
              <a:rPr lang="en-US" sz="2000" smtClean="0"/>
              <a:t>Unlisted company can issue shares under ADR/GDR scheme simultaneously with listing in domestic market.</a:t>
            </a:r>
          </a:p>
          <a:p>
            <a:pPr eaLnBrk="1" hangingPunct="1">
              <a:lnSpc>
                <a:spcPct val="80000"/>
              </a:lnSpc>
            </a:pPr>
            <a:r>
              <a:rPr lang="en-US" sz="2000" smtClean="0"/>
              <a:t>Unlisted company with ADR/GDR have to list within three years of such issue of ADR/GDR.</a:t>
            </a:r>
          </a:p>
          <a:p>
            <a:pPr eaLnBrk="1" hangingPunct="1">
              <a:lnSpc>
                <a:spcPct val="80000"/>
              </a:lnSpc>
            </a:pPr>
            <a:r>
              <a:rPr lang="en-US" sz="2000" smtClean="0"/>
              <a:t>End Use: NO bar except investment in real estate or the stock market.</a:t>
            </a:r>
          </a:p>
          <a:p>
            <a:pPr eaLnBrk="1" hangingPunct="1">
              <a:lnSpc>
                <a:spcPct val="80000"/>
              </a:lnSpc>
            </a:pPr>
            <a:r>
              <a:rPr lang="en-US" sz="2000" smtClean="0"/>
              <a:t>Erstwhile OCB cannot invest into ADR/GDR.</a:t>
            </a:r>
          </a:p>
          <a:p>
            <a:pPr eaLnBrk="1" hangingPunct="1">
              <a:lnSpc>
                <a:spcPct val="80000"/>
              </a:lnSpc>
            </a:pPr>
            <a:r>
              <a:rPr lang="en-US" sz="2000" smtClean="0"/>
              <a:t>Pricing: As per the scheme</a:t>
            </a:r>
          </a:p>
          <a:p>
            <a:pPr eaLnBrk="1" hangingPunct="1">
              <a:lnSpc>
                <a:spcPct val="80000"/>
              </a:lnSpc>
            </a:pPr>
            <a:r>
              <a:rPr lang="en-US" sz="2000" smtClean="0"/>
              <a:t>Sponsored ADR/GDR without increasing capital.</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38915" name="Slide Number Placeholder 5"/>
          <p:cNvSpPr>
            <a:spLocks noGrp="1"/>
          </p:cNvSpPr>
          <p:nvPr>
            <p:ph type="sldNum" sz="quarter" idx="12"/>
          </p:nvPr>
        </p:nvSpPr>
        <p:spPr>
          <a:noFill/>
        </p:spPr>
        <p:txBody>
          <a:bodyPr/>
          <a:lstStyle/>
          <a:p>
            <a:fld id="{1CB10BD0-7D54-4179-9E1B-5179A00EFA4B}" type="slidenum">
              <a:rPr lang="en-US" smtClean="0">
                <a:latin typeface="Tahoma" pitchFamily="32" charset="0"/>
              </a:rPr>
              <a:pPr/>
              <a:t>51</a:t>
            </a:fld>
            <a:endParaRPr lang="en-US" smtClean="0">
              <a:latin typeface="Tahoma" pitchFamily="32" charset="0"/>
            </a:endParaRPr>
          </a:p>
        </p:txBody>
      </p:sp>
      <p:sp>
        <p:nvSpPr>
          <p:cNvPr id="38916" name="Rectangle 2"/>
          <p:cNvSpPr>
            <a:spLocks noGrp="1" noChangeArrowheads="1"/>
          </p:cNvSpPr>
          <p:nvPr>
            <p:ph type="title"/>
          </p:nvPr>
        </p:nvSpPr>
        <p:spPr/>
        <p:txBody>
          <a:bodyPr/>
          <a:lstStyle/>
          <a:p>
            <a:pPr eaLnBrk="1" hangingPunct="1"/>
            <a:r>
              <a:rPr lang="en-US" sz="3400" smtClean="0"/>
              <a:t>Issue of Shares under ADR/ GDR     Contd.</a:t>
            </a:r>
          </a:p>
        </p:txBody>
      </p:sp>
      <p:sp>
        <p:nvSpPr>
          <p:cNvPr id="38917" name="Rectangle 3"/>
          <p:cNvSpPr>
            <a:spLocks noGrp="1" noChangeArrowheads="1"/>
          </p:cNvSpPr>
          <p:nvPr>
            <p:ph type="body" idx="1"/>
          </p:nvPr>
        </p:nvSpPr>
        <p:spPr/>
        <p:txBody>
          <a:bodyPr/>
          <a:lstStyle/>
          <a:p>
            <a:pPr eaLnBrk="1" hangingPunct="1"/>
            <a:r>
              <a:rPr lang="en-US" sz="2000" smtClean="0"/>
              <a:t>Two Way Fungibility possible.</a:t>
            </a:r>
          </a:p>
          <a:p>
            <a:pPr eaLnBrk="1" hangingPunct="1"/>
            <a:r>
              <a:rPr lang="en-US" sz="2000" smtClean="0"/>
              <a:t>Full Report of issue of ADR/GDR within 30 days to RBI from the date of closing the issue.</a:t>
            </a:r>
          </a:p>
          <a:p>
            <a:pPr eaLnBrk="1" hangingPunct="1"/>
            <a:r>
              <a:rPr lang="en-US" sz="2000" smtClean="0"/>
              <a:t>Quarterly return to the RBI within 15 days of the each calendar quarter.</a:t>
            </a:r>
          </a:p>
          <a:p>
            <a:pPr lvl="1" eaLnBrk="1" hangingPunct="1"/>
            <a:r>
              <a:rPr lang="en-US" sz="2000" smtClean="0"/>
              <a:t>Quarterly reporting until amount is invested outside India or money is brought to India.</a:t>
            </a:r>
          </a:p>
          <a:p>
            <a:pPr lvl="1" eaLnBrk="1" hangingPunct="1">
              <a:buFont typeface="Wingdings" charset="2"/>
              <a:buNone/>
            </a:pPr>
            <a:r>
              <a:rPr lang="en-US" sz="2000" smtClean="0"/>
              <a:t>[ Form DR &amp; DR (Quarterly)]</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Footer Placeholder 2"/>
          <p:cNvSpPr>
            <a:spLocks noGrp="1"/>
          </p:cNvSpPr>
          <p:nvPr>
            <p:ph type="ftr" sz="quarter" idx="11"/>
          </p:nvPr>
        </p:nvSpPr>
        <p:spPr>
          <a:noFill/>
        </p:spPr>
        <p:txBody>
          <a:bodyPr/>
          <a:lstStyle/>
          <a:p>
            <a:r>
              <a:rPr lang="en-US" smtClean="0"/>
              <a:t>P. P. Shah &amp; Associates</a:t>
            </a:r>
          </a:p>
        </p:txBody>
      </p:sp>
      <p:sp>
        <p:nvSpPr>
          <p:cNvPr id="19460" name="Slide Number Placeholder 3"/>
          <p:cNvSpPr>
            <a:spLocks noGrp="1"/>
          </p:cNvSpPr>
          <p:nvPr>
            <p:ph type="sldNum" sz="quarter" idx="12"/>
          </p:nvPr>
        </p:nvSpPr>
        <p:spPr>
          <a:noFill/>
        </p:spPr>
        <p:txBody>
          <a:bodyPr/>
          <a:lstStyle/>
          <a:p>
            <a:fld id="{AF0DA029-3D5C-498B-BFAE-C2C1A88BE9CB}" type="slidenum">
              <a:rPr lang="en-US" smtClean="0"/>
              <a:pPr/>
              <a:t>52</a:t>
            </a:fld>
            <a:endParaRPr lang="en-US" smtClean="0"/>
          </a:p>
        </p:txBody>
      </p:sp>
      <p:sp>
        <p:nvSpPr>
          <p:cNvPr id="19461" name="Rectangle 3"/>
          <p:cNvSpPr>
            <a:spLocks noGrp="1"/>
          </p:cNvSpPr>
          <p:nvPr>
            <p:ph type="body" idx="4294967295"/>
          </p:nvPr>
        </p:nvSpPr>
        <p:spPr>
          <a:xfrm>
            <a:off x="762000" y="1981200"/>
            <a:ext cx="8674100" cy="4495800"/>
          </a:xfrm>
        </p:spPr>
        <p:txBody>
          <a:bodyPr/>
          <a:lstStyle/>
          <a:p>
            <a:pPr marL="365125" indent="-255588" eaLnBrk="1" hangingPunct="1">
              <a:buFont typeface="Wingdings" pitchFamily="2" charset="2"/>
              <a:buNone/>
            </a:pPr>
            <a:r>
              <a:rPr lang="en-US" sz="2000" smtClean="0"/>
              <a:t>    In case of transfer of securities, the transferee has to comply with the conditions of investment under automatic route as stated above and the regulations as applicable to the transferor are summarised as under (Regulation9 &amp; 10 of the Notification).</a:t>
            </a:r>
          </a:p>
          <a:p>
            <a:pPr marL="365125" indent="-255588" eaLnBrk="1" hangingPunct="1"/>
            <a:endParaRPr lang="en-US" sz="2000" smtClean="0"/>
          </a:p>
          <a:p>
            <a:pPr marL="365125" indent="-255588" eaLnBrk="1" hangingPunct="1">
              <a:buFont typeface="Wingdings" pitchFamily="2" charset="2"/>
              <a:buNone/>
            </a:pPr>
            <a:r>
              <a:rPr lang="en-US" sz="2000" smtClean="0">
                <a:cs typeface="Arial" charset="0"/>
              </a:rPr>
              <a:t> </a:t>
            </a:r>
          </a:p>
          <a:p>
            <a:pPr marL="365125" indent="-255588" eaLnBrk="1" hangingPunct="1">
              <a:buFont typeface="Wingdings" pitchFamily="2" charset="2"/>
              <a:buNone/>
            </a:pPr>
            <a:endParaRPr lang="en-US" sz="2000" smtClean="0">
              <a:cs typeface="Arial" charset="0"/>
            </a:endParaRPr>
          </a:p>
          <a:p>
            <a:pPr marL="365125" indent="-255588" eaLnBrk="1" hangingPunct="1"/>
            <a:endParaRPr lang="en-US" sz="2000" smtClean="0"/>
          </a:p>
          <a:p>
            <a:pPr marL="365125" indent="-255588" eaLnBrk="1" hangingPunct="1"/>
            <a:endParaRPr lang="en-US" sz="2000" smtClean="0"/>
          </a:p>
        </p:txBody>
      </p:sp>
      <p:graphicFrame>
        <p:nvGraphicFramePr>
          <p:cNvPr id="163884" name="Group 44"/>
          <p:cNvGraphicFramePr>
            <a:graphicFrameLocks noGrp="1"/>
          </p:cNvGraphicFramePr>
          <p:nvPr/>
        </p:nvGraphicFramePr>
        <p:xfrm>
          <a:off x="1219200" y="3276600"/>
          <a:ext cx="8216900" cy="3007678"/>
        </p:xfrm>
        <a:graphic>
          <a:graphicData uri="http://schemas.openxmlformats.org/drawingml/2006/table">
            <a:tbl>
              <a:tblPr/>
              <a:tblGrid>
                <a:gridCol w="796925"/>
                <a:gridCol w="1595438"/>
                <a:gridCol w="1593850"/>
                <a:gridCol w="2074862"/>
                <a:gridCol w="2155825"/>
              </a:tblGrid>
              <a:tr h="457200">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Sr. 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Transferor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Transferee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Mode of payment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Condition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46175">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PROI other than NRI/OCB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PROI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Sale or gift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Regl 9 of Ntf 20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1325">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NRI/ OCB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NRI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Sale or gift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9138">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PROI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PRII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Gift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9494"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19495"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
        <p:nvSpPr>
          <p:cNvPr id="19496" name="Rectangle 38"/>
          <p:cNvSpPr>
            <a:spLocks noChangeArrowheads="1"/>
          </p:cNvSpPr>
          <p:nvPr/>
        </p:nvSpPr>
        <p:spPr bwMode="auto">
          <a:xfrm>
            <a:off x="1246188" y="214313"/>
            <a:ext cx="8443912" cy="1462087"/>
          </a:xfrm>
          <a:prstGeom prst="rect">
            <a:avLst/>
          </a:prstGeom>
          <a:noFill/>
          <a:ln w="9525">
            <a:noFill/>
            <a:miter lim="800000"/>
            <a:headEnd/>
            <a:tailEnd/>
          </a:ln>
        </p:spPr>
        <p:txBody>
          <a:bodyPr anchor="b"/>
          <a:lstStyle/>
          <a:p>
            <a:pPr eaLnBrk="1" hangingPunct="1"/>
            <a:r>
              <a:rPr lang="en-US" sz="3400">
                <a:solidFill>
                  <a:schemeClr val="tx2"/>
                </a:solidFill>
              </a:rPr>
              <a:t>FDI Transfer of Shares</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Footer Placeholder 4"/>
          <p:cNvSpPr>
            <a:spLocks noGrp="1"/>
          </p:cNvSpPr>
          <p:nvPr>
            <p:ph type="ftr" sz="quarter" idx="11"/>
          </p:nvPr>
        </p:nvSpPr>
        <p:spPr>
          <a:noFill/>
        </p:spPr>
        <p:txBody>
          <a:bodyPr/>
          <a:lstStyle/>
          <a:p>
            <a:r>
              <a:rPr lang="en-US" smtClean="0"/>
              <a:t>P. P. Shah &amp; Associates</a:t>
            </a:r>
          </a:p>
        </p:txBody>
      </p:sp>
      <p:sp>
        <p:nvSpPr>
          <p:cNvPr id="20484" name="Slide Number Placeholder 5"/>
          <p:cNvSpPr>
            <a:spLocks noGrp="1"/>
          </p:cNvSpPr>
          <p:nvPr>
            <p:ph type="sldNum" sz="quarter" idx="12"/>
          </p:nvPr>
        </p:nvSpPr>
        <p:spPr>
          <a:noFill/>
        </p:spPr>
        <p:txBody>
          <a:bodyPr/>
          <a:lstStyle/>
          <a:p>
            <a:fld id="{EF894AA7-284B-4F59-8F31-23F7DBF45F61}" type="slidenum">
              <a:rPr lang="en-US" smtClean="0"/>
              <a:pPr/>
              <a:t>53</a:t>
            </a:fld>
            <a:endParaRPr lang="en-US" smtClean="0"/>
          </a:p>
        </p:txBody>
      </p:sp>
      <p:sp>
        <p:nvSpPr>
          <p:cNvPr id="20485" name="Rectangle 2"/>
          <p:cNvSpPr>
            <a:spLocks noGrp="1" noChangeArrowheads="1"/>
          </p:cNvSpPr>
          <p:nvPr>
            <p:ph type="title"/>
          </p:nvPr>
        </p:nvSpPr>
        <p:spPr>
          <a:xfrm>
            <a:off x="1246188" y="214313"/>
            <a:ext cx="8443912" cy="1462087"/>
          </a:xfrm>
        </p:spPr>
        <p:txBody>
          <a:bodyPr/>
          <a:lstStyle/>
          <a:p>
            <a:pPr eaLnBrk="1" hangingPunct="1"/>
            <a:r>
              <a:rPr lang="en-US" sz="3400" smtClean="0"/>
              <a:t>FDI Transfer of Shares    	</a:t>
            </a:r>
            <a:r>
              <a:rPr lang="en-US" sz="3400" smtClean="0">
                <a:latin typeface="Arial" charset="0"/>
              </a:rPr>
              <a:t> 	     contd. </a:t>
            </a:r>
          </a:p>
        </p:txBody>
      </p:sp>
      <p:graphicFrame>
        <p:nvGraphicFramePr>
          <p:cNvPr id="165925" name="Group 37"/>
          <p:cNvGraphicFramePr>
            <a:graphicFrameLocks noGrp="1"/>
          </p:cNvGraphicFramePr>
          <p:nvPr>
            <p:ph idx="1"/>
          </p:nvPr>
        </p:nvGraphicFramePr>
        <p:xfrm>
          <a:off x="1079500" y="2014538"/>
          <a:ext cx="8674099" cy="3322320"/>
        </p:xfrm>
        <a:graphic>
          <a:graphicData uri="http://schemas.openxmlformats.org/drawingml/2006/table">
            <a:tbl>
              <a:tblPr/>
              <a:tblGrid>
                <a:gridCol w="882650"/>
                <a:gridCol w="1695450"/>
                <a:gridCol w="1752600"/>
                <a:gridCol w="2286000"/>
                <a:gridCol w="2057399"/>
              </a:tblGrid>
              <a:tr h="646113">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dirty="0" smtClean="0">
                          <a:ln>
                            <a:noFill/>
                          </a:ln>
                          <a:solidFill>
                            <a:schemeClr val="tx1"/>
                          </a:solidFill>
                          <a:effectLst/>
                          <a:latin typeface="Tahoma" pitchFamily="34" charset="0"/>
                        </a:rPr>
                        <a:t>Sr. 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Transferor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Transferee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Mode of payment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Condition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1888">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PROI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Any Person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Sale on Stock Exchange through regd broker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Within the meaning of regulation 9 of Notification 20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1888">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PROI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PRII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Sale through private placement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dirty="0" smtClean="0">
                          <a:ln>
                            <a:noFill/>
                          </a:ln>
                          <a:solidFill>
                            <a:schemeClr val="tx1"/>
                          </a:solidFill>
                          <a:effectLst/>
                          <a:latin typeface="Tahoma" pitchFamily="34" charset="0"/>
                        </a:rPr>
                        <a:t>* Cir. No. 16 </a:t>
                      </a:r>
                      <a:r>
                        <a:rPr kumimoji="0" lang="en-US" sz="2000" b="0" i="0" u="none" strike="noStrike" cap="none" normalizeH="0" baseline="0" dirty="0" err="1" smtClean="0">
                          <a:ln>
                            <a:noFill/>
                          </a:ln>
                          <a:solidFill>
                            <a:schemeClr val="tx1"/>
                          </a:solidFill>
                          <a:effectLst/>
                          <a:latin typeface="Tahoma" pitchFamily="34" charset="0"/>
                        </a:rPr>
                        <a:t>dt</a:t>
                      </a:r>
                      <a:r>
                        <a:rPr kumimoji="0" lang="en-US" sz="2000" b="0" i="0" u="none" strike="noStrike" cap="none" normalizeH="0" baseline="0" dirty="0" smtClean="0">
                          <a:ln>
                            <a:noFill/>
                          </a:ln>
                          <a:solidFill>
                            <a:schemeClr val="tx1"/>
                          </a:solidFill>
                          <a:effectLst/>
                          <a:latin typeface="Tahoma" pitchFamily="34" charset="0"/>
                        </a:rPr>
                        <a:t>. 04/10/2004 under </a:t>
                      </a:r>
                      <a:r>
                        <a:rPr kumimoji="0" lang="en-US" sz="2000" b="0" i="0" u="none" strike="noStrike" cap="none" normalizeH="0" baseline="0" dirty="0" err="1" smtClean="0">
                          <a:ln>
                            <a:noFill/>
                          </a:ln>
                          <a:solidFill>
                            <a:schemeClr val="tx1"/>
                          </a:solidFill>
                          <a:effectLst/>
                          <a:latin typeface="Tahoma" pitchFamily="34" charset="0"/>
                        </a:rPr>
                        <a:t>Regl</a:t>
                      </a:r>
                      <a:r>
                        <a:rPr kumimoji="0" lang="en-US" sz="2000" b="0" i="0" u="none" strike="noStrike" cap="none" normalizeH="0" baseline="0" dirty="0" smtClean="0">
                          <a:ln>
                            <a:noFill/>
                          </a:ln>
                          <a:solidFill>
                            <a:schemeClr val="tx1"/>
                          </a:solidFill>
                          <a:effectLst/>
                          <a:latin typeface="Tahoma" pitchFamily="34" charset="0"/>
                        </a:rPr>
                        <a:t>. 10(A)(b)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512"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Footer Placeholder 4"/>
          <p:cNvSpPr>
            <a:spLocks noGrp="1"/>
          </p:cNvSpPr>
          <p:nvPr>
            <p:ph type="ftr" sz="quarter" idx="11"/>
          </p:nvPr>
        </p:nvSpPr>
        <p:spPr>
          <a:noFill/>
        </p:spPr>
        <p:txBody>
          <a:bodyPr/>
          <a:lstStyle/>
          <a:p>
            <a:r>
              <a:rPr lang="en-US" smtClean="0"/>
              <a:t>P. P. Shah &amp; Associates</a:t>
            </a:r>
          </a:p>
        </p:txBody>
      </p:sp>
      <p:sp>
        <p:nvSpPr>
          <p:cNvPr id="21508" name="Slide Number Placeholder 5"/>
          <p:cNvSpPr>
            <a:spLocks noGrp="1"/>
          </p:cNvSpPr>
          <p:nvPr>
            <p:ph type="sldNum" sz="quarter" idx="12"/>
          </p:nvPr>
        </p:nvSpPr>
        <p:spPr>
          <a:noFill/>
        </p:spPr>
        <p:txBody>
          <a:bodyPr/>
          <a:lstStyle/>
          <a:p>
            <a:fld id="{D5A77757-26E6-491E-A40B-7F170DD5D08B}" type="slidenum">
              <a:rPr lang="en-US" smtClean="0"/>
              <a:pPr/>
              <a:t>54</a:t>
            </a:fld>
            <a:endParaRPr lang="en-US" smtClean="0"/>
          </a:p>
        </p:txBody>
      </p:sp>
      <p:sp>
        <p:nvSpPr>
          <p:cNvPr id="21509" name="Rectangle 2"/>
          <p:cNvSpPr>
            <a:spLocks noGrp="1" noChangeArrowheads="1"/>
          </p:cNvSpPr>
          <p:nvPr>
            <p:ph type="title"/>
          </p:nvPr>
        </p:nvSpPr>
        <p:spPr>
          <a:xfrm>
            <a:off x="1246188" y="214313"/>
            <a:ext cx="8443912" cy="1462087"/>
          </a:xfrm>
        </p:spPr>
        <p:txBody>
          <a:bodyPr/>
          <a:lstStyle/>
          <a:p>
            <a:pPr eaLnBrk="1" hangingPunct="1"/>
            <a:r>
              <a:rPr lang="en-US" sz="3400" smtClean="0"/>
              <a:t>FDI Transfer of Shares    	 	    contd.</a:t>
            </a:r>
          </a:p>
        </p:txBody>
      </p:sp>
      <p:graphicFrame>
        <p:nvGraphicFramePr>
          <p:cNvPr id="168963" name="Group 3"/>
          <p:cNvGraphicFramePr>
            <a:graphicFrameLocks noGrp="1"/>
          </p:cNvGraphicFramePr>
          <p:nvPr>
            <p:ph idx="1"/>
          </p:nvPr>
        </p:nvGraphicFramePr>
        <p:xfrm>
          <a:off x="1281113" y="2017713"/>
          <a:ext cx="8420101" cy="4147820"/>
        </p:xfrm>
        <a:graphic>
          <a:graphicData uri="http://schemas.openxmlformats.org/drawingml/2006/table">
            <a:tbl>
              <a:tblPr/>
              <a:tblGrid>
                <a:gridCol w="623887"/>
                <a:gridCol w="1371600"/>
                <a:gridCol w="1524000"/>
                <a:gridCol w="2514600"/>
                <a:gridCol w="2386014"/>
              </a:tblGrid>
              <a:tr h="576263">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dirty="0" smtClean="0">
                          <a:ln>
                            <a:noFill/>
                          </a:ln>
                          <a:solidFill>
                            <a:schemeClr val="tx1"/>
                          </a:solidFill>
                          <a:effectLst/>
                          <a:latin typeface="Tahoma" pitchFamily="34" charset="0"/>
                        </a:rPr>
                        <a:t>Sr. 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175"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Transferor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Transferee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Mode of payment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Condition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0300">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PROI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Indian Company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Transfer under buy-back and/or capital reduction scheme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dirty="0" smtClean="0">
                          <a:ln>
                            <a:noFill/>
                          </a:ln>
                          <a:solidFill>
                            <a:schemeClr val="tx1"/>
                          </a:solidFill>
                          <a:effectLst/>
                          <a:latin typeface="Tahoma" pitchFamily="34" charset="0"/>
                        </a:rPr>
                        <a:t>* Cir. No. 16 </a:t>
                      </a:r>
                      <a:r>
                        <a:rPr kumimoji="0" lang="en-US" sz="2000" b="0" i="0" u="none" strike="noStrike" cap="none" normalizeH="0" baseline="0" dirty="0" err="1" smtClean="0">
                          <a:ln>
                            <a:noFill/>
                          </a:ln>
                          <a:solidFill>
                            <a:schemeClr val="tx1"/>
                          </a:solidFill>
                          <a:effectLst/>
                          <a:latin typeface="Tahoma" pitchFamily="34" charset="0"/>
                        </a:rPr>
                        <a:t>dt</a:t>
                      </a:r>
                      <a:r>
                        <a:rPr kumimoji="0" lang="en-US" sz="2000" b="0" i="0" u="none" strike="noStrike" cap="none" normalizeH="0" baseline="0" dirty="0" smtClean="0">
                          <a:ln>
                            <a:noFill/>
                          </a:ln>
                          <a:solidFill>
                            <a:schemeClr val="tx1"/>
                          </a:solidFill>
                          <a:effectLst/>
                          <a:latin typeface="Tahoma" pitchFamily="34" charset="0"/>
                        </a:rPr>
                        <a:t> 04/10/2004 u/r (10)(A)(b)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0300">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PRII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PROI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Gift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Max upto 5% of paid-up capital with RBI approval u/r (10)(A)(a)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5025">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PRII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PROI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rgbClr val="000000"/>
                          </a:solidFill>
                          <a:effectLst/>
                          <a:latin typeface="Tahoma" pitchFamily="34" charset="0"/>
                          <a:cs typeface="Times New Roman" pitchFamily="18" charset="0"/>
                        </a:rPr>
                        <a:t>Sale through private placement</a:t>
                      </a:r>
                      <a:r>
                        <a:rPr kumimoji="0" lang="en-US" sz="2000" b="0" i="0" u="none" strike="noStrike" cap="none" normalizeH="0" baseline="0" smtClean="0">
                          <a:ln>
                            <a:noFill/>
                          </a:ln>
                          <a:solidFill>
                            <a:srgbClr val="000000"/>
                          </a:solidFill>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dirty="0" smtClean="0">
                          <a:ln>
                            <a:noFill/>
                          </a:ln>
                          <a:solidFill>
                            <a:srgbClr val="000000"/>
                          </a:solidFill>
                          <a:effectLst/>
                          <a:latin typeface="Tahoma" pitchFamily="34" charset="0"/>
                          <a:cs typeface="Times New Roman" pitchFamily="18" charset="0"/>
                        </a:rPr>
                        <a:t>* Cir. No. 16 </a:t>
                      </a:r>
                      <a:r>
                        <a:rPr kumimoji="0" lang="en-US" sz="2000" b="0" i="0" u="none" strike="noStrike" cap="none" normalizeH="0" baseline="0" dirty="0" err="1" smtClean="0">
                          <a:ln>
                            <a:noFill/>
                          </a:ln>
                          <a:solidFill>
                            <a:srgbClr val="000000"/>
                          </a:solidFill>
                          <a:effectLst/>
                          <a:latin typeface="Tahoma" pitchFamily="34" charset="0"/>
                          <a:cs typeface="Times New Roman" pitchFamily="18" charset="0"/>
                        </a:rPr>
                        <a:t>dt</a:t>
                      </a:r>
                      <a:r>
                        <a:rPr kumimoji="0" lang="en-US" sz="2000" b="0" i="0" u="none" strike="noStrike" cap="none" normalizeH="0" baseline="0" dirty="0" smtClean="0">
                          <a:ln>
                            <a:noFill/>
                          </a:ln>
                          <a:solidFill>
                            <a:srgbClr val="000000"/>
                          </a:solidFill>
                          <a:effectLst/>
                          <a:latin typeface="Tahoma" pitchFamily="34" charset="0"/>
                          <a:cs typeface="Times New Roman" pitchFamily="18" charset="0"/>
                        </a:rPr>
                        <a:t> 04/10/2004 u/r (10)(A)(b)</a:t>
                      </a:r>
                      <a:r>
                        <a:rPr kumimoji="0" lang="en-US" sz="2000" b="0" i="0" u="none" strike="noStrike" cap="none" normalizeH="0" baseline="0" dirty="0" smtClean="0">
                          <a:ln>
                            <a:noFill/>
                          </a:ln>
                          <a:solidFill>
                            <a:srgbClr val="000000"/>
                          </a:solidFill>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Footer Placeholder 4"/>
          <p:cNvSpPr>
            <a:spLocks noGrp="1"/>
          </p:cNvSpPr>
          <p:nvPr>
            <p:ph type="ftr" sz="quarter" idx="11"/>
          </p:nvPr>
        </p:nvSpPr>
        <p:spPr>
          <a:noFill/>
        </p:spPr>
        <p:txBody>
          <a:bodyPr/>
          <a:lstStyle/>
          <a:p>
            <a:r>
              <a:rPr lang="en-US" smtClean="0"/>
              <a:t>P. P. Shah &amp; Associates</a:t>
            </a:r>
          </a:p>
        </p:txBody>
      </p:sp>
      <p:sp>
        <p:nvSpPr>
          <p:cNvPr id="22532" name="Slide Number Placeholder 5"/>
          <p:cNvSpPr>
            <a:spLocks noGrp="1"/>
          </p:cNvSpPr>
          <p:nvPr>
            <p:ph type="sldNum" sz="quarter" idx="12"/>
          </p:nvPr>
        </p:nvSpPr>
        <p:spPr>
          <a:noFill/>
        </p:spPr>
        <p:txBody>
          <a:bodyPr/>
          <a:lstStyle/>
          <a:p>
            <a:fld id="{CE4C72F0-846C-47C9-B9E3-C3F1494A8495}" type="slidenum">
              <a:rPr lang="en-US" smtClean="0"/>
              <a:pPr/>
              <a:t>55</a:t>
            </a:fld>
            <a:endParaRPr lang="en-US" smtClean="0"/>
          </a:p>
        </p:txBody>
      </p:sp>
      <p:graphicFrame>
        <p:nvGraphicFramePr>
          <p:cNvPr id="167977" name="Group 41"/>
          <p:cNvGraphicFramePr>
            <a:graphicFrameLocks noGrp="1"/>
          </p:cNvGraphicFramePr>
          <p:nvPr>
            <p:ph idx="1"/>
          </p:nvPr>
        </p:nvGraphicFramePr>
        <p:xfrm>
          <a:off x="1066800" y="2057400"/>
          <a:ext cx="8674101" cy="2910840"/>
        </p:xfrm>
        <a:graphic>
          <a:graphicData uri="http://schemas.openxmlformats.org/drawingml/2006/table">
            <a:tbl>
              <a:tblPr/>
              <a:tblGrid>
                <a:gridCol w="803275"/>
                <a:gridCol w="1606550"/>
                <a:gridCol w="1604963"/>
                <a:gridCol w="2249488"/>
                <a:gridCol w="2409825"/>
              </a:tblGrid>
              <a:tr h="812800">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dirty="0" smtClean="0">
                          <a:ln>
                            <a:noFill/>
                          </a:ln>
                          <a:solidFill>
                            <a:schemeClr val="tx1"/>
                          </a:solidFill>
                          <a:effectLst/>
                          <a:latin typeface="Tahoma" pitchFamily="34" charset="0"/>
                        </a:rPr>
                        <a:t>Sr. 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Transferor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Transferee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Mode of payment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Condition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92200">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rgbClr val="000000"/>
                          </a:solidFill>
                          <a:effectLst/>
                          <a:latin typeface="Tahoma" pitchFamily="34" charset="0"/>
                          <a:cs typeface="Times New Roman" pitchFamily="18" charset="0"/>
                        </a:rPr>
                        <a:t>PROI</a:t>
                      </a:r>
                      <a:r>
                        <a:rPr kumimoji="0" lang="en-US" sz="2000" b="0" i="0" u="none" strike="noStrike" cap="none" normalizeH="0" baseline="0" smtClean="0">
                          <a:ln>
                            <a:noFill/>
                          </a:ln>
                          <a:solidFill>
                            <a:srgbClr val="000000"/>
                          </a:solidFill>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rgbClr val="000000"/>
                          </a:solidFill>
                          <a:effectLst/>
                          <a:latin typeface="Tahoma" pitchFamily="34" charset="0"/>
                          <a:cs typeface="Times New Roman" pitchFamily="18" charset="0"/>
                        </a:rPr>
                        <a:t>PRII</a:t>
                      </a:r>
                      <a:r>
                        <a:rPr kumimoji="0" lang="en-US" sz="2000" b="0" i="0" u="none" strike="noStrike" cap="none" normalizeH="0" baseline="0" smtClean="0">
                          <a:ln>
                            <a:noFill/>
                          </a:ln>
                          <a:solidFill>
                            <a:srgbClr val="000000"/>
                          </a:solidFill>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rgbClr val="000000"/>
                          </a:solidFill>
                          <a:effectLst/>
                          <a:latin typeface="Tahoma" pitchFamily="34" charset="0"/>
                          <a:cs typeface="Times New Roman" pitchFamily="18" charset="0"/>
                        </a:rPr>
                        <a:t>Sale not covered by Regl 9</a:t>
                      </a:r>
                      <a:r>
                        <a:rPr kumimoji="0" lang="en-US" sz="2000" b="0" i="0" u="none" strike="noStrike" cap="none" normalizeH="0" baseline="0" smtClean="0">
                          <a:ln>
                            <a:noFill/>
                          </a:ln>
                          <a:solidFill>
                            <a:srgbClr val="000000"/>
                          </a:solidFill>
                          <a:effectLst/>
                          <a:latin typeface="Tahoma"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just"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rgbClr val="000000"/>
                          </a:solidFill>
                          <a:effectLst/>
                          <a:latin typeface="Tahoma" pitchFamily="34" charset="0"/>
                          <a:cs typeface="Times New Roman" pitchFamily="18" charset="0"/>
                        </a:rPr>
                        <a:t>Form TS1Regl 10(B)(1), Prior approval of RBI</a:t>
                      </a:r>
                      <a:r>
                        <a:rPr kumimoji="0" lang="en-US" sz="2000" b="0" i="0" u="none" strike="noStrike" cap="none" normalizeH="0" baseline="0" smtClean="0">
                          <a:ln>
                            <a:noFill/>
                          </a:ln>
                          <a:solidFill>
                            <a:srgbClr val="000000"/>
                          </a:solidFill>
                          <a:effectLst/>
                          <a:latin typeface="Tahoma" pitchFamily="34" charset="0"/>
                        </a:rPr>
                        <a:t> </a:t>
                      </a:r>
                      <a:endParaRPr kumimoji="0" lang="en-US" sz="2000" b="0" i="0" u="none" strike="noStrike" cap="none" normalizeH="0" baseline="0" smtClean="0">
                        <a:ln>
                          <a:noFill/>
                        </a:ln>
                        <a:solidFill>
                          <a:srgbClr val="000000"/>
                        </a:solidFill>
                        <a:effectLst/>
                        <a:latin typeface="Tahoma" pitchFamily="34"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1225">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NRI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PROI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Sale not covered by Regl 9 &amp; 10(B)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000" b="0" i="0" u="none" strike="noStrike" cap="none" normalizeH="0" baseline="0" dirty="0" smtClean="0">
                          <a:ln>
                            <a:noFill/>
                          </a:ln>
                          <a:solidFill>
                            <a:schemeClr val="tx1"/>
                          </a:solidFill>
                          <a:effectLst/>
                          <a:latin typeface="Tahoma" pitchFamily="34" charset="0"/>
                        </a:rPr>
                        <a:t>Government approval </a:t>
                      </a:r>
                      <a:r>
                        <a:rPr kumimoji="0" lang="en-US" sz="2000" b="0" i="0" u="none" strike="noStrike" kern="1200" cap="none" normalizeH="0" baseline="0" dirty="0" smtClean="0">
                          <a:ln>
                            <a:noFill/>
                          </a:ln>
                          <a:solidFill>
                            <a:schemeClr val="tx1"/>
                          </a:solidFill>
                          <a:effectLst/>
                          <a:latin typeface="Tahoma" pitchFamily="34" charset="0"/>
                          <a:ea typeface="+mn-ea"/>
                          <a:cs typeface="+mn-cs"/>
                        </a:rPr>
                        <a:t>or RBI as the case may be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559" name="Text Box 29"/>
          <p:cNvSpPr txBox="1">
            <a:spLocks noChangeArrowheads="1"/>
          </p:cNvSpPr>
          <p:nvPr/>
        </p:nvSpPr>
        <p:spPr bwMode="auto">
          <a:xfrm>
            <a:off x="1066800" y="5181600"/>
            <a:ext cx="8839200" cy="1338828"/>
          </a:xfrm>
          <a:prstGeom prst="rect">
            <a:avLst/>
          </a:prstGeom>
          <a:noFill/>
          <a:ln w="9525">
            <a:noFill/>
            <a:miter lim="800000"/>
            <a:headEnd/>
            <a:tailEnd/>
          </a:ln>
        </p:spPr>
        <p:txBody>
          <a:bodyPr>
            <a:spAutoFit/>
          </a:bodyPr>
          <a:lstStyle/>
          <a:p>
            <a:pPr>
              <a:spcBef>
                <a:spcPct val="50000"/>
              </a:spcBef>
              <a:buFont typeface="Arial" charset="0"/>
              <a:buChar char="•"/>
            </a:pPr>
            <a:r>
              <a:rPr lang="en-US" strike="sngStrike" dirty="0" smtClean="0">
                <a:latin typeface="Arial" charset="0"/>
              </a:rPr>
              <a:t>There </a:t>
            </a:r>
            <a:r>
              <a:rPr lang="en-US" strike="sngStrike" dirty="0">
                <a:latin typeface="Arial" charset="0"/>
              </a:rPr>
              <a:t>is common condition that there is no previous venture or tie-up by the transferee of the shares in the same or allied field as that of the company</a:t>
            </a:r>
            <a:r>
              <a:rPr lang="en-US" dirty="0" smtClean="0">
                <a:latin typeface="Arial" charset="0"/>
              </a:rPr>
              <a:t>. This condition is removed </a:t>
            </a:r>
            <a:r>
              <a:rPr lang="en-US" dirty="0" err="1" smtClean="0">
                <a:latin typeface="Arial" charset="0"/>
              </a:rPr>
              <a:t>w.e.f</a:t>
            </a:r>
            <a:r>
              <a:rPr lang="en-US" dirty="0" smtClean="0">
                <a:latin typeface="Arial" charset="0"/>
              </a:rPr>
              <a:t>. April 1, 2011</a:t>
            </a:r>
          </a:p>
          <a:p>
            <a:pPr>
              <a:spcBef>
                <a:spcPct val="50000"/>
              </a:spcBef>
              <a:buFont typeface="Arial" charset="0"/>
              <a:buChar char="•"/>
            </a:pPr>
            <a:r>
              <a:rPr lang="en-US" dirty="0" smtClean="0">
                <a:latin typeface="Arial" charset="0"/>
              </a:rPr>
              <a:t> * Applicable Form is FC-TRS and for all sectors except financial services</a:t>
            </a:r>
            <a:endParaRPr lang="en-US" dirty="0">
              <a:latin typeface="Arial" charset="0"/>
            </a:endParaRPr>
          </a:p>
        </p:txBody>
      </p:sp>
      <p:sp>
        <p:nvSpPr>
          <p:cNvPr id="22560"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22561" name="Footer Placeholder 4"/>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
        <p:nvSpPr>
          <p:cNvPr id="22562" name="Rectangle 38"/>
          <p:cNvSpPr>
            <a:spLocks noGrp="1" noChangeArrowheads="1"/>
          </p:cNvSpPr>
          <p:nvPr>
            <p:ph type="title"/>
          </p:nvPr>
        </p:nvSpPr>
        <p:spPr>
          <a:xfrm>
            <a:off x="1246188" y="152400"/>
            <a:ext cx="8443912" cy="1462088"/>
          </a:xfrm>
          <a:noFill/>
        </p:spPr>
        <p:txBody>
          <a:bodyPr/>
          <a:lstStyle/>
          <a:p>
            <a:pPr eaLnBrk="1" hangingPunct="1"/>
            <a:r>
              <a:rPr lang="en-US" sz="3400" smtClean="0"/>
              <a:t>FDI Transfer of Shares    	 	    contd. </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39939" name="Slide Number Placeholder 5"/>
          <p:cNvSpPr>
            <a:spLocks noGrp="1"/>
          </p:cNvSpPr>
          <p:nvPr>
            <p:ph type="sldNum" sz="quarter" idx="12"/>
          </p:nvPr>
        </p:nvSpPr>
        <p:spPr>
          <a:noFill/>
        </p:spPr>
        <p:txBody>
          <a:bodyPr/>
          <a:lstStyle/>
          <a:p>
            <a:fld id="{F79B93DB-5A61-406A-B5C8-E4B13CCDF2DA}" type="slidenum">
              <a:rPr lang="en-US" smtClean="0">
                <a:latin typeface="Tahoma" pitchFamily="32" charset="0"/>
              </a:rPr>
              <a:pPr/>
              <a:t>56</a:t>
            </a:fld>
            <a:endParaRPr lang="en-US" smtClean="0">
              <a:latin typeface="Tahoma" pitchFamily="32" charset="0"/>
            </a:endParaRPr>
          </a:p>
        </p:txBody>
      </p:sp>
      <p:sp>
        <p:nvSpPr>
          <p:cNvPr id="39940" name="Rectangle 2"/>
          <p:cNvSpPr>
            <a:spLocks noGrp="1" noChangeArrowheads="1"/>
          </p:cNvSpPr>
          <p:nvPr>
            <p:ph type="title"/>
          </p:nvPr>
        </p:nvSpPr>
        <p:spPr>
          <a:xfrm>
            <a:off x="1246188" y="228600"/>
            <a:ext cx="8659812" cy="1462088"/>
          </a:xfrm>
        </p:spPr>
        <p:txBody>
          <a:bodyPr/>
          <a:lstStyle/>
          <a:p>
            <a:pPr eaLnBrk="1" hangingPunct="1"/>
            <a:r>
              <a:rPr lang="en-US" sz="3400" smtClean="0"/>
              <a:t>Documentation &amp; Procedure of Issue of Shares to PROI</a:t>
            </a:r>
          </a:p>
        </p:txBody>
      </p:sp>
      <p:sp>
        <p:nvSpPr>
          <p:cNvPr id="39941" name="Rectangle 3"/>
          <p:cNvSpPr>
            <a:spLocks noGrp="1" noChangeArrowheads="1"/>
          </p:cNvSpPr>
          <p:nvPr>
            <p:ph type="body" idx="1"/>
          </p:nvPr>
        </p:nvSpPr>
        <p:spPr/>
        <p:txBody>
          <a:bodyPr/>
          <a:lstStyle/>
          <a:p>
            <a:pPr eaLnBrk="1" hangingPunct="1">
              <a:lnSpc>
                <a:spcPct val="80000"/>
              </a:lnSpc>
            </a:pPr>
            <a:r>
              <a:rPr lang="en-US" sz="1800" dirty="0" smtClean="0"/>
              <a:t>Intimation of receipt of remittance to </a:t>
            </a:r>
            <a:r>
              <a:rPr lang="en-US" sz="1800" dirty="0" err="1" smtClean="0"/>
              <a:t>Authorised</a:t>
            </a:r>
            <a:r>
              <a:rPr lang="en-US" sz="1800" dirty="0" smtClean="0"/>
              <a:t> dealer (AD) within 30 days with KYC report as per  CIR. NO. 44/2007-08-RB, DT. 30/05/2008 from the Banker of remitter.</a:t>
            </a:r>
          </a:p>
          <a:p>
            <a:pPr eaLnBrk="1" hangingPunct="1">
              <a:lnSpc>
                <a:spcPct val="80000"/>
              </a:lnSpc>
            </a:pPr>
            <a:r>
              <a:rPr lang="en-US" sz="1800" dirty="0" smtClean="0"/>
              <a:t>Intimation of allotment to ADs of Shares/CPS/CDS within 30 days from the date of allotment to PROI together with :</a:t>
            </a:r>
          </a:p>
          <a:p>
            <a:pPr eaLnBrk="1" hangingPunct="1">
              <a:lnSpc>
                <a:spcPct val="80000"/>
              </a:lnSpc>
              <a:buFont typeface="Wingdings" charset="2"/>
              <a:buNone/>
            </a:pPr>
            <a:r>
              <a:rPr lang="en-US" sz="1800" dirty="0" smtClean="0"/>
              <a:t>	a) Allotment Report by Company Secretary</a:t>
            </a:r>
          </a:p>
          <a:p>
            <a:pPr eaLnBrk="1" hangingPunct="1">
              <a:lnSpc>
                <a:spcPct val="80000"/>
              </a:lnSpc>
              <a:buFont typeface="Wingdings" charset="2"/>
              <a:buNone/>
            </a:pPr>
            <a:r>
              <a:rPr lang="en-US" sz="1800" dirty="0" smtClean="0"/>
              <a:t>	b) Valuation of Shares by CA.</a:t>
            </a:r>
          </a:p>
          <a:p>
            <a:pPr eaLnBrk="1" hangingPunct="1">
              <a:lnSpc>
                <a:spcPct val="80000"/>
              </a:lnSpc>
              <a:buFont typeface="Wingdings" charset="2"/>
              <a:buNone/>
            </a:pPr>
            <a:r>
              <a:rPr lang="en-US" sz="1800" dirty="0" smtClean="0"/>
              <a:t>	c) Undertaking in respect of prohibited activity.</a:t>
            </a:r>
          </a:p>
          <a:p>
            <a:pPr eaLnBrk="1" hangingPunct="1">
              <a:lnSpc>
                <a:spcPct val="80000"/>
              </a:lnSpc>
              <a:buFont typeface="Wingdings" charset="2"/>
              <a:buNone/>
            </a:pPr>
            <a:r>
              <a:rPr lang="en-US" sz="1800" dirty="0" smtClean="0"/>
              <a:t>	d) Resolution of Indian Company.</a:t>
            </a:r>
          </a:p>
          <a:p>
            <a:pPr eaLnBrk="1" hangingPunct="1">
              <a:lnSpc>
                <a:spcPct val="80000"/>
              </a:lnSpc>
              <a:buFont typeface="Wingdings" charset="2"/>
              <a:buNone/>
            </a:pPr>
            <a:r>
              <a:rPr lang="en-US" sz="1800" dirty="0" smtClean="0"/>
              <a:t>	e) Form FC-GPR duly filled in.</a:t>
            </a:r>
          </a:p>
          <a:p>
            <a:pPr eaLnBrk="1" hangingPunct="1">
              <a:lnSpc>
                <a:spcPct val="80000"/>
              </a:lnSpc>
            </a:pPr>
            <a:r>
              <a:rPr lang="en-US" sz="1800" dirty="0" smtClean="0"/>
              <a:t>Intimation and allotment of Reporting- A Mechanism.</a:t>
            </a:r>
          </a:p>
          <a:p>
            <a:pPr eaLnBrk="1" hangingPunct="1">
              <a:lnSpc>
                <a:spcPct val="80000"/>
              </a:lnSpc>
            </a:pPr>
            <a:r>
              <a:rPr lang="en-US" sz="1800" dirty="0" smtClean="0"/>
              <a:t>Allotment is required to be made within 180 days of the receipt of remittance. Application money is required to be refunded if no allotment is made within 180 days.</a:t>
            </a:r>
          </a:p>
          <a:p>
            <a:pPr eaLnBrk="1" hangingPunct="1">
              <a:lnSpc>
                <a:spcPct val="80000"/>
              </a:lnSpc>
            </a:pPr>
            <a:r>
              <a:rPr lang="en-US" sz="1800" dirty="0" smtClean="0"/>
              <a:t>Annual return on Foreign Liabilities &amp; Assets </a:t>
            </a:r>
            <a:r>
              <a:rPr lang="en-US" sz="1800" dirty="0" err="1" smtClean="0"/>
              <a:t>w.e.f</a:t>
            </a:r>
            <a:r>
              <a:rPr lang="en-US" sz="1800" dirty="0" smtClean="0"/>
              <a:t>. 15.3.2011 is to filed every year by 31</a:t>
            </a:r>
            <a:r>
              <a:rPr lang="en-US" sz="1800" baseline="30000" dirty="0" smtClean="0"/>
              <a:t>st</a:t>
            </a:r>
            <a:r>
              <a:rPr lang="en-US" sz="1800" dirty="0" smtClean="0"/>
              <a:t> July.</a:t>
            </a:r>
          </a:p>
          <a:p>
            <a:pPr eaLnBrk="1" hangingPunct="1">
              <a:lnSpc>
                <a:spcPct val="80000"/>
              </a:lnSpc>
            </a:pPr>
            <a:r>
              <a:rPr lang="en-US" sz="1800" dirty="0" smtClean="0"/>
              <a:t>In case of FIPB approval, additional information is required to be filed with FIPB on a half yearly basis</a:t>
            </a:r>
          </a:p>
          <a:p>
            <a:pPr eaLnBrk="1" hangingPunct="1">
              <a:lnSpc>
                <a:spcPct val="80000"/>
              </a:lnSpc>
              <a:buFont typeface="Wingdings" charset="2"/>
              <a:buNone/>
            </a:pPr>
            <a:endParaRPr lang="en-US" sz="2000" dirty="0"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40963" name="Slide Number Placeholder 5"/>
          <p:cNvSpPr>
            <a:spLocks noGrp="1"/>
          </p:cNvSpPr>
          <p:nvPr>
            <p:ph type="sldNum" sz="quarter" idx="12"/>
          </p:nvPr>
        </p:nvSpPr>
        <p:spPr>
          <a:noFill/>
        </p:spPr>
        <p:txBody>
          <a:bodyPr/>
          <a:lstStyle/>
          <a:p>
            <a:fld id="{935B1059-F876-425D-AF3E-B72B28C7B4A6}" type="slidenum">
              <a:rPr lang="en-US" smtClean="0">
                <a:latin typeface="Tahoma" pitchFamily="32" charset="0"/>
              </a:rPr>
              <a:pPr/>
              <a:t>57</a:t>
            </a:fld>
            <a:endParaRPr lang="en-US" smtClean="0">
              <a:latin typeface="Tahoma" pitchFamily="32" charset="0"/>
            </a:endParaRPr>
          </a:p>
        </p:txBody>
      </p:sp>
      <p:sp>
        <p:nvSpPr>
          <p:cNvPr id="40964" name="Rectangle 2"/>
          <p:cNvSpPr>
            <a:spLocks noGrp="1" noChangeArrowheads="1"/>
          </p:cNvSpPr>
          <p:nvPr>
            <p:ph type="title"/>
          </p:nvPr>
        </p:nvSpPr>
        <p:spPr>
          <a:xfrm>
            <a:off x="1246188" y="228600"/>
            <a:ext cx="8659812" cy="1462088"/>
          </a:xfrm>
        </p:spPr>
        <p:txBody>
          <a:bodyPr/>
          <a:lstStyle/>
          <a:p>
            <a:pPr eaLnBrk="1" hangingPunct="1"/>
            <a:r>
              <a:rPr lang="en-US" sz="3400" smtClean="0"/>
              <a:t>Manner of Receipts &amp; Reporting of Investment</a:t>
            </a:r>
          </a:p>
        </p:txBody>
      </p:sp>
      <p:sp>
        <p:nvSpPr>
          <p:cNvPr id="40965" name="Rectangle 3"/>
          <p:cNvSpPr>
            <a:spLocks noGrp="1" noChangeArrowheads="1"/>
          </p:cNvSpPr>
          <p:nvPr>
            <p:ph type="body" idx="1"/>
          </p:nvPr>
        </p:nvSpPr>
        <p:spPr>
          <a:xfrm>
            <a:off x="1281113" y="2017713"/>
            <a:ext cx="8420100" cy="4383087"/>
          </a:xfrm>
        </p:spPr>
        <p:txBody>
          <a:bodyPr/>
          <a:lstStyle/>
          <a:p>
            <a:pPr eaLnBrk="1" hangingPunct="1"/>
            <a:r>
              <a:rPr lang="en-US" sz="1850" dirty="0" smtClean="0"/>
              <a:t>Manner of Receipt :</a:t>
            </a:r>
          </a:p>
          <a:p>
            <a:pPr eaLnBrk="1" hangingPunct="1">
              <a:buFont typeface="Wingdings" charset="2"/>
              <a:buNone/>
            </a:pPr>
            <a:r>
              <a:rPr lang="en-US" sz="1850" dirty="0" smtClean="0"/>
              <a:t>	Receipt of Subscription should be either by Inward remittance through normal Banking Channel or from NRE account of the Investor maintained in India.</a:t>
            </a:r>
          </a:p>
          <a:p>
            <a:pPr eaLnBrk="1" hangingPunct="1">
              <a:buFont typeface="Wingdings" charset="2"/>
              <a:buNone/>
            </a:pPr>
            <a:r>
              <a:rPr lang="en-US" sz="1850" dirty="0" smtClean="0"/>
              <a:t>	Shares can be issued against conversion of ECB or against consideration in kind to provider of Technology/ technical know how against Royalty/ </a:t>
            </a:r>
            <a:r>
              <a:rPr lang="en-US" sz="1850" dirty="0" err="1" smtClean="0"/>
              <a:t>Lumpsum</a:t>
            </a:r>
            <a:r>
              <a:rPr lang="en-US" sz="1850" dirty="0" smtClean="0"/>
              <a:t> Fee.</a:t>
            </a:r>
          </a:p>
          <a:p>
            <a:pPr eaLnBrk="1" hangingPunct="1"/>
            <a:r>
              <a:rPr lang="en-US" sz="1850" dirty="0" smtClean="0"/>
              <a:t>FDI Policy 2011 now permits issue of shares, under Govt. route against (a) import of capital goods / machinery / equipment (including second-hand), and (b) Pre-operative / pre-incorporation </a:t>
            </a:r>
            <a:r>
              <a:rPr lang="en-US" sz="1850" dirty="0" err="1" smtClean="0"/>
              <a:t>expns</a:t>
            </a:r>
            <a:r>
              <a:rPr lang="en-US" sz="1850" dirty="0" smtClean="0"/>
              <a:t> (incl. rent) and swap of shares (cases where remittance is not received in an approved manner)</a:t>
            </a:r>
          </a:p>
          <a:p>
            <a:pPr eaLnBrk="1" hangingPunct="1"/>
            <a:r>
              <a:rPr lang="en-US" sz="1850" dirty="0" smtClean="0"/>
              <a:t>Reporting in Form FC-GPR and FC-GPR/ ECB2 in case of conversion of ECB.</a:t>
            </a:r>
          </a:p>
          <a:p>
            <a:pPr eaLnBrk="1" hangingPunct="1"/>
            <a:r>
              <a:rPr lang="en-US" sz="1850" dirty="0" smtClean="0"/>
              <a:t>Valuation of Shares :</a:t>
            </a:r>
          </a:p>
          <a:p>
            <a:pPr eaLnBrk="1" hangingPunct="1">
              <a:buFont typeface="Wingdings" charset="2"/>
              <a:buNone/>
            </a:pPr>
            <a:r>
              <a:rPr lang="en-US" sz="1850" dirty="0" smtClean="0"/>
              <a:t>	Discounted Free Cash Flow method by CAs.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oter Placeholder 2"/>
          <p:cNvSpPr>
            <a:spLocks noGrp="1"/>
          </p:cNvSpPr>
          <p:nvPr>
            <p:ph type="ftr" sz="quarter" idx="11"/>
          </p:nvPr>
        </p:nvSpPr>
        <p:spPr>
          <a:noFill/>
        </p:spPr>
        <p:txBody>
          <a:bodyPr/>
          <a:lstStyle/>
          <a:p>
            <a:r>
              <a:rPr lang="en-US" smtClean="0">
                <a:latin typeface="Tahoma" pitchFamily="32" charset="0"/>
              </a:rPr>
              <a:t>P. P. Shah &amp; Associates</a:t>
            </a:r>
          </a:p>
        </p:txBody>
      </p:sp>
      <p:sp>
        <p:nvSpPr>
          <p:cNvPr id="41987" name="Slide Number Placeholder 3"/>
          <p:cNvSpPr>
            <a:spLocks noGrp="1"/>
          </p:cNvSpPr>
          <p:nvPr>
            <p:ph type="sldNum" sz="quarter" idx="12"/>
          </p:nvPr>
        </p:nvSpPr>
        <p:spPr>
          <a:noFill/>
        </p:spPr>
        <p:txBody>
          <a:bodyPr/>
          <a:lstStyle/>
          <a:p>
            <a:fld id="{4265B6CF-1995-4236-BDF9-3AA95F2CF597}" type="slidenum">
              <a:rPr lang="en-US" smtClean="0">
                <a:latin typeface="Tahoma" pitchFamily="32" charset="0"/>
              </a:rPr>
              <a:pPr/>
              <a:t>58</a:t>
            </a:fld>
            <a:endParaRPr lang="en-US" smtClean="0">
              <a:latin typeface="Tahoma" pitchFamily="32" charset="0"/>
            </a:endParaRPr>
          </a:p>
        </p:txBody>
      </p:sp>
      <p:sp>
        <p:nvSpPr>
          <p:cNvPr id="41988" name="Rectangle 3"/>
          <p:cNvSpPr>
            <a:spLocks noGrp="1"/>
          </p:cNvSpPr>
          <p:nvPr>
            <p:ph type="body" idx="4294967295"/>
          </p:nvPr>
        </p:nvSpPr>
        <p:spPr>
          <a:xfrm>
            <a:off x="1295400" y="2133600"/>
            <a:ext cx="8405813" cy="3998913"/>
          </a:xfrm>
        </p:spPr>
        <p:txBody>
          <a:bodyPr/>
          <a:lstStyle/>
          <a:p>
            <a:pPr marL="365125" indent="-255588" eaLnBrk="1" hangingPunct="1"/>
            <a:r>
              <a:rPr lang="en-US" sz="2000" smtClean="0"/>
              <a:t>Consolidated Policy of April 2011 at paragraph 3.1.6 states that a Foreign Venture Capital Investor(FVCI) may contribute upto 100% of the capital of an Indian Venture Capital Undertaking and may also set up a domestic asset management company to manage the fund. All such investments can be made under automatic route in terms of Schedule 6 to Notification No. FEMA 20. A SEBI registered FVCI can  also invest in domestic venture capital fund registered under the SEBI (Venture Capital Fund) Regulations, 1996. Such investments would also be subject to RBI regulations and FDI policy. However, in case the entity undertaking venture capital fund activity is a Trust registered under the Indian Trust Act, 1882, foreign investment would be permitted under the Government route. FVCIs are also allowed to invest in other companies subject to FDI Regulations.     </a:t>
            </a:r>
          </a:p>
          <a:p>
            <a:pPr marL="365125" indent="-255588" eaLnBrk="1" hangingPunct="1"/>
            <a:endParaRPr lang="en-US" sz="2000" smtClean="0"/>
          </a:p>
        </p:txBody>
      </p:sp>
      <p:sp>
        <p:nvSpPr>
          <p:cNvPr id="41989" name="Slide Number Placeholder 4"/>
          <p:cNvSpPr txBox="1">
            <a:spLocks noGrp="1"/>
          </p:cNvSpPr>
          <p:nvPr/>
        </p:nvSpPr>
        <p:spPr bwMode="auto">
          <a:xfrm>
            <a:off x="9367838" y="6408738"/>
            <a:ext cx="396875"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
        <p:nvSpPr>
          <p:cNvPr id="41990" name="Footer Placeholder 5"/>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
        <p:nvSpPr>
          <p:cNvPr id="41991"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41992" name="Rectangle 8"/>
          <p:cNvSpPr>
            <a:spLocks noChangeArrowheads="1"/>
          </p:cNvSpPr>
          <p:nvPr/>
        </p:nvSpPr>
        <p:spPr bwMode="auto">
          <a:xfrm>
            <a:off x="1219200" y="625475"/>
            <a:ext cx="8839200" cy="1138773"/>
          </a:xfrm>
          <a:prstGeom prst="rect">
            <a:avLst/>
          </a:prstGeom>
          <a:noFill/>
          <a:ln w="9525">
            <a:noFill/>
            <a:miter lim="800000"/>
            <a:headEnd/>
            <a:tailEnd/>
          </a:ln>
        </p:spPr>
        <p:txBody>
          <a:bodyPr>
            <a:spAutoFit/>
          </a:bodyPr>
          <a:lstStyle/>
          <a:p>
            <a:r>
              <a:rPr lang="en-US" sz="3400" dirty="0">
                <a:solidFill>
                  <a:schemeClr val="tx2"/>
                </a:solidFill>
              </a:rPr>
              <a:t>Investment by Registered FVCI in </a:t>
            </a:r>
            <a:r>
              <a:rPr lang="en-US" sz="3400" dirty="0" smtClean="0">
                <a:solidFill>
                  <a:schemeClr val="tx2"/>
                </a:solidFill>
              </a:rPr>
              <a:t>an IVCU 							     </a:t>
            </a:r>
            <a:endParaRPr lang="en-US" sz="3400" dirty="0">
              <a:solidFill>
                <a:schemeClr val="tx2"/>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2"/>
          <p:cNvSpPr>
            <a:spLocks noGrp="1"/>
          </p:cNvSpPr>
          <p:nvPr>
            <p:ph type="ftr" sz="quarter" idx="11"/>
          </p:nvPr>
        </p:nvSpPr>
        <p:spPr>
          <a:noFill/>
        </p:spPr>
        <p:txBody>
          <a:bodyPr/>
          <a:lstStyle/>
          <a:p>
            <a:r>
              <a:rPr lang="en-US" smtClean="0">
                <a:latin typeface="Tahoma" pitchFamily="32" charset="0"/>
              </a:rPr>
              <a:t>P. P. Shah &amp; Associates</a:t>
            </a:r>
          </a:p>
        </p:txBody>
      </p:sp>
      <p:sp>
        <p:nvSpPr>
          <p:cNvPr id="43011" name="Slide Number Placeholder 3"/>
          <p:cNvSpPr>
            <a:spLocks noGrp="1"/>
          </p:cNvSpPr>
          <p:nvPr>
            <p:ph type="sldNum" sz="quarter" idx="12"/>
          </p:nvPr>
        </p:nvSpPr>
        <p:spPr>
          <a:noFill/>
        </p:spPr>
        <p:txBody>
          <a:bodyPr/>
          <a:lstStyle/>
          <a:p>
            <a:fld id="{7AEFA54F-B3A5-413F-9ECC-C4446235C56A}" type="slidenum">
              <a:rPr lang="en-US" smtClean="0">
                <a:latin typeface="Tahoma" pitchFamily="32" charset="0"/>
              </a:rPr>
              <a:pPr/>
              <a:t>59</a:t>
            </a:fld>
            <a:endParaRPr lang="en-US" smtClean="0">
              <a:latin typeface="Tahoma" pitchFamily="32" charset="0"/>
            </a:endParaRPr>
          </a:p>
        </p:txBody>
      </p:sp>
      <p:sp>
        <p:nvSpPr>
          <p:cNvPr id="43012" name="Rectangle 3"/>
          <p:cNvSpPr>
            <a:spLocks noGrp="1"/>
          </p:cNvSpPr>
          <p:nvPr>
            <p:ph type="body" idx="4294967295"/>
          </p:nvPr>
        </p:nvSpPr>
        <p:spPr/>
        <p:txBody>
          <a:bodyPr/>
          <a:lstStyle/>
          <a:p>
            <a:pPr marL="365125" indent="-255588" eaLnBrk="1" hangingPunct="1"/>
            <a:r>
              <a:rPr lang="en-US" sz="2000" smtClean="0"/>
              <a:t>Both SEBI &amp; Government guidelines have framed rules of investment as to maximum percentage of Equity in an IVCU, corpus of VCF into an IVCU etc.</a:t>
            </a:r>
          </a:p>
        </p:txBody>
      </p:sp>
      <p:sp>
        <p:nvSpPr>
          <p:cNvPr id="43013" name="Slide Number Placeholder 5"/>
          <p:cNvSpPr txBox="1">
            <a:spLocks noGrp="1"/>
          </p:cNvSpPr>
          <p:nvPr/>
        </p:nvSpPr>
        <p:spPr bwMode="auto">
          <a:xfrm>
            <a:off x="9367838" y="6408738"/>
            <a:ext cx="396875"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
        <p:nvSpPr>
          <p:cNvPr id="43014" name="Footer Placeholder 6"/>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
        <p:nvSpPr>
          <p:cNvPr id="43015"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43016" name="Rectangle 8"/>
          <p:cNvSpPr>
            <a:spLocks noChangeArrowheads="1"/>
          </p:cNvSpPr>
          <p:nvPr/>
        </p:nvSpPr>
        <p:spPr bwMode="auto">
          <a:xfrm>
            <a:off x="1219200" y="609600"/>
            <a:ext cx="8686800" cy="1127125"/>
          </a:xfrm>
          <a:prstGeom prst="rect">
            <a:avLst/>
          </a:prstGeom>
          <a:noFill/>
          <a:ln w="9525">
            <a:noFill/>
            <a:miter lim="800000"/>
            <a:headEnd/>
            <a:tailEnd/>
          </a:ln>
        </p:spPr>
        <p:txBody>
          <a:bodyPr>
            <a:spAutoFit/>
          </a:bodyPr>
          <a:lstStyle/>
          <a:p>
            <a:r>
              <a:rPr lang="en-US" sz="3400">
                <a:solidFill>
                  <a:schemeClr val="tx2"/>
                </a:solidFill>
              </a:rPr>
              <a:t>Investment by Registered FVCI in an IVCU 							     contd.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7171" name="Slide Number Placeholder 5"/>
          <p:cNvSpPr>
            <a:spLocks noGrp="1"/>
          </p:cNvSpPr>
          <p:nvPr>
            <p:ph type="sldNum" sz="quarter" idx="12"/>
          </p:nvPr>
        </p:nvSpPr>
        <p:spPr>
          <a:noFill/>
        </p:spPr>
        <p:txBody>
          <a:bodyPr/>
          <a:lstStyle/>
          <a:p>
            <a:fld id="{990F2779-658A-432D-A6EB-FDF392A321D5}" type="slidenum">
              <a:rPr lang="en-US" smtClean="0">
                <a:latin typeface="Tahoma" pitchFamily="32" charset="0"/>
              </a:rPr>
              <a:pPr/>
              <a:t>6</a:t>
            </a:fld>
            <a:endParaRPr lang="en-US" smtClean="0">
              <a:latin typeface="Tahoma" pitchFamily="32" charset="0"/>
            </a:endParaRPr>
          </a:p>
        </p:txBody>
      </p:sp>
      <p:sp>
        <p:nvSpPr>
          <p:cNvPr id="7172" name="Rectangle 2"/>
          <p:cNvSpPr>
            <a:spLocks noGrp="1" noChangeArrowheads="1"/>
          </p:cNvSpPr>
          <p:nvPr>
            <p:ph type="title"/>
          </p:nvPr>
        </p:nvSpPr>
        <p:spPr/>
        <p:txBody>
          <a:bodyPr/>
          <a:lstStyle/>
          <a:p>
            <a:pPr eaLnBrk="1" hangingPunct="1"/>
            <a:r>
              <a:rPr lang="en-US" sz="3400" smtClean="0"/>
              <a:t>Investment in India</a:t>
            </a:r>
            <a:br>
              <a:rPr lang="en-US" sz="3400" smtClean="0"/>
            </a:br>
            <a:r>
              <a:rPr lang="en-US" sz="3400" smtClean="0"/>
              <a:t>Legal Framework</a:t>
            </a:r>
          </a:p>
        </p:txBody>
      </p:sp>
      <p:sp>
        <p:nvSpPr>
          <p:cNvPr id="7173" name="Rectangle 3"/>
          <p:cNvSpPr>
            <a:spLocks noGrp="1" noChangeArrowheads="1"/>
          </p:cNvSpPr>
          <p:nvPr>
            <p:ph type="body" idx="1"/>
          </p:nvPr>
        </p:nvSpPr>
        <p:spPr>
          <a:xfrm>
            <a:off x="1371600" y="2057400"/>
            <a:ext cx="8329613" cy="4075113"/>
          </a:xfrm>
        </p:spPr>
        <p:txBody>
          <a:bodyPr/>
          <a:lstStyle/>
          <a:p>
            <a:pPr eaLnBrk="1" hangingPunct="1">
              <a:lnSpc>
                <a:spcPct val="80000"/>
              </a:lnSpc>
            </a:pPr>
            <a:r>
              <a:rPr lang="en-US" sz="2000" smtClean="0"/>
              <a:t>Section 6(2) of the FEMA empowers, RBI to frame regulations in respect of permissible capital Account transactions.</a:t>
            </a:r>
          </a:p>
          <a:p>
            <a:pPr eaLnBrk="1" hangingPunct="1">
              <a:lnSpc>
                <a:spcPct val="80000"/>
              </a:lnSpc>
            </a:pPr>
            <a:r>
              <a:rPr lang="en-US" sz="2000" smtClean="0"/>
              <a:t>Notification No. FEMA 1/2000 RB dt. 3</a:t>
            </a:r>
            <a:r>
              <a:rPr lang="en-US" sz="2000" baseline="30000" smtClean="0"/>
              <a:t>rd</a:t>
            </a:r>
            <a:r>
              <a:rPr lang="en-US" sz="2000" smtClean="0"/>
              <a:t> May 2000 specifies permissible capital account transactions.</a:t>
            </a:r>
          </a:p>
          <a:p>
            <a:pPr eaLnBrk="1" hangingPunct="1">
              <a:lnSpc>
                <a:spcPct val="80000"/>
              </a:lnSpc>
            </a:pPr>
            <a:r>
              <a:rPr lang="en-US" sz="2000" smtClean="0"/>
              <a:t>Notification No FEMA 20/2000 RB dt. 3</a:t>
            </a:r>
            <a:r>
              <a:rPr lang="en-US" sz="2000" baseline="30000" smtClean="0"/>
              <a:t>rd</a:t>
            </a:r>
            <a:r>
              <a:rPr lang="en-US" sz="2000" smtClean="0"/>
              <a:t> May 2000 specifies regulations for issue or transfer of securities by Person Resident in India (PRII).</a:t>
            </a:r>
          </a:p>
          <a:p>
            <a:pPr eaLnBrk="1" hangingPunct="1">
              <a:lnSpc>
                <a:spcPct val="80000"/>
              </a:lnSpc>
            </a:pPr>
            <a:r>
              <a:rPr lang="en-US" sz="2000" smtClean="0"/>
              <a:t>FDI (Schedule 1) Portfolio Investment by FII, (Schedule 2) Portfolio Investment  by NRI (Schedule 3),Investment on Non Repatriation basis (Schedule 4) Investment in securities other than shares &amp; convertible debentures (Schedule 5) and Investment by FVCI (Schedule 6)[These are Schedule containing rules and regulations for investment under FEMA 20.]                    </a:t>
            </a:r>
          </a:p>
          <a:p>
            <a:pPr eaLnBrk="1" hangingPunct="1">
              <a:lnSpc>
                <a:spcPct val="80000"/>
              </a:lnSpc>
            </a:pPr>
            <a:r>
              <a:rPr lang="en-US" sz="2000" smtClean="0"/>
              <a:t> Master Circular 15/2011-12 dt. July 1 2011.</a:t>
            </a:r>
          </a:p>
          <a:p>
            <a:pPr eaLnBrk="1" hangingPunct="1">
              <a:lnSpc>
                <a:spcPct val="80000"/>
              </a:lnSpc>
            </a:pPr>
            <a:r>
              <a:rPr lang="en-US" sz="2000" smtClean="0"/>
              <a:t>Government FDI Policy Circular No. 1 w.e.f. April 1, 2011.</a:t>
            </a:r>
          </a:p>
          <a:p>
            <a:pPr eaLnBrk="1" hangingPunct="1">
              <a:lnSpc>
                <a:spcPct val="80000"/>
              </a:lnSpc>
            </a:pPr>
            <a:endParaRPr lang="en-US" sz="2000" smtClean="0"/>
          </a:p>
          <a:p>
            <a:pPr eaLnBrk="1" hangingPunct="1">
              <a:lnSpc>
                <a:spcPct val="80000"/>
              </a:lnSpc>
            </a:pPr>
            <a:endParaRPr lang="en-US" sz="2000" smtClean="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oter Placeholder 2"/>
          <p:cNvSpPr>
            <a:spLocks noGrp="1"/>
          </p:cNvSpPr>
          <p:nvPr>
            <p:ph type="ftr" sz="quarter" idx="11"/>
          </p:nvPr>
        </p:nvSpPr>
        <p:spPr>
          <a:noFill/>
        </p:spPr>
        <p:txBody>
          <a:bodyPr/>
          <a:lstStyle/>
          <a:p>
            <a:r>
              <a:rPr lang="en-US" smtClean="0">
                <a:latin typeface="Tahoma" pitchFamily="32" charset="0"/>
              </a:rPr>
              <a:t>P. P. Shah &amp; Associates</a:t>
            </a:r>
          </a:p>
        </p:txBody>
      </p:sp>
      <p:sp>
        <p:nvSpPr>
          <p:cNvPr id="44035" name="Slide Number Placeholder 3"/>
          <p:cNvSpPr>
            <a:spLocks noGrp="1"/>
          </p:cNvSpPr>
          <p:nvPr>
            <p:ph type="sldNum" sz="quarter" idx="12"/>
          </p:nvPr>
        </p:nvSpPr>
        <p:spPr>
          <a:noFill/>
        </p:spPr>
        <p:txBody>
          <a:bodyPr/>
          <a:lstStyle/>
          <a:p>
            <a:fld id="{AB0B7B9C-9CE9-40E2-BAF9-6A41B21491C1}" type="slidenum">
              <a:rPr lang="en-US" smtClean="0">
                <a:latin typeface="Tahoma" pitchFamily="32" charset="0"/>
              </a:rPr>
              <a:pPr/>
              <a:t>60</a:t>
            </a:fld>
            <a:endParaRPr lang="en-US" smtClean="0">
              <a:latin typeface="Tahoma" pitchFamily="32" charset="0"/>
            </a:endParaRPr>
          </a:p>
        </p:txBody>
      </p:sp>
      <p:grpSp>
        <p:nvGrpSpPr>
          <p:cNvPr id="44036" name="Group 24"/>
          <p:cNvGrpSpPr>
            <a:grpSpLocks/>
          </p:cNvGrpSpPr>
          <p:nvPr/>
        </p:nvGrpSpPr>
        <p:grpSpPr bwMode="auto">
          <a:xfrm>
            <a:off x="1143000" y="2362200"/>
            <a:ext cx="8502650" cy="3424238"/>
            <a:chOff x="428" y="1488"/>
            <a:chExt cx="5356" cy="2157"/>
          </a:xfrm>
        </p:grpSpPr>
        <p:sp>
          <p:nvSpPr>
            <p:cNvPr id="44041" name="Text Box 3"/>
            <p:cNvSpPr txBox="1">
              <a:spLocks noChangeArrowheads="1"/>
            </p:cNvSpPr>
            <p:nvPr/>
          </p:nvSpPr>
          <p:spPr bwMode="auto">
            <a:xfrm>
              <a:off x="480" y="1536"/>
              <a:ext cx="1820" cy="231"/>
            </a:xfrm>
            <a:prstGeom prst="rect">
              <a:avLst/>
            </a:prstGeom>
            <a:noFill/>
            <a:ln w="9525">
              <a:noFill/>
              <a:miter lim="800000"/>
              <a:headEnd/>
              <a:tailEnd/>
            </a:ln>
          </p:spPr>
          <p:txBody>
            <a:bodyPr>
              <a:spAutoFit/>
            </a:bodyPr>
            <a:lstStyle/>
            <a:p>
              <a:pPr>
                <a:spcBef>
                  <a:spcPct val="50000"/>
                </a:spcBef>
              </a:pPr>
              <a:r>
                <a:rPr lang="en-US">
                  <a:latin typeface="Arial" charset="0"/>
                </a:rPr>
                <a:t>Investment through VCF</a:t>
              </a:r>
            </a:p>
          </p:txBody>
        </p:sp>
        <p:sp>
          <p:nvSpPr>
            <p:cNvPr id="44042" name="Text Box 5"/>
            <p:cNvSpPr txBox="1">
              <a:spLocks noChangeArrowheads="1"/>
            </p:cNvSpPr>
            <p:nvPr/>
          </p:nvSpPr>
          <p:spPr bwMode="auto">
            <a:xfrm>
              <a:off x="3340" y="1488"/>
              <a:ext cx="1820" cy="231"/>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44043" name="Text Box 7"/>
            <p:cNvSpPr txBox="1">
              <a:spLocks noChangeArrowheads="1"/>
            </p:cNvSpPr>
            <p:nvPr/>
          </p:nvSpPr>
          <p:spPr bwMode="auto">
            <a:xfrm>
              <a:off x="3184" y="1488"/>
              <a:ext cx="1820" cy="231"/>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44044" name="Text Box 9"/>
            <p:cNvSpPr txBox="1">
              <a:spLocks noChangeArrowheads="1"/>
            </p:cNvSpPr>
            <p:nvPr/>
          </p:nvSpPr>
          <p:spPr bwMode="auto">
            <a:xfrm>
              <a:off x="3600" y="1536"/>
              <a:ext cx="2184" cy="231"/>
            </a:xfrm>
            <a:prstGeom prst="rect">
              <a:avLst/>
            </a:prstGeom>
            <a:noFill/>
            <a:ln w="9525">
              <a:noFill/>
              <a:miter lim="800000"/>
              <a:headEnd/>
              <a:tailEnd/>
            </a:ln>
          </p:spPr>
          <p:txBody>
            <a:bodyPr>
              <a:spAutoFit/>
            </a:bodyPr>
            <a:lstStyle/>
            <a:p>
              <a:pPr>
                <a:spcBef>
                  <a:spcPct val="50000"/>
                </a:spcBef>
              </a:pPr>
              <a:r>
                <a:rPr lang="en-US">
                  <a:latin typeface="Arial" charset="0"/>
                </a:rPr>
                <a:t>Investment directly into IVCU</a:t>
              </a:r>
            </a:p>
          </p:txBody>
        </p:sp>
        <p:sp>
          <p:nvSpPr>
            <p:cNvPr id="44045" name="Text Box 12"/>
            <p:cNvSpPr txBox="1">
              <a:spLocks noChangeArrowheads="1"/>
            </p:cNvSpPr>
            <p:nvPr/>
          </p:nvSpPr>
          <p:spPr bwMode="auto">
            <a:xfrm>
              <a:off x="896" y="1920"/>
              <a:ext cx="728" cy="237"/>
            </a:xfrm>
            <a:prstGeom prst="rect">
              <a:avLst/>
            </a:prstGeom>
            <a:noFill/>
            <a:ln w="9525">
              <a:solidFill>
                <a:schemeClr val="tx1"/>
              </a:solidFill>
              <a:miter lim="800000"/>
              <a:headEnd/>
              <a:tailEnd/>
            </a:ln>
          </p:spPr>
          <p:txBody>
            <a:bodyPr>
              <a:spAutoFit/>
            </a:bodyPr>
            <a:lstStyle/>
            <a:p>
              <a:pPr>
                <a:spcBef>
                  <a:spcPct val="50000"/>
                </a:spcBef>
              </a:pPr>
              <a:r>
                <a:rPr lang="en-US">
                  <a:latin typeface="Arial" charset="0"/>
                </a:rPr>
                <a:t>   FVCI</a:t>
              </a:r>
            </a:p>
          </p:txBody>
        </p:sp>
        <p:sp>
          <p:nvSpPr>
            <p:cNvPr id="44046" name="Text Box 13"/>
            <p:cNvSpPr txBox="1">
              <a:spLocks noChangeArrowheads="1"/>
            </p:cNvSpPr>
            <p:nvPr/>
          </p:nvSpPr>
          <p:spPr bwMode="auto">
            <a:xfrm>
              <a:off x="4276" y="1920"/>
              <a:ext cx="728" cy="237"/>
            </a:xfrm>
            <a:prstGeom prst="rect">
              <a:avLst/>
            </a:prstGeom>
            <a:noFill/>
            <a:ln w="9525">
              <a:solidFill>
                <a:schemeClr val="tx1"/>
              </a:solidFill>
              <a:miter lim="800000"/>
              <a:headEnd/>
              <a:tailEnd/>
            </a:ln>
          </p:spPr>
          <p:txBody>
            <a:bodyPr>
              <a:spAutoFit/>
            </a:bodyPr>
            <a:lstStyle/>
            <a:p>
              <a:pPr>
                <a:spcBef>
                  <a:spcPct val="50000"/>
                </a:spcBef>
              </a:pPr>
              <a:r>
                <a:rPr lang="en-US">
                  <a:latin typeface="Arial" charset="0"/>
                </a:rPr>
                <a:t>   FVCI</a:t>
              </a:r>
            </a:p>
          </p:txBody>
        </p:sp>
        <p:sp>
          <p:nvSpPr>
            <p:cNvPr id="44047" name="Line 14"/>
            <p:cNvSpPr>
              <a:spLocks noChangeShapeType="1"/>
            </p:cNvSpPr>
            <p:nvPr/>
          </p:nvSpPr>
          <p:spPr bwMode="auto">
            <a:xfrm>
              <a:off x="1260" y="2160"/>
              <a:ext cx="0" cy="528"/>
            </a:xfrm>
            <a:prstGeom prst="line">
              <a:avLst/>
            </a:prstGeom>
            <a:noFill/>
            <a:ln w="9525">
              <a:solidFill>
                <a:schemeClr val="tx1"/>
              </a:solidFill>
              <a:round/>
              <a:headEnd/>
              <a:tailEnd/>
            </a:ln>
          </p:spPr>
          <p:txBody>
            <a:bodyPr/>
            <a:lstStyle/>
            <a:p>
              <a:endParaRPr lang="en-US"/>
            </a:p>
          </p:txBody>
        </p:sp>
        <p:sp>
          <p:nvSpPr>
            <p:cNvPr id="44048" name="Text Box 15"/>
            <p:cNvSpPr txBox="1">
              <a:spLocks noChangeArrowheads="1"/>
            </p:cNvSpPr>
            <p:nvPr/>
          </p:nvSpPr>
          <p:spPr bwMode="auto">
            <a:xfrm>
              <a:off x="1000" y="2688"/>
              <a:ext cx="520" cy="237"/>
            </a:xfrm>
            <a:prstGeom prst="rect">
              <a:avLst/>
            </a:prstGeom>
            <a:noFill/>
            <a:ln w="9525">
              <a:solidFill>
                <a:schemeClr val="tx1"/>
              </a:solidFill>
              <a:miter lim="800000"/>
              <a:headEnd/>
              <a:tailEnd/>
            </a:ln>
          </p:spPr>
          <p:txBody>
            <a:bodyPr>
              <a:spAutoFit/>
            </a:bodyPr>
            <a:lstStyle/>
            <a:p>
              <a:pPr>
                <a:spcBef>
                  <a:spcPct val="50000"/>
                </a:spcBef>
              </a:pPr>
              <a:r>
                <a:rPr lang="en-US">
                  <a:latin typeface="Arial" charset="0"/>
                </a:rPr>
                <a:t>VCF</a:t>
              </a:r>
            </a:p>
          </p:txBody>
        </p:sp>
        <p:sp>
          <p:nvSpPr>
            <p:cNvPr id="44049" name="Line 16"/>
            <p:cNvSpPr>
              <a:spLocks noChangeShapeType="1"/>
            </p:cNvSpPr>
            <p:nvPr/>
          </p:nvSpPr>
          <p:spPr bwMode="auto">
            <a:xfrm>
              <a:off x="4640" y="2160"/>
              <a:ext cx="0" cy="1248"/>
            </a:xfrm>
            <a:prstGeom prst="line">
              <a:avLst/>
            </a:prstGeom>
            <a:noFill/>
            <a:ln w="9525">
              <a:solidFill>
                <a:schemeClr val="tx1"/>
              </a:solidFill>
              <a:round/>
              <a:headEnd/>
              <a:tailEnd/>
            </a:ln>
          </p:spPr>
          <p:txBody>
            <a:bodyPr/>
            <a:lstStyle/>
            <a:p>
              <a:endParaRPr lang="en-US"/>
            </a:p>
          </p:txBody>
        </p:sp>
        <p:sp>
          <p:nvSpPr>
            <p:cNvPr id="44050" name="Text Box 17"/>
            <p:cNvSpPr txBox="1">
              <a:spLocks noChangeArrowheads="1"/>
            </p:cNvSpPr>
            <p:nvPr/>
          </p:nvSpPr>
          <p:spPr bwMode="auto">
            <a:xfrm>
              <a:off x="4380" y="3408"/>
              <a:ext cx="572" cy="237"/>
            </a:xfrm>
            <a:prstGeom prst="rect">
              <a:avLst/>
            </a:prstGeom>
            <a:noFill/>
            <a:ln w="9525">
              <a:solidFill>
                <a:schemeClr val="tx1"/>
              </a:solidFill>
              <a:miter lim="800000"/>
              <a:headEnd/>
              <a:tailEnd/>
            </a:ln>
          </p:spPr>
          <p:txBody>
            <a:bodyPr>
              <a:spAutoFit/>
            </a:bodyPr>
            <a:lstStyle/>
            <a:p>
              <a:pPr>
                <a:spcBef>
                  <a:spcPct val="50000"/>
                </a:spcBef>
              </a:pPr>
              <a:r>
                <a:rPr lang="en-US">
                  <a:latin typeface="Arial" charset="0"/>
                </a:rPr>
                <a:t>IVCU</a:t>
              </a:r>
            </a:p>
          </p:txBody>
        </p:sp>
        <p:sp>
          <p:nvSpPr>
            <p:cNvPr id="44051" name="Line 19"/>
            <p:cNvSpPr>
              <a:spLocks noChangeShapeType="1"/>
            </p:cNvSpPr>
            <p:nvPr/>
          </p:nvSpPr>
          <p:spPr bwMode="auto">
            <a:xfrm>
              <a:off x="1260" y="2928"/>
              <a:ext cx="0" cy="480"/>
            </a:xfrm>
            <a:prstGeom prst="line">
              <a:avLst/>
            </a:prstGeom>
            <a:noFill/>
            <a:ln w="9525">
              <a:solidFill>
                <a:schemeClr val="tx1"/>
              </a:solidFill>
              <a:round/>
              <a:headEnd/>
              <a:tailEnd/>
            </a:ln>
          </p:spPr>
          <p:txBody>
            <a:bodyPr/>
            <a:lstStyle/>
            <a:p>
              <a:endParaRPr lang="en-US"/>
            </a:p>
          </p:txBody>
        </p:sp>
        <p:sp>
          <p:nvSpPr>
            <p:cNvPr id="44052" name="Text Box 20"/>
            <p:cNvSpPr txBox="1">
              <a:spLocks noChangeArrowheads="1"/>
            </p:cNvSpPr>
            <p:nvPr/>
          </p:nvSpPr>
          <p:spPr bwMode="auto">
            <a:xfrm>
              <a:off x="1052" y="3408"/>
              <a:ext cx="468" cy="237"/>
            </a:xfrm>
            <a:prstGeom prst="rect">
              <a:avLst/>
            </a:prstGeom>
            <a:noFill/>
            <a:ln w="9525">
              <a:solidFill>
                <a:schemeClr val="tx1"/>
              </a:solidFill>
              <a:miter lim="800000"/>
              <a:headEnd/>
              <a:tailEnd/>
            </a:ln>
          </p:spPr>
          <p:txBody>
            <a:bodyPr>
              <a:spAutoFit/>
            </a:bodyPr>
            <a:lstStyle/>
            <a:p>
              <a:pPr>
                <a:spcBef>
                  <a:spcPct val="50000"/>
                </a:spcBef>
              </a:pPr>
              <a:r>
                <a:rPr lang="en-US">
                  <a:latin typeface="Arial" charset="0"/>
                </a:rPr>
                <a:t>VCU</a:t>
              </a:r>
            </a:p>
          </p:txBody>
        </p:sp>
        <p:sp>
          <p:nvSpPr>
            <p:cNvPr id="44053" name="Line 22"/>
            <p:cNvSpPr>
              <a:spLocks noChangeShapeType="1"/>
            </p:cNvSpPr>
            <p:nvPr/>
          </p:nvSpPr>
          <p:spPr bwMode="auto">
            <a:xfrm>
              <a:off x="428" y="2544"/>
              <a:ext cx="5140" cy="0"/>
            </a:xfrm>
            <a:prstGeom prst="line">
              <a:avLst/>
            </a:prstGeom>
            <a:noFill/>
            <a:ln w="9525">
              <a:solidFill>
                <a:schemeClr val="tx1"/>
              </a:solidFill>
              <a:round/>
              <a:headEnd/>
              <a:tailEnd/>
            </a:ln>
          </p:spPr>
          <p:txBody>
            <a:bodyPr/>
            <a:lstStyle/>
            <a:p>
              <a:endParaRPr lang="en-US"/>
            </a:p>
          </p:txBody>
        </p:sp>
        <p:sp>
          <p:nvSpPr>
            <p:cNvPr id="44054" name="Text Box 23"/>
            <p:cNvSpPr txBox="1">
              <a:spLocks noChangeArrowheads="1"/>
            </p:cNvSpPr>
            <p:nvPr/>
          </p:nvSpPr>
          <p:spPr bwMode="auto">
            <a:xfrm>
              <a:off x="2404" y="2256"/>
              <a:ext cx="1196" cy="231"/>
            </a:xfrm>
            <a:prstGeom prst="rect">
              <a:avLst/>
            </a:prstGeom>
            <a:noFill/>
            <a:ln w="9525">
              <a:noFill/>
              <a:miter lim="800000"/>
              <a:headEnd/>
              <a:tailEnd/>
            </a:ln>
          </p:spPr>
          <p:txBody>
            <a:bodyPr>
              <a:spAutoFit/>
            </a:bodyPr>
            <a:lstStyle/>
            <a:p>
              <a:pPr>
                <a:spcBef>
                  <a:spcPct val="50000"/>
                </a:spcBef>
              </a:pPr>
              <a:r>
                <a:rPr lang="en-US">
                  <a:latin typeface="Arial" charset="0"/>
                </a:rPr>
                <a:t>Outside India</a:t>
              </a:r>
            </a:p>
          </p:txBody>
        </p:sp>
        <p:sp>
          <p:nvSpPr>
            <p:cNvPr id="44055" name="Text Box 24"/>
            <p:cNvSpPr txBox="1">
              <a:spLocks noChangeArrowheads="1"/>
            </p:cNvSpPr>
            <p:nvPr/>
          </p:nvSpPr>
          <p:spPr bwMode="auto">
            <a:xfrm>
              <a:off x="2404" y="2640"/>
              <a:ext cx="1196" cy="231"/>
            </a:xfrm>
            <a:prstGeom prst="rect">
              <a:avLst/>
            </a:prstGeom>
            <a:noFill/>
            <a:ln w="9525">
              <a:noFill/>
              <a:miter lim="800000"/>
              <a:headEnd/>
              <a:tailEnd/>
            </a:ln>
          </p:spPr>
          <p:txBody>
            <a:bodyPr>
              <a:spAutoFit/>
            </a:bodyPr>
            <a:lstStyle/>
            <a:p>
              <a:pPr>
                <a:spcBef>
                  <a:spcPct val="50000"/>
                </a:spcBef>
              </a:pPr>
              <a:r>
                <a:rPr lang="en-US">
                  <a:latin typeface="Arial" charset="0"/>
                </a:rPr>
                <a:t>       In India</a:t>
              </a:r>
            </a:p>
          </p:txBody>
        </p:sp>
      </p:grpSp>
      <p:sp>
        <p:nvSpPr>
          <p:cNvPr id="44037" name="Slide Number Placeholder 18"/>
          <p:cNvSpPr txBox="1">
            <a:spLocks noGrp="1"/>
          </p:cNvSpPr>
          <p:nvPr/>
        </p:nvSpPr>
        <p:spPr bwMode="auto">
          <a:xfrm>
            <a:off x="9367838" y="6408738"/>
            <a:ext cx="396875"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
        <p:nvSpPr>
          <p:cNvPr id="44038" name="Footer Placeholder 19"/>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
        <p:nvSpPr>
          <p:cNvPr id="44039"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r>
              <a:rPr lang="en-US" sz="1000">
                <a:latin typeface="Arial" charset="0"/>
              </a:rPr>
              <a:t> </a:t>
            </a:r>
          </a:p>
        </p:txBody>
      </p:sp>
      <p:sp>
        <p:nvSpPr>
          <p:cNvPr id="44040" name="Rectangle 22"/>
          <p:cNvSpPr>
            <a:spLocks noChangeArrowheads="1"/>
          </p:cNvSpPr>
          <p:nvPr/>
        </p:nvSpPr>
        <p:spPr bwMode="auto">
          <a:xfrm>
            <a:off x="1219200" y="1066800"/>
            <a:ext cx="8686800" cy="609600"/>
          </a:xfrm>
          <a:prstGeom prst="rect">
            <a:avLst/>
          </a:prstGeom>
          <a:noFill/>
          <a:ln w="9525">
            <a:noFill/>
            <a:miter lim="800000"/>
            <a:headEnd/>
            <a:tailEnd/>
          </a:ln>
        </p:spPr>
        <p:txBody>
          <a:bodyPr>
            <a:spAutoFit/>
          </a:bodyPr>
          <a:lstStyle/>
          <a:p>
            <a:r>
              <a:rPr lang="en-US" sz="3400">
                <a:solidFill>
                  <a:schemeClr val="tx2"/>
                </a:solidFill>
              </a:rPr>
              <a:t>Investment by FVCI- Method of Investment</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oter Placeholder 2"/>
          <p:cNvSpPr>
            <a:spLocks noGrp="1"/>
          </p:cNvSpPr>
          <p:nvPr>
            <p:ph type="ftr" sz="quarter" idx="11"/>
          </p:nvPr>
        </p:nvSpPr>
        <p:spPr>
          <a:noFill/>
        </p:spPr>
        <p:txBody>
          <a:bodyPr/>
          <a:lstStyle/>
          <a:p>
            <a:r>
              <a:rPr lang="en-US" smtClean="0">
                <a:latin typeface="Tahoma" pitchFamily="32" charset="0"/>
              </a:rPr>
              <a:t>P. P. Shah &amp; Associates</a:t>
            </a:r>
          </a:p>
        </p:txBody>
      </p:sp>
      <p:sp>
        <p:nvSpPr>
          <p:cNvPr id="45059" name="Slide Number Placeholder 3"/>
          <p:cNvSpPr>
            <a:spLocks noGrp="1"/>
          </p:cNvSpPr>
          <p:nvPr>
            <p:ph type="sldNum" sz="quarter" idx="12"/>
          </p:nvPr>
        </p:nvSpPr>
        <p:spPr>
          <a:noFill/>
        </p:spPr>
        <p:txBody>
          <a:bodyPr/>
          <a:lstStyle/>
          <a:p>
            <a:fld id="{EBACB33E-8798-4EC3-BF47-8DC94A9E7258}" type="slidenum">
              <a:rPr lang="en-US" smtClean="0">
                <a:latin typeface="Tahoma" pitchFamily="32" charset="0"/>
              </a:rPr>
              <a:pPr/>
              <a:t>61</a:t>
            </a:fld>
            <a:endParaRPr lang="en-US" smtClean="0">
              <a:latin typeface="Tahoma" pitchFamily="32" charset="0"/>
            </a:endParaRPr>
          </a:p>
        </p:txBody>
      </p:sp>
      <p:grpSp>
        <p:nvGrpSpPr>
          <p:cNvPr id="45060" name="Group 24"/>
          <p:cNvGrpSpPr>
            <a:grpSpLocks/>
          </p:cNvGrpSpPr>
          <p:nvPr/>
        </p:nvGrpSpPr>
        <p:grpSpPr bwMode="auto">
          <a:xfrm>
            <a:off x="1092200" y="2117725"/>
            <a:ext cx="7594600" cy="3825875"/>
            <a:chOff x="688" y="1334"/>
            <a:chExt cx="4784" cy="2410"/>
          </a:xfrm>
        </p:grpSpPr>
        <p:sp>
          <p:nvSpPr>
            <p:cNvPr id="45065" name="Text Box 3"/>
            <p:cNvSpPr txBox="1">
              <a:spLocks noChangeArrowheads="1"/>
            </p:cNvSpPr>
            <p:nvPr/>
          </p:nvSpPr>
          <p:spPr bwMode="auto">
            <a:xfrm>
              <a:off x="792" y="1430"/>
              <a:ext cx="572" cy="237"/>
            </a:xfrm>
            <a:prstGeom prst="rect">
              <a:avLst/>
            </a:prstGeom>
            <a:noFill/>
            <a:ln w="9525">
              <a:solidFill>
                <a:schemeClr val="tx1"/>
              </a:solidFill>
              <a:miter lim="800000"/>
              <a:headEnd/>
              <a:tailEnd/>
            </a:ln>
          </p:spPr>
          <p:txBody>
            <a:bodyPr>
              <a:spAutoFit/>
            </a:bodyPr>
            <a:lstStyle/>
            <a:p>
              <a:pPr>
                <a:spcBef>
                  <a:spcPct val="50000"/>
                </a:spcBef>
              </a:pPr>
              <a:r>
                <a:rPr lang="en-US">
                  <a:latin typeface="Arial" charset="0"/>
                </a:rPr>
                <a:t>FVCI</a:t>
              </a:r>
            </a:p>
          </p:txBody>
        </p:sp>
        <p:sp>
          <p:nvSpPr>
            <p:cNvPr id="45066" name="Line 4"/>
            <p:cNvSpPr>
              <a:spLocks noChangeShapeType="1"/>
            </p:cNvSpPr>
            <p:nvPr/>
          </p:nvSpPr>
          <p:spPr bwMode="auto">
            <a:xfrm>
              <a:off x="1364" y="1526"/>
              <a:ext cx="312" cy="0"/>
            </a:xfrm>
            <a:prstGeom prst="line">
              <a:avLst/>
            </a:prstGeom>
            <a:noFill/>
            <a:ln w="9525">
              <a:solidFill>
                <a:schemeClr val="tx1"/>
              </a:solidFill>
              <a:round/>
              <a:headEnd/>
              <a:tailEnd type="triangle" w="med" len="med"/>
            </a:ln>
          </p:spPr>
          <p:txBody>
            <a:bodyPr/>
            <a:lstStyle/>
            <a:p>
              <a:endParaRPr lang="en-US"/>
            </a:p>
          </p:txBody>
        </p:sp>
        <p:sp>
          <p:nvSpPr>
            <p:cNvPr id="45067" name="Text Box 7"/>
            <p:cNvSpPr txBox="1">
              <a:spLocks noChangeArrowheads="1"/>
            </p:cNvSpPr>
            <p:nvPr/>
          </p:nvSpPr>
          <p:spPr bwMode="auto">
            <a:xfrm>
              <a:off x="1728" y="1334"/>
              <a:ext cx="3744" cy="442"/>
            </a:xfrm>
            <a:prstGeom prst="rect">
              <a:avLst/>
            </a:prstGeom>
            <a:noFill/>
            <a:ln w="9525">
              <a:noFill/>
              <a:miter lim="800000"/>
              <a:headEnd/>
              <a:tailEnd/>
            </a:ln>
          </p:spPr>
          <p:txBody>
            <a:bodyPr>
              <a:spAutoFit/>
            </a:bodyPr>
            <a:lstStyle/>
            <a:p>
              <a:pPr>
                <a:spcBef>
                  <a:spcPct val="50000"/>
                </a:spcBef>
              </a:pPr>
              <a:r>
                <a:rPr lang="en-US" sz="2000">
                  <a:latin typeface="Arial" charset="0"/>
                </a:rPr>
                <a:t>Registered with SEBI and subject to Government Guidelines dt. 20</a:t>
              </a:r>
              <a:r>
                <a:rPr lang="en-US" sz="2000" baseline="30000">
                  <a:latin typeface="Arial" charset="0"/>
                </a:rPr>
                <a:t>th</a:t>
              </a:r>
              <a:r>
                <a:rPr lang="en-US" sz="2000">
                  <a:latin typeface="Arial" charset="0"/>
                </a:rPr>
                <a:t> September 1995.</a:t>
              </a:r>
            </a:p>
          </p:txBody>
        </p:sp>
        <p:sp>
          <p:nvSpPr>
            <p:cNvPr id="45068" name="Line 8"/>
            <p:cNvSpPr>
              <a:spLocks noChangeShapeType="1"/>
            </p:cNvSpPr>
            <p:nvPr/>
          </p:nvSpPr>
          <p:spPr bwMode="auto">
            <a:xfrm>
              <a:off x="1104" y="1670"/>
              <a:ext cx="0" cy="432"/>
            </a:xfrm>
            <a:prstGeom prst="line">
              <a:avLst/>
            </a:prstGeom>
            <a:noFill/>
            <a:ln w="9525">
              <a:solidFill>
                <a:schemeClr val="tx1"/>
              </a:solidFill>
              <a:round/>
              <a:headEnd/>
              <a:tailEnd/>
            </a:ln>
          </p:spPr>
          <p:txBody>
            <a:bodyPr/>
            <a:lstStyle/>
            <a:p>
              <a:endParaRPr lang="en-US"/>
            </a:p>
          </p:txBody>
        </p:sp>
        <p:sp>
          <p:nvSpPr>
            <p:cNvPr id="45069" name="Text Box 9"/>
            <p:cNvSpPr txBox="1">
              <a:spLocks noChangeArrowheads="1"/>
            </p:cNvSpPr>
            <p:nvPr/>
          </p:nvSpPr>
          <p:spPr bwMode="auto">
            <a:xfrm>
              <a:off x="740" y="2102"/>
              <a:ext cx="624" cy="410"/>
            </a:xfrm>
            <a:prstGeom prst="rect">
              <a:avLst/>
            </a:prstGeom>
            <a:noFill/>
            <a:ln w="9525">
              <a:solidFill>
                <a:schemeClr val="tx1"/>
              </a:solidFill>
              <a:miter lim="800000"/>
              <a:headEnd/>
              <a:tailEnd/>
            </a:ln>
          </p:spPr>
          <p:txBody>
            <a:bodyPr>
              <a:spAutoFit/>
            </a:bodyPr>
            <a:lstStyle/>
            <a:p>
              <a:pPr>
                <a:spcBef>
                  <a:spcPct val="50000"/>
                </a:spcBef>
              </a:pPr>
              <a:r>
                <a:rPr lang="en-US">
                  <a:latin typeface="Arial" charset="0"/>
                </a:rPr>
                <a:t>Domestic VCF</a:t>
              </a:r>
            </a:p>
          </p:txBody>
        </p:sp>
        <p:sp>
          <p:nvSpPr>
            <p:cNvPr id="45070" name="Text Box 11"/>
            <p:cNvSpPr txBox="1">
              <a:spLocks noChangeArrowheads="1"/>
            </p:cNvSpPr>
            <p:nvPr/>
          </p:nvSpPr>
          <p:spPr bwMode="auto">
            <a:xfrm>
              <a:off x="1728" y="2054"/>
              <a:ext cx="2964" cy="250"/>
            </a:xfrm>
            <a:prstGeom prst="rect">
              <a:avLst/>
            </a:prstGeom>
            <a:noFill/>
            <a:ln w="9525">
              <a:noFill/>
              <a:miter lim="800000"/>
              <a:headEnd/>
              <a:tailEnd/>
            </a:ln>
          </p:spPr>
          <p:txBody>
            <a:bodyPr>
              <a:spAutoFit/>
            </a:bodyPr>
            <a:lstStyle/>
            <a:p>
              <a:pPr>
                <a:spcBef>
                  <a:spcPct val="50000"/>
                </a:spcBef>
              </a:pPr>
              <a:r>
                <a:rPr lang="en-US" sz="2000">
                  <a:latin typeface="Arial" charset="0"/>
                </a:rPr>
                <a:t>Subject to Government Guidelines.</a:t>
              </a:r>
            </a:p>
          </p:txBody>
        </p:sp>
        <p:sp>
          <p:nvSpPr>
            <p:cNvPr id="45071" name="Text Box 14"/>
            <p:cNvSpPr txBox="1">
              <a:spLocks noChangeArrowheads="1"/>
            </p:cNvSpPr>
            <p:nvPr/>
          </p:nvSpPr>
          <p:spPr bwMode="auto">
            <a:xfrm>
              <a:off x="1780" y="2246"/>
              <a:ext cx="2808" cy="250"/>
            </a:xfrm>
            <a:prstGeom prst="rect">
              <a:avLst/>
            </a:prstGeom>
            <a:noFill/>
            <a:ln w="9525">
              <a:noFill/>
              <a:miter lim="800000"/>
              <a:headEnd/>
              <a:tailEnd/>
            </a:ln>
          </p:spPr>
          <p:txBody>
            <a:bodyPr>
              <a:spAutoFit/>
            </a:bodyPr>
            <a:lstStyle/>
            <a:p>
              <a:pPr>
                <a:spcBef>
                  <a:spcPct val="50000"/>
                </a:spcBef>
              </a:pPr>
              <a:r>
                <a:rPr lang="en-US" sz="2000">
                  <a:latin typeface="Arial" charset="0"/>
                </a:rPr>
                <a:t>Registered with SEBI.</a:t>
              </a:r>
            </a:p>
          </p:txBody>
        </p:sp>
        <p:sp>
          <p:nvSpPr>
            <p:cNvPr id="45072" name="Line 15"/>
            <p:cNvSpPr>
              <a:spLocks noChangeShapeType="1"/>
            </p:cNvSpPr>
            <p:nvPr/>
          </p:nvSpPr>
          <p:spPr bwMode="auto">
            <a:xfrm>
              <a:off x="1364" y="2150"/>
              <a:ext cx="312" cy="0"/>
            </a:xfrm>
            <a:prstGeom prst="line">
              <a:avLst/>
            </a:prstGeom>
            <a:noFill/>
            <a:ln w="9525">
              <a:solidFill>
                <a:schemeClr val="tx1"/>
              </a:solidFill>
              <a:round/>
              <a:headEnd/>
              <a:tailEnd type="triangle" w="med" len="med"/>
            </a:ln>
          </p:spPr>
          <p:txBody>
            <a:bodyPr/>
            <a:lstStyle/>
            <a:p>
              <a:endParaRPr lang="en-US"/>
            </a:p>
          </p:txBody>
        </p:sp>
        <p:sp>
          <p:nvSpPr>
            <p:cNvPr id="45073" name="Line 16"/>
            <p:cNvSpPr>
              <a:spLocks noChangeShapeType="1"/>
            </p:cNvSpPr>
            <p:nvPr/>
          </p:nvSpPr>
          <p:spPr bwMode="auto">
            <a:xfrm>
              <a:off x="1364" y="2342"/>
              <a:ext cx="312" cy="0"/>
            </a:xfrm>
            <a:prstGeom prst="line">
              <a:avLst/>
            </a:prstGeom>
            <a:noFill/>
            <a:ln w="9525">
              <a:solidFill>
                <a:schemeClr val="tx1"/>
              </a:solidFill>
              <a:round/>
              <a:headEnd/>
              <a:tailEnd type="triangle" w="med" len="med"/>
            </a:ln>
          </p:spPr>
          <p:txBody>
            <a:bodyPr/>
            <a:lstStyle/>
            <a:p>
              <a:endParaRPr lang="en-US"/>
            </a:p>
          </p:txBody>
        </p:sp>
        <p:sp>
          <p:nvSpPr>
            <p:cNvPr id="45074" name="Text Box 17"/>
            <p:cNvSpPr txBox="1">
              <a:spLocks noChangeArrowheads="1"/>
            </p:cNvSpPr>
            <p:nvPr/>
          </p:nvSpPr>
          <p:spPr bwMode="auto">
            <a:xfrm>
              <a:off x="1780" y="2438"/>
              <a:ext cx="3432" cy="826"/>
            </a:xfrm>
            <a:prstGeom prst="rect">
              <a:avLst/>
            </a:prstGeom>
            <a:noFill/>
            <a:ln w="9525">
              <a:noFill/>
              <a:miter lim="800000"/>
              <a:headEnd/>
              <a:tailEnd/>
            </a:ln>
          </p:spPr>
          <p:txBody>
            <a:bodyPr>
              <a:spAutoFit/>
            </a:bodyPr>
            <a:lstStyle/>
            <a:p>
              <a:pPr>
                <a:spcBef>
                  <a:spcPct val="50000"/>
                </a:spcBef>
              </a:pPr>
              <a:r>
                <a:rPr lang="en-US" sz="2000">
                  <a:latin typeface="Arial" charset="0"/>
                </a:rPr>
                <a:t>Registered under section 10(23FB) of the Income Tax Act, 1961 for tax exemption subject to Ntf. No FEMA 20/2000-RB dt. 3</a:t>
              </a:r>
              <a:r>
                <a:rPr lang="en-US" sz="2000" baseline="30000">
                  <a:latin typeface="Arial" charset="0"/>
                </a:rPr>
                <a:t>rd</a:t>
              </a:r>
              <a:r>
                <a:rPr lang="en-US" sz="2000">
                  <a:latin typeface="Arial" charset="0"/>
                </a:rPr>
                <a:t> May 2000, Schedule 6.</a:t>
              </a:r>
            </a:p>
          </p:txBody>
        </p:sp>
        <p:sp>
          <p:nvSpPr>
            <p:cNvPr id="45075" name="Line 18"/>
            <p:cNvSpPr>
              <a:spLocks noChangeShapeType="1"/>
            </p:cNvSpPr>
            <p:nvPr/>
          </p:nvSpPr>
          <p:spPr bwMode="auto">
            <a:xfrm>
              <a:off x="1364" y="2534"/>
              <a:ext cx="312" cy="0"/>
            </a:xfrm>
            <a:prstGeom prst="line">
              <a:avLst/>
            </a:prstGeom>
            <a:noFill/>
            <a:ln w="9525">
              <a:solidFill>
                <a:schemeClr val="tx1"/>
              </a:solidFill>
              <a:round/>
              <a:headEnd/>
              <a:tailEnd type="triangle" w="med" len="med"/>
            </a:ln>
          </p:spPr>
          <p:txBody>
            <a:bodyPr/>
            <a:lstStyle/>
            <a:p>
              <a:endParaRPr lang="en-US"/>
            </a:p>
          </p:txBody>
        </p:sp>
        <p:sp>
          <p:nvSpPr>
            <p:cNvPr id="45076" name="Line 21"/>
            <p:cNvSpPr>
              <a:spLocks noChangeShapeType="1"/>
            </p:cNvSpPr>
            <p:nvPr/>
          </p:nvSpPr>
          <p:spPr bwMode="auto">
            <a:xfrm flipH="1">
              <a:off x="1052" y="2544"/>
              <a:ext cx="4" cy="806"/>
            </a:xfrm>
            <a:prstGeom prst="line">
              <a:avLst/>
            </a:prstGeom>
            <a:noFill/>
            <a:ln w="9525">
              <a:solidFill>
                <a:schemeClr val="tx1"/>
              </a:solidFill>
              <a:round/>
              <a:headEnd/>
              <a:tailEnd/>
            </a:ln>
          </p:spPr>
          <p:txBody>
            <a:bodyPr/>
            <a:lstStyle/>
            <a:p>
              <a:endParaRPr lang="en-US"/>
            </a:p>
          </p:txBody>
        </p:sp>
        <p:sp>
          <p:nvSpPr>
            <p:cNvPr id="45077" name="Text Box 22"/>
            <p:cNvSpPr txBox="1">
              <a:spLocks noChangeArrowheads="1"/>
            </p:cNvSpPr>
            <p:nvPr/>
          </p:nvSpPr>
          <p:spPr bwMode="auto">
            <a:xfrm>
              <a:off x="688" y="3350"/>
              <a:ext cx="624" cy="237"/>
            </a:xfrm>
            <a:prstGeom prst="rect">
              <a:avLst/>
            </a:prstGeom>
            <a:noFill/>
            <a:ln w="9525">
              <a:solidFill>
                <a:schemeClr val="tx1"/>
              </a:solidFill>
              <a:miter lim="800000"/>
              <a:headEnd/>
              <a:tailEnd/>
            </a:ln>
          </p:spPr>
          <p:txBody>
            <a:bodyPr>
              <a:spAutoFit/>
            </a:bodyPr>
            <a:lstStyle/>
            <a:p>
              <a:pPr>
                <a:spcBef>
                  <a:spcPct val="50000"/>
                </a:spcBef>
              </a:pPr>
              <a:r>
                <a:rPr lang="en-US">
                  <a:latin typeface="Arial" charset="0"/>
                </a:rPr>
                <a:t>VCU</a:t>
              </a:r>
            </a:p>
          </p:txBody>
        </p:sp>
        <p:sp>
          <p:nvSpPr>
            <p:cNvPr id="45078" name="Line 23"/>
            <p:cNvSpPr>
              <a:spLocks noChangeShapeType="1"/>
            </p:cNvSpPr>
            <p:nvPr/>
          </p:nvSpPr>
          <p:spPr bwMode="auto">
            <a:xfrm>
              <a:off x="1312" y="3446"/>
              <a:ext cx="312" cy="0"/>
            </a:xfrm>
            <a:prstGeom prst="line">
              <a:avLst/>
            </a:prstGeom>
            <a:noFill/>
            <a:ln w="9525">
              <a:solidFill>
                <a:schemeClr val="tx1"/>
              </a:solidFill>
              <a:round/>
              <a:headEnd/>
              <a:tailEnd type="triangle" w="med" len="med"/>
            </a:ln>
          </p:spPr>
          <p:txBody>
            <a:bodyPr/>
            <a:lstStyle/>
            <a:p>
              <a:endParaRPr lang="en-US"/>
            </a:p>
          </p:txBody>
        </p:sp>
        <p:sp>
          <p:nvSpPr>
            <p:cNvPr id="45079" name="Text Box 24"/>
            <p:cNvSpPr txBox="1">
              <a:spLocks noChangeArrowheads="1"/>
            </p:cNvSpPr>
            <p:nvPr/>
          </p:nvSpPr>
          <p:spPr bwMode="auto">
            <a:xfrm>
              <a:off x="1780" y="3302"/>
              <a:ext cx="3224" cy="442"/>
            </a:xfrm>
            <a:prstGeom prst="rect">
              <a:avLst/>
            </a:prstGeom>
            <a:noFill/>
            <a:ln w="9525">
              <a:noFill/>
              <a:miter lim="800000"/>
              <a:headEnd/>
              <a:tailEnd/>
            </a:ln>
          </p:spPr>
          <p:txBody>
            <a:bodyPr>
              <a:spAutoFit/>
            </a:bodyPr>
            <a:lstStyle/>
            <a:p>
              <a:pPr>
                <a:spcBef>
                  <a:spcPct val="50000"/>
                </a:spcBef>
              </a:pPr>
              <a:r>
                <a:rPr lang="en-US" sz="2000">
                  <a:latin typeface="Arial" charset="0"/>
                </a:rPr>
                <a:t>Subject to Ntf. No. FEMA 20/2000-RB dt. 3</a:t>
              </a:r>
              <a:r>
                <a:rPr lang="en-US" sz="2000" baseline="30000">
                  <a:latin typeface="Arial" charset="0"/>
                </a:rPr>
                <a:t>rd</a:t>
              </a:r>
              <a:r>
                <a:rPr lang="en-US" sz="2000">
                  <a:latin typeface="Arial" charset="0"/>
                </a:rPr>
                <a:t> May 2000, Schedule 1.</a:t>
              </a:r>
            </a:p>
          </p:txBody>
        </p:sp>
      </p:grpSp>
      <p:sp>
        <p:nvSpPr>
          <p:cNvPr id="45061" name="Slide Number Placeholder 18"/>
          <p:cNvSpPr txBox="1">
            <a:spLocks noGrp="1"/>
          </p:cNvSpPr>
          <p:nvPr/>
        </p:nvSpPr>
        <p:spPr bwMode="auto">
          <a:xfrm>
            <a:off x="9367838" y="6408738"/>
            <a:ext cx="396875"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
        <p:nvSpPr>
          <p:cNvPr id="45062" name="Footer Placeholder 19"/>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
        <p:nvSpPr>
          <p:cNvPr id="45063"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45064" name="Rectangle 22"/>
          <p:cNvSpPr>
            <a:spLocks noChangeArrowheads="1"/>
          </p:cNvSpPr>
          <p:nvPr/>
        </p:nvSpPr>
        <p:spPr bwMode="auto">
          <a:xfrm>
            <a:off x="1219200" y="609600"/>
            <a:ext cx="8686800" cy="1127125"/>
          </a:xfrm>
          <a:prstGeom prst="rect">
            <a:avLst/>
          </a:prstGeom>
          <a:noFill/>
          <a:ln w="9525">
            <a:noFill/>
            <a:miter lim="800000"/>
            <a:headEnd/>
            <a:tailEnd/>
          </a:ln>
        </p:spPr>
        <p:txBody>
          <a:bodyPr>
            <a:spAutoFit/>
          </a:bodyPr>
          <a:lstStyle/>
          <a:p>
            <a:r>
              <a:rPr lang="en-US" sz="3400">
                <a:solidFill>
                  <a:schemeClr val="tx2"/>
                </a:solidFill>
              </a:rPr>
              <a:t>Investment by FVCI into Domestic VCF/ VCI -  Regulatory Framework</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oter Placeholder 2"/>
          <p:cNvSpPr>
            <a:spLocks noGrp="1"/>
          </p:cNvSpPr>
          <p:nvPr>
            <p:ph type="ftr" sz="quarter" idx="11"/>
          </p:nvPr>
        </p:nvSpPr>
        <p:spPr>
          <a:noFill/>
        </p:spPr>
        <p:txBody>
          <a:bodyPr/>
          <a:lstStyle/>
          <a:p>
            <a:r>
              <a:rPr lang="en-US" smtClean="0">
                <a:latin typeface="Tahoma" pitchFamily="32" charset="0"/>
              </a:rPr>
              <a:t>P. P. Shah &amp; Associates</a:t>
            </a:r>
          </a:p>
        </p:txBody>
      </p:sp>
      <p:sp>
        <p:nvSpPr>
          <p:cNvPr id="46083" name="Slide Number Placeholder 3"/>
          <p:cNvSpPr>
            <a:spLocks noGrp="1"/>
          </p:cNvSpPr>
          <p:nvPr>
            <p:ph type="sldNum" sz="quarter" idx="12"/>
          </p:nvPr>
        </p:nvSpPr>
        <p:spPr>
          <a:noFill/>
        </p:spPr>
        <p:txBody>
          <a:bodyPr/>
          <a:lstStyle/>
          <a:p>
            <a:fld id="{D14F6F84-8AE8-4C7D-B07B-9EDCFBA35DBE}" type="slidenum">
              <a:rPr lang="en-US" smtClean="0">
                <a:latin typeface="Tahoma" pitchFamily="32" charset="0"/>
              </a:rPr>
              <a:pPr/>
              <a:t>62</a:t>
            </a:fld>
            <a:endParaRPr lang="en-US" smtClean="0">
              <a:latin typeface="Tahoma" pitchFamily="32" charset="0"/>
            </a:endParaRPr>
          </a:p>
        </p:txBody>
      </p:sp>
      <p:grpSp>
        <p:nvGrpSpPr>
          <p:cNvPr id="46084" name="Group 17"/>
          <p:cNvGrpSpPr>
            <a:grpSpLocks/>
          </p:cNvGrpSpPr>
          <p:nvPr/>
        </p:nvGrpSpPr>
        <p:grpSpPr bwMode="auto">
          <a:xfrm>
            <a:off x="1352550" y="2254250"/>
            <a:ext cx="7181850" cy="2470150"/>
            <a:chOff x="364" y="1104"/>
            <a:chExt cx="4524" cy="1556"/>
          </a:xfrm>
        </p:grpSpPr>
        <p:sp>
          <p:nvSpPr>
            <p:cNvPr id="46089" name="Text Box 3"/>
            <p:cNvSpPr txBox="1">
              <a:spLocks noChangeArrowheads="1"/>
            </p:cNvSpPr>
            <p:nvPr/>
          </p:nvSpPr>
          <p:spPr bwMode="auto">
            <a:xfrm>
              <a:off x="364" y="1104"/>
              <a:ext cx="936" cy="237"/>
            </a:xfrm>
            <a:prstGeom prst="rect">
              <a:avLst/>
            </a:prstGeom>
            <a:noFill/>
            <a:ln w="9525">
              <a:solidFill>
                <a:schemeClr val="tx1"/>
              </a:solidFill>
              <a:miter lim="800000"/>
              <a:headEnd/>
              <a:tailEnd/>
            </a:ln>
          </p:spPr>
          <p:txBody>
            <a:bodyPr>
              <a:spAutoFit/>
            </a:bodyPr>
            <a:lstStyle/>
            <a:p>
              <a:pPr>
                <a:spcBef>
                  <a:spcPct val="50000"/>
                </a:spcBef>
              </a:pPr>
              <a:r>
                <a:rPr lang="en-US">
                  <a:latin typeface="Arial" charset="0"/>
                </a:rPr>
                <a:t>   FVCI</a:t>
              </a:r>
            </a:p>
          </p:txBody>
        </p:sp>
        <p:sp>
          <p:nvSpPr>
            <p:cNvPr id="46090" name="Line 4"/>
            <p:cNvSpPr>
              <a:spLocks noChangeShapeType="1"/>
            </p:cNvSpPr>
            <p:nvPr/>
          </p:nvSpPr>
          <p:spPr bwMode="auto">
            <a:xfrm>
              <a:off x="832" y="1344"/>
              <a:ext cx="0" cy="816"/>
            </a:xfrm>
            <a:prstGeom prst="line">
              <a:avLst/>
            </a:prstGeom>
            <a:noFill/>
            <a:ln w="9525">
              <a:solidFill>
                <a:schemeClr val="tx1"/>
              </a:solidFill>
              <a:round/>
              <a:headEnd/>
              <a:tailEnd/>
            </a:ln>
          </p:spPr>
          <p:txBody>
            <a:bodyPr/>
            <a:lstStyle/>
            <a:p>
              <a:endParaRPr lang="en-US"/>
            </a:p>
          </p:txBody>
        </p:sp>
        <p:sp>
          <p:nvSpPr>
            <p:cNvPr id="46091" name="Line 6"/>
            <p:cNvSpPr>
              <a:spLocks noChangeShapeType="1"/>
            </p:cNvSpPr>
            <p:nvPr/>
          </p:nvSpPr>
          <p:spPr bwMode="auto">
            <a:xfrm>
              <a:off x="1300" y="1200"/>
              <a:ext cx="364" cy="0"/>
            </a:xfrm>
            <a:prstGeom prst="line">
              <a:avLst/>
            </a:prstGeom>
            <a:noFill/>
            <a:ln w="9525">
              <a:solidFill>
                <a:schemeClr val="tx1"/>
              </a:solidFill>
              <a:round/>
              <a:headEnd/>
              <a:tailEnd type="triangle" w="med" len="med"/>
            </a:ln>
          </p:spPr>
          <p:txBody>
            <a:bodyPr/>
            <a:lstStyle/>
            <a:p>
              <a:endParaRPr lang="en-US"/>
            </a:p>
          </p:txBody>
        </p:sp>
        <p:sp>
          <p:nvSpPr>
            <p:cNvPr id="46092" name="Text Box 7"/>
            <p:cNvSpPr txBox="1">
              <a:spLocks noChangeArrowheads="1"/>
            </p:cNvSpPr>
            <p:nvPr/>
          </p:nvSpPr>
          <p:spPr bwMode="auto">
            <a:xfrm>
              <a:off x="1872" y="1104"/>
              <a:ext cx="3016" cy="231"/>
            </a:xfrm>
            <a:prstGeom prst="rect">
              <a:avLst/>
            </a:prstGeom>
            <a:noFill/>
            <a:ln w="9525">
              <a:noFill/>
              <a:miter lim="800000"/>
              <a:headEnd/>
              <a:tailEnd/>
            </a:ln>
          </p:spPr>
          <p:txBody>
            <a:bodyPr>
              <a:spAutoFit/>
            </a:bodyPr>
            <a:lstStyle/>
            <a:p>
              <a:pPr>
                <a:spcBef>
                  <a:spcPct val="50000"/>
                </a:spcBef>
              </a:pPr>
              <a:r>
                <a:rPr lang="en-US">
                  <a:latin typeface="Arial" charset="0"/>
                </a:rPr>
                <a:t>No Registration will be required</a:t>
              </a:r>
            </a:p>
          </p:txBody>
        </p:sp>
        <p:sp>
          <p:nvSpPr>
            <p:cNvPr id="46093" name="Text Box 8"/>
            <p:cNvSpPr txBox="1">
              <a:spLocks noChangeArrowheads="1"/>
            </p:cNvSpPr>
            <p:nvPr/>
          </p:nvSpPr>
          <p:spPr bwMode="auto">
            <a:xfrm>
              <a:off x="1820" y="2064"/>
              <a:ext cx="3016" cy="231"/>
            </a:xfrm>
            <a:prstGeom prst="rect">
              <a:avLst/>
            </a:prstGeom>
            <a:noFill/>
            <a:ln w="9525">
              <a:noFill/>
              <a:miter lim="800000"/>
              <a:headEnd/>
              <a:tailEnd/>
            </a:ln>
          </p:spPr>
          <p:txBody>
            <a:bodyPr>
              <a:spAutoFit/>
            </a:bodyPr>
            <a:lstStyle/>
            <a:p>
              <a:pPr>
                <a:spcBef>
                  <a:spcPct val="50000"/>
                </a:spcBef>
              </a:pPr>
              <a:r>
                <a:rPr lang="en-US">
                  <a:latin typeface="Arial" charset="0"/>
                </a:rPr>
                <a:t>No Registration required</a:t>
              </a:r>
            </a:p>
          </p:txBody>
        </p:sp>
        <p:sp>
          <p:nvSpPr>
            <p:cNvPr id="46094" name="Line 9"/>
            <p:cNvSpPr>
              <a:spLocks noChangeShapeType="1"/>
            </p:cNvSpPr>
            <p:nvPr/>
          </p:nvSpPr>
          <p:spPr bwMode="auto">
            <a:xfrm>
              <a:off x="1300" y="2208"/>
              <a:ext cx="364" cy="0"/>
            </a:xfrm>
            <a:prstGeom prst="line">
              <a:avLst/>
            </a:prstGeom>
            <a:noFill/>
            <a:ln w="9525">
              <a:solidFill>
                <a:schemeClr val="tx1"/>
              </a:solidFill>
              <a:round/>
              <a:headEnd/>
              <a:tailEnd type="triangle" w="med" len="med"/>
            </a:ln>
          </p:spPr>
          <p:txBody>
            <a:bodyPr/>
            <a:lstStyle/>
            <a:p>
              <a:endParaRPr lang="en-US"/>
            </a:p>
          </p:txBody>
        </p:sp>
        <p:sp>
          <p:nvSpPr>
            <p:cNvPr id="46095" name="Text Box 10"/>
            <p:cNvSpPr txBox="1">
              <a:spLocks noChangeArrowheads="1"/>
            </p:cNvSpPr>
            <p:nvPr/>
          </p:nvSpPr>
          <p:spPr bwMode="auto">
            <a:xfrm>
              <a:off x="364" y="2160"/>
              <a:ext cx="936" cy="237"/>
            </a:xfrm>
            <a:prstGeom prst="rect">
              <a:avLst/>
            </a:prstGeom>
            <a:noFill/>
            <a:ln w="9525">
              <a:solidFill>
                <a:schemeClr val="tx1"/>
              </a:solidFill>
              <a:miter lim="800000"/>
              <a:headEnd/>
              <a:tailEnd/>
            </a:ln>
          </p:spPr>
          <p:txBody>
            <a:bodyPr>
              <a:spAutoFit/>
            </a:bodyPr>
            <a:lstStyle/>
            <a:p>
              <a:pPr>
                <a:spcBef>
                  <a:spcPct val="50000"/>
                </a:spcBef>
              </a:pPr>
              <a:r>
                <a:rPr lang="en-US">
                  <a:latin typeface="Arial" charset="0"/>
                </a:rPr>
                <a:t>     IVCU</a:t>
              </a:r>
            </a:p>
          </p:txBody>
        </p:sp>
        <p:sp>
          <p:nvSpPr>
            <p:cNvPr id="46096" name="Line 11"/>
            <p:cNvSpPr>
              <a:spLocks noChangeShapeType="1"/>
            </p:cNvSpPr>
            <p:nvPr/>
          </p:nvSpPr>
          <p:spPr bwMode="auto">
            <a:xfrm>
              <a:off x="1300" y="2352"/>
              <a:ext cx="364" cy="0"/>
            </a:xfrm>
            <a:prstGeom prst="line">
              <a:avLst/>
            </a:prstGeom>
            <a:noFill/>
            <a:ln w="9525">
              <a:solidFill>
                <a:schemeClr val="tx1"/>
              </a:solidFill>
              <a:round/>
              <a:headEnd/>
              <a:tailEnd type="triangle" w="med" len="med"/>
            </a:ln>
          </p:spPr>
          <p:txBody>
            <a:bodyPr/>
            <a:lstStyle/>
            <a:p>
              <a:endParaRPr lang="en-US"/>
            </a:p>
          </p:txBody>
        </p:sp>
        <p:sp>
          <p:nvSpPr>
            <p:cNvPr id="46097" name="Text Box 12"/>
            <p:cNvSpPr txBox="1">
              <a:spLocks noChangeArrowheads="1"/>
            </p:cNvSpPr>
            <p:nvPr/>
          </p:nvSpPr>
          <p:spPr bwMode="auto">
            <a:xfrm>
              <a:off x="1820" y="2256"/>
              <a:ext cx="2236" cy="404"/>
            </a:xfrm>
            <a:prstGeom prst="rect">
              <a:avLst/>
            </a:prstGeom>
            <a:noFill/>
            <a:ln w="9525">
              <a:noFill/>
              <a:miter lim="800000"/>
              <a:headEnd/>
              <a:tailEnd/>
            </a:ln>
          </p:spPr>
          <p:txBody>
            <a:bodyPr>
              <a:spAutoFit/>
            </a:bodyPr>
            <a:lstStyle/>
            <a:p>
              <a:pPr>
                <a:spcBef>
                  <a:spcPct val="50000"/>
                </a:spcBef>
              </a:pPr>
              <a:r>
                <a:rPr lang="en-US">
                  <a:latin typeface="Arial" charset="0"/>
                </a:rPr>
                <a:t>Schedule 1 of Ntf. No. FEMA 20/2000-RB dt. 3</a:t>
              </a:r>
              <a:r>
                <a:rPr lang="en-US" baseline="30000">
                  <a:latin typeface="Arial" charset="0"/>
                </a:rPr>
                <a:t>rd</a:t>
              </a:r>
              <a:r>
                <a:rPr lang="en-US">
                  <a:latin typeface="Arial" charset="0"/>
                </a:rPr>
                <a:t> May 2000</a:t>
              </a:r>
            </a:p>
          </p:txBody>
        </p:sp>
      </p:grpSp>
      <p:sp>
        <p:nvSpPr>
          <p:cNvPr id="46085" name="Slide Number Placeholder 12"/>
          <p:cNvSpPr txBox="1">
            <a:spLocks noGrp="1"/>
          </p:cNvSpPr>
          <p:nvPr/>
        </p:nvSpPr>
        <p:spPr bwMode="auto">
          <a:xfrm>
            <a:off x="9367838" y="6408738"/>
            <a:ext cx="396875"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
        <p:nvSpPr>
          <p:cNvPr id="46086" name="Footer Placeholder 13"/>
          <p:cNvSpPr txBox="1">
            <a:spLocks noGrp="1"/>
          </p:cNvSpPr>
          <p:nvPr/>
        </p:nvSpPr>
        <p:spPr bwMode="auto">
          <a:xfrm>
            <a:off x="4718050"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
        <p:nvSpPr>
          <p:cNvPr id="46087"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
        <p:nvSpPr>
          <p:cNvPr id="46088" name="Rectangle 16"/>
          <p:cNvSpPr>
            <a:spLocks noChangeArrowheads="1"/>
          </p:cNvSpPr>
          <p:nvPr/>
        </p:nvSpPr>
        <p:spPr bwMode="auto">
          <a:xfrm>
            <a:off x="1219200" y="1066800"/>
            <a:ext cx="8686800" cy="609600"/>
          </a:xfrm>
          <a:prstGeom prst="rect">
            <a:avLst/>
          </a:prstGeom>
          <a:noFill/>
          <a:ln w="9525">
            <a:noFill/>
            <a:miter lim="800000"/>
            <a:headEnd/>
            <a:tailEnd/>
          </a:ln>
        </p:spPr>
        <p:txBody>
          <a:bodyPr>
            <a:spAutoFit/>
          </a:bodyPr>
          <a:lstStyle/>
          <a:p>
            <a:r>
              <a:rPr lang="en-US" sz="3400">
                <a:solidFill>
                  <a:schemeClr val="tx2"/>
                </a:solidFill>
              </a:rPr>
              <a:t>Investment by FVCI into an IVCU</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5"/>
          <p:cNvSpPr>
            <a:spLocks noGrp="1" noChangeArrowheads="1"/>
          </p:cNvSpPr>
          <p:nvPr>
            <p:ph type="ftr" sz="quarter" idx="11"/>
          </p:nvPr>
        </p:nvSpPr>
        <p:spPr>
          <a:noFill/>
        </p:spPr>
        <p:txBody>
          <a:bodyPr/>
          <a:lstStyle/>
          <a:p>
            <a:r>
              <a:rPr lang="en-US" smtClean="0">
                <a:latin typeface="Tahoma" pitchFamily="32" charset="0"/>
              </a:rPr>
              <a:t>P. P. Shah &amp; Associates</a:t>
            </a:r>
          </a:p>
        </p:txBody>
      </p:sp>
      <p:sp>
        <p:nvSpPr>
          <p:cNvPr id="47107" name="Rectangle 16"/>
          <p:cNvSpPr>
            <a:spLocks noGrp="1" noChangeArrowheads="1"/>
          </p:cNvSpPr>
          <p:nvPr>
            <p:ph type="sldNum" sz="quarter" idx="12"/>
          </p:nvPr>
        </p:nvSpPr>
        <p:spPr>
          <a:noFill/>
        </p:spPr>
        <p:txBody>
          <a:bodyPr/>
          <a:lstStyle/>
          <a:p>
            <a:fld id="{282ABC3C-B941-433D-BBDE-26498B0CFCC8}" type="slidenum">
              <a:rPr lang="en-US" smtClean="0">
                <a:latin typeface="Tahoma" pitchFamily="32" charset="0"/>
              </a:rPr>
              <a:pPr/>
              <a:t>63</a:t>
            </a:fld>
            <a:endParaRPr lang="en-US" smtClean="0">
              <a:latin typeface="Tahoma" pitchFamily="32" charset="0"/>
            </a:endParaRPr>
          </a:p>
        </p:txBody>
      </p:sp>
      <p:sp>
        <p:nvSpPr>
          <p:cNvPr id="52228" name="Rectangle 4"/>
          <p:cNvSpPr>
            <a:spLocks noGrp="1"/>
          </p:cNvSpPr>
          <p:nvPr>
            <p:ph type="title"/>
          </p:nvPr>
        </p:nvSpPr>
        <p:spPr>
          <a:xfrm>
            <a:off x="1165225" y="1833563"/>
            <a:ext cx="8229600" cy="1143000"/>
          </a:xfrm>
        </p:spPr>
        <p:txBody>
          <a:bodyPr anchor="ctr">
            <a:normAutofit/>
            <a:scene3d>
              <a:camera prst="orthographicFront"/>
              <a:lightRig rig="soft" dir="t"/>
            </a:scene3d>
            <a:sp3d prstMaterial="softEdge">
              <a:bevelT w="25400" h="25400"/>
            </a:sp3d>
          </a:bodyPr>
          <a:lstStyle/>
          <a:p>
            <a:pPr algn="ctr">
              <a:defRPr/>
            </a:pPr>
            <a:r>
              <a:rPr lang="en-US" sz="4900" b="1" kern="1200">
                <a:effectLst>
                  <a:outerShdw blurRad="38100" dist="38100" dir="2700000" algn="tl">
                    <a:srgbClr val="C0C0C0"/>
                  </a:outerShdw>
                </a:effectLst>
                <a:latin typeface="Arial" charset="0"/>
              </a:rPr>
              <a:t>Thank You</a:t>
            </a:r>
          </a:p>
        </p:txBody>
      </p:sp>
      <p:sp>
        <p:nvSpPr>
          <p:cNvPr id="47109" name="Footer Placeholder 6"/>
          <p:cNvSpPr txBox="1">
            <a:spLocks noGrp="1"/>
          </p:cNvSpPr>
          <p:nvPr/>
        </p:nvSpPr>
        <p:spPr bwMode="auto">
          <a:xfrm>
            <a:off x="4745038" y="6408738"/>
            <a:ext cx="2546350" cy="365125"/>
          </a:xfrm>
          <a:prstGeom prst="rect">
            <a:avLst/>
          </a:prstGeom>
          <a:noFill/>
          <a:ln w="9525">
            <a:noFill/>
            <a:miter lim="800000"/>
            <a:headEnd/>
            <a:tailEnd/>
          </a:ln>
        </p:spPr>
        <p:txBody>
          <a:bodyPr anchor="b"/>
          <a:lstStyle/>
          <a:p>
            <a:pPr algn="r" eaLnBrk="1" hangingPunct="1"/>
            <a:endParaRPr lang="en-US" sz="1000">
              <a:latin typeface="Arial" charset="0"/>
            </a:endParaRPr>
          </a:p>
        </p:txBody>
      </p:sp>
      <p:sp>
        <p:nvSpPr>
          <p:cNvPr id="47110" name="Date Placeholder 3"/>
          <p:cNvSpPr txBox="1">
            <a:spLocks noGrp="1"/>
          </p:cNvSpPr>
          <p:nvPr/>
        </p:nvSpPr>
        <p:spPr bwMode="auto">
          <a:xfrm>
            <a:off x="412750" y="6408738"/>
            <a:ext cx="2079625" cy="365125"/>
          </a:xfrm>
          <a:prstGeom prst="rect">
            <a:avLst/>
          </a:prstGeom>
          <a:noFill/>
          <a:ln w="9525">
            <a:noFill/>
            <a:miter lim="800000"/>
            <a:headEnd/>
            <a:tailEnd/>
          </a:ln>
        </p:spPr>
        <p:txBody>
          <a:bodyPr anchor="b"/>
          <a:lstStyle/>
          <a:p>
            <a:pPr eaLnBrk="1" hangingPunct="1"/>
            <a:endParaRPr lang="en-US" sz="1000">
              <a:latin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8195" name="Slide Number Placeholder 5"/>
          <p:cNvSpPr>
            <a:spLocks noGrp="1"/>
          </p:cNvSpPr>
          <p:nvPr>
            <p:ph type="sldNum" sz="quarter" idx="12"/>
          </p:nvPr>
        </p:nvSpPr>
        <p:spPr>
          <a:noFill/>
        </p:spPr>
        <p:txBody>
          <a:bodyPr/>
          <a:lstStyle/>
          <a:p>
            <a:fld id="{184A1DDC-6FE4-4B6C-A5D9-2D2431DB7BA7}" type="slidenum">
              <a:rPr lang="en-US" smtClean="0">
                <a:latin typeface="Tahoma" pitchFamily="32" charset="0"/>
              </a:rPr>
              <a:pPr/>
              <a:t>7</a:t>
            </a:fld>
            <a:endParaRPr lang="en-US" smtClean="0">
              <a:latin typeface="Tahoma" pitchFamily="32" charset="0"/>
            </a:endParaRPr>
          </a:p>
        </p:txBody>
      </p:sp>
      <p:sp>
        <p:nvSpPr>
          <p:cNvPr id="8196" name="Rectangle 2"/>
          <p:cNvSpPr>
            <a:spLocks noGrp="1" noChangeArrowheads="1"/>
          </p:cNvSpPr>
          <p:nvPr>
            <p:ph type="title"/>
          </p:nvPr>
        </p:nvSpPr>
        <p:spPr/>
        <p:txBody>
          <a:bodyPr/>
          <a:lstStyle/>
          <a:p>
            <a:pPr eaLnBrk="1" hangingPunct="1"/>
            <a:r>
              <a:rPr lang="en-US" sz="3400" smtClean="0"/>
              <a:t>Investment in India</a:t>
            </a:r>
            <a:br>
              <a:rPr lang="en-US" sz="3400" smtClean="0"/>
            </a:br>
            <a:r>
              <a:rPr lang="en-US" sz="3400" smtClean="0"/>
              <a:t>Legal Framework				contd.</a:t>
            </a:r>
          </a:p>
        </p:txBody>
      </p:sp>
      <p:sp>
        <p:nvSpPr>
          <p:cNvPr id="8197" name="Rectangle 3"/>
          <p:cNvSpPr>
            <a:spLocks noGrp="1" noChangeArrowheads="1"/>
          </p:cNvSpPr>
          <p:nvPr>
            <p:ph type="body" idx="1"/>
          </p:nvPr>
        </p:nvSpPr>
        <p:spPr/>
        <p:txBody>
          <a:bodyPr/>
          <a:lstStyle/>
          <a:p>
            <a:pPr eaLnBrk="1" hangingPunct="1"/>
            <a:r>
              <a:rPr lang="en-US" sz="2000" dirty="0" smtClean="0"/>
              <a:t>Activity of </a:t>
            </a:r>
            <a:r>
              <a:rPr lang="en-US" sz="2000" dirty="0" err="1" smtClean="0"/>
              <a:t>Liasion</a:t>
            </a:r>
            <a:r>
              <a:rPr lang="en-US" sz="2000" dirty="0" smtClean="0"/>
              <a:t> office, Branch and Project office, Notification No 22/2000-RB </a:t>
            </a:r>
            <a:r>
              <a:rPr lang="en-US" sz="2000" dirty="0" err="1" smtClean="0"/>
              <a:t>dt</a:t>
            </a:r>
            <a:r>
              <a:rPr lang="en-US" sz="2000" dirty="0" smtClean="0"/>
              <a:t>. 3</a:t>
            </a:r>
            <a:r>
              <a:rPr lang="en-US" sz="2000" baseline="30000" dirty="0" smtClean="0"/>
              <a:t>rd</a:t>
            </a:r>
            <a:r>
              <a:rPr lang="en-US" sz="2000" dirty="0" smtClean="0"/>
              <a:t> May 2000.</a:t>
            </a:r>
          </a:p>
          <a:p>
            <a:pPr eaLnBrk="1" hangingPunct="1"/>
            <a:endParaRPr lang="en-US" sz="2000" dirty="0" smtClean="0"/>
          </a:p>
          <a:p>
            <a:pPr eaLnBrk="1" hangingPunct="1"/>
            <a:r>
              <a:rPr lang="en-US" sz="2000" dirty="0" smtClean="0"/>
              <a:t>Investment in Partnership Firm by PROI, Notification No 24/2000-RB </a:t>
            </a:r>
            <a:r>
              <a:rPr lang="en-US" sz="2000" dirty="0" err="1" smtClean="0"/>
              <a:t>dt</a:t>
            </a:r>
            <a:r>
              <a:rPr lang="en-US" sz="2000" dirty="0" smtClean="0"/>
              <a:t>. 3</a:t>
            </a:r>
            <a:r>
              <a:rPr lang="en-US" sz="2000" baseline="30000" dirty="0" smtClean="0"/>
              <a:t>rd</a:t>
            </a:r>
            <a:r>
              <a:rPr lang="en-US" sz="2000" dirty="0" smtClean="0"/>
              <a:t> May 2000.</a:t>
            </a:r>
          </a:p>
          <a:p>
            <a:pPr eaLnBrk="1" hangingPunct="1">
              <a:buNone/>
            </a:pPr>
            <a:endParaRPr lang="en-US" sz="2000" dirty="0" smtClean="0"/>
          </a:p>
          <a:p>
            <a:pPr eaLnBrk="1" hangingPunct="1"/>
            <a:r>
              <a:rPr lang="en-US" sz="2000" dirty="0" smtClean="0"/>
              <a:t>Investment in Immovable property by PROI, Notification No 21/2000-RB </a:t>
            </a:r>
            <a:r>
              <a:rPr lang="en-US" sz="2000" dirty="0" err="1" smtClean="0"/>
              <a:t>dt</a:t>
            </a:r>
            <a:r>
              <a:rPr lang="en-US" sz="2000" dirty="0" smtClean="0"/>
              <a:t>. 3</a:t>
            </a:r>
            <a:r>
              <a:rPr lang="en-US" sz="2000" baseline="30000" dirty="0" smtClean="0"/>
              <a:t>rd</a:t>
            </a:r>
            <a:r>
              <a:rPr lang="en-US" sz="2000" dirty="0" smtClean="0"/>
              <a:t> May 2000.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9219" name="Slide Number Placeholder 5"/>
          <p:cNvSpPr>
            <a:spLocks noGrp="1"/>
          </p:cNvSpPr>
          <p:nvPr>
            <p:ph type="sldNum" sz="quarter" idx="12"/>
          </p:nvPr>
        </p:nvSpPr>
        <p:spPr>
          <a:noFill/>
        </p:spPr>
        <p:txBody>
          <a:bodyPr/>
          <a:lstStyle/>
          <a:p>
            <a:fld id="{6B9F0E89-B9D2-4F69-825C-7AA53ED4EF4A}" type="slidenum">
              <a:rPr lang="en-US" smtClean="0">
                <a:latin typeface="Tahoma" pitchFamily="32" charset="0"/>
              </a:rPr>
              <a:pPr/>
              <a:t>8</a:t>
            </a:fld>
            <a:endParaRPr lang="en-US" smtClean="0">
              <a:latin typeface="Tahoma" pitchFamily="32" charset="0"/>
            </a:endParaRPr>
          </a:p>
        </p:txBody>
      </p:sp>
      <p:sp>
        <p:nvSpPr>
          <p:cNvPr id="9220" name="Rectangle 2"/>
          <p:cNvSpPr>
            <a:spLocks noGrp="1" noChangeArrowheads="1"/>
          </p:cNvSpPr>
          <p:nvPr>
            <p:ph type="title"/>
          </p:nvPr>
        </p:nvSpPr>
        <p:spPr>
          <a:xfrm>
            <a:off x="1246188" y="228600"/>
            <a:ext cx="8659812" cy="1462088"/>
          </a:xfrm>
        </p:spPr>
        <p:txBody>
          <a:bodyPr/>
          <a:lstStyle/>
          <a:p>
            <a:pPr eaLnBrk="1" hangingPunct="1"/>
            <a:r>
              <a:rPr lang="en-US" sz="3400" dirty="0" smtClean="0"/>
              <a:t>Foreign Direct Investment Policy</a:t>
            </a:r>
          </a:p>
        </p:txBody>
      </p:sp>
      <p:sp>
        <p:nvSpPr>
          <p:cNvPr id="9221" name="Rectangle 3"/>
          <p:cNvSpPr>
            <a:spLocks noGrp="1" noChangeArrowheads="1"/>
          </p:cNvSpPr>
          <p:nvPr>
            <p:ph type="body" idx="1"/>
          </p:nvPr>
        </p:nvSpPr>
        <p:spPr>
          <a:xfrm>
            <a:off x="1281113" y="1905000"/>
            <a:ext cx="8420100" cy="4572000"/>
          </a:xfrm>
        </p:spPr>
        <p:txBody>
          <a:bodyPr/>
          <a:lstStyle/>
          <a:p>
            <a:pPr eaLnBrk="1" hangingPunct="1">
              <a:lnSpc>
                <a:spcPct val="90000"/>
              </a:lnSpc>
            </a:pPr>
            <a:endParaRPr lang="en-US" sz="2000" dirty="0" smtClean="0"/>
          </a:p>
          <a:p>
            <a:pPr eaLnBrk="1" hangingPunct="1">
              <a:lnSpc>
                <a:spcPct val="90000"/>
              </a:lnSpc>
            </a:pPr>
            <a:r>
              <a:rPr lang="en-US" sz="2000" dirty="0" smtClean="0"/>
              <a:t>Consolidated FDI Policy </a:t>
            </a:r>
            <a:r>
              <a:rPr lang="en-US" sz="2000" dirty="0" err="1" smtClean="0"/>
              <a:t>dt</a:t>
            </a:r>
            <a:r>
              <a:rPr lang="en-US" sz="2000" dirty="0" smtClean="0"/>
              <a:t>. 01.04.2011 of Ministry of Commerce &amp; Industry (MOC &amp; I), Department of Industrial Policy and Promotion (DIPP), Government of India (GOI) (Consolidated FDI Policy (CFDIP))</a:t>
            </a:r>
          </a:p>
          <a:p>
            <a:pPr eaLnBrk="1" hangingPunct="1">
              <a:lnSpc>
                <a:spcPct val="90000"/>
              </a:lnSpc>
              <a:buNone/>
            </a:pPr>
            <a:endParaRPr lang="en-US" sz="2000" dirty="0" smtClean="0"/>
          </a:p>
          <a:p>
            <a:pPr eaLnBrk="1" hangingPunct="1">
              <a:lnSpc>
                <a:spcPct val="90000"/>
              </a:lnSpc>
            </a:pPr>
            <a:r>
              <a:rPr lang="en-US" sz="2000" dirty="0" smtClean="0"/>
              <a:t>Investment by PROI with approval of FIPB/ SIA- Guidelines of FIPB, MOC, GOI. (Para 2.1.17 of Policy)</a:t>
            </a:r>
          </a:p>
          <a:p>
            <a:pPr eaLnBrk="1" hangingPunct="1">
              <a:lnSpc>
                <a:spcPct val="90000"/>
              </a:lnSpc>
              <a:buNone/>
            </a:pPr>
            <a:endParaRPr lang="en-US" sz="2000" dirty="0" smtClean="0"/>
          </a:p>
          <a:p>
            <a:pPr eaLnBrk="1" hangingPunct="1">
              <a:lnSpc>
                <a:spcPct val="90000"/>
              </a:lnSpc>
            </a:pPr>
            <a:r>
              <a:rPr lang="en-US" sz="2000" dirty="0" smtClean="0"/>
              <a:t>Investment under Automatic Route (Notification No. FEMA 20/2000-RB dated May 3, 2000)(Para 4.2 of the Policy.)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p>
            <a:r>
              <a:rPr lang="en-US" smtClean="0">
                <a:latin typeface="Tahoma" pitchFamily="32" charset="0"/>
              </a:rPr>
              <a:t>P. P. Shah &amp; Associates</a:t>
            </a:r>
          </a:p>
        </p:txBody>
      </p:sp>
      <p:sp>
        <p:nvSpPr>
          <p:cNvPr id="9219" name="Slide Number Placeholder 5"/>
          <p:cNvSpPr>
            <a:spLocks noGrp="1"/>
          </p:cNvSpPr>
          <p:nvPr>
            <p:ph type="sldNum" sz="quarter" idx="12"/>
          </p:nvPr>
        </p:nvSpPr>
        <p:spPr>
          <a:noFill/>
        </p:spPr>
        <p:txBody>
          <a:bodyPr/>
          <a:lstStyle/>
          <a:p>
            <a:fld id="{6B9F0E89-B9D2-4F69-825C-7AA53ED4EF4A}" type="slidenum">
              <a:rPr lang="en-US" smtClean="0">
                <a:latin typeface="Tahoma" pitchFamily="32" charset="0"/>
              </a:rPr>
              <a:pPr/>
              <a:t>9</a:t>
            </a:fld>
            <a:endParaRPr lang="en-US" smtClean="0">
              <a:latin typeface="Tahoma" pitchFamily="32" charset="0"/>
            </a:endParaRPr>
          </a:p>
        </p:txBody>
      </p:sp>
      <p:sp>
        <p:nvSpPr>
          <p:cNvPr id="9220" name="Rectangle 2"/>
          <p:cNvSpPr>
            <a:spLocks noGrp="1" noChangeArrowheads="1"/>
          </p:cNvSpPr>
          <p:nvPr>
            <p:ph type="title"/>
          </p:nvPr>
        </p:nvSpPr>
        <p:spPr>
          <a:xfrm>
            <a:off x="1246188" y="228600"/>
            <a:ext cx="8659812" cy="1462088"/>
          </a:xfrm>
        </p:spPr>
        <p:txBody>
          <a:bodyPr/>
          <a:lstStyle/>
          <a:p>
            <a:pPr eaLnBrk="1" hangingPunct="1"/>
            <a:r>
              <a:rPr lang="en-US" sz="3400" dirty="0" smtClean="0"/>
              <a:t>Foreign Direct Investment Policy </a:t>
            </a:r>
            <a:br>
              <a:rPr lang="en-US" sz="3400" dirty="0" smtClean="0"/>
            </a:br>
            <a:r>
              <a:rPr lang="en-US" sz="3400" dirty="0" smtClean="0"/>
              <a:t>– </a:t>
            </a:r>
            <a:r>
              <a:rPr lang="en-US" sz="2800" dirty="0" smtClean="0"/>
              <a:t>Important Definitions</a:t>
            </a:r>
          </a:p>
        </p:txBody>
      </p:sp>
      <p:sp>
        <p:nvSpPr>
          <p:cNvPr id="9221" name="Rectangle 3"/>
          <p:cNvSpPr>
            <a:spLocks noGrp="1" noChangeArrowheads="1"/>
          </p:cNvSpPr>
          <p:nvPr>
            <p:ph type="body" idx="1"/>
          </p:nvPr>
        </p:nvSpPr>
        <p:spPr>
          <a:xfrm>
            <a:off x="1281113" y="1905000"/>
            <a:ext cx="8420100" cy="4572000"/>
          </a:xfrm>
        </p:spPr>
        <p:txBody>
          <a:bodyPr/>
          <a:lstStyle/>
          <a:p>
            <a:pPr eaLnBrk="1" hangingPunct="1">
              <a:lnSpc>
                <a:spcPct val="90000"/>
              </a:lnSpc>
            </a:pPr>
            <a:endParaRPr lang="en-US" sz="2000" dirty="0" smtClean="0"/>
          </a:p>
          <a:p>
            <a:pPr eaLnBrk="1" hangingPunct="1">
              <a:lnSpc>
                <a:spcPct val="90000"/>
              </a:lnSpc>
            </a:pPr>
            <a:r>
              <a:rPr lang="en-US" sz="2000" dirty="0" smtClean="0"/>
              <a:t>FDI</a:t>
            </a:r>
          </a:p>
          <a:p>
            <a:pPr eaLnBrk="1" hangingPunct="1">
              <a:lnSpc>
                <a:spcPct val="90000"/>
              </a:lnSpc>
            </a:pPr>
            <a:endParaRPr lang="en-US" sz="2000" dirty="0" smtClean="0"/>
          </a:p>
          <a:p>
            <a:pPr eaLnBrk="1" hangingPunct="1">
              <a:lnSpc>
                <a:spcPct val="90000"/>
              </a:lnSpc>
              <a:buNone/>
            </a:pPr>
            <a:r>
              <a:rPr lang="en-US" sz="2000" dirty="0" smtClean="0"/>
              <a:t>     ‘FDI’ means investment by non-resident entity/person resident outside India in the capital of the Indian company under Schedule 1 of FEM(Transfer or Issue of Security by a Person Resident Outside India) Regulations 2000 (Para 2.1.12 of FDI Policy)</a:t>
            </a: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2991</TotalTime>
  <Words>5490</Words>
  <Application>Microsoft Office PowerPoint</Application>
  <PresentationFormat>A4 Paper (210x297 mm)</PresentationFormat>
  <Paragraphs>914</Paragraphs>
  <Slides>63</Slides>
  <Notes>63</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Blends</vt:lpstr>
      <vt:lpstr>ICAI-WIRC CONFERENCE ON FEMA   19th August, 2011</vt:lpstr>
      <vt:lpstr>Overview of Presentation</vt:lpstr>
      <vt:lpstr>Slide 3</vt:lpstr>
      <vt:lpstr>Overview of scheme of Investment by PROI</vt:lpstr>
      <vt:lpstr>Investment in India</vt:lpstr>
      <vt:lpstr>Investment in India Legal Framework</vt:lpstr>
      <vt:lpstr>Investment in India Legal Framework    contd.</vt:lpstr>
      <vt:lpstr>Foreign Direct Investment Policy</vt:lpstr>
      <vt:lpstr>Foreign Direct Investment Policy  – Important Definitions</vt:lpstr>
      <vt:lpstr>Foreign Direct Investment Policy  – Important Definitions contd.</vt:lpstr>
      <vt:lpstr>Foreign Direct Investment Policy  – Important Definitions contd.</vt:lpstr>
      <vt:lpstr>Foreign Direct Investment Policy  – Important Definitions contd.</vt:lpstr>
      <vt:lpstr>Foreign Direct Investment Policy  – Important Definitions contd.</vt:lpstr>
      <vt:lpstr>Foreign Direct Investment Policy  – Important Definitions contd.</vt:lpstr>
      <vt:lpstr>Automatic Route of Investment to PROI</vt:lpstr>
      <vt:lpstr>Automatic Route of Investment to PROI               contd.</vt:lpstr>
      <vt:lpstr>Automatic Route of Investment to PROI             contd.</vt:lpstr>
      <vt:lpstr>Automatic Route of Investment to PROI             contd.</vt:lpstr>
      <vt:lpstr>Automatic Route of Investment to PROI             contd.</vt:lpstr>
      <vt:lpstr>Erstwhile OCBs</vt:lpstr>
      <vt:lpstr>Guidelines for FIPB Approval</vt:lpstr>
      <vt:lpstr>Guidelines for FIPB Approval      contd.</vt:lpstr>
      <vt:lpstr>Recent changes in Consolidated FDI Policy – Issue of Warrants / Partly paid shares</vt:lpstr>
      <vt:lpstr>Recent changes in Consolidated FDI Policy – Pricing of Convertible Instruments</vt:lpstr>
      <vt:lpstr>Recent changes in Consolidated FDI Policy – Issue of Shares for non-cash consideration</vt:lpstr>
      <vt:lpstr>Recent changes in Consolidated FDI Policy – Issue of Shares for non-cash consideration   contd.</vt:lpstr>
      <vt:lpstr>Recent changes in Consolidated FDI Policy – Removal of condition of prior approval in case of existing JV / Collaboration</vt:lpstr>
      <vt:lpstr>Recent changes in Consolidated FDI Policy – Simplification of down-stream investments</vt:lpstr>
      <vt:lpstr>Recent changes in Consolidated FDI Policy – Development of seeds</vt:lpstr>
      <vt:lpstr>Slide 30</vt:lpstr>
      <vt:lpstr>Slide 31</vt:lpstr>
      <vt:lpstr>Slide 32</vt:lpstr>
      <vt:lpstr>Direct and Indirect Foreign Investment in Indian Companies contd.</vt:lpstr>
      <vt:lpstr>Direct and Indirect Foreign Investment in Indian Companies contd.</vt:lpstr>
      <vt:lpstr>Direct and Indirect Foreign Investment in Indian Companies contd.</vt:lpstr>
      <vt:lpstr>Investment through Holding Company Press Note 2 (2009 Series)</vt:lpstr>
      <vt:lpstr>Investment through Holding Company Press Note 2 (2009 Series)   contd.</vt:lpstr>
      <vt:lpstr>Recent DIPP Discussion papers - Multi-Brand Retail Trading </vt:lpstr>
      <vt:lpstr>Recent DIPP Discussion papers - Rationale and relevance fo Sectoral Caps in FDI Policy (24 June 2011)</vt:lpstr>
      <vt:lpstr>Analysis of Sectoral Caps</vt:lpstr>
      <vt:lpstr>Analysis of Sectoral Caps</vt:lpstr>
      <vt:lpstr>Analysis of Sectoral Caps</vt:lpstr>
      <vt:lpstr>Analysis of Sectoral Caps</vt:lpstr>
      <vt:lpstr>Analysis of Sectoral Caps</vt:lpstr>
      <vt:lpstr>Analysis of Sectoral Caps</vt:lpstr>
      <vt:lpstr>Analysis of Sectoral Caps</vt:lpstr>
      <vt:lpstr>Analysis of Sectoral Caps</vt:lpstr>
      <vt:lpstr>Issue of Shares- Different modes</vt:lpstr>
      <vt:lpstr>Issue of Shares- Different modes</vt:lpstr>
      <vt:lpstr>Issue of Shares under ADR/ GDR</vt:lpstr>
      <vt:lpstr>Issue of Shares under ADR/ GDR     Contd.</vt:lpstr>
      <vt:lpstr>Slide 52</vt:lpstr>
      <vt:lpstr>FDI Transfer of Shares            contd. </vt:lpstr>
      <vt:lpstr>FDI Transfer of Shares           contd.</vt:lpstr>
      <vt:lpstr>FDI Transfer of Shares           contd. </vt:lpstr>
      <vt:lpstr>Documentation &amp; Procedure of Issue of Shares to PROI</vt:lpstr>
      <vt:lpstr>Manner of Receipts &amp; Reporting of Investment</vt:lpstr>
      <vt:lpstr>Slide 58</vt:lpstr>
      <vt:lpstr>Slide 59</vt:lpstr>
      <vt:lpstr>Slide 60</vt:lpstr>
      <vt:lpstr>Slide 61</vt:lpstr>
      <vt:lpstr>Slide 62</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nirav</dc:creator>
  <cp:lastModifiedBy>sweta</cp:lastModifiedBy>
  <cp:revision>621</cp:revision>
  <cp:lastPrinted>1601-01-01T00:00:00Z</cp:lastPrinted>
  <dcterms:created xsi:type="dcterms:W3CDTF">1601-01-01T00:00:00Z</dcterms:created>
  <dcterms:modified xsi:type="dcterms:W3CDTF">2011-08-18T10:14:45Z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