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75"/>
  </p:notesMasterIdLst>
  <p:handoutMasterIdLst>
    <p:handoutMasterId r:id="rId76"/>
  </p:handoutMasterIdLst>
  <p:sldIdLst>
    <p:sldId id="256" r:id="rId2"/>
    <p:sldId id="738" r:id="rId3"/>
    <p:sldId id="493" r:id="rId4"/>
    <p:sldId id="739" r:id="rId5"/>
    <p:sldId id="740" r:id="rId6"/>
    <p:sldId id="741" r:id="rId7"/>
    <p:sldId id="742" r:id="rId8"/>
    <p:sldId id="743" r:id="rId9"/>
    <p:sldId id="770" r:id="rId10"/>
    <p:sldId id="745" r:id="rId11"/>
    <p:sldId id="746" r:id="rId12"/>
    <p:sldId id="747" r:id="rId13"/>
    <p:sldId id="748" r:id="rId14"/>
    <p:sldId id="749" r:id="rId15"/>
    <p:sldId id="752" r:id="rId16"/>
    <p:sldId id="753" r:id="rId17"/>
    <p:sldId id="754" r:id="rId18"/>
    <p:sldId id="755" r:id="rId19"/>
    <p:sldId id="756" r:id="rId20"/>
    <p:sldId id="757" r:id="rId21"/>
    <p:sldId id="758" r:id="rId22"/>
    <p:sldId id="759" r:id="rId23"/>
    <p:sldId id="760" r:id="rId24"/>
    <p:sldId id="761" r:id="rId25"/>
    <p:sldId id="762" r:id="rId26"/>
    <p:sldId id="763" r:id="rId27"/>
    <p:sldId id="764" r:id="rId28"/>
    <p:sldId id="765" r:id="rId29"/>
    <p:sldId id="766" r:id="rId30"/>
    <p:sldId id="767" r:id="rId31"/>
    <p:sldId id="768" r:id="rId32"/>
    <p:sldId id="769" r:id="rId33"/>
    <p:sldId id="634" r:id="rId34"/>
    <p:sldId id="705" r:id="rId35"/>
    <p:sldId id="609" r:id="rId36"/>
    <p:sldId id="706" r:id="rId37"/>
    <p:sldId id="728" r:id="rId38"/>
    <p:sldId id="729" r:id="rId39"/>
    <p:sldId id="730" r:id="rId40"/>
    <p:sldId id="731" r:id="rId41"/>
    <p:sldId id="732" r:id="rId42"/>
    <p:sldId id="771" r:id="rId43"/>
    <p:sldId id="733" r:id="rId44"/>
    <p:sldId id="772" r:id="rId45"/>
    <p:sldId id="735" r:id="rId46"/>
    <p:sldId id="736" r:id="rId47"/>
    <p:sldId id="737" r:id="rId48"/>
    <p:sldId id="707" r:id="rId49"/>
    <p:sldId id="708" r:id="rId50"/>
    <p:sldId id="709" r:id="rId51"/>
    <p:sldId id="710" r:id="rId52"/>
    <p:sldId id="711" r:id="rId53"/>
    <p:sldId id="712" r:id="rId54"/>
    <p:sldId id="713" r:id="rId55"/>
    <p:sldId id="703" r:id="rId56"/>
    <p:sldId id="704" r:id="rId57"/>
    <p:sldId id="637" r:id="rId58"/>
    <p:sldId id="714" r:id="rId59"/>
    <p:sldId id="715" r:id="rId60"/>
    <p:sldId id="716" r:id="rId61"/>
    <p:sldId id="717" r:id="rId62"/>
    <p:sldId id="718" r:id="rId63"/>
    <p:sldId id="719" r:id="rId64"/>
    <p:sldId id="720" r:id="rId65"/>
    <p:sldId id="734" r:id="rId66"/>
    <p:sldId id="721" r:id="rId67"/>
    <p:sldId id="722" r:id="rId68"/>
    <p:sldId id="723" r:id="rId69"/>
    <p:sldId id="724" r:id="rId70"/>
    <p:sldId id="727" r:id="rId71"/>
    <p:sldId id="725" r:id="rId72"/>
    <p:sldId id="726" r:id="rId73"/>
    <p:sldId id="636" r:id="rId74"/>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16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339966"/>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70" autoAdjust="0"/>
    <p:restoredTop sz="95126" autoAdjust="0"/>
  </p:normalViewPr>
  <p:slideViewPr>
    <p:cSldViewPr snapToGrid="0">
      <p:cViewPr varScale="1">
        <p:scale>
          <a:sx n="68" d="100"/>
          <a:sy n="68" d="100"/>
        </p:scale>
        <p:origin x="142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48" d="100"/>
          <a:sy n="48" d="100"/>
        </p:scale>
        <p:origin x="-2994" y="-102"/>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302963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82119" cy="464375"/>
          </a:xfrm>
          <a:prstGeom prst="rect">
            <a:avLst/>
          </a:prstGeom>
          <a:noFill/>
          <a:ln w="9525">
            <a:noFill/>
            <a:miter lim="800000"/>
            <a:headEnd/>
            <a:tailEnd/>
          </a:ln>
          <a:effectLst/>
        </p:spPr>
        <p:txBody>
          <a:bodyPr vert="horz" wrap="square" lIns="90519" tIns="45260" rIns="90519" bIns="45260" numCol="1" anchor="t"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45059" name="Rectangle 3"/>
          <p:cNvSpPr>
            <a:spLocks noGrp="1" noChangeArrowheads="1"/>
          </p:cNvSpPr>
          <p:nvPr>
            <p:ph type="dt" idx="1"/>
          </p:nvPr>
        </p:nvSpPr>
        <p:spPr bwMode="auto">
          <a:xfrm>
            <a:off x="3898102" y="0"/>
            <a:ext cx="2982119" cy="464375"/>
          </a:xfrm>
          <a:prstGeom prst="rect">
            <a:avLst/>
          </a:prstGeom>
          <a:noFill/>
          <a:ln w="9525">
            <a:noFill/>
            <a:miter lim="800000"/>
            <a:headEnd/>
            <a:tailEnd/>
          </a:ln>
          <a:effectLst/>
        </p:spPr>
        <p:txBody>
          <a:bodyPr vert="horz" wrap="square" lIns="90519" tIns="45260" rIns="90519" bIns="45260" numCol="1" anchor="t" anchorCtr="0" compatLnSpc="1">
            <a:prstTxWarp prst="textNoShape">
              <a:avLst/>
            </a:prstTxWarp>
          </a:bodyPr>
          <a:lstStyle>
            <a:lvl1pPr algn="r" eaLnBrk="1" hangingPunct="1">
              <a:defRPr sz="1200">
                <a:latin typeface="Arial" charset="0"/>
                <a:cs typeface="+mn-cs"/>
              </a:defRPr>
            </a:lvl1pPr>
          </a:lstStyle>
          <a:p>
            <a:pPr>
              <a:defRPr/>
            </a:pPr>
            <a:endParaRPr lang="en-US" dirty="0"/>
          </a:p>
        </p:txBody>
      </p:sp>
      <p:sp>
        <p:nvSpPr>
          <p:cNvPr id="101380" name="Rectangle 4"/>
          <p:cNvSpPr>
            <a:spLocks noGrp="1" noRot="1" noChangeAspect="1" noChangeArrowheads="1" noTextEdit="1"/>
          </p:cNvSpPr>
          <p:nvPr>
            <p:ph type="sldImg" idx="2"/>
          </p:nvPr>
        </p:nvSpPr>
        <p:spPr bwMode="auto">
          <a:xfrm>
            <a:off x="1117600" y="696913"/>
            <a:ext cx="4646613" cy="348615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8182" y="4415272"/>
            <a:ext cx="5505450" cy="4183825"/>
          </a:xfrm>
          <a:prstGeom prst="rect">
            <a:avLst/>
          </a:prstGeom>
          <a:noFill/>
          <a:ln w="9525">
            <a:noFill/>
            <a:miter lim="800000"/>
            <a:headEnd/>
            <a:tailEnd/>
          </a:ln>
          <a:effectLst/>
        </p:spPr>
        <p:txBody>
          <a:bodyPr vert="horz" wrap="square" lIns="90519" tIns="45260" rIns="90519" bIns="4526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5062" name="Rectangle 6"/>
          <p:cNvSpPr>
            <a:spLocks noGrp="1" noChangeArrowheads="1"/>
          </p:cNvSpPr>
          <p:nvPr>
            <p:ph type="ftr" sz="quarter" idx="4"/>
          </p:nvPr>
        </p:nvSpPr>
        <p:spPr bwMode="auto">
          <a:xfrm>
            <a:off x="0" y="8830543"/>
            <a:ext cx="2982119" cy="464375"/>
          </a:xfrm>
          <a:prstGeom prst="rect">
            <a:avLst/>
          </a:prstGeom>
          <a:noFill/>
          <a:ln w="9525">
            <a:noFill/>
            <a:miter lim="800000"/>
            <a:headEnd/>
            <a:tailEnd/>
          </a:ln>
          <a:effectLst/>
        </p:spPr>
        <p:txBody>
          <a:bodyPr vert="horz" wrap="square" lIns="90519" tIns="45260" rIns="90519" bIns="45260" numCol="1" anchor="b"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45063" name="Rectangle 7"/>
          <p:cNvSpPr>
            <a:spLocks noGrp="1" noChangeArrowheads="1"/>
          </p:cNvSpPr>
          <p:nvPr>
            <p:ph type="sldNum" sz="quarter" idx="5"/>
          </p:nvPr>
        </p:nvSpPr>
        <p:spPr bwMode="auto">
          <a:xfrm>
            <a:off x="3898102" y="8830543"/>
            <a:ext cx="2982119" cy="464375"/>
          </a:xfrm>
          <a:prstGeom prst="rect">
            <a:avLst/>
          </a:prstGeom>
          <a:noFill/>
          <a:ln w="9525">
            <a:noFill/>
            <a:miter lim="800000"/>
            <a:headEnd/>
            <a:tailEnd/>
          </a:ln>
          <a:effectLst/>
        </p:spPr>
        <p:txBody>
          <a:bodyPr vert="horz" wrap="square" lIns="90519" tIns="45260" rIns="90519" bIns="45260" numCol="1" anchor="b" anchorCtr="0" compatLnSpc="1">
            <a:prstTxWarp prst="textNoShape">
              <a:avLst/>
            </a:prstTxWarp>
          </a:bodyPr>
          <a:lstStyle>
            <a:lvl1pPr algn="r" eaLnBrk="1" hangingPunct="1">
              <a:defRPr sz="1200">
                <a:latin typeface="Arial" charset="0"/>
                <a:cs typeface="+mn-cs"/>
              </a:defRPr>
            </a:lvl1pPr>
          </a:lstStyle>
          <a:p>
            <a:pPr>
              <a:defRPr/>
            </a:pPr>
            <a:fld id="{BB3F5D4A-E533-4773-9541-015230BB3F45}" type="slidenum">
              <a:rPr lang="en-US"/>
              <a:pPr>
                <a:defRPr/>
              </a:pPr>
              <a:t>‹#›</a:t>
            </a:fld>
            <a:endParaRPr lang="en-US" dirty="0"/>
          </a:p>
        </p:txBody>
      </p:sp>
    </p:spTree>
    <p:extLst>
      <p:ext uri="{BB962C8B-B14F-4D97-AF65-F5344CB8AC3E}">
        <p14:creationId xmlns:p14="http://schemas.microsoft.com/office/powerpoint/2010/main" val="3588418901"/>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1120192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63914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824965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300825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532421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485654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759429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533924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268578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325477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56644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6344185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978117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873050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5133600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91180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477049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a:ln/>
        </p:spPr>
      </p:sp>
      <p:sp>
        <p:nvSpPr>
          <p:cNvPr id="102403" name="Notes Placeholder 2"/>
          <p:cNvSpPr>
            <a:spLocks noGrp="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31041985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a:ln/>
        </p:spPr>
      </p:sp>
      <p:sp>
        <p:nvSpPr>
          <p:cNvPr id="103427" name="Notes Placeholder 2"/>
          <p:cNvSpPr>
            <a:spLocks noGrp="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10110031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a:ln/>
        </p:spPr>
      </p:sp>
      <p:sp>
        <p:nvSpPr>
          <p:cNvPr id="104451" name="Notes Placeholder 2"/>
          <p:cNvSpPr>
            <a:spLocks noGrp="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25450877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91137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133734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70835436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192408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1264818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3530047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37277476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4945753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7061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602511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250380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130117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383809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110459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hangingPunct="0">
                  <a:defRPr/>
                </a:pPr>
                <a:endParaRPr lang="en-US" dirty="0">
                  <a:cs typeface="+mn-cs"/>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hangingPunct="0">
                  <a:defRPr/>
                </a:pPr>
                <a:endParaRPr lang="en-US" dirty="0">
                  <a:cs typeface="+mn-cs"/>
                </a:endParaRPr>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hangingPunct="0">
                <a:defRPr/>
              </a:pPr>
              <a:endParaRPr lang="en-US" dirty="0">
                <a:cs typeface="+mn-cs"/>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hangingPunct="0">
                <a:defRPr/>
              </a:pPr>
              <a:endParaRPr lang="en-US" dirty="0">
                <a:cs typeface="+mn-cs"/>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sp>
        <p:nvSpPr>
          <p:cNvPr id="718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r>
              <a:rPr lang="en-US" smtClean="0"/>
              <a:t>03.06.2018</a:t>
            </a:r>
            <a:endParaRPr lang="en-US" dirty="0"/>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r>
              <a:rPr lang="en-US" dirty="0" smtClean="0"/>
              <a:t>P. P. Shah &amp; Associates</a:t>
            </a:r>
            <a:endParaRPr lang="en-US" dirty="0"/>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25E334D8-7261-4A14-B36C-A5F3B29CAC4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03.06.2018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Associates</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3608CAF4-0E65-4C68-BEE3-A87A7AEA8D66}"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03.06.2018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Associates</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24EBBFFB-7399-48CB-9CC1-8241E5105BE3}"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03.06.2018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Associates</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4CAA70CE-4DCB-4D19-AC47-571E7F2D8BF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03.06.2018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Associates</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AE00ADD7-DC51-4D62-A2D4-CD0CC33F466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03.06.2018</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smtClean="0"/>
              <a:t>P. P. Shah &amp; Associates</a:t>
            </a: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E0802A65-2CB0-4A60-853A-480F1D52431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r>
              <a:rPr lang="en-US" smtClean="0"/>
              <a:t>03.06.2018</a:t>
            </a:r>
            <a:endParaRPr lang="en-US" dirty="0"/>
          </a:p>
        </p:txBody>
      </p:sp>
      <p:sp>
        <p:nvSpPr>
          <p:cNvPr id="8" name="Rectangle 12"/>
          <p:cNvSpPr>
            <a:spLocks noGrp="1" noChangeArrowheads="1"/>
          </p:cNvSpPr>
          <p:nvPr>
            <p:ph type="ftr" sz="quarter" idx="11"/>
          </p:nvPr>
        </p:nvSpPr>
        <p:spPr>
          <a:ln/>
        </p:spPr>
        <p:txBody>
          <a:bodyPr/>
          <a:lstStyle>
            <a:lvl1pPr>
              <a:defRPr/>
            </a:lvl1pPr>
          </a:lstStyle>
          <a:p>
            <a:pPr>
              <a:defRPr/>
            </a:pPr>
            <a:r>
              <a:rPr lang="en-US" dirty="0" smtClean="0"/>
              <a:t>P. P. Shah &amp; Associates</a:t>
            </a:r>
            <a:endParaRPr lang="en-US" dirty="0"/>
          </a:p>
        </p:txBody>
      </p:sp>
      <p:sp>
        <p:nvSpPr>
          <p:cNvPr id="9" name="Rectangle 13"/>
          <p:cNvSpPr>
            <a:spLocks noGrp="1" noChangeArrowheads="1"/>
          </p:cNvSpPr>
          <p:nvPr>
            <p:ph type="sldNum" sz="quarter" idx="12"/>
          </p:nvPr>
        </p:nvSpPr>
        <p:spPr>
          <a:ln/>
        </p:spPr>
        <p:txBody>
          <a:bodyPr/>
          <a:lstStyle>
            <a:lvl1pPr>
              <a:defRPr/>
            </a:lvl1pPr>
          </a:lstStyle>
          <a:p>
            <a:pPr>
              <a:defRPr/>
            </a:pPr>
            <a:fld id="{C3139E30-E0AC-449D-8B9F-451DDCF046D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r>
              <a:rPr lang="en-US" smtClean="0"/>
              <a:t>03.06.2018</a:t>
            </a:r>
            <a:endParaRPr lang="en-US" dirty="0"/>
          </a:p>
        </p:txBody>
      </p:sp>
      <p:sp>
        <p:nvSpPr>
          <p:cNvPr id="4" name="Rectangle 12"/>
          <p:cNvSpPr>
            <a:spLocks noGrp="1" noChangeArrowheads="1"/>
          </p:cNvSpPr>
          <p:nvPr>
            <p:ph type="ftr" sz="quarter" idx="11"/>
          </p:nvPr>
        </p:nvSpPr>
        <p:spPr>
          <a:ln/>
        </p:spPr>
        <p:txBody>
          <a:bodyPr/>
          <a:lstStyle>
            <a:lvl1pPr>
              <a:defRPr/>
            </a:lvl1pPr>
          </a:lstStyle>
          <a:p>
            <a:pPr>
              <a:defRPr/>
            </a:pPr>
            <a:r>
              <a:rPr lang="en-US" dirty="0" smtClean="0"/>
              <a:t>P. P. Shah &amp; Associates</a:t>
            </a:r>
            <a:endParaRPr lang="en-US" dirty="0"/>
          </a:p>
        </p:txBody>
      </p:sp>
      <p:sp>
        <p:nvSpPr>
          <p:cNvPr id="5" name="Rectangle 13"/>
          <p:cNvSpPr>
            <a:spLocks noGrp="1" noChangeArrowheads="1"/>
          </p:cNvSpPr>
          <p:nvPr>
            <p:ph type="sldNum" sz="quarter" idx="12"/>
          </p:nvPr>
        </p:nvSpPr>
        <p:spPr>
          <a:ln/>
        </p:spPr>
        <p:txBody>
          <a:bodyPr/>
          <a:lstStyle>
            <a:lvl1pPr>
              <a:defRPr/>
            </a:lvl1pPr>
          </a:lstStyle>
          <a:p>
            <a:pPr>
              <a:defRPr/>
            </a:pPr>
            <a:fld id="{AEE33614-1576-4826-9A5E-50DBDA8E8AF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smtClean="0"/>
              <a:t>03.06.2018</a:t>
            </a:r>
            <a:endParaRPr lang="en-US" dirty="0"/>
          </a:p>
        </p:txBody>
      </p:sp>
      <p:sp>
        <p:nvSpPr>
          <p:cNvPr id="3" name="Rectangle 12"/>
          <p:cNvSpPr>
            <a:spLocks noGrp="1" noChangeArrowheads="1"/>
          </p:cNvSpPr>
          <p:nvPr>
            <p:ph type="ftr" sz="quarter" idx="11"/>
          </p:nvPr>
        </p:nvSpPr>
        <p:spPr>
          <a:ln/>
        </p:spPr>
        <p:txBody>
          <a:bodyPr/>
          <a:lstStyle>
            <a:lvl1pPr>
              <a:defRPr/>
            </a:lvl1pPr>
          </a:lstStyle>
          <a:p>
            <a:pPr>
              <a:defRPr/>
            </a:pPr>
            <a:r>
              <a:rPr lang="en-US" dirty="0" smtClean="0"/>
              <a:t>P. P. Shah &amp; Associates</a:t>
            </a:r>
            <a:endParaRPr lang="en-US" dirty="0"/>
          </a:p>
        </p:txBody>
      </p:sp>
      <p:sp>
        <p:nvSpPr>
          <p:cNvPr id="4" name="Rectangle 13"/>
          <p:cNvSpPr>
            <a:spLocks noGrp="1" noChangeArrowheads="1"/>
          </p:cNvSpPr>
          <p:nvPr>
            <p:ph type="sldNum" sz="quarter" idx="12"/>
          </p:nvPr>
        </p:nvSpPr>
        <p:spPr>
          <a:ln/>
        </p:spPr>
        <p:txBody>
          <a:bodyPr/>
          <a:lstStyle>
            <a:lvl1pPr>
              <a:defRPr/>
            </a:lvl1pPr>
          </a:lstStyle>
          <a:p>
            <a:pPr>
              <a:defRPr/>
            </a:pPr>
            <a:fld id="{5052F816-650B-4053-80AC-AB4A4E09E1C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03.06.2018</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smtClean="0"/>
              <a:t>P. P. Shah &amp; Associates</a:t>
            </a: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4626F912-B00A-4A08-89C1-F224E1489C5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03.06.2018</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smtClean="0"/>
              <a:t>P. P. Shah &amp; Associates</a:t>
            </a: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3D53F040-11F8-4881-867C-5042A25096E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17513" y="838200"/>
            <a:ext cx="438150" cy="474663"/>
          </a:xfrm>
          <a:prstGeom prst="rect">
            <a:avLst/>
          </a:prstGeom>
          <a:solidFill>
            <a:schemeClr val="accent2"/>
          </a:solidFill>
          <a:ln w="9525">
            <a:noFill/>
            <a:miter lim="800000"/>
            <a:headEnd/>
            <a:tailEnd/>
          </a:ln>
          <a:effectLst/>
        </p:spPr>
        <p:txBody>
          <a:bodyPr wrap="none" anchor="ctr"/>
          <a:lstStyle/>
          <a:p>
            <a:pPr algn="ctr">
              <a:defRPr/>
            </a:pPr>
            <a:endParaRPr kumimoji="1" lang="en-US" sz="2400" dirty="0">
              <a:cs typeface="+mn-cs"/>
            </a:endParaRPr>
          </a:p>
        </p:txBody>
      </p:sp>
      <p:sp>
        <p:nvSpPr>
          <p:cNvPr id="6148" name="Rectangle 4"/>
          <p:cNvSpPr>
            <a:spLocks noChangeArrowheads="1"/>
          </p:cNvSpPr>
          <p:nvPr/>
        </p:nvSpPr>
        <p:spPr bwMode="ltGray">
          <a:xfrm>
            <a:off x="541338" y="1219200"/>
            <a:ext cx="422275" cy="474663"/>
          </a:xfrm>
          <a:prstGeom prst="rect">
            <a:avLst/>
          </a:prstGeom>
          <a:solidFill>
            <a:schemeClr val="folHlink"/>
          </a:solidFill>
          <a:ln w="9525">
            <a:noFill/>
            <a:miter lim="800000"/>
            <a:headEnd/>
            <a:tailEnd/>
          </a:ln>
          <a:effectLst/>
        </p:spPr>
        <p:txBody>
          <a:bodyPr wrap="none" anchor="ctr"/>
          <a:lstStyle/>
          <a:p>
            <a:pPr algn="ctr">
              <a:defRPr/>
            </a:pPr>
            <a:endParaRPr kumimoji="1" lang="en-US" sz="2400" dirty="0">
              <a:cs typeface="+mn-cs"/>
            </a:endParaRPr>
          </a:p>
        </p:txBody>
      </p:sp>
      <p:grpSp>
        <p:nvGrpSpPr>
          <p:cNvPr id="1028" name="Group 14"/>
          <p:cNvGrpSpPr>
            <a:grpSpLocks/>
          </p:cNvGrpSpPr>
          <p:nvPr/>
        </p:nvGrpSpPr>
        <p:grpSpPr bwMode="auto">
          <a:xfrm>
            <a:off x="0" y="381000"/>
            <a:ext cx="8556625" cy="1052513"/>
            <a:chOff x="80" y="432"/>
            <a:chExt cx="5390" cy="663"/>
          </a:xfrm>
        </p:grpSpPr>
        <p:sp>
          <p:nvSpPr>
            <p:cNvPr id="6147" name="Rectangle 3"/>
            <p:cNvSpPr>
              <a:spLocks noChangeArrowheads="1"/>
            </p:cNvSpPr>
            <p:nvPr/>
          </p:nvSpPr>
          <p:spPr bwMode="ltGray">
            <a:xfrm>
              <a:off x="504" y="528"/>
              <a:ext cx="207" cy="299"/>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49" name="Rectangle 5"/>
            <p:cNvSpPr>
              <a:spLocks noChangeArrowheads="1"/>
            </p:cNvSpPr>
            <p:nvPr/>
          </p:nvSpPr>
          <p:spPr bwMode="ltGray">
            <a:xfrm>
              <a:off x="574" y="757"/>
              <a:ext cx="232" cy="299"/>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0" name="Rectangle 6"/>
            <p:cNvSpPr>
              <a:spLocks noChangeArrowheads="1"/>
            </p:cNvSpPr>
            <p:nvPr/>
          </p:nvSpPr>
          <p:spPr bwMode="ltGray">
            <a:xfrm>
              <a:off x="80" y="69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1" name="Rectangle 7"/>
            <p:cNvSpPr>
              <a:spLocks noChangeArrowheads="1"/>
            </p:cNvSpPr>
            <p:nvPr/>
          </p:nvSpPr>
          <p:spPr bwMode="gray">
            <a:xfrm>
              <a:off x="480" y="432"/>
              <a:ext cx="20" cy="663"/>
            </a:xfrm>
            <a:prstGeom prst="rect">
              <a:avLst/>
            </a:prstGeom>
            <a:solidFill>
              <a:schemeClr val="bg2"/>
            </a:solidFill>
            <a:ln w="9525">
              <a:noFill/>
              <a:miter lim="800000"/>
              <a:headEnd/>
              <a:tailEnd/>
            </a:ln>
            <a:effectLst/>
          </p:spPr>
          <p:txBody>
            <a:bodyPr wrap="none" anchor="ctr"/>
            <a:lstStyle/>
            <a:p>
              <a:pPr algn="ctr">
                <a:defRPr/>
              </a:pPr>
              <a:endParaRPr kumimoji="1" lang="en-US" sz="2400" dirty="0">
                <a:cs typeface="+mn-cs"/>
              </a:endParaRPr>
            </a:p>
          </p:txBody>
        </p:sp>
        <p:sp>
          <p:nvSpPr>
            <p:cNvPr id="6152" name="Rectangle 8"/>
            <p:cNvSpPr>
              <a:spLocks noChangeArrowheads="1"/>
            </p:cNvSpPr>
            <p:nvPr/>
          </p:nvSpPr>
          <p:spPr bwMode="gray">
            <a:xfrm>
              <a:off x="288" y="912"/>
              <a:ext cx="5182" cy="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grpSp>
      <p:sp>
        <p:nvSpPr>
          <p:cNvPr id="1029"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0"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cs typeface="+mn-cs"/>
              </a:defRPr>
            </a:lvl1pPr>
          </a:lstStyle>
          <a:p>
            <a:pPr>
              <a:defRPr/>
            </a:pPr>
            <a:r>
              <a:rPr lang="en-US" smtClean="0"/>
              <a:t>03.06.2018</a:t>
            </a:r>
            <a:endParaRPr lang="en-US" dirty="0"/>
          </a:p>
        </p:txBody>
      </p:sp>
      <p:sp>
        <p:nvSpPr>
          <p:cNvPr id="615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cs typeface="+mn-cs"/>
              </a:defRPr>
            </a:lvl1pPr>
          </a:lstStyle>
          <a:p>
            <a:pPr>
              <a:defRPr/>
            </a:pPr>
            <a:r>
              <a:rPr lang="en-US" dirty="0" smtClean="0"/>
              <a:t>P. P. Shah &amp; Associates</a:t>
            </a:r>
            <a:endParaRPr lang="en-US" dirty="0"/>
          </a:p>
        </p:txBody>
      </p:sp>
      <p:sp>
        <p:nvSpPr>
          <p:cNvPr id="615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cs typeface="+mn-cs"/>
              </a:defRPr>
            </a:lvl1pPr>
          </a:lstStyle>
          <a:p>
            <a:pPr>
              <a:defRPr/>
            </a:pPr>
            <a:fld id="{CE431C2D-F0B7-461E-B510-09595590CEC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380" r:id="rId1"/>
    <p:sldLayoutId id="2147484370" r:id="rId2"/>
    <p:sldLayoutId id="2147484371" r:id="rId3"/>
    <p:sldLayoutId id="2147484372" r:id="rId4"/>
    <p:sldLayoutId id="2147484373" r:id="rId5"/>
    <p:sldLayoutId id="2147484374" r:id="rId6"/>
    <p:sldLayoutId id="2147484375" r:id="rId7"/>
    <p:sldLayoutId id="2147484376" r:id="rId8"/>
    <p:sldLayoutId id="2147484377" r:id="rId9"/>
    <p:sldLayoutId id="2147484378" r:id="rId10"/>
    <p:sldLayoutId id="2147484379" r:id="rId11"/>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4"/>
          <p:cNvSpPr>
            <a:spLocks noGrp="1" noChangeArrowheads="1"/>
          </p:cNvSpPr>
          <p:nvPr>
            <p:ph type="dt" sz="quarter" idx="10"/>
          </p:nvPr>
        </p:nvSpPr>
        <p:spPr/>
        <p:txBody>
          <a:bodyPr/>
          <a:lstStyle/>
          <a:p>
            <a:pPr>
              <a:defRPr/>
            </a:pPr>
            <a:r>
              <a:rPr lang="en-US" smtClean="0"/>
              <a:t>03.06.2018</a:t>
            </a:r>
            <a:endParaRPr lang="en-US" dirty="0"/>
          </a:p>
        </p:txBody>
      </p:sp>
      <p:sp>
        <p:nvSpPr>
          <p:cNvPr id="3075" name="Rectangle 15"/>
          <p:cNvSpPr>
            <a:spLocks noGrp="1" noChangeArrowheads="1"/>
          </p:cNvSpPr>
          <p:nvPr>
            <p:ph type="ftr" sz="quarter" idx="11"/>
          </p:nvPr>
        </p:nvSpPr>
        <p:spPr/>
        <p:txBody>
          <a:bodyPr/>
          <a:lstStyle/>
          <a:p>
            <a:pPr>
              <a:defRPr/>
            </a:pPr>
            <a:r>
              <a:rPr lang="en-US" dirty="0" smtClean="0"/>
              <a:t>P. P. Shah &amp; Associates</a:t>
            </a:r>
          </a:p>
        </p:txBody>
      </p:sp>
      <p:sp>
        <p:nvSpPr>
          <p:cNvPr id="3076" name="Rectangle 16"/>
          <p:cNvSpPr>
            <a:spLocks noGrp="1" noChangeArrowheads="1"/>
          </p:cNvSpPr>
          <p:nvPr>
            <p:ph type="sldNum" sz="quarter" idx="12"/>
          </p:nvPr>
        </p:nvSpPr>
        <p:spPr/>
        <p:txBody>
          <a:bodyPr/>
          <a:lstStyle/>
          <a:p>
            <a:pPr>
              <a:defRPr/>
            </a:pPr>
            <a:fld id="{6363C4C0-C5B2-4EF7-894B-285C97CA7693}" type="slidenum">
              <a:rPr lang="en-US" smtClean="0"/>
              <a:pPr>
                <a:defRPr/>
              </a:pPr>
              <a:t>1</a:t>
            </a:fld>
            <a:endParaRPr lang="en-US" dirty="0" smtClean="0"/>
          </a:p>
        </p:txBody>
      </p:sp>
      <p:sp>
        <p:nvSpPr>
          <p:cNvPr id="3077" name="Rectangle 2"/>
          <p:cNvSpPr>
            <a:spLocks noGrp="1" noChangeArrowheads="1"/>
          </p:cNvSpPr>
          <p:nvPr>
            <p:ph type="ctrTitle"/>
          </p:nvPr>
        </p:nvSpPr>
        <p:spPr>
          <a:xfrm>
            <a:off x="748862" y="112542"/>
            <a:ext cx="7924800" cy="3003776"/>
          </a:xfrm>
        </p:spPr>
        <p:txBody>
          <a:bodyPr/>
          <a:lstStyle/>
          <a:p>
            <a:pPr algn="ctr" eaLnBrk="1" hangingPunct="1"/>
            <a:r>
              <a:rPr lang="en-US" sz="4000" b="1" dirty="0" smtClean="0">
                <a:latin typeface="Book Antiqua" pitchFamily="18" charset="0"/>
              </a:rPr>
              <a:t/>
            </a:r>
            <a:br>
              <a:rPr lang="en-US" sz="4000" b="1" dirty="0" smtClean="0">
                <a:latin typeface="Book Antiqua" pitchFamily="18" charset="0"/>
              </a:rPr>
            </a:br>
            <a:r>
              <a:rPr lang="en-US" sz="2400" dirty="0" smtClean="0"/>
              <a:t/>
            </a:r>
            <a:br>
              <a:rPr lang="en-US" sz="2400" dirty="0" smtClean="0"/>
            </a:br>
            <a:r>
              <a:rPr lang="en-US" sz="2400" b="1" dirty="0" smtClean="0"/>
              <a:t>ICAI’s Committee </a:t>
            </a:r>
            <a:r>
              <a:rPr lang="en-US" sz="2400" b="1" dirty="0"/>
              <a:t>on Economic, Commercial Laws &amp; </a:t>
            </a:r>
            <a:r>
              <a:rPr lang="en-US" sz="2400" b="1" dirty="0" smtClean="0"/>
              <a:t>Economic Advisory</a:t>
            </a:r>
            <a:br>
              <a:rPr lang="en-US" sz="2400" b="1" dirty="0" smtClean="0"/>
            </a:br>
            <a:r>
              <a:rPr lang="en-US" sz="2400" b="1" dirty="0" smtClean="0"/>
              <a:t/>
            </a:r>
            <a:br>
              <a:rPr lang="en-US" sz="2400" b="1" dirty="0" smtClean="0"/>
            </a:br>
            <a:r>
              <a:rPr lang="en-US" sz="2400" b="1" dirty="0"/>
              <a:t>6 days Certificate Course on Anti Money Laundering Laws</a:t>
            </a:r>
            <a:r>
              <a:rPr lang="en-US" sz="2400" b="1" dirty="0" smtClean="0"/>
              <a:t/>
            </a:r>
            <a:br>
              <a:rPr lang="en-US" sz="2400" b="1" dirty="0" smtClean="0"/>
            </a:br>
            <a:r>
              <a:rPr lang="en-US" sz="2400" b="1" dirty="0" smtClean="0"/>
              <a:t> </a:t>
            </a:r>
            <a:r>
              <a:rPr lang="en-US" sz="2800" b="1" dirty="0" smtClean="0"/>
              <a:t/>
            </a:r>
            <a:br>
              <a:rPr lang="en-US" sz="2800" b="1" dirty="0" smtClean="0"/>
            </a:br>
            <a:r>
              <a:rPr lang="en-US" sz="2800" b="1" dirty="0" smtClean="0"/>
              <a:t> </a:t>
            </a:r>
            <a:r>
              <a:rPr lang="en-US" sz="2400" b="1" dirty="0"/>
              <a:t>Overview of the Foreign Exchange Management Act, 1999 with respect to Anti Money Laundering</a:t>
            </a:r>
            <a:endParaRPr lang="en-US" sz="2400" dirty="0" smtClean="0">
              <a:solidFill>
                <a:srgbClr val="990033"/>
              </a:solidFill>
            </a:endParaRPr>
          </a:p>
        </p:txBody>
      </p:sp>
      <p:sp>
        <p:nvSpPr>
          <p:cNvPr id="3078" name="Rectangle 5"/>
          <p:cNvSpPr>
            <a:spLocks noGrp="1" noChangeArrowheads="1"/>
          </p:cNvSpPr>
          <p:nvPr>
            <p:ph type="subTitle" idx="1"/>
          </p:nvPr>
        </p:nvSpPr>
        <p:spPr>
          <a:xfrm>
            <a:off x="990600" y="3429000"/>
            <a:ext cx="7239000" cy="2895600"/>
          </a:xfrm>
        </p:spPr>
        <p:txBody>
          <a:bodyPr/>
          <a:lstStyle/>
          <a:p>
            <a:pPr eaLnBrk="1" hangingPunct="1">
              <a:lnSpc>
                <a:spcPct val="90000"/>
              </a:lnSpc>
            </a:pPr>
            <a:endParaRPr lang="en-US" sz="2800" b="1" dirty="0" smtClean="0">
              <a:solidFill>
                <a:schemeClr val="tx2"/>
              </a:solidFill>
            </a:endParaRPr>
          </a:p>
          <a:p>
            <a:pPr eaLnBrk="1" hangingPunct="1">
              <a:lnSpc>
                <a:spcPct val="90000"/>
              </a:lnSpc>
            </a:pPr>
            <a:endParaRPr lang="en-US" sz="2200" b="1" dirty="0" smtClean="0">
              <a:solidFill>
                <a:schemeClr val="tx2"/>
              </a:solidFill>
            </a:endParaRPr>
          </a:p>
          <a:p>
            <a:pPr eaLnBrk="1" hangingPunct="1">
              <a:lnSpc>
                <a:spcPct val="90000"/>
              </a:lnSpc>
            </a:pPr>
            <a:r>
              <a:rPr lang="en-US" sz="2200" b="1" dirty="0" smtClean="0">
                <a:solidFill>
                  <a:schemeClr val="tx2"/>
                </a:solidFill>
              </a:rPr>
              <a:t>by: Mr. Paresh P. Shah</a:t>
            </a:r>
          </a:p>
          <a:p>
            <a:pPr eaLnBrk="1" hangingPunct="1">
              <a:lnSpc>
                <a:spcPct val="90000"/>
              </a:lnSpc>
            </a:pPr>
            <a:endParaRPr lang="en-US" sz="2000" dirty="0" smtClean="0">
              <a:solidFill>
                <a:srgbClr val="339966"/>
              </a:solidFill>
            </a:endParaRPr>
          </a:p>
          <a:p>
            <a:pPr eaLnBrk="1" hangingPunct="1">
              <a:lnSpc>
                <a:spcPct val="90000"/>
              </a:lnSpc>
            </a:pPr>
            <a:r>
              <a:rPr lang="en-US" sz="2000" dirty="0" smtClean="0">
                <a:solidFill>
                  <a:schemeClr val="folHlink"/>
                </a:solidFill>
              </a:rPr>
              <a:t>P.P. Shah &amp; Associates</a:t>
            </a:r>
          </a:p>
          <a:p>
            <a:pPr eaLnBrk="1" hangingPunct="1">
              <a:lnSpc>
                <a:spcPct val="90000"/>
              </a:lnSpc>
            </a:pPr>
            <a:r>
              <a:rPr lang="en-US" sz="2000" dirty="0" smtClean="0">
                <a:solidFill>
                  <a:schemeClr val="folHlink"/>
                </a:solidFill>
              </a:rPr>
              <a:t>Chartered Accountants</a:t>
            </a:r>
          </a:p>
          <a:p>
            <a:pPr eaLnBrk="1" hangingPunct="1">
              <a:lnSpc>
                <a:spcPct val="90000"/>
              </a:lnSpc>
            </a:pPr>
            <a:r>
              <a:rPr lang="en-US" sz="2000" dirty="0" smtClean="0">
                <a:solidFill>
                  <a:schemeClr val="folHlink"/>
                </a:solidFill>
              </a:rPr>
              <a:t>Email: ppshahandassociates@gmail.com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03.06.2018</a:t>
            </a:r>
            <a:endParaRPr lang="en-US" dirty="0"/>
          </a:p>
        </p:txBody>
      </p:sp>
      <p:sp>
        <p:nvSpPr>
          <p:cNvPr id="8195" name="Footer Placeholder 4"/>
          <p:cNvSpPr>
            <a:spLocks noGrp="1"/>
          </p:cNvSpPr>
          <p:nvPr>
            <p:ph type="ftr" sz="quarter" idx="11"/>
          </p:nvPr>
        </p:nvSpPr>
        <p:spPr/>
        <p:txBody>
          <a:bodyPr/>
          <a:lstStyle/>
          <a:p>
            <a:pPr>
              <a:defRPr/>
            </a:pPr>
            <a:r>
              <a:rPr lang="en-US" smtClean="0"/>
              <a:t>P. P. Shah &amp; Associates</a:t>
            </a:r>
            <a:endParaRPr lang="en-US" dirty="0" smtClean="0"/>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10</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Important Definitions under FEMA</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r>
              <a:rPr lang="en-US" sz="1800" dirty="0" smtClean="0"/>
              <a:t>S. 2(e) “capital account transaction" means a transaction which alters the assets or liabilities, including contingent liabilities, outside India of persons resident in India or assets or liabilities in India of persons resident outside India, and includes transactions referred to in sub- section (3) of section 6</a:t>
            </a:r>
          </a:p>
          <a:p>
            <a:pPr eaLnBrk="1" hangingPunct="1">
              <a:buNone/>
            </a:pPr>
            <a:endParaRPr lang="en-US" sz="1800" dirty="0" smtClean="0"/>
          </a:p>
          <a:p>
            <a:r>
              <a:rPr lang="en-US" sz="1800" dirty="0" smtClean="0"/>
              <a:t>S. 2(j) “current account transaction" means a transaction other than a capital account transaction and without prejudice to the generality of the foregoing such transaction includes,- </a:t>
            </a:r>
          </a:p>
          <a:p>
            <a:r>
              <a:rPr lang="en-US" sz="1800" dirty="0" smtClean="0"/>
              <a:t>(i) payments due in connection with foreign trade, other current business, services, and short- term banking and credit facilities in the ordinary course of business, </a:t>
            </a:r>
          </a:p>
          <a:p>
            <a:r>
              <a:rPr lang="en-US" sz="1800" dirty="0" smtClean="0"/>
              <a:t>(ii) payments due as interest on loans and as net income from investments, </a:t>
            </a:r>
          </a:p>
          <a:p>
            <a:r>
              <a:rPr lang="en-US" sz="1800" dirty="0" smtClean="0"/>
              <a:t>(iii) remittances for living expenses of parents, spouse and children residing abroad, and </a:t>
            </a:r>
          </a:p>
          <a:p>
            <a:r>
              <a:rPr lang="en-US" sz="1800" dirty="0" smtClean="0"/>
              <a:t>(iv) expenses in connection with foreign travel, education and medical care of parents, spouse and children</a:t>
            </a:r>
          </a:p>
        </p:txBody>
      </p:sp>
    </p:spTree>
    <p:extLst>
      <p:ext uri="{BB962C8B-B14F-4D97-AF65-F5344CB8AC3E}">
        <p14:creationId xmlns:p14="http://schemas.microsoft.com/office/powerpoint/2010/main" val="24799850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03.06.2018</a:t>
            </a:r>
            <a:endParaRPr lang="en-US" dirty="0"/>
          </a:p>
        </p:txBody>
      </p:sp>
      <p:sp>
        <p:nvSpPr>
          <p:cNvPr id="8195" name="Footer Placeholder 4"/>
          <p:cNvSpPr>
            <a:spLocks noGrp="1"/>
          </p:cNvSpPr>
          <p:nvPr>
            <p:ph type="ftr" sz="quarter" idx="11"/>
          </p:nvPr>
        </p:nvSpPr>
        <p:spPr/>
        <p:txBody>
          <a:bodyPr/>
          <a:lstStyle/>
          <a:p>
            <a:pPr>
              <a:defRPr/>
            </a:pPr>
            <a:r>
              <a:rPr lang="en-US" smtClean="0"/>
              <a:t>P. P. Shah &amp; Associates</a:t>
            </a:r>
            <a:endParaRPr lang="en-US" dirty="0" smtClean="0"/>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11</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Important Definitions under FEMA</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r>
              <a:rPr lang="en-US" sz="1800" dirty="0" smtClean="0"/>
              <a:t>S. 2(v) " person resident in India" means- </a:t>
            </a:r>
          </a:p>
          <a:p>
            <a:pPr eaLnBrk="1" hangingPunct="1">
              <a:buNone/>
            </a:pPr>
            <a:endParaRPr lang="en-US" sz="1800" dirty="0" smtClean="0"/>
          </a:p>
          <a:p>
            <a:r>
              <a:rPr lang="en-US" sz="1800" dirty="0" smtClean="0"/>
              <a:t>(i) a person residing in India for more than one hundred and eighty- two days during the course of the preceding financial year but does not include- </a:t>
            </a:r>
          </a:p>
          <a:p>
            <a:pPr marL="742950" indent="-285750"/>
            <a:r>
              <a:rPr lang="en-US" sz="1800" dirty="0" smtClean="0"/>
              <a:t>(A) a person who has gone out of India or who stays outside India, in either case- </a:t>
            </a:r>
          </a:p>
          <a:p>
            <a:pPr marL="1152525" lvl="1"/>
            <a:r>
              <a:rPr lang="en-US" sz="1600" dirty="0" smtClean="0"/>
              <a:t>(a) for or on taking up employment outside India, or </a:t>
            </a:r>
          </a:p>
          <a:p>
            <a:pPr marL="1152525" lvl="1"/>
            <a:r>
              <a:rPr lang="en-US" sz="1600" dirty="0" smtClean="0"/>
              <a:t>(b) for carrying on outside India a business or vocation outside India, or </a:t>
            </a:r>
          </a:p>
          <a:p>
            <a:pPr marL="1152525" lvl="1"/>
            <a:r>
              <a:rPr lang="en-US" sz="1600" dirty="0" smtClean="0"/>
              <a:t>(c)for any other purpose, in such circumstances as would indicate his intention to stay outside India for an uncertain period</a:t>
            </a:r>
            <a:r>
              <a:rPr lang="en-US" sz="1400" dirty="0" smtClean="0"/>
              <a:t>; </a:t>
            </a:r>
          </a:p>
          <a:p>
            <a:pPr marL="742950" indent="-285750"/>
            <a:r>
              <a:rPr lang="en-US" sz="1800" dirty="0" smtClean="0"/>
              <a:t>(B) a person who has come to or stays in India, in either case, otherwise than- </a:t>
            </a:r>
          </a:p>
          <a:p>
            <a:pPr marL="1152525" lvl="1"/>
            <a:r>
              <a:rPr lang="en-US" sz="1600" dirty="0" smtClean="0"/>
              <a:t>(a) for or on taking up employment in India, or </a:t>
            </a:r>
          </a:p>
          <a:p>
            <a:pPr marL="1152525" lvl="1"/>
            <a:r>
              <a:rPr lang="en-US" sz="1600" dirty="0" smtClean="0"/>
              <a:t>(b) for carrying on in India a business or vocation in India, or </a:t>
            </a:r>
          </a:p>
          <a:p>
            <a:pPr marL="1152525" lvl="1"/>
            <a:r>
              <a:rPr lang="en-US" sz="1600" dirty="0" smtClean="0"/>
              <a:t>(c) for any other purpose, in such circumstances as would indicate his intention to stay in India for an uncertain period;</a:t>
            </a:r>
          </a:p>
        </p:txBody>
      </p:sp>
    </p:spTree>
    <p:extLst>
      <p:ext uri="{BB962C8B-B14F-4D97-AF65-F5344CB8AC3E}">
        <p14:creationId xmlns:p14="http://schemas.microsoft.com/office/powerpoint/2010/main" val="29775394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03.06.2018</a:t>
            </a:r>
            <a:endParaRPr lang="en-US" dirty="0"/>
          </a:p>
        </p:txBody>
      </p:sp>
      <p:sp>
        <p:nvSpPr>
          <p:cNvPr id="8195" name="Footer Placeholder 4"/>
          <p:cNvSpPr>
            <a:spLocks noGrp="1"/>
          </p:cNvSpPr>
          <p:nvPr>
            <p:ph type="ftr" sz="quarter" idx="11"/>
          </p:nvPr>
        </p:nvSpPr>
        <p:spPr/>
        <p:txBody>
          <a:bodyPr/>
          <a:lstStyle/>
          <a:p>
            <a:pPr>
              <a:defRPr/>
            </a:pPr>
            <a:r>
              <a:rPr lang="en-US" smtClean="0"/>
              <a:t>P. P. Shah &amp; Associates</a:t>
            </a:r>
            <a:endParaRPr lang="en-US" dirty="0" smtClean="0"/>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12</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Important Definitions under FEMA</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endParaRPr lang="en-US" sz="1800" dirty="0" smtClean="0"/>
          </a:p>
          <a:p>
            <a:pPr eaLnBrk="1" hangingPunct="1"/>
            <a:r>
              <a:rPr lang="en-US" sz="1800" dirty="0" smtClean="0"/>
              <a:t>S. 2(v) " person resident in India" means – (con’t) </a:t>
            </a:r>
          </a:p>
          <a:p>
            <a:pPr eaLnBrk="1" hangingPunct="1">
              <a:buNone/>
            </a:pPr>
            <a:endParaRPr lang="en-US" sz="1800" dirty="0" smtClean="0"/>
          </a:p>
          <a:p>
            <a:pPr marL="690563"/>
            <a:r>
              <a:rPr lang="en-US" sz="1800" dirty="0" smtClean="0"/>
              <a:t>(ii) any person or body corporate registered or incorporated in India, </a:t>
            </a:r>
          </a:p>
          <a:p>
            <a:pPr marL="690563">
              <a:buNone/>
            </a:pPr>
            <a:endParaRPr lang="en-US" sz="1800" dirty="0" smtClean="0"/>
          </a:p>
          <a:p>
            <a:pPr marL="690563"/>
            <a:r>
              <a:rPr lang="en-US" sz="1800" dirty="0" smtClean="0"/>
              <a:t>(iii) an office, branch or agency in India owned or controlled by a person resident outside India, </a:t>
            </a:r>
          </a:p>
          <a:p>
            <a:pPr marL="690563">
              <a:buNone/>
            </a:pPr>
            <a:endParaRPr lang="en-US" sz="1800" dirty="0" smtClean="0"/>
          </a:p>
          <a:p>
            <a:pPr marL="690563"/>
            <a:r>
              <a:rPr lang="en-US" sz="1800" dirty="0" smtClean="0"/>
              <a:t>(iv) an office, branch or agency outside India owned or controlled by a person resident in India</a:t>
            </a:r>
          </a:p>
          <a:p>
            <a:endParaRPr lang="en-US" sz="1800" dirty="0" smtClean="0"/>
          </a:p>
          <a:p>
            <a:endParaRPr lang="en-US" sz="1800" dirty="0" smtClean="0"/>
          </a:p>
          <a:p>
            <a:r>
              <a:rPr lang="en-US" sz="1800" dirty="0" smtClean="0"/>
              <a:t>S. 2(w) " person resident outside India" means a person who is not resident in India</a:t>
            </a:r>
          </a:p>
        </p:txBody>
      </p:sp>
    </p:spTree>
    <p:extLst>
      <p:ext uri="{BB962C8B-B14F-4D97-AF65-F5344CB8AC3E}">
        <p14:creationId xmlns:p14="http://schemas.microsoft.com/office/powerpoint/2010/main" val="3871534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03.06.2018</a:t>
            </a:r>
            <a:endParaRPr lang="en-US" dirty="0"/>
          </a:p>
        </p:txBody>
      </p:sp>
      <p:sp>
        <p:nvSpPr>
          <p:cNvPr id="8195" name="Footer Placeholder 4"/>
          <p:cNvSpPr>
            <a:spLocks noGrp="1"/>
          </p:cNvSpPr>
          <p:nvPr>
            <p:ph type="ftr" sz="quarter" idx="11"/>
          </p:nvPr>
        </p:nvSpPr>
        <p:spPr/>
        <p:txBody>
          <a:bodyPr/>
          <a:lstStyle/>
          <a:p>
            <a:pPr>
              <a:defRPr/>
            </a:pPr>
            <a:r>
              <a:rPr lang="en-US" smtClean="0"/>
              <a:t>P. P. Shah &amp; Associates</a:t>
            </a:r>
            <a:endParaRPr lang="en-US" dirty="0" smtClean="0"/>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13</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Important Definitions under FEMA</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endParaRPr lang="en-US" sz="1800" dirty="0" smtClean="0"/>
          </a:p>
          <a:p>
            <a:pPr eaLnBrk="1" hangingPunct="1"/>
            <a:r>
              <a:rPr lang="en-US" sz="1800" dirty="0"/>
              <a:t>‘Non-Resident Indian’ (NRI) means an individual resident outside India who is a citizen of India or is an ‘Overseas Citizen of India’ </a:t>
            </a:r>
            <a:r>
              <a:rPr lang="en-US" sz="1800" dirty="0" smtClean="0"/>
              <a:t>cardholder (‘OCI’) </a:t>
            </a:r>
            <a:r>
              <a:rPr lang="en-US" sz="1800" dirty="0"/>
              <a:t>within the meaning of section 7 (A) of the Citizenship Act, 1955</a:t>
            </a:r>
            <a:r>
              <a:rPr lang="en-US" sz="1800" dirty="0" smtClean="0"/>
              <a:t>.</a:t>
            </a:r>
          </a:p>
          <a:p>
            <a:pPr eaLnBrk="1" hangingPunct="1"/>
            <a:endParaRPr lang="en-US" sz="1800" dirty="0" smtClean="0"/>
          </a:p>
          <a:p>
            <a:pPr eaLnBrk="1" hangingPunct="1"/>
            <a:r>
              <a:rPr lang="en-US" sz="1800" dirty="0" smtClean="0"/>
              <a:t>‘</a:t>
            </a:r>
            <a:r>
              <a:rPr lang="en-US" sz="1800" dirty="0"/>
              <a:t>Persons of Indian Origin’ cardholders registered as such under Notification No. 26011/4/98 F.I. dated 19.8.2002 issued by the Central Government are </a:t>
            </a:r>
            <a:r>
              <a:rPr lang="en-US" sz="1800" dirty="0" smtClean="0"/>
              <a:t>now deemed </a:t>
            </a:r>
            <a:r>
              <a:rPr lang="en-US" sz="1800" dirty="0"/>
              <a:t>to be ‘Overseas Citizen of India’ </a:t>
            </a:r>
            <a:r>
              <a:rPr lang="en-US" sz="1800" dirty="0" smtClean="0"/>
              <a:t>cardholders w.e.f. 12.05.2015</a:t>
            </a:r>
          </a:p>
          <a:p>
            <a:pPr eaLnBrk="1" hangingPunct="1"/>
            <a:endParaRPr lang="en-US" sz="1800" dirty="0" smtClean="0"/>
          </a:p>
          <a:p>
            <a:pPr eaLnBrk="1" hangingPunct="1"/>
            <a:r>
              <a:rPr lang="en-US" sz="1800" dirty="0" smtClean="0"/>
              <a:t>OCI </a:t>
            </a:r>
            <a:r>
              <a:rPr lang="en-US" sz="1800" dirty="0"/>
              <a:t>is wider in scope than PIO which used to be up to 3 generations of foreign citizens. Now up to 4th generation of foreign citizens can be considered as OCI. Further, there are additional conditions in case of spouses that marriage should have subsisted for at least two years prior to application for OCI card.</a:t>
            </a:r>
            <a:endParaRPr lang="en-US" sz="1800" dirty="0" smtClean="0"/>
          </a:p>
          <a:p>
            <a:pPr marL="0" indent="0" eaLnBrk="1" hangingPunct="1">
              <a:buNone/>
            </a:pPr>
            <a:endParaRPr lang="en-US" sz="1800" dirty="0" smtClean="0"/>
          </a:p>
        </p:txBody>
      </p:sp>
    </p:spTree>
    <p:extLst>
      <p:ext uri="{BB962C8B-B14F-4D97-AF65-F5344CB8AC3E}">
        <p14:creationId xmlns:p14="http://schemas.microsoft.com/office/powerpoint/2010/main" val="26071854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03.06.2018</a:t>
            </a:r>
            <a:endParaRPr lang="en-US" dirty="0"/>
          </a:p>
        </p:txBody>
      </p:sp>
      <p:sp>
        <p:nvSpPr>
          <p:cNvPr id="8195" name="Footer Placeholder 4"/>
          <p:cNvSpPr>
            <a:spLocks noGrp="1"/>
          </p:cNvSpPr>
          <p:nvPr>
            <p:ph type="ftr" sz="quarter" idx="11"/>
          </p:nvPr>
        </p:nvSpPr>
        <p:spPr/>
        <p:txBody>
          <a:bodyPr/>
          <a:lstStyle/>
          <a:p>
            <a:pPr>
              <a:defRPr/>
            </a:pPr>
            <a:r>
              <a:rPr lang="en-US" smtClean="0"/>
              <a:t>P. P. Shah &amp; Associates</a:t>
            </a:r>
            <a:endParaRPr lang="en-US" dirty="0" smtClean="0"/>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14</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Important Definitions under FEMA</a:t>
            </a:r>
          </a:p>
        </p:txBody>
      </p:sp>
      <p:sp>
        <p:nvSpPr>
          <p:cNvPr id="8198" name="Rectangle 5"/>
          <p:cNvSpPr>
            <a:spLocks noGrp="1" noChangeArrowheads="1"/>
          </p:cNvSpPr>
          <p:nvPr>
            <p:ph type="body" idx="1"/>
          </p:nvPr>
        </p:nvSpPr>
        <p:spPr>
          <a:xfrm>
            <a:off x="762000" y="1219200"/>
            <a:ext cx="8153400" cy="5181600"/>
          </a:xfrm>
        </p:spPr>
        <p:txBody>
          <a:bodyPr/>
          <a:lstStyle/>
          <a:p>
            <a:pPr marL="225425" indent="-225425" eaLnBrk="1" hangingPunct="1"/>
            <a:r>
              <a:rPr lang="en-US" sz="1400" dirty="0" smtClean="0"/>
              <a:t>Following </a:t>
            </a:r>
            <a:r>
              <a:rPr lang="en-US" sz="1400" dirty="0"/>
              <a:t>categories of foreign nationals are eligible for registration as Overseas Citizen of India (OCI) Cardholder:-</a:t>
            </a:r>
          </a:p>
          <a:p>
            <a:pPr eaLnBrk="1" hangingPunct="1"/>
            <a:endParaRPr lang="en-US" sz="1400" dirty="0"/>
          </a:p>
          <a:p>
            <a:pPr marL="225425" indent="0" eaLnBrk="1" hangingPunct="1">
              <a:buNone/>
            </a:pPr>
            <a:r>
              <a:rPr lang="en-US" sz="1400" dirty="0"/>
              <a:t>(1) Who was a citizen of India at the time of, or at any time after the commencement of the Constitution i.e. 26.01.1950; </a:t>
            </a:r>
            <a:r>
              <a:rPr lang="en-US" sz="1400" dirty="0" smtClean="0"/>
              <a:t>or</a:t>
            </a:r>
            <a:endParaRPr lang="en-US" sz="1400" dirty="0"/>
          </a:p>
          <a:p>
            <a:pPr marL="225425" indent="0" eaLnBrk="1" hangingPunct="1">
              <a:buNone/>
            </a:pPr>
            <a:r>
              <a:rPr lang="en-US" sz="1400" dirty="0"/>
              <a:t>(2) who was eligible to become a citizen of India on 26.01.1950; </a:t>
            </a:r>
            <a:r>
              <a:rPr lang="en-US" sz="1400" dirty="0" smtClean="0"/>
              <a:t>or</a:t>
            </a:r>
            <a:endParaRPr lang="en-US" sz="1400" dirty="0"/>
          </a:p>
          <a:p>
            <a:pPr marL="225425" indent="0" eaLnBrk="1" hangingPunct="1">
              <a:buNone/>
            </a:pPr>
            <a:r>
              <a:rPr lang="en-US" sz="1400" dirty="0"/>
              <a:t>(3) who belonged to a territory that became part of India after 15.08.1947; </a:t>
            </a:r>
            <a:r>
              <a:rPr lang="en-US" sz="1400" dirty="0" smtClean="0"/>
              <a:t>or</a:t>
            </a:r>
            <a:endParaRPr lang="en-US" sz="1400" dirty="0"/>
          </a:p>
          <a:p>
            <a:pPr marL="225425" indent="0" eaLnBrk="1" hangingPunct="1">
              <a:buNone/>
            </a:pPr>
            <a:r>
              <a:rPr lang="en-US" sz="1400" dirty="0"/>
              <a:t>(4) who is a child or a grandchild or a great grandchild of such a citizen; </a:t>
            </a:r>
            <a:r>
              <a:rPr lang="en-US" sz="1400" dirty="0" smtClean="0"/>
              <a:t>or</a:t>
            </a:r>
            <a:endParaRPr lang="en-US" sz="1400" dirty="0"/>
          </a:p>
          <a:p>
            <a:pPr marL="225425" indent="0" eaLnBrk="1" hangingPunct="1">
              <a:buNone/>
            </a:pPr>
            <a:r>
              <a:rPr lang="en-US" sz="1400" dirty="0"/>
              <a:t>(5) who is a minor child of such persons mentioned above; </a:t>
            </a:r>
            <a:r>
              <a:rPr lang="en-US" sz="1400" dirty="0" smtClean="0"/>
              <a:t>or</a:t>
            </a:r>
            <a:endParaRPr lang="en-US" sz="1400" dirty="0"/>
          </a:p>
          <a:p>
            <a:pPr marL="225425" indent="0" eaLnBrk="1" hangingPunct="1">
              <a:buNone/>
            </a:pPr>
            <a:r>
              <a:rPr lang="en-US" sz="1400" dirty="0"/>
              <a:t>(6) who is a minor child and whose both parents are citizens of India or one of the parents is a citizen of India; </a:t>
            </a:r>
            <a:r>
              <a:rPr lang="en-US" sz="1400" dirty="0" smtClean="0"/>
              <a:t>or</a:t>
            </a:r>
            <a:endParaRPr lang="en-US" sz="1400" dirty="0"/>
          </a:p>
          <a:p>
            <a:pPr marL="225425" indent="0" eaLnBrk="1" hangingPunct="1">
              <a:buNone/>
            </a:pPr>
            <a:r>
              <a:rPr lang="en-US" sz="1400" dirty="0"/>
              <a:t>(7) spouse of foreign origin of a citizen of India or spouse of foreign origin of an Overseas Citizen of India Cardholder registered under section 7A of the Citizenship Act, 1955 and whose marriage has been registered and subsisted for a continuous period of not less than two years immediately preceding the presentation of the application.</a:t>
            </a:r>
          </a:p>
          <a:p>
            <a:pPr eaLnBrk="1" hangingPunct="1"/>
            <a:endParaRPr lang="en-US" sz="1400" dirty="0"/>
          </a:p>
          <a:p>
            <a:pPr eaLnBrk="1" hangingPunct="1"/>
            <a:r>
              <a:rPr lang="en-US" sz="1400" dirty="0"/>
              <a:t>Note : No person, who or either of whose parents or grandparents or great grandparents is or had been a citizen of Pakistan, Bangladesh or such other country as the Central Government may, by notification in the Official Gazette, specify, shall be eligible for registration as an Overseas Citizen of India Cardholder.</a:t>
            </a:r>
            <a:endParaRPr lang="en-US" sz="1400" dirty="0" smtClean="0"/>
          </a:p>
        </p:txBody>
      </p:sp>
    </p:spTree>
    <p:extLst>
      <p:ext uri="{BB962C8B-B14F-4D97-AF65-F5344CB8AC3E}">
        <p14:creationId xmlns:p14="http://schemas.microsoft.com/office/powerpoint/2010/main" val="2981380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03.06.2018</a:t>
            </a:r>
            <a:endParaRPr lang="en-US" dirty="0"/>
          </a:p>
        </p:txBody>
      </p:sp>
      <p:sp>
        <p:nvSpPr>
          <p:cNvPr id="8195" name="Footer Placeholder 4"/>
          <p:cNvSpPr>
            <a:spLocks noGrp="1"/>
          </p:cNvSpPr>
          <p:nvPr>
            <p:ph type="ftr" sz="quarter" idx="11"/>
          </p:nvPr>
        </p:nvSpPr>
        <p:spPr/>
        <p:txBody>
          <a:bodyPr/>
          <a:lstStyle/>
          <a:p>
            <a:pPr>
              <a:defRPr/>
            </a:pPr>
            <a:r>
              <a:rPr lang="en-US" smtClean="0"/>
              <a:t>P. P. Shah &amp; Associates</a:t>
            </a:r>
            <a:endParaRPr lang="en-US" dirty="0" smtClean="0"/>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15</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Fundamentals of FEMA</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r>
              <a:rPr lang="en-US" sz="2000" dirty="0" smtClean="0"/>
              <a:t>Foreign Exchange belongs to Govt. of India except permitted.(Sec 5 about Current Account Transaction and Sec 6 about Capital Account Transactions)</a:t>
            </a:r>
          </a:p>
          <a:p>
            <a:pPr eaLnBrk="1" hangingPunct="1"/>
            <a:endParaRPr lang="en-US" sz="2000" dirty="0" smtClean="0"/>
          </a:p>
          <a:p>
            <a:pPr eaLnBrk="1" hangingPunct="1"/>
            <a:r>
              <a:rPr lang="en-US" sz="2000" dirty="0" smtClean="0"/>
              <a:t>Dealing in Foreign Exchange by PRII  as well as by PROI is regulated(Section 3 of The FEMA )</a:t>
            </a:r>
          </a:p>
          <a:p>
            <a:pPr eaLnBrk="1" hangingPunct="1"/>
            <a:endParaRPr lang="en-US" sz="2000" dirty="0" smtClean="0"/>
          </a:p>
          <a:p>
            <a:pPr eaLnBrk="1" hangingPunct="1"/>
            <a:r>
              <a:rPr lang="en-US" sz="2000" dirty="0" smtClean="0"/>
              <a:t>Dealing between PRII and PROI in Rupees is also regulated(Borrowing and Lending in Rupees, deposit in Rupees, Gifts in India by PROI except  to relatives etc)</a:t>
            </a:r>
          </a:p>
          <a:p>
            <a:pPr eaLnBrk="1" hangingPunct="1">
              <a:buFont typeface="Wingdings" pitchFamily="2" charset="2"/>
              <a:buNone/>
            </a:pPr>
            <a:endParaRPr lang="en-US" sz="2000" dirty="0" smtClean="0"/>
          </a:p>
          <a:p>
            <a:pPr eaLnBrk="1" hangingPunct="1"/>
            <a:r>
              <a:rPr lang="en-US" sz="2000" dirty="0" smtClean="0"/>
              <a:t>Permissible Capital Account or Current Account Transaction -Drawal  of Foreign Exchange are specific to purposes for which they are granted.</a:t>
            </a:r>
          </a:p>
          <a:p>
            <a:pPr eaLnBrk="1" hangingPunct="1"/>
            <a:endParaRPr lang="en-US" sz="2000" dirty="0" smtClean="0"/>
          </a:p>
          <a:p>
            <a:pPr eaLnBrk="1" hangingPunct="1"/>
            <a:endParaRPr lang="en-US" sz="2000" dirty="0" smtClean="0"/>
          </a:p>
          <a:p>
            <a:pPr eaLnBrk="1" hangingPunct="1"/>
            <a:endParaRPr lang="en-US" sz="1800" dirty="0" smtClean="0"/>
          </a:p>
        </p:txBody>
      </p:sp>
    </p:spTree>
    <p:extLst>
      <p:ext uri="{BB962C8B-B14F-4D97-AF65-F5344CB8AC3E}">
        <p14:creationId xmlns:p14="http://schemas.microsoft.com/office/powerpoint/2010/main" val="29481475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03.06.2018</a:t>
            </a:r>
            <a:endParaRPr lang="en-US" dirty="0"/>
          </a:p>
        </p:txBody>
      </p:sp>
      <p:sp>
        <p:nvSpPr>
          <p:cNvPr id="8195" name="Footer Placeholder 4"/>
          <p:cNvSpPr>
            <a:spLocks noGrp="1"/>
          </p:cNvSpPr>
          <p:nvPr>
            <p:ph type="ftr" sz="quarter" idx="11"/>
          </p:nvPr>
        </p:nvSpPr>
        <p:spPr/>
        <p:txBody>
          <a:bodyPr/>
          <a:lstStyle/>
          <a:p>
            <a:pPr>
              <a:defRPr/>
            </a:pPr>
            <a:r>
              <a:rPr lang="en-US" smtClean="0"/>
              <a:t>P. P. Shah &amp; Associates</a:t>
            </a:r>
            <a:endParaRPr lang="en-US" dirty="0" smtClean="0"/>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16</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Fundamentals of FEMA</a:t>
            </a:r>
          </a:p>
        </p:txBody>
      </p:sp>
      <p:sp>
        <p:nvSpPr>
          <p:cNvPr id="8198" name="Rectangle 5"/>
          <p:cNvSpPr>
            <a:spLocks noGrp="1" noChangeArrowheads="1"/>
          </p:cNvSpPr>
          <p:nvPr>
            <p:ph type="body" idx="1"/>
          </p:nvPr>
        </p:nvSpPr>
        <p:spPr>
          <a:xfrm>
            <a:off x="762000" y="1219200"/>
            <a:ext cx="8153400" cy="5105400"/>
          </a:xfrm>
        </p:spPr>
        <p:txBody>
          <a:bodyPr/>
          <a:lstStyle/>
          <a:p>
            <a:pPr eaLnBrk="1" hangingPunct="1"/>
            <a:r>
              <a:rPr lang="en-US" sz="1400" b="1" dirty="0" smtClean="0"/>
              <a:t>SEC. 3:  </a:t>
            </a:r>
            <a:r>
              <a:rPr lang="en-US" sz="1400" dirty="0" smtClean="0"/>
              <a:t>Dealing in foreign exchange, etc.</a:t>
            </a:r>
          </a:p>
          <a:p>
            <a:pPr eaLnBrk="1" hangingPunct="1"/>
            <a:r>
              <a:rPr lang="en-US" sz="1400" dirty="0" smtClean="0"/>
              <a:t>Save as otherwise provided in this Act, rules or regulations made there under, or with the general or special permission of the Reserve Bank, no person shall- </a:t>
            </a:r>
          </a:p>
          <a:p>
            <a:pPr eaLnBrk="1" hangingPunct="1"/>
            <a:endParaRPr lang="en-US" sz="1400" dirty="0" smtClean="0"/>
          </a:p>
          <a:p>
            <a:pPr eaLnBrk="1" hangingPunct="1"/>
            <a:r>
              <a:rPr lang="en-US" sz="1400" dirty="0" smtClean="0"/>
              <a:t>(a) deal in or transfer any foreign exchange or foreign security to any person not being an authorized person; </a:t>
            </a:r>
          </a:p>
          <a:p>
            <a:pPr eaLnBrk="1" hangingPunct="1"/>
            <a:r>
              <a:rPr lang="en-US" sz="1400" dirty="0" smtClean="0"/>
              <a:t>(b) make any payment to or for the credit of any person resident outside India in any manner; </a:t>
            </a:r>
          </a:p>
          <a:p>
            <a:pPr eaLnBrk="1" hangingPunct="1"/>
            <a:r>
              <a:rPr lang="en-US" sz="1400" dirty="0" smtClean="0"/>
              <a:t>(c) receive otherwise through an authorized person, any payment by order or on behalf of any person resident outside India in any manner. </a:t>
            </a:r>
          </a:p>
          <a:p>
            <a:pPr eaLnBrk="1" hangingPunct="1">
              <a:buNone/>
            </a:pPr>
            <a:r>
              <a:rPr lang="en-US" sz="1400" dirty="0" smtClean="0"/>
              <a:t>           Explanation.- For the purpose of this clause, where any person in, or resident in, India receives any payment by order or on behalf of any person resident outside India through any other person (including an authorized person) without a corresponding inward remittance from any place outside India, then, such person shall be deemed to have received such payment otherwise than through an authorized person; </a:t>
            </a:r>
          </a:p>
          <a:p>
            <a:pPr eaLnBrk="1" hangingPunct="1"/>
            <a:r>
              <a:rPr lang="en-US" sz="1400" dirty="0" smtClean="0"/>
              <a:t>(d) enter into any financial transaction in India as consideration for or in association with acquisition or creation or transfer of a right to acquire, any asset outside India by any person. </a:t>
            </a:r>
          </a:p>
          <a:p>
            <a:pPr eaLnBrk="1" hangingPunct="1">
              <a:buNone/>
            </a:pPr>
            <a:r>
              <a:rPr lang="en-US" sz="1400" dirty="0" smtClean="0"/>
              <a:t>           Explanation.- For the purpose of this clause," financial transaction" means making any payment to, or for the credit of any person, or receiving any payment for, by order or on behalf of any person, or drawing, issuing or negotiating any bill of exchange r promissory note, or transferring any security or acknowledging any debt.</a:t>
            </a:r>
          </a:p>
        </p:txBody>
      </p:sp>
    </p:spTree>
    <p:extLst>
      <p:ext uri="{BB962C8B-B14F-4D97-AF65-F5344CB8AC3E}">
        <p14:creationId xmlns:p14="http://schemas.microsoft.com/office/powerpoint/2010/main" val="3654550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03.06.2018</a:t>
            </a:r>
            <a:endParaRPr lang="en-US" dirty="0"/>
          </a:p>
        </p:txBody>
      </p:sp>
      <p:sp>
        <p:nvSpPr>
          <p:cNvPr id="8195" name="Footer Placeholder 4"/>
          <p:cNvSpPr>
            <a:spLocks noGrp="1"/>
          </p:cNvSpPr>
          <p:nvPr>
            <p:ph type="ftr" sz="quarter" idx="11"/>
          </p:nvPr>
        </p:nvSpPr>
        <p:spPr/>
        <p:txBody>
          <a:bodyPr/>
          <a:lstStyle/>
          <a:p>
            <a:pPr>
              <a:defRPr/>
            </a:pPr>
            <a:r>
              <a:rPr lang="en-US" smtClean="0"/>
              <a:t>P. P. Shah &amp; Associates</a:t>
            </a:r>
            <a:endParaRPr lang="en-US" dirty="0" smtClean="0"/>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17</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Fundamentals of FEMA</a:t>
            </a:r>
          </a:p>
        </p:txBody>
      </p:sp>
      <p:sp>
        <p:nvSpPr>
          <p:cNvPr id="8198" name="Rectangle 5"/>
          <p:cNvSpPr>
            <a:spLocks noGrp="1" noChangeArrowheads="1"/>
          </p:cNvSpPr>
          <p:nvPr>
            <p:ph type="body" idx="1"/>
          </p:nvPr>
        </p:nvSpPr>
        <p:spPr>
          <a:xfrm>
            <a:off x="762000" y="1219200"/>
            <a:ext cx="8153400" cy="5105400"/>
          </a:xfrm>
        </p:spPr>
        <p:txBody>
          <a:bodyPr/>
          <a:lstStyle/>
          <a:p>
            <a:pPr eaLnBrk="1" hangingPunct="1">
              <a:buNone/>
            </a:pPr>
            <a:r>
              <a:rPr lang="en-US" sz="1400" b="1" dirty="0" smtClean="0"/>
              <a:t>	SEC. 4: </a:t>
            </a:r>
            <a:r>
              <a:rPr lang="en-US" sz="1400" dirty="0" smtClean="0"/>
              <a:t>Holding of foreign exchange, etc.</a:t>
            </a:r>
          </a:p>
          <a:p>
            <a:pPr eaLnBrk="1" hangingPunct="1"/>
            <a:r>
              <a:rPr lang="en-US" sz="1400" dirty="0" smtClean="0"/>
              <a:t>Save as otherwise provided in this Act, no person resident in India shall acquire, hold, own, possess or transfer any foreign exchange, foreign security or any immovable property situated outside India.</a:t>
            </a:r>
          </a:p>
          <a:p>
            <a:pPr eaLnBrk="1" hangingPunct="1">
              <a:buNone/>
            </a:pPr>
            <a:endParaRPr lang="en-US" sz="1400" dirty="0" smtClean="0"/>
          </a:p>
          <a:p>
            <a:pPr eaLnBrk="1" hangingPunct="1">
              <a:buNone/>
            </a:pPr>
            <a:r>
              <a:rPr lang="en-US" sz="1400" dirty="0" smtClean="0"/>
              <a:t>     </a:t>
            </a:r>
            <a:r>
              <a:rPr lang="en-US" sz="1400" b="1" dirty="0" smtClean="0"/>
              <a:t>SEC. 5: </a:t>
            </a:r>
            <a:r>
              <a:rPr lang="en-US" sz="1400" dirty="0" smtClean="0"/>
              <a:t>Current account transactions</a:t>
            </a:r>
          </a:p>
          <a:p>
            <a:pPr eaLnBrk="1" hangingPunct="1"/>
            <a:r>
              <a:rPr lang="en-US" sz="1400" b="1" dirty="0" smtClean="0"/>
              <a:t>Any person may </a:t>
            </a:r>
            <a:r>
              <a:rPr lang="en-US" sz="1400" dirty="0" smtClean="0"/>
              <a:t>sell or draw foreign exchange to or from an authorized person if such sale or drawal is a current account transaction: </a:t>
            </a:r>
          </a:p>
          <a:p>
            <a:pPr eaLnBrk="1" hangingPunct="1">
              <a:buNone/>
            </a:pPr>
            <a:r>
              <a:rPr lang="en-US" sz="1400" dirty="0" smtClean="0"/>
              <a:t>	Provided that the Central Government may, in public interest and in consultation with the Reserve Bank, impose such reasonable restrictions for current account transactions as may be prescribed.</a:t>
            </a:r>
          </a:p>
          <a:p>
            <a:pPr eaLnBrk="1" hangingPunct="1">
              <a:buNone/>
            </a:pPr>
            <a:endParaRPr lang="en-US" sz="1400" dirty="0" smtClean="0"/>
          </a:p>
          <a:p>
            <a:pPr eaLnBrk="1" hangingPunct="1">
              <a:buNone/>
            </a:pPr>
            <a:r>
              <a:rPr lang="en-US" sz="1400" b="1" dirty="0" smtClean="0"/>
              <a:t>      SEC. 6: </a:t>
            </a:r>
            <a:r>
              <a:rPr lang="en-US" sz="1400" dirty="0" smtClean="0"/>
              <a:t>Capital account transactions </a:t>
            </a:r>
            <a:r>
              <a:rPr lang="en-US" sz="1400" b="1" dirty="0" smtClean="0"/>
              <a:t>(before amendments by Finance Act, 2015)</a:t>
            </a:r>
          </a:p>
          <a:p>
            <a:r>
              <a:rPr lang="en-US" sz="1400" dirty="0" smtClean="0"/>
              <a:t>(1) Subject to the provisions of sub- section (2), any person may sell or draw foreign exchange to or from an authorized person for a capital account transaction. </a:t>
            </a:r>
          </a:p>
          <a:p>
            <a:r>
              <a:rPr lang="en-US" sz="1400" dirty="0" smtClean="0"/>
              <a:t>(2) The Reserve Bank may, in consultation with the Central Government, specify-.</a:t>
            </a:r>
          </a:p>
          <a:p>
            <a:pPr marL="627063" lvl="1" indent="-6350">
              <a:buNone/>
            </a:pPr>
            <a:r>
              <a:rPr lang="en-US" sz="1400" dirty="0" smtClean="0"/>
              <a:t>(a) any class or classes of capital account transactions which are permissible; </a:t>
            </a:r>
          </a:p>
          <a:p>
            <a:pPr marL="627063" lvl="1" indent="-6350">
              <a:buNone/>
            </a:pPr>
            <a:r>
              <a:rPr lang="en-US" sz="1400" dirty="0" smtClean="0"/>
              <a:t>(b) the limit up to which foreign exchange shall be admissible for such transactions: </a:t>
            </a:r>
          </a:p>
          <a:p>
            <a:pPr marL="627063" lvl="1" indent="-6350">
              <a:buNone/>
            </a:pPr>
            <a:r>
              <a:rPr lang="en-US" sz="1400" dirty="0" smtClean="0"/>
              <a:t>Provided that the Reserve Bank shall not impose any restriction on the drawal of foreign exchange for payments due on account of amortization of loans or for depreciation of direct investments in the ordinary courts of business. </a:t>
            </a:r>
          </a:p>
          <a:p>
            <a:pPr eaLnBrk="1" hangingPunct="1">
              <a:buNone/>
            </a:pPr>
            <a:endParaRPr lang="en-US" sz="1600" dirty="0" smtClean="0"/>
          </a:p>
        </p:txBody>
      </p:sp>
    </p:spTree>
    <p:extLst>
      <p:ext uri="{BB962C8B-B14F-4D97-AF65-F5344CB8AC3E}">
        <p14:creationId xmlns:p14="http://schemas.microsoft.com/office/powerpoint/2010/main" val="40061361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03.06.2018</a:t>
            </a:r>
            <a:endParaRPr lang="en-US" dirty="0"/>
          </a:p>
        </p:txBody>
      </p:sp>
      <p:sp>
        <p:nvSpPr>
          <p:cNvPr id="8195" name="Footer Placeholder 4"/>
          <p:cNvSpPr>
            <a:spLocks noGrp="1"/>
          </p:cNvSpPr>
          <p:nvPr>
            <p:ph type="ftr" sz="quarter" idx="11"/>
          </p:nvPr>
        </p:nvSpPr>
        <p:spPr/>
        <p:txBody>
          <a:bodyPr/>
          <a:lstStyle/>
          <a:p>
            <a:pPr>
              <a:defRPr/>
            </a:pPr>
            <a:r>
              <a:rPr lang="en-US" smtClean="0"/>
              <a:t>P. P. Shah &amp; Associates</a:t>
            </a:r>
            <a:endParaRPr lang="en-US" dirty="0" smtClean="0"/>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18</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Fundamentals of FEMA</a:t>
            </a:r>
          </a:p>
        </p:txBody>
      </p:sp>
      <p:sp>
        <p:nvSpPr>
          <p:cNvPr id="8198" name="Rectangle 5"/>
          <p:cNvSpPr>
            <a:spLocks noGrp="1" noChangeArrowheads="1"/>
          </p:cNvSpPr>
          <p:nvPr>
            <p:ph type="body" idx="1"/>
          </p:nvPr>
        </p:nvSpPr>
        <p:spPr>
          <a:xfrm>
            <a:off x="762000" y="1219200"/>
            <a:ext cx="8153400" cy="5105400"/>
          </a:xfrm>
        </p:spPr>
        <p:txBody>
          <a:bodyPr/>
          <a:lstStyle/>
          <a:p>
            <a:pPr eaLnBrk="1" hangingPunct="1">
              <a:buNone/>
            </a:pPr>
            <a:r>
              <a:rPr lang="en-US" sz="1400" b="1" dirty="0" smtClean="0"/>
              <a:t>	SEC. 6: </a:t>
            </a:r>
            <a:r>
              <a:rPr lang="en-US" sz="1400" dirty="0" smtClean="0"/>
              <a:t>Capital account transactions (con’t)</a:t>
            </a:r>
          </a:p>
          <a:p>
            <a:pPr eaLnBrk="1" hangingPunct="1"/>
            <a:endParaRPr lang="en-US" sz="1400" dirty="0" smtClean="0"/>
          </a:p>
          <a:p>
            <a:r>
              <a:rPr lang="en-US" sz="1400" dirty="0" smtClean="0"/>
              <a:t>(3) Without prejudice to the generality of the provisions of sub- section (2), the Reserve Bank may, by regulations, prohibit, restrict or regulate the following- </a:t>
            </a:r>
          </a:p>
          <a:p>
            <a:pPr marL="465138" indent="-1588">
              <a:buNone/>
            </a:pPr>
            <a:r>
              <a:rPr lang="en-US" sz="1400" dirty="0" smtClean="0"/>
              <a:t>(a) transfer or issue of any foreign security by a person resident in India; </a:t>
            </a:r>
          </a:p>
          <a:p>
            <a:pPr marL="465138" indent="-1588">
              <a:buNone/>
            </a:pPr>
            <a:r>
              <a:rPr lang="en-US" sz="1400" dirty="0" smtClean="0"/>
              <a:t>(b) transfer or issue of any security by a person resident outside India; </a:t>
            </a:r>
          </a:p>
          <a:p>
            <a:pPr marL="465138" indent="-1588">
              <a:buNone/>
            </a:pPr>
            <a:r>
              <a:rPr lang="en-US" sz="1400" dirty="0" smtClean="0"/>
              <a:t>(c) transfer or issue of any security or foreign security by any branch, office or agency in India of a person resident outside India; </a:t>
            </a:r>
          </a:p>
          <a:p>
            <a:pPr marL="465138" indent="-1588">
              <a:buNone/>
            </a:pPr>
            <a:r>
              <a:rPr lang="en-US" sz="1400" dirty="0" smtClean="0"/>
              <a:t>(d) any borrowing or lending in foreign exchange in whatever form or by whatever name called; </a:t>
            </a:r>
          </a:p>
          <a:p>
            <a:pPr marL="465138" indent="-1588">
              <a:buNone/>
            </a:pPr>
            <a:r>
              <a:rPr lang="en-US" sz="1400" dirty="0" smtClean="0"/>
              <a:t>(e) any borrowing or lending in rupees in whatever form or by whatever name called between a person resident in India and a person resident outside India; </a:t>
            </a:r>
          </a:p>
          <a:p>
            <a:pPr marL="465138" indent="-1588">
              <a:buNone/>
            </a:pPr>
            <a:r>
              <a:rPr lang="en-US" sz="1400" dirty="0" smtClean="0"/>
              <a:t>(f) deposits between persons resident in India and persons resident outside India; </a:t>
            </a:r>
          </a:p>
          <a:p>
            <a:pPr marL="465138" indent="-1588">
              <a:buNone/>
            </a:pPr>
            <a:r>
              <a:rPr lang="en-US" sz="1400" dirty="0" smtClean="0"/>
              <a:t>(g) export, import or holding of currency or currency notes; </a:t>
            </a:r>
          </a:p>
          <a:p>
            <a:pPr marL="465138" indent="-1588">
              <a:buNone/>
            </a:pPr>
            <a:r>
              <a:rPr lang="en-US" sz="1400" dirty="0" smtClean="0"/>
              <a:t>(h)transfer of immovable property outside India, other than a lease not exceeding five years, by a person resident in India; </a:t>
            </a:r>
          </a:p>
          <a:p>
            <a:pPr marL="465138" indent="-1588">
              <a:buNone/>
            </a:pPr>
            <a:r>
              <a:rPr lang="en-US" sz="1400" dirty="0" smtClean="0"/>
              <a:t>(i) acquisition or transfer of immovable property in India, other than a lease not exceeding five years, by a person resident outside India; </a:t>
            </a:r>
          </a:p>
          <a:p>
            <a:pPr marL="465138" indent="-1588">
              <a:buNone/>
            </a:pPr>
            <a:r>
              <a:rPr lang="en-US" sz="1400" dirty="0" smtClean="0"/>
              <a:t>(j) giving of a guarantee or surety in respect of any debt, obligation or other liability incurred- </a:t>
            </a:r>
          </a:p>
          <a:p>
            <a:pPr marL="738188" indent="-1588">
              <a:buNone/>
            </a:pPr>
            <a:r>
              <a:rPr lang="en-US" sz="1400" dirty="0" smtClean="0"/>
              <a:t>(i) by a person resident in India and owed to a person resident outside India; or </a:t>
            </a:r>
          </a:p>
          <a:p>
            <a:pPr marL="738188" indent="-1588">
              <a:buNone/>
            </a:pPr>
            <a:r>
              <a:rPr lang="en-US" sz="1400" dirty="0" smtClean="0"/>
              <a:t>(ii) by a person resident outside India. </a:t>
            </a:r>
            <a:endParaRPr lang="en-US" sz="1400" dirty="0"/>
          </a:p>
        </p:txBody>
      </p:sp>
    </p:spTree>
    <p:extLst>
      <p:ext uri="{BB962C8B-B14F-4D97-AF65-F5344CB8AC3E}">
        <p14:creationId xmlns:p14="http://schemas.microsoft.com/office/powerpoint/2010/main" val="27650077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03.06.2018</a:t>
            </a:r>
            <a:endParaRPr lang="en-US" dirty="0"/>
          </a:p>
        </p:txBody>
      </p:sp>
      <p:sp>
        <p:nvSpPr>
          <p:cNvPr id="8195" name="Footer Placeholder 4"/>
          <p:cNvSpPr>
            <a:spLocks noGrp="1"/>
          </p:cNvSpPr>
          <p:nvPr>
            <p:ph type="ftr" sz="quarter" idx="11"/>
          </p:nvPr>
        </p:nvSpPr>
        <p:spPr/>
        <p:txBody>
          <a:bodyPr/>
          <a:lstStyle/>
          <a:p>
            <a:pPr>
              <a:defRPr/>
            </a:pPr>
            <a:r>
              <a:rPr lang="en-US" smtClean="0"/>
              <a:t>P. P. Shah &amp; Associates</a:t>
            </a:r>
            <a:endParaRPr lang="en-US" dirty="0" smtClean="0"/>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19</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Fundamentals of FEMA</a:t>
            </a:r>
          </a:p>
        </p:txBody>
      </p:sp>
      <p:sp>
        <p:nvSpPr>
          <p:cNvPr id="8198" name="Rectangle 5"/>
          <p:cNvSpPr>
            <a:spLocks noGrp="1" noChangeArrowheads="1"/>
          </p:cNvSpPr>
          <p:nvPr>
            <p:ph type="body" idx="1"/>
          </p:nvPr>
        </p:nvSpPr>
        <p:spPr>
          <a:xfrm>
            <a:off x="762000" y="1219200"/>
            <a:ext cx="8153400" cy="5105400"/>
          </a:xfrm>
        </p:spPr>
        <p:txBody>
          <a:bodyPr/>
          <a:lstStyle/>
          <a:p>
            <a:pPr eaLnBrk="1" hangingPunct="1">
              <a:buNone/>
            </a:pPr>
            <a:r>
              <a:rPr lang="en-US" sz="1400" b="1" dirty="0" smtClean="0"/>
              <a:t>	</a:t>
            </a:r>
            <a:r>
              <a:rPr lang="en-US" sz="1600" b="1" dirty="0" smtClean="0"/>
              <a:t>SEC. 6: </a:t>
            </a:r>
            <a:r>
              <a:rPr lang="en-US" sz="1600" dirty="0" smtClean="0"/>
              <a:t>Capital account transactions (con’t)</a:t>
            </a:r>
          </a:p>
          <a:p>
            <a:r>
              <a:rPr lang="en-US" sz="1600" dirty="0" smtClean="0"/>
              <a:t>(4) A person resident in India may hold, own, transfer or invest in foreign currency, foreign security or any immovable property situated outside India if such currency, security or property was acquired, held or owned by such person when he was resident outside India </a:t>
            </a:r>
            <a:r>
              <a:rPr lang="en-US" sz="1600" b="1" dirty="0" smtClean="0"/>
              <a:t>or inherited from a person who was resident outside India. </a:t>
            </a:r>
          </a:p>
          <a:p>
            <a:pPr>
              <a:buNone/>
            </a:pPr>
            <a:r>
              <a:rPr lang="en-IN" sz="1600" dirty="0" smtClean="0"/>
              <a:t>     Thus Asset held abroad  can be inherited however for asset in India one may have to look for the concerned notification for inheritance two residents of such asset outside India </a:t>
            </a:r>
            <a:endParaRPr lang="en-US" sz="1600" dirty="0" smtClean="0"/>
          </a:p>
          <a:p>
            <a:r>
              <a:rPr lang="en-US" sz="1600" dirty="0" smtClean="0"/>
              <a:t>(5) A person resident outside India may hold, own, transfer or invest in Indian currency, security or any immovable property situated in India if such currency, security or property was acquired, held or owned by such person when he was resident in India </a:t>
            </a:r>
            <a:r>
              <a:rPr lang="en-US" sz="1600" b="1" dirty="0" smtClean="0"/>
              <a:t>or inherited from a person who was resident in India. </a:t>
            </a:r>
          </a:p>
          <a:p>
            <a:pPr>
              <a:buNone/>
            </a:pPr>
            <a:r>
              <a:rPr lang="en-IN" sz="1600" dirty="0" smtClean="0"/>
              <a:t>      This is similar to note on 6(4) for inheritance of assets in India  between two non Residents </a:t>
            </a:r>
            <a:endParaRPr lang="en-US" sz="1600" dirty="0" smtClean="0"/>
          </a:p>
          <a:p>
            <a:r>
              <a:rPr lang="en-US" sz="1600" dirty="0" smtClean="0"/>
              <a:t>(6) Without prejudice to the provisions of this section, the Reserve Bank may, by regulation, prohibit, restrict, or regulate establishment in India of a branch, office or other place of business by a person resident outside India, for carrying on any activity relating to such branch, office or other place of business.</a:t>
            </a:r>
            <a:endParaRPr lang="en-US" sz="1600" dirty="0"/>
          </a:p>
        </p:txBody>
      </p:sp>
    </p:spTree>
    <p:extLst>
      <p:ext uri="{BB962C8B-B14F-4D97-AF65-F5344CB8AC3E}">
        <p14:creationId xmlns:p14="http://schemas.microsoft.com/office/powerpoint/2010/main" val="35283124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4000" dirty="0" smtClean="0"/>
              <a:t>Overview of FEMA</a:t>
            </a:r>
          </a:p>
        </p:txBody>
      </p:sp>
      <p:sp>
        <p:nvSpPr>
          <p:cNvPr id="4099" name="Content Placeholder 2"/>
          <p:cNvSpPr>
            <a:spLocks noGrp="1"/>
          </p:cNvSpPr>
          <p:nvPr>
            <p:ph idx="1"/>
          </p:nvPr>
        </p:nvSpPr>
        <p:spPr>
          <a:xfrm>
            <a:off x="914400" y="1143000"/>
            <a:ext cx="7696200" cy="5257800"/>
          </a:xfrm>
        </p:spPr>
        <p:txBody>
          <a:bodyPr/>
          <a:lstStyle/>
          <a:p>
            <a:r>
              <a:rPr lang="en-US" sz="2400" dirty="0" smtClean="0"/>
              <a:t>Foreign Exchange Management Act – Overview</a:t>
            </a:r>
          </a:p>
          <a:p>
            <a:endParaRPr lang="en-US" sz="2400" dirty="0" smtClean="0"/>
          </a:p>
          <a:p>
            <a:r>
              <a:rPr lang="en-US" sz="2400" dirty="0" smtClean="0"/>
              <a:t>Important </a:t>
            </a:r>
            <a:r>
              <a:rPr lang="en-US" sz="2400" dirty="0" smtClean="0"/>
              <a:t>definitions under FEMA</a:t>
            </a:r>
          </a:p>
          <a:p>
            <a:endParaRPr lang="en-US" sz="2400" dirty="0" smtClean="0"/>
          </a:p>
          <a:p>
            <a:r>
              <a:rPr lang="en-US" sz="2400" dirty="0" smtClean="0"/>
              <a:t>Fundamentals </a:t>
            </a:r>
            <a:r>
              <a:rPr lang="en-US" sz="2400" dirty="0" smtClean="0"/>
              <a:t>of FEMA</a:t>
            </a:r>
          </a:p>
          <a:p>
            <a:endParaRPr lang="en-US" sz="2400" dirty="0" smtClean="0"/>
          </a:p>
          <a:p>
            <a:r>
              <a:rPr lang="en-US" sz="2400" dirty="0" smtClean="0"/>
              <a:t>FEMA  </a:t>
            </a:r>
            <a:r>
              <a:rPr lang="en-US" sz="2400" dirty="0" smtClean="0"/>
              <a:t>Practice</a:t>
            </a:r>
          </a:p>
          <a:p>
            <a:endParaRPr lang="en-US" sz="2400" dirty="0" smtClean="0"/>
          </a:p>
        </p:txBody>
      </p:sp>
      <p:sp>
        <p:nvSpPr>
          <p:cNvPr id="4100" name="Date Placeholder 3"/>
          <p:cNvSpPr>
            <a:spLocks noGrp="1"/>
          </p:cNvSpPr>
          <p:nvPr>
            <p:ph type="dt" sz="quarter" idx="10"/>
          </p:nvPr>
        </p:nvSpPr>
        <p:spPr/>
        <p:txBody>
          <a:bodyPr/>
          <a:lstStyle/>
          <a:p>
            <a:pPr>
              <a:defRPr/>
            </a:pPr>
            <a:r>
              <a:rPr lang="en-US" smtClean="0"/>
              <a:t>03.06.2018</a:t>
            </a:r>
            <a:endParaRPr lang="en-US" dirty="0"/>
          </a:p>
        </p:txBody>
      </p:sp>
      <p:sp>
        <p:nvSpPr>
          <p:cNvPr id="4101" name="Footer Placeholder 4"/>
          <p:cNvSpPr>
            <a:spLocks noGrp="1"/>
          </p:cNvSpPr>
          <p:nvPr>
            <p:ph type="ftr" sz="quarter" idx="11"/>
          </p:nvPr>
        </p:nvSpPr>
        <p:spPr/>
        <p:txBody>
          <a:bodyPr/>
          <a:lstStyle/>
          <a:p>
            <a:pPr>
              <a:defRPr/>
            </a:pPr>
            <a:r>
              <a:rPr lang="en-US" smtClean="0"/>
              <a:t>P. P. Shah &amp; Associates</a:t>
            </a:r>
            <a:endParaRPr lang="en-US" dirty="0" smtClean="0"/>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2</a:t>
            </a:fld>
            <a:endParaRPr lang="en-US" dirty="0" smtClean="0"/>
          </a:p>
        </p:txBody>
      </p:sp>
    </p:spTree>
    <p:extLst>
      <p:ext uri="{BB962C8B-B14F-4D97-AF65-F5344CB8AC3E}">
        <p14:creationId xmlns:p14="http://schemas.microsoft.com/office/powerpoint/2010/main" val="36141780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03.06.2018</a:t>
            </a:r>
            <a:endParaRPr lang="en-US" dirty="0"/>
          </a:p>
        </p:txBody>
      </p:sp>
      <p:sp>
        <p:nvSpPr>
          <p:cNvPr id="8195" name="Footer Placeholder 4"/>
          <p:cNvSpPr>
            <a:spLocks noGrp="1"/>
          </p:cNvSpPr>
          <p:nvPr>
            <p:ph type="ftr" sz="quarter" idx="11"/>
          </p:nvPr>
        </p:nvSpPr>
        <p:spPr/>
        <p:txBody>
          <a:bodyPr/>
          <a:lstStyle/>
          <a:p>
            <a:pPr>
              <a:defRPr/>
            </a:pPr>
            <a:r>
              <a:rPr lang="en-US" smtClean="0"/>
              <a:t>P. P. Shah &amp; Associates</a:t>
            </a:r>
            <a:endParaRPr lang="en-US" dirty="0" smtClean="0"/>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20</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Fundamentals of FEMA</a:t>
            </a:r>
          </a:p>
        </p:txBody>
      </p:sp>
      <p:sp>
        <p:nvSpPr>
          <p:cNvPr id="8198" name="Rectangle 5"/>
          <p:cNvSpPr>
            <a:spLocks noGrp="1" noChangeArrowheads="1"/>
          </p:cNvSpPr>
          <p:nvPr>
            <p:ph type="body" idx="1"/>
          </p:nvPr>
        </p:nvSpPr>
        <p:spPr>
          <a:xfrm>
            <a:off x="762000" y="1219200"/>
            <a:ext cx="8153400" cy="5105400"/>
          </a:xfrm>
        </p:spPr>
        <p:txBody>
          <a:bodyPr/>
          <a:lstStyle/>
          <a:p>
            <a:pPr eaLnBrk="1" hangingPunct="1">
              <a:buNone/>
            </a:pPr>
            <a:r>
              <a:rPr lang="en-US" sz="1400" dirty="0" smtClean="0"/>
              <a:t>	</a:t>
            </a:r>
            <a:r>
              <a:rPr lang="en-US" sz="1600" b="1" dirty="0" smtClean="0"/>
              <a:t>SEC. </a:t>
            </a:r>
            <a:r>
              <a:rPr lang="en-US" sz="1600" b="1" dirty="0"/>
              <a:t>8: </a:t>
            </a:r>
            <a:r>
              <a:rPr lang="en-US" sz="1600" b="1" dirty="0" smtClean="0"/>
              <a:t>Realisation </a:t>
            </a:r>
            <a:r>
              <a:rPr lang="en-US" sz="1600" b="1" dirty="0"/>
              <a:t>and repatriation of foreign exchange</a:t>
            </a:r>
            <a:r>
              <a:rPr lang="en-US" sz="1600" dirty="0" smtClean="0"/>
              <a:t>. – </a:t>
            </a:r>
          </a:p>
          <a:p>
            <a:pPr eaLnBrk="1" hangingPunct="1">
              <a:buNone/>
            </a:pPr>
            <a:r>
              <a:rPr lang="en-US" sz="1600" dirty="0"/>
              <a:t> </a:t>
            </a:r>
            <a:r>
              <a:rPr lang="en-US" sz="1600" dirty="0" smtClean="0"/>
              <a:t>    Save </a:t>
            </a:r>
            <a:r>
              <a:rPr lang="en-US" sz="1600" dirty="0"/>
              <a:t>as otherwise provided in this Act, where any amount of foreign exchange is due or has accrued to any person resident in India, such person shall take all reasonable steps to realize and repatriate to India such foreign exchange within such period and in such manner as may be specified by the Reserve Bank. </a:t>
            </a:r>
          </a:p>
          <a:p>
            <a:pPr eaLnBrk="1" hangingPunct="1">
              <a:buNone/>
            </a:pPr>
            <a:endParaRPr lang="en-US" sz="1600" dirty="0" smtClean="0"/>
          </a:p>
          <a:p>
            <a:pPr eaLnBrk="1" hangingPunct="1">
              <a:buNone/>
            </a:pPr>
            <a:r>
              <a:rPr lang="en-US" sz="1600" dirty="0" smtClean="0"/>
              <a:t>	</a:t>
            </a:r>
            <a:r>
              <a:rPr lang="en-US" sz="1600" b="1" dirty="0" smtClean="0"/>
              <a:t>Note:</a:t>
            </a:r>
            <a:r>
              <a:rPr lang="en-US" sz="1600" dirty="0" smtClean="0"/>
              <a:t> The above is dealt with by Foreign </a:t>
            </a:r>
            <a:r>
              <a:rPr lang="en-US" sz="1600" dirty="0"/>
              <a:t>Exchange Management (Realisation, repatriation and surrender of foreign exchange) </a:t>
            </a:r>
            <a:r>
              <a:rPr lang="en-US" sz="1600" dirty="0" smtClean="0"/>
              <a:t>Regulations,2015 issued under </a:t>
            </a:r>
            <a:r>
              <a:rPr lang="pt-BR" sz="1600" dirty="0"/>
              <a:t>Notification No. FEMA 9 (R)/2015-RB dt. December 29, 2015</a:t>
            </a:r>
            <a:endParaRPr lang="en-US" sz="1600" dirty="0"/>
          </a:p>
          <a:p>
            <a:pPr eaLnBrk="1" hangingPunct="1">
              <a:buNone/>
            </a:pPr>
            <a:endParaRPr lang="en-US" sz="1600" dirty="0"/>
          </a:p>
        </p:txBody>
      </p:sp>
    </p:spTree>
    <p:extLst>
      <p:ext uri="{BB962C8B-B14F-4D97-AF65-F5344CB8AC3E}">
        <p14:creationId xmlns:p14="http://schemas.microsoft.com/office/powerpoint/2010/main" val="13078537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xfrm>
            <a:off x="0" y="6428933"/>
            <a:ext cx="1905000" cy="457200"/>
          </a:xfrm>
        </p:spPr>
        <p:txBody>
          <a:bodyPr/>
          <a:lstStyle/>
          <a:p>
            <a:pPr>
              <a:defRPr/>
            </a:pPr>
            <a:r>
              <a:rPr lang="en-US" smtClean="0"/>
              <a:t>03.06.2018</a:t>
            </a:r>
            <a:endParaRPr lang="en-US" dirty="0"/>
          </a:p>
        </p:txBody>
      </p:sp>
      <p:sp>
        <p:nvSpPr>
          <p:cNvPr id="8195" name="Footer Placeholder 4"/>
          <p:cNvSpPr>
            <a:spLocks noGrp="1"/>
          </p:cNvSpPr>
          <p:nvPr>
            <p:ph type="ftr" sz="quarter" idx="11"/>
          </p:nvPr>
        </p:nvSpPr>
        <p:spPr>
          <a:xfrm>
            <a:off x="3606800" y="6343320"/>
            <a:ext cx="2895600" cy="457200"/>
          </a:xfrm>
        </p:spPr>
        <p:txBody>
          <a:bodyPr/>
          <a:lstStyle/>
          <a:p>
            <a:pPr>
              <a:defRPr/>
            </a:pPr>
            <a:r>
              <a:rPr lang="en-US" smtClean="0"/>
              <a:t>P. P. Shah &amp; Associates</a:t>
            </a:r>
            <a:endParaRPr lang="en-US" dirty="0" smtClean="0"/>
          </a:p>
        </p:txBody>
      </p:sp>
      <p:sp>
        <p:nvSpPr>
          <p:cNvPr id="8196" name="Slide Number Placeholder 5"/>
          <p:cNvSpPr>
            <a:spLocks noGrp="1"/>
          </p:cNvSpPr>
          <p:nvPr>
            <p:ph type="sldNum" sz="quarter" idx="12"/>
          </p:nvPr>
        </p:nvSpPr>
        <p:spPr>
          <a:xfrm>
            <a:off x="7239000" y="6393161"/>
            <a:ext cx="1905000" cy="457200"/>
          </a:xfrm>
        </p:spPr>
        <p:txBody>
          <a:bodyPr/>
          <a:lstStyle/>
          <a:p>
            <a:pPr>
              <a:defRPr/>
            </a:pPr>
            <a:fld id="{A99C179A-76A7-4B77-950C-279ADB174F97}" type="slidenum">
              <a:rPr lang="en-US" smtClean="0"/>
              <a:pPr>
                <a:defRPr/>
              </a:pPr>
              <a:t>21</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Fundamentals of FEMA</a:t>
            </a:r>
          </a:p>
        </p:txBody>
      </p:sp>
      <p:sp>
        <p:nvSpPr>
          <p:cNvPr id="8198" name="Rectangle 5"/>
          <p:cNvSpPr>
            <a:spLocks noGrp="1" noChangeArrowheads="1"/>
          </p:cNvSpPr>
          <p:nvPr>
            <p:ph type="body" idx="1"/>
          </p:nvPr>
        </p:nvSpPr>
        <p:spPr>
          <a:xfrm>
            <a:off x="762000" y="1219199"/>
            <a:ext cx="8153400" cy="5223803"/>
          </a:xfrm>
        </p:spPr>
        <p:txBody>
          <a:bodyPr/>
          <a:lstStyle/>
          <a:p>
            <a:pPr eaLnBrk="1" hangingPunct="1">
              <a:buNone/>
            </a:pPr>
            <a:r>
              <a:rPr lang="en-US" sz="1500" dirty="0" smtClean="0"/>
              <a:t>	</a:t>
            </a:r>
            <a:r>
              <a:rPr lang="en-US" sz="1500" b="1" dirty="0" smtClean="0"/>
              <a:t>SEC. 9: Exemption </a:t>
            </a:r>
            <a:r>
              <a:rPr lang="en-US" sz="1500" b="1" dirty="0"/>
              <a:t>from realization and repatriation in certain cases.</a:t>
            </a:r>
            <a:r>
              <a:rPr lang="en-US" sz="1500" dirty="0"/>
              <a:t> </a:t>
            </a:r>
            <a:r>
              <a:rPr lang="en-US" sz="1500" dirty="0" smtClean="0"/>
              <a:t>– The </a:t>
            </a:r>
            <a:r>
              <a:rPr lang="en-US" sz="1500" dirty="0"/>
              <a:t>provisions of sections 4 and 8 shall not apply to the following, namely:- </a:t>
            </a:r>
          </a:p>
          <a:p>
            <a:pPr eaLnBrk="1" hangingPunct="1">
              <a:buNone/>
            </a:pPr>
            <a:r>
              <a:rPr lang="en-US" sz="1500" dirty="0"/>
              <a:t>(a) possession of foreign currency or foreign coins by any person up to such limit as the Reserve Bank may specify; </a:t>
            </a:r>
          </a:p>
          <a:p>
            <a:pPr eaLnBrk="1" hangingPunct="1">
              <a:buNone/>
            </a:pPr>
            <a:r>
              <a:rPr lang="en-US" sz="1500" dirty="0"/>
              <a:t>(b) foreign currency account held or operated by such person or class of persons and the limit up to which the Reserve Bank may specify; </a:t>
            </a:r>
          </a:p>
          <a:p>
            <a:pPr eaLnBrk="1" hangingPunct="1">
              <a:buNone/>
            </a:pPr>
            <a:r>
              <a:rPr lang="en-US" sz="1500" dirty="0"/>
              <a:t>(c) foreign exchange acquired or received before the 8th day of July, 1947 or any income arising or accruing thereon which is held outside India by any person in pursuance of a general or special permission granted by the Reserve Bank; </a:t>
            </a:r>
          </a:p>
          <a:p>
            <a:pPr eaLnBrk="1" hangingPunct="1">
              <a:buNone/>
            </a:pPr>
            <a:r>
              <a:rPr lang="en-US" sz="1500" dirty="0"/>
              <a:t>(d) foreign exchange held by a person resident in India up to such limit as the Reserve Bank may specify, if such foreign exchange was acquired by way of gift or inheritance from a person referred to in clause (c), including any income arising there from; </a:t>
            </a:r>
          </a:p>
          <a:p>
            <a:pPr eaLnBrk="1" hangingPunct="1">
              <a:buNone/>
            </a:pPr>
            <a:r>
              <a:rPr lang="en-US" sz="1500" dirty="0"/>
              <a:t>(e) foreign exchange acquired from employment, business, trade, vocation, services, honorarium, gifts, inheritance or any other legitimate means up to such limit as the Reserve Bank may specify y; and </a:t>
            </a:r>
          </a:p>
          <a:p>
            <a:pPr eaLnBrk="1" hangingPunct="1">
              <a:buNone/>
            </a:pPr>
            <a:r>
              <a:rPr lang="en-US" sz="1500" dirty="0"/>
              <a:t>(f) such other receipts in </a:t>
            </a:r>
            <a:r>
              <a:rPr lang="en-US" sz="1500" dirty="0" smtClean="0"/>
              <a:t>foreign </a:t>
            </a:r>
            <a:r>
              <a:rPr lang="en-US" sz="1500" dirty="0"/>
              <a:t>exchange as the Reserve Bank may specify. </a:t>
            </a:r>
            <a:endParaRPr lang="en-US" sz="1500" dirty="0" smtClean="0"/>
          </a:p>
          <a:p>
            <a:pPr eaLnBrk="1" hangingPunct="1">
              <a:buNone/>
            </a:pPr>
            <a:endParaRPr lang="en-US" sz="1500" b="1" dirty="0" smtClean="0"/>
          </a:p>
          <a:p>
            <a:pPr eaLnBrk="1" hangingPunct="1">
              <a:buNone/>
            </a:pPr>
            <a:r>
              <a:rPr lang="en-US" sz="1500" b="1" dirty="0" smtClean="0"/>
              <a:t>Note</a:t>
            </a:r>
            <a:r>
              <a:rPr lang="en-US" sz="1500" b="1" dirty="0"/>
              <a:t>:</a:t>
            </a:r>
            <a:r>
              <a:rPr lang="en-US" sz="1500" dirty="0"/>
              <a:t> The above is dealt with </a:t>
            </a:r>
            <a:r>
              <a:rPr lang="en-US" sz="1500" dirty="0" smtClean="0"/>
              <a:t>by </a:t>
            </a:r>
            <a:r>
              <a:rPr lang="en-US" sz="1500" dirty="0"/>
              <a:t>Foreign Exchange Management (Possession and Retention of Foreign Currency) Regulations,2015 issued under </a:t>
            </a:r>
            <a:r>
              <a:rPr lang="pt-BR" sz="1500" dirty="0"/>
              <a:t>Notification No. FEMA </a:t>
            </a:r>
            <a:r>
              <a:rPr lang="pt-BR" sz="1500" dirty="0" smtClean="0"/>
              <a:t>11 </a:t>
            </a:r>
            <a:r>
              <a:rPr lang="pt-BR" sz="1500" dirty="0"/>
              <a:t>(R)/2015-RB dt. December 29, </a:t>
            </a:r>
            <a:r>
              <a:rPr lang="pt-BR" sz="1500" dirty="0" smtClean="0"/>
              <a:t>2015 and </a:t>
            </a:r>
            <a:r>
              <a:rPr lang="en-US" sz="1500" dirty="0" smtClean="0"/>
              <a:t> </a:t>
            </a:r>
            <a:r>
              <a:rPr lang="en-US" sz="1500" dirty="0"/>
              <a:t>Foreign Exchange Management </a:t>
            </a:r>
            <a:r>
              <a:rPr lang="en-US" sz="1500" dirty="0" smtClean="0"/>
              <a:t>(Export &amp; Import of Currency) </a:t>
            </a:r>
            <a:r>
              <a:rPr lang="en-US" sz="1500" dirty="0"/>
              <a:t>Regulations,2015 issued under </a:t>
            </a:r>
            <a:r>
              <a:rPr lang="pt-BR" sz="1500" dirty="0"/>
              <a:t>Notification No. FEMA </a:t>
            </a:r>
            <a:r>
              <a:rPr lang="pt-BR" sz="1500" dirty="0" smtClean="0"/>
              <a:t>6 </a:t>
            </a:r>
            <a:r>
              <a:rPr lang="pt-BR" sz="1500" dirty="0"/>
              <a:t>(R)/2015-RB dt. December 29, </a:t>
            </a:r>
            <a:r>
              <a:rPr lang="pt-BR" sz="1500" dirty="0" smtClean="0"/>
              <a:t>2015</a:t>
            </a:r>
            <a:endParaRPr lang="en-US" sz="1500" dirty="0"/>
          </a:p>
        </p:txBody>
      </p:sp>
    </p:spTree>
    <p:extLst>
      <p:ext uri="{BB962C8B-B14F-4D97-AF65-F5344CB8AC3E}">
        <p14:creationId xmlns:p14="http://schemas.microsoft.com/office/powerpoint/2010/main" val="20747605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88024" y="6700837"/>
            <a:ext cx="1905000" cy="241740"/>
          </a:xfrm>
        </p:spPr>
        <p:txBody>
          <a:bodyPr/>
          <a:lstStyle/>
          <a:p>
            <a:pPr>
              <a:defRPr/>
            </a:pPr>
            <a:r>
              <a:rPr lang="en-US" sz="1100" smtClean="0"/>
              <a:t>03.06.2018</a:t>
            </a:r>
            <a:endParaRPr lang="en-US" sz="1100" dirty="0"/>
          </a:p>
        </p:txBody>
      </p:sp>
      <p:sp>
        <p:nvSpPr>
          <p:cNvPr id="9219" name="Footer Placeholder 4"/>
          <p:cNvSpPr>
            <a:spLocks noGrp="1"/>
          </p:cNvSpPr>
          <p:nvPr>
            <p:ph type="ftr" sz="quarter" idx="11"/>
          </p:nvPr>
        </p:nvSpPr>
        <p:spPr>
          <a:xfrm>
            <a:off x="5516578" y="6570772"/>
            <a:ext cx="2895600" cy="299545"/>
          </a:xfrm>
        </p:spPr>
        <p:txBody>
          <a:bodyPr/>
          <a:lstStyle/>
          <a:p>
            <a:pPr>
              <a:defRPr/>
            </a:pPr>
            <a:r>
              <a:rPr lang="en-US" smtClean="0"/>
              <a:t>P. P. Shah &amp; Associates</a:t>
            </a:r>
            <a:endParaRPr lang="en-US" dirty="0" smtClean="0"/>
          </a:p>
        </p:txBody>
      </p:sp>
      <p:sp>
        <p:nvSpPr>
          <p:cNvPr id="9220" name="Slide Number Placeholder 5"/>
          <p:cNvSpPr>
            <a:spLocks noGrp="1"/>
          </p:cNvSpPr>
          <p:nvPr>
            <p:ph type="sldNum" sz="quarter" idx="12"/>
          </p:nvPr>
        </p:nvSpPr>
        <p:spPr>
          <a:xfrm>
            <a:off x="8634961" y="6570772"/>
            <a:ext cx="454792" cy="257835"/>
          </a:xfrm>
        </p:spPr>
        <p:txBody>
          <a:bodyPr/>
          <a:lstStyle/>
          <a:p>
            <a:pPr>
              <a:defRPr/>
            </a:pPr>
            <a:fld id="{FB34A73F-7633-4765-B60F-ABA8245B9BEA}" type="slidenum">
              <a:rPr lang="en-US" smtClean="0"/>
              <a:pPr>
                <a:defRPr/>
              </a:pPr>
              <a:t>22</a:t>
            </a:fld>
            <a:endParaRPr lang="en-US" dirty="0" smtClean="0"/>
          </a:p>
        </p:txBody>
      </p:sp>
      <p:sp>
        <p:nvSpPr>
          <p:cNvPr id="9221" name="Rectangle 4"/>
          <p:cNvSpPr>
            <a:spLocks noGrp="1" noChangeArrowheads="1"/>
          </p:cNvSpPr>
          <p:nvPr>
            <p:ph type="title"/>
          </p:nvPr>
        </p:nvSpPr>
        <p:spPr>
          <a:xfrm>
            <a:off x="381000" y="228600"/>
            <a:ext cx="8562975" cy="533400"/>
          </a:xfrm>
        </p:spPr>
        <p:txBody>
          <a:bodyPr/>
          <a:lstStyle/>
          <a:p>
            <a:pPr algn="ctr" eaLnBrk="1" hangingPunct="1"/>
            <a:r>
              <a:rPr lang="en-US" sz="3000" dirty="0" smtClean="0"/>
              <a:t>FEMA Practice</a:t>
            </a:r>
          </a:p>
        </p:txBody>
      </p:sp>
      <p:sp>
        <p:nvSpPr>
          <p:cNvPr id="9222" name="Content Placeholder 6"/>
          <p:cNvSpPr>
            <a:spLocks noGrp="1"/>
          </p:cNvSpPr>
          <p:nvPr>
            <p:ph idx="1"/>
          </p:nvPr>
        </p:nvSpPr>
        <p:spPr>
          <a:xfrm>
            <a:off x="220717" y="914400"/>
            <a:ext cx="8734371" cy="5662448"/>
          </a:xfrm>
        </p:spPr>
        <p:txBody>
          <a:bodyPr/>
          <a:lstStyle/>
          <a:p>
            <a:pPr>
              <a:buNone/>
            </a:pPr>
            <a:r>
              <a:rPr lang="en-US" sz="2400" dirty="0" smtClean="0"/>
              <a:t>  </a:t>
            </a:r>
          </a:p>
        </p:txBody>
      </p:sp>
      <p:sp>
        <p:nvSpPr>
          <p:cNvPr id="8" name="Rectangle 7"/>
          <p:cNvSpPr/>
          <p:nvPr/>
        </p:nvSpPr>
        <p:spPr bwMode="auto">
          <a:xfrm>
            <a:off x="1287518" y="1200807"/>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PRIIs</a:t>
            </a:r>
          </a:p>
        </p:txBody>
      </p:sp>
      <p:sp>
        <p:nvSpPr>
          <p:cNvPr id="9" name="Rectangle 8"/>
          <p:cNvSpPr/>
          <p:nvPr/>
        </p:nvSpPr>
        <p:spPr bwMode="auto">
          <a:xfrm>
            <a:off x="6779172" y="1195551"/>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PROIs</a:t>
            </a:r>
          </a:p>
        </p:txBody>
      </p:sp>
      <p:cxnSp>
        <p:nvCxnSpPr>
          <p:cNvPr id="11" name="Straight Connector 10"/>
          <p:cNvCxnSpPr>
            <a:stCxn id="8" idx="3"/>
            <a:endCxn id="9" idx="1"/>
          </p:cNvCxnSpPr>
          <p:nvPr/>
        </p:nvCxnSpPr>
        <p:spPr bwMode="auto">
          <a:xfrm flipV="1">
            <a:off x="2963918" y="1386051"/>
            <a:ext cx="3815254" cy="525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 name="Rectangle 11"/>
          <p:cNvSpPr/>
          <p:nvPr/>
        </p:nvSpPr>
        <p:spPr bwMode="auto">
          <a:xfrm>
            <a:off x="225973" y="2945525"/>
            <a:ext cx="1676400" cy="68054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a:t>
            </a:r>
            <a:r>
              <a:rPr kumimoji="0" lang="en-US" sz="1400" b="0" i="0" u="none" strike="noStrike" cap="none" normalizeH="0" baseline="0" dirty="0" smtClean="0">
                <a:ln>
                  <a:noFill/>
                </a:ln>
                <a:solidFill>
                  <a:schemeClr val="tx1"/>
                </a:solidFill>
                <a:effectLst/>
                <a:latin typeface="Tahoma" pitchFamily="34" charset="0"/>
              </a:rPr>
              <a:t>Current Account Transactions</a:t>
            </a:r>
          </a:p>
        </p:txBody>
      </p:sp>
      <p:sp>
        <p:nvSpPr>
          <p:cNvPr id="13" name="Rectangle 12"/>
          <p:cNvSpPr/>
          <p:nvPr/>
        </p:nvSpPr>
        <p:spPr bwMode="auto">
          <a:xfrm>
            <a:off x="2380593" y="2987564"/>
            <a:ext cx="1676400" cy="67003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hangingPunct="0"/>
            <a:r>
              <a:rPr lang="en-US" sz="1400" dirty="0" smtClean="0"/>
              <a:t>Capital Account Transactions</a:t>
            </a:r>
            <a:endParaRPr kumimoji="0" lang="en-US" sz="1400" b="0" i="0" u="none" strike="noStrike" cap="none" normalizeH="0" baseline="0" dirty="0" smtClean="0">
              <a:ln>
                <a:noFill/>
              </a:ln>
              <a:solidFill>
                <a:schemeClr val="tx1"/>
              </a:solidFill>
              <a:effectLst/>
              <a:latin typeface="Tahoma" pitchFamily="34" charset="0"/>
            </a:endParaRPr>
          </a:p>
        </p:txBody>
      </p:sp>
      <p:sp>
        <p:nvSpPr>
          <p:cNvPr id="14" name="Rectangle 13"/>
          <p:cNvSpPr/>
          <p:nvPr/>
        </p:nvSpPr>
        <p:spPr bwMode="auto">
          <a:xfrm>
            <a:off x="4330263" y="2998075"/>
            <a:ext cx="1676400" cy="75411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Section 3 of FEMA</a:t>
            </a:r>
            <a:r>
              <a:rPr kumimoji="0" lang="en-US" sz="1400" b="0" i="0" u="none" strike="noStrike" cap="none" normalizeH="0" dirty="0" smtClean="0">
                <a:ln>
                  <a:noFill/>
                </a:ln>
                <a:solidFill>
                  <a:schemeClr val="tx1"/>
                </a:solidFill>
                <a:effectLst/>
                <a:latin typeface="Tahoma" pitchFamily="34" charset="0"/>
              </a:rPr>
              <a:t> applicable to both PRIIs &amp; PROIs</a:t>
            </a:r>
            <a:endParaRPr kumimoji="0" lang="en-US" sz="1400" b="0" i="0" u="none" strike="noStrike" cap="none" normalizeH="0" baseline="0" dirty="0" smtClean="0">
              <a:ln>
                <a:noFill/>
              </a:ln>
              <a:solidFill>
                <a:schemeClr val="tx1"/>
              </a:solidFill>
              <a:effectLst/>
              <a:latin typeface="Tahoma" pitchFamily="34" charset="0"/>
            </a:endParaRPr>
          </a:p>
        </p:txBody>
      </p:sp>
      <p:sp>
        <p:nvSpPr>
          <p:cNvPr id="15" name="Rectangle 14"/>
          <p:cNvSpPr/>
          <p:nvPr/>
        </p:nvSpPr>
        <p:spPr bwMode="auto">
          <a:xfrm>
            <a:off x="6815959" y="2961290"/>
            <a:ext cx="1676400" cy="66477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a:t>
            </a:r>
            <a:r>
              <a:rPr kumimoji="0" lang="en-US" sz="1400" b="0" i="0" u="none" strike="noStrike" cap="none" normalizeH="0" baseline="0" dirty="0" smtClean="0">
                <a:ln>
                  <a:noFill/>
                </a:ln>
                <a:solidFill>
                  <a:schemeClr val="tx1"/>
                </a:solidFill>
                <a:effectLst/>
                <a:latin typeface="Tahoma" pitchFamily="34" charset="0"/>
              </a:rPr>
              <a:t>Capital Account Transactions</a:t>
            </a:r>
          </a:p>
        </p:txBody>
      </p:sp>
      <p:sp>
        <p:nvSpPr>
          <p:cNvPr id="16" name="Rectangle 15"/>
          <p:cNvSpPr/>
          <p:nvPr/>
        </p:nvSpPr>
        <p:spPr bwMode="auto">
          <a:xfrm>
            <a:off x="189187" y="5131675"/>
            <a:ext cx="1676400" cy="591207"/>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 Exceptions: </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LRS  Scheme </a:t>
            </a:r>
          </a:p>
        </p:txBody>
      </p:sp>
      <p:cxnSp>
        <p:nvCxnSpPr>
          <p:cNvPr id="18" name="Straight Connector 17"/>
          <p:cNvCxnSpPr>
            <a:stCxn id="8" idx="2"/>
          </p:cNvCxnSpPr>
          <p:nvPr/>
        </p:nvCxnSpPr>
        <p:spPr bwMode="auto">
          <a:xfrm flipH="1">
            <a:off x="2112579" y="1581807"/>
            <a:ext cx="13139" cy="7041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flipH="1">
            <a:off x="1024759" y="2286000"/>
            <a:ext cx="1103587"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flipV="1">
            <a:off x="2112579" y="2286000"/>
            <a:ext cx="1135118"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a:off x="993228" y="2333297"/>
            <a:ext cx="0" cy="59908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 name="Straight Connector 35"/>
          <p:cNvCxnSpPr/>
          <p:nvPr/>
        </p:nvCxnSpPr>
        <p:spPr bwMode="auto">
          <a:xfrm>
            <a:off x="3231931" y="2286000"/>
            <a:ext cx="0" cy="66215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flipH="1">
            <a:off x="5044966" y="1371600"/>
            <a:ext cx="15765" cy="162384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 name="Rectangle 43"/>
          <p:cNvSpPr/>
          <p:nvPr/>
        </p:nvSpPr>
        <p:spPr bwMode="auto">
          <a:xfrm>
            <a:off x="204952" y="3775842"/>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Schedules I, II &amp; III of FEMA (C</a:t>
            </a:r>
            <a:r>
              <a:rPr kumimoji="0" lang="en-US" sz="1400" b="0" i="0" u="none" strike="noStrike" cap="none" normalizeH="0" baseline="0" dirty="0" smtClean="0">
                <a:ln>
                  <a:noFill/>
                </a:ln>
                <a:solidFill>
                  <a:schemeClr val="tx1"/>
                </a:solidFill>
                <a:effectLst/>
                <a:latin typeface="Tahoma" pitchFamily="34" charset="0"/>
              </a:rPr>
              <a:t>urrent Account Transactions) Rules, 2000</a:t>
            </a:r>
          </a:p>
        </p:txBody>
      </p:sp>
      <p:sp>
        <p:nvSpPr>
          <p:cNvPr id="49" name="Rectangle 48"/>
          <p:cNvSpPr/>
          <p:nvPr/>
        </p:nvSpPr>
        <p:spPr bwMode="auto">
          <a:xfrm>
            <a:off x="2328041" y="4085897"/>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p>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Schedule I of FEMA  Notf. 1</a:t>
            </a: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51" name="Straight Connector 50"/>
          <p:cNvCxnSpPr>
            <a:endCxn id="49" idx="0"/>
          </p:cNvCxnSpPr>
          <p:nvPr/>
        </p:nvCxnSpPr>
        <p:spPr bwMode="auto">
          <a:xfrm flipH="1">
            <a:off x="3166241" y="3626069"/>
            <a:ext cx="2628" cy="45982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7" name="Rectangle 56"/>
          <p:cNvSpPr/>
          <p:nvPr/>
        </p:nvSpPr>
        <p:spPr bwMode="auto">
          <a:xfrm>
            <a:off x="6815958" y="4080641"/>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p>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Schedule II of FEMA  Notf. 1</a:t>
            </a:r>
            <a:endParaRPr kumimoji="0" lang="en-US" sz="1400" b="0" i="0" u="none" strike="noStrike" cap="none" normalizeH="0" baseline="0" dirty="0" smtClean="0">
              <a:ln>
                <a:noFill/>
              </a:ln>
              <a:solidFill>
                <a:schemeClr val="tx1"/>
              </a:solidFill>
              <a:effectLst/>
              <a:latin typeface="Tahoma" pitchFamily="34" charset="0"/>
            </a:endParaRPr>
          </a:p>
        </p:txBody>
      </p:sp>
      <p:sp>
        <p:nvSpPr>
          <p:cNvPr id="60" name="Rectangle 59"/>
          <p:cNvSpPr/>
          <p:nvPr/>
        </p:nvSpPr>
        <p:spPr bwMode="auto">
          <a:xfrm>
            <a:off x="6789683" y="5630917"/>
            <a:ext cx="1676400" cy="591207"/>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 Exceptions: </a:t>
            </a:r>
          </a:p>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FEMA Notf. 13(R)</a:t>
            </a:r>
            <a:r>
              <a:rPr kumimoji="0" lang="en-US" sz="1400" b="0" i="0" u="none" strike="noStrike" cap="none" normalizeH="0" baseline="0" dirty="0" smtClean="0">
                <a:ln>
                  <a:noFill/>
                </a:ln>
                <a:solidFill>
                  <a:schemeClr val="tx1"/>
                </a:solidFill>
                <a:effectLst/>
                <a:latin typeface="Tahoma" pitchFamily="34" charset="0"/>
              </a:rPr>
              <a:t> </a:t>
            </a:r>
          </a:p>
        </p:txBody>
      </p:sp>
      <p:cxnSp>
        <p:nvCxnSpPr>
          <p:cNvPr id="66" name="Straight Connector 65"/>
          <p:cNvCxnSpPr/>
          <p:nvPr/>
        </p:nvCxnSpPr>
        <p:spPr bwMode="auto">
          <a:xfrm rot="120000">
            <a:off x="7617372" y="1576551"/>
            <a:ext cx="36787" cy="138473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 name="Straight Connector 71"/>
          <p:cNvCxnSpPr>
            <a:stCxn id="15" idx="2"/>
            <a:endCxn id="57" idx="0"/>
          </p:cNvCxnSpPr>
          <p:nvPr/>
        </p:nvCxnSpPr>
        <p:spPr bwMode="auto">
          <a:xfrm flipH="1">
            <a:off x="7654158" y="3626069"/>
            <a:ext cx="1" cy="4545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 name="Straight Connector 73"/>
          <p:cNvCxnSpPr/>
          <p:nvPr/>
        </p:nvCxnSpPr>
        <p:spPr bwMode="auto">
          <a:xfrm rot="-120000" flipH="1">
            <a:off x="7627883" y="5286703"/>
            <a:ext cx="26275" cy="34421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2" name="Rectangle 31"/>
          <p:cNvSpPr/>
          <p:nvPr/>
        </p:nvSpPr>
        <p:spPr bwMode="auto">
          <a:xfrm>
            <a:off x="199697" y="5820103"/>
            <a:ext cx="2571637" cy="75067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 Except  some items of Sch. III, all items are subsumed with LRS - See next slide</a:t>
            </a:r>
          </a:p>
        </p:txBody>
      </p:sp>
      <p:cxnSp>
        <p:nvCxnSpPr>
          <p:cNvPr id="34" name="Straight Connector 33"/>
          <p:cNvCxnSpPr/>
          <p:nvPr/>
        </p:nvCxnSpPr>
        <p:spPr bwMode="auto">
          <a:xfrm rot="-540000" flipH="1">
            <a:off x="1043152" y="3626069"/>
            <a:ext cx="21021" cy="14977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 name="Straight Connector 36"/>
          <p:cNvCxnSpPr/>
          <p:nvPr/>
        </p:nvCxnSpPr>
        <p:spPr bwMode="auto">
          <a:xfrm rot="-540000" flipH="1">
            <a:off x="1027387" y="4981904"/>
            <a:ext cx="15765" cy="14977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 name="Straight Connector 39"/>
          <p:cNvCxnSpPr>
            <a:stCxn id="16" idx="2"/>
          </p:cNvCxnSpPr>
          <p:nvPr/>
        </p:nvCxnSpPr>
        <p:spPr bwMode="auto">
          <a:xfrm>
            <a:off x="1027387" y="5722882"/>
            <a:ext cx="13137" cy="78828"/>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4425937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88024" y="6700837"/>
            <a:ext cx="1905000" cy="241740"/>
          </a:xfrm>
        </p:spPr>
        <p:txBody>
          <a:bodyPr/>
          <a:lstStyle/>
          <a:p>
            <a:pPr>
              <a:defRPr/>
            </a:pPr>
            <a:r>
              <a:rPr lang="en-US" sz="1100" smtClean="0"/>
              <a:t>03.06.2018</a:t>
            </a:r>
            <a:endParaRPr lang="en-US" sz="1100" dirty="0"/>
          </a:p>
        </p:txBody>
      </p:sp>
      <p:sp>
        <p:nvSpPr>
          <p:cNvPr id="9219" name="Footer Placeholder 4"/>
          <p:cNvSpPr>
            <a:spLocks noGrp="1"/>
          </p:cNvSpPr>
          <p:nvPr>
            <p:ph type="ftr" sz="quarter" idx="11"/>
          </p:nvPr>
        </p:nvSpPr>
        <p:spPr>
          <a:xfrm>
            <a:off x="5516578" y="6570772"/>
            <a:ext cx="2895600" cy="299545"/>
          </a:xfrm>
        </p:spPr>
        <p:txBody>
          <a:bodyPr/>
          <a:lstStyle/>
          <a:p>
            <a:pPr>
              <a:defRPr/>
            </a:pPr>
            <a:r>
              <a:rPr lang="en-US" smtClean="0"/>
              <a:t>P. P. Shah &amp; Associates</a:t>
            </a:r>
            <a:endParaRPr lang="en-US" dirty="0" smtClean="0"/>
          </a:p>
        </p:txBody>
      </p:sp>
      <p:sp>
        <p:nvSpPr>
          <p:cNvPr id="9220" name="Slide Number Placeholder 5"/>
          <p:cNvSpPr>
            <a:spLocks noGrp="1"/>
          </p:cNvSpPr>
          <p:nvPr>
            <p:ph type="sldNum" sz="quarter" idx="12"/>
          </p:nvPr>
        </p:nvSpPr>
        <p:spPr>
          <a:xfrm>
            <a:off x="8634961" y="6570772"/>
            <a:ext cx="454792" cy="257835"/>
          </a:xfrm>
        </p:spPr>
        <p:txBody>
          <a:bodyPr/>
          <a:lstStyle/>
          <a:p>
            <a:pPr>
              <a:defRPr/>
            </a:pPr>
            <a:fld id="{FB34A73F-7633-4765-B60F-ABA8245B9BEA}" type="slidenum">
              <a:rPr lang="en-US" smtClean="0"/>
              <a:pPr>
                <a:defRPr/>
              </a:pPr>
              <a:t>23</a:t>
            </a:fld>
            <a:endParaRPr lang="en-US" dirty="0" smtClean="0"/>
          </a:p>
        </p:txBody>
      </p:sp>
      <p:sp>
        <p:nvSpPr>
          <p:cNvPr id="9221" name="Rectangle 4"/>
          <p:cNvSpPr>
            <a:spLocks noGrp="1" noChangeArrowheads="1"/>
          </p:cNvSpPr>
          <p:nvPr>
            <p:ph type="title"/>
          </p:nvPr>
        </p:nvSpPr>
        <p:spPr>
          <a:xfrm>
            <a:off x="381000" y="228600"/>
            <a:ext cx="8562975" cy="533400"/>
          </a:xfrm>
        </p:spPr>
        <p:txBody>
          <a:bodyPr/>
          <a:lstStyle/>
          <a:p>
            <a:pPr algn="ctr" eaLnBrk="1" hangingPunct="1"/>
            <a:r>
              <a:rPr lang="en-US" sz="3000" dirty="0" smtClean="0"/>
              <a:t>FEMA Practice</a:t>
            </a:r>
          </a:p>
        </p:txBody>
      </p:sp>
      <p:sp>
        <p:nvSpPr>
          <p:cNvPr id="9222" name="Content Placeholder 6"/>
          <p:cNvSpPr>
            <a:spLocks noGrp="1"/>
          </p:cNvSpPr>
          <p:nvPr>
            <p:ph idx="1"/>
          </p:nvPr>
        </p:nvSpPr>
        <p:spPr>
          <a:xfrm>
            <a:off x="220717" y="914400"/>
            <a:ext cx="8734371" cy="5662448"/>
          </a:xfrm>
        </p:spPr>
        <p:txBody>
          <a:bodyPr/>
          <a:lstStyle/>
          <a:p>
            <a:pPr>
              <a:buNone/>
            </a:pPr>
            <a:r>
              <a:rPr lang="en-US" sz="2400" dirty="0" smtClean="0"/>
              <a:t>  </a:t>
            </a:r>
          </a:p>
        </p:txBody>
      </p:sp>
      <p:sp>
        <p:nvSpPr>
          <p:cNvPr id="8" name="Rectangle 7"/>
          <p:cNvSpPr/>
          <p:nvPr/>
        </p:nvSpPr>
        <p:spPr bwMode="auto">
          <a:xfrm>
            <a:off x="3457904" y="1335305"/>
            <a:ext cx="1676400" cy="766763"/>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PRIIs-</a:t>
            </a:r>
          </a:p>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Exceptions to LRS Scheme</a:t>
            </a:r>
            <a:endParaRPr kumimoji="0" lang="en-US" sz="1400" b="0" i="0" u="none" strike="noStrike" cap="none" normalizeH="0" baseline="0" dirty="0" smtClean="0">
              <a:ln>
                <a:noFill/>
              </a:ln>
              <a:solidFill>
                <a:schemeClr val="tx1"/>
              </a:solidFill>
              <a:effectLst/>
            </a:endParaRPr>
          </a:p>
        </p:txBody>
      </p:sp>
      <p:sp>
        <p:nvSpPr>
          <p:cNvPr id="12" name="Rectangle 11"/>
          <p:cNvSpPr/>
          <p:nvPr/>
        </p:nvSpPr>
        <p:spPr bwMode="auto">
          <a:xfrm>
            <a:off x="1625000" y="3012692"/>
            <a:ext cx="1676400" cy="68054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a:t>
            </a:r>
            <a:r>
              <a:rPr kumimoji="0" lang="en-US" sz="1400" b="0" i="0" u="none" strike="noStrike" cap="none" normalizeH="0" baseline="0" dirty="0" smtClean="0">
                <a:ln>
                  <a:noFill/>
                </a:ln>
                <a:solidFill>
                  <a:schemeClr val="tx1"/>
                </a:solidFill>
                <a:effectLst/>
                <a:latin typeface="Tahoma" pitchFamily="34" charset="0"/>
              </a:rPr>
              <a:t>Individuals</a:t>
            </a:r>
          </a:p>
        </p:txBody>
      </p:sp>
      <p:sp>
        <p:nvSpPr>
          <p:cNvPr id="13" name="Rectangle 12"/>
          <p:cNvSpPr/>
          <p:nvPr/>
        </p:nvSpPr>
        <p:spPr bwMode="auto">
          <a:xfrm>
            <a:off x="5406059" y="3077410"/>
            <a:ext cx="1676400" cy="67003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hangingPunct="0"/>
            <a:r>
              <a:rPr lang="en-US" sz="1400" dirty="0" smtClean="0"/>
              <a:t>Persons other than Individuals</a:t>
            </a: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18" name="Straight Connector 17"/>
          <p:cNvCxnSpPr>
            <a:stCxn id="8" idx="2"/>
          </p:cNvCxnSpPr>
          <p:nvPr/>
        </p:nvCxnSpPr>
        <p:spPr bwMode="auto">
          <a:xfrm flipH="1">
            <a:off x="4282966" y="2102068"/>
            <a:ext cx="13138" cy="31843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flipH="1" flipV="1">
            <a:off x="2463200" y="2394535"/>
            <a:ext cx="1819767" cy="642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a:off x="4282966" y="2402418"/>
            <a:ext cx="1961293" cy="128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a:off x="2463200" y="2400955"/>
            <a:ext cx="0" cy="59908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 name="Straight Connector 35"/>
          <p:cNvCxnSpPr/>
          <p:nvPr/>
        </p:nvCxnSpPr>
        <p:spPr bwMode="auto">
          <a:xfrm>
            <a:off x="6244259" y="2415258"/>
            <a:ext cx="0" cy="66215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 name="Rectangle 43"/>
          <p:cNvSpPr/>
          <p:nvPr/>
        </p:nvSpPr>
        <p:spPr bwMode="auto">
          <a:xfrm>
            <a:off x="914399" y="4409597"/>
            <a:ext cx="3097601" cy="200877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1400" dirty="0" smtClean="0"/>
              <a:t>(iv) Emigration</a:t>
            </a:r>
            <a:r>
              <a:rPr lang="en-US" sz="1400" dirty="0"/>
              <a:t>.</a:t>
            </a:r>
          </a:p>
          <a:p>
            <a:pPr eaLnBrk="0" hangingPunct="0"/>
            <a:endParaRPr lang="en-US" sz="1400" dirty="0" smtClean="0"/>
          </a:p>
          <a:p>
            <a:pPr eaLnBrk="0" hangingPunct="0"/>
            <a:r>
              <a:rPr lang="en-US" sz="1400" dirty="0" smtClean="0"/>
              <a:t>(</a:t>
            </a:r>
            <a:r>
              <a:rPr lang="en-US" sz="1400" dirty="0"/>
              <a:t>vii) Expenses in connection with medical treatment abroad.</a:t>
            </a:r>
          </a:p>
          <a:p>
            <a:pPr eaLnBrk="0" hangingPunct="0"/>
            <a:endParaRPr lang="en-US" sz="1400" dirty="0" smtClean="0"/>
          </a:p>
          <a:p>
            <a:pPr eaLnBrk="0" hangingPunct="0"/>
            <a:r>
              <a:rPr lang="en-US" sz="1400" dirty="0" smtClean="0"/>
              <a:t>(</a:t>
            </a:r>
            <a:r>
              <a:rPr lang="en-US" sz="1400" dirty="0"/>
              <a:t>viii) Studies abroad.</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Tahoma" pitchFamily="34" charset="0"/>
            </a:endParaRPr>
          </a:p>
        </p:txBody>
      </p:sp>
      <p:sp>
        <p:nvSpPr>
          <p:cNvPr id="33" name="Rectangle 32"/>
          <p:cNvSpPr/>
          <p:nvPr/>
        </p:nvSpPr>
        <p:spPr bwMode="auto">
          <a:xfrm>
            <a:off x="4352288" y="4409596"/>
            <a:ext cx="4262511" cy="200877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rPr>
              <a:t>Remittances in excess</a:t>
            </a:r>
            <a:r>
              <a:rPr kumimoji="0" lang="en-US" sz="1400" b="0" i="0" u="none" strike="noStrike" cap="none" normalizeH="0" dirty="0" smtClean="0">
                <a:ln>
                  <a:noFill/>
                </a:ln>
                <a:solidFill>
                  <a:schemeClr val="tx1"/>
                </a:solidFill>
                <a:effectLst/>
              </a:rPr>
              <a:t> of specified limits towards</a:t>
            </a:r>
            <a:r>
              <a:rPr kumimoji="0" lang="en-US" sz="1400" b="0" i="0" u="none" strike="noStrike" cap="none" normalizeH="0" baseline="0" dirty="0" smtClean="0">
                <a:ln>
                  <a:noFill/>
                </a:ln>
                <a:solidFill>
                  <a:schemeClr val="tx1"/>
                </a:solidFill>
                <a:effectLst/>
              </a:rPr>
              <a:t>:</a:t>
            </a:r>
          </a:p>
          <a:p>
            <a:pPr marL="0" marR="0" indent="0" defTabSz="914400" rtl="0" eaLnBrk="0" fontAlgn="base" latinLnBrk="0" hangingPunct="0">
              <a:lnSpc>
                <a:spcPct val="100000"/>
              </a:lnSpc>
              <a:spcBef>
                <a:spcPct val="0"/>
              </a:spcBef>
              <a:spcAft>
                <a:spcPct val="0"/>
              </a:spcAft>
              <a:buClrTx/>
              <a:buSzTx/>
              <a:buFontTx/>
              <a:buNone/>
              <a:tabLst/>
            </a:pPr>
            <a:r>
              <a:rPr lang="en-US" sz="1400" dirty="0" smtClean="0"/>
              <a:t>i. Donations to reputed technical / educational institutions;</a:t>
            </a:r>
          </a:p>
          <a:p>
            <a:pPr marL="0" marR="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rPr>
              <a:t>ii. Commissions to agents abroad for sale of propert</a:t>
            </a:r>
            <a:r>
              <a:rPr lang="en-US" sz="1400" dirty="0" smtClean="0"/>
              <a:t>y in India;</a:t>
            </a:r>
          </a:p>
          <a:p>
            <a:pPr marL="0" marR="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rPr>
              <a:t>iii. Remittances</a:t>
            </a:r>
            <a:r>
              <a:rPr kumimoji="0" lang="en-US" sz="1400" b="0" i="0" u="none" strike="noStrike" cap="none" normalizeH="0" dirty="0" smtClean="0">
                <a:ln>
                  <a:noFill/>
                </a:ln>
                <a:solidFill>
                  <a:schemeClr val="tx1"/>
                </a:solidFill>
                <a:effectLst/>
              </a:rPr>
              <a:t> for consultancy services </a:t>
            </a:r>
            <a:r>
              <a:rPr lang="en-US" sz="1400" dirty="0" smtClean="0"/>
              <a:t>for infra projects;</a:t>
            </a:r>
          </a:p>
          <a:p>
            <a:pPr marL="0" marR="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rPr>
              <a:t>iv. Remittances</a:t>
            </a:r>
            <a:r>
              <a:rPr kumimoji="0" lang="en-US" sz="1400" b="0" i="0" u="none" strike="noStrike" cap="none" normalizeH="0" dirty="0" smtClean="0">
                <a:ln>
                  <a:noFill/>
                </a:ln>
                <a:solidFill>
                  <a:schemeClr val="tx1"/>
                </a:solidFill>
                <a:effectLst/>
              </a:rPr>
              <a:t> by way of reimbursement of pre-incorporation expenses</a:t>
            </a:r>
            <a:endParaRPr kumimoji="0" lang="en-US" sz="1400" b="0" i="0" u="none" strike="noStrike" cap="none" normalizeH="0" baseline="0" dirty="0" smtClean="0">
              <a:ln>
                <a:noFill/>
              </a:ln>
              <a:solidFill>
                <a:schemeClr val="tx1"/>
              </a:solidFill>
              <a:effectLst/>
            </a:endParaRPr>
          </a:p>
        </p:txBody>
      </p:sp>
      <p:cxnSp>
        <p:nvCxnSpPr>
          <p:cNvPr id="7" name="Straight Connector 6"/>
          <p:cNvCxnSpPr>
            <a:stCxn id="12" idx="2"/>
            <a:endCxn id="44" idx="0"/>
          </p:cNvCxnSpPr>
          <p:nvPr/>
        </p:nvCxnSpPr>
        <p:spPr bwMode="auto">
          <a:xfrm>
            <a:off x="2463200" y="3693236"/>
            <a:ext cx="0" cy="71636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 name="Straight Connector 40"/>
          <p:cNvCxnSpPr/>
          <p:nvPr/>
        </p:nvCxnSpPr>
        <p:spPr bwMode="auto">
          <a:xfrm>
            <a:off x="6227405" y="3739562"/>
            <a:ext cx="16854" cy="670035"/>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153824231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half" idx="10"/>
          </p:nvPr>
        </p:nvSpPr>
        <p:spPr/>
        <p:txBody>
          <a:bodyPr/>
          <a:lstStyle/>
          <a:p>
            <a:pPr>
              <a:defRPr/>
            </a:pPr>
            <a:r>
              <a:rPr lang="en-US" smtClean="0"/>
              <a:t>03.06.2018</a:t>
            </a:r>
            <a:endParaRPr lang="en-US" dirty="0"/>
          </a:p>
        </p:txBody>
      </p:sp>
      <p:sp>
        <p:nvSpPr>
          <p:cNvPr id="9219" name="Footer Placeholder 4"/>
          <p:cNvSpPr>
            <a:spLocks noGrp="1"/>
          </p:cNvSpPr>
          <p:nvPr>
            <p:ph type="ftr" sz="quarter" idx="11"/>
          </p:nvPr>
        </p:nvSpPr>
        <p:spPr/>
        <p:txBody>
          <a:bodyPr/>
          <a:lstStyle/>
          <a:p>
            <a:pPr>
              <a:defRPr/>
            </a:pPr>
            <a:r>
              <a:rPr lang="en-US" smtClean="0"/>
              <a:t>P. P. Shah &amp; Associates</a:t>
            </a:r>
            <a:endParaRPr lang="en-US" dirty="0" smtClean="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24</a:t>
            </a:fld>
            <a:endParaRPr lang="en-US" dirty="0" smtClean="0"/>
          </a:p>
        </p:txBody>
      </p:sp>
      <p:sp>
        <p:nvSpPr>
          <p:cNvPr id="9221" name="Rectangle 4"/>
          <p:cNvSpPr>
            <a:spLocks noGrp="1" noChangeArrowheads="1"/>
          </p:cNvSpPr>
          <p:nvPr>
            <p:ph type="title" idx="4294967295"/>
          </p:nvPr>
        </p:nvSpPr>
        <p:spPr>
          <a:xfrm>
            <a:off x="581025" y="228600"/>
            <a:ext cx="8562975" cy="533400"/>
          </a:xfrm>
        </p:spPr>
        <p:txBody>
          <a:bodyPr/>
          <a:lstStyle/>
          <a:p>
            <a:pPr algn="ctr" eaLnBrk="1" hangingPunct="1"/>
            <a:r>
              <a:rPr lang="en-US" sz="3000" dirty="0" smtClean="0"/>
              <a:t>FEMA Practice</a:t>
            </a:r>
          </a:p>
        </p:txBody>
      </p:sp>
      <p:sp>
        <p:nvSpPr>
          <p:cNvPr id="9222" name="Content Placeholder 6"/>
          <p:cNvSpPr>
            <a:spLocks noGrp="1"/>
          </p:cNvSpPr>
          <p:nvPr>
            <p:ph idx="4294967295"/>
          </p:nvPr>
        </p:nvSpPr>
        <p:spPr>
          <a:xfrm>
            <a:off x="409575" y="914400"/>
            <a:ext cx="8734425" cy="5334000"/>
          </a:xfrm>
        </p:spPr>
        <p:txBody>
          <a:bodyPr/>
          <a:lstStyle/>
          <a:p>
            <a:pPr>
              <a:buNone/>
            </a:pPr>
            <a:r>
              <a:rPr lang="en-US" sz="2400" dirty="0" smtClean="0"/>
              <a:t>  </a:t>
            </a:r>
          </a:p>
        </p:txBody>
      </p:sp>
      <p:sp>
        <p:nvSpPr>
          <p:cNvPr id="8" name="Rectangle 7"/>
          <p:cNvSpPr/>
          <p:nvPr/>
        </p:nvSpPr>
        <p:spPr bwMode="auto">
          <a:xfrm>
            <a:off x="1287518" y="1200807"/>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Government</a:t>
            </a:r>
            <a:r>
              <a:rPr kumimoji="0" lang="en-US" sz="1800" b="0" i="0" u="none" strike="noStrike" cap="none" normalizeH="0" dirty="0" smtClean="0">
                <a:ln>
                  <a:noFill/>
                </a:ln>
                <a:solidFill>
                  <a:schemeClr val="tx1"/>
                </a:solidFill>
                <a:effectLst/>
                <a:latin typeface="Tahoma" pitchFamily="34" charset="0"/>
              </a:rPr>
              <a:t> </a:t>
            </a:r>
            <a:endParaRPr kumimoji="0" lang="en-US" sz="1800" b="0" i="0" u="none" strike="noStrike" cap="none" normalizeH="0" baseline="0" dirty="0" smtClean="0">
              <a:ln>
                <a:noFill/>
              </a:ln>
              <a:solidFill>
                <a:schemeClr val="tx1"/>
              </a:solidFill>
              <a:effectLst/>
              <a:latin typeface="Tahoma" pitchFamily="34" charset="0"/>
            </a:endParaRPr>
          </a:p>
        </p:txBody>
      </p:sp>
      <p:sp>
        <p:nvSpPr>
          <p:cNvPr id="9" name="Rectangle 8"/>
          <p:cNvSpPr/>
          <p:nvPr/>
        </p:nvSpPr>
        <p:spPr bwMode="auto">
          <a:xfrm>
            <a:off x="6779172" y="1195551"/>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RBI</a:t>
            </a:r>
          </a:p>
        </p:txBody>
      </p:sp>
      <p:cxnSp>
        <p:nvCxnSpPr>
          <p:cNvPr id="11" name="Straight Connector 10"/>
          <p:cNvCxnSpPr>
            <a:stCxn id="8" idx="3"/>
            <a:endCxn id="9" idx="1"/>
          </p:cNvCxnSpPr>
          <p:nvPr/>
        </p:nvCxnSpPr>
        <p:spPr bwMode="auto">
          <a:xfrm flipV="1">
            <a:off x="2963918" y="1386051"/>
            <a:ext cx="3815254" cy="525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 name="Rectangle 11"/>
          <p:cNvSpPr/>
          <p:nvPr/>
        </p:nvSpPr>
        <p:spPr bwMode="auto">
          <a:xfrm>
            <a:off x="225973" y="2945525"/>
            <a:ext cx="1676400" cy="68054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Current Account Transactions</a:t>
            </a:r>
          </a:p>
        </p:txBody>
      </p:sp>
      <p:sp>
        <p:nvSpPr>
          <p:cNvPr id="13" name="Rectangle 12"/>
          <p:cNvSpPr/>
          <p:nvPr/>
        </p:nvSpPr>
        <p:spPr bwMode="auto">
          <a:xfrm>
            <a:off x="2380593" y="2987564"/>
            <a:ext cx="1676400" cy="67003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hangingPunct="0"/>
            <a:endParaRPr lang="en-US" sz="1400" dirty="0" smtClean="0"/>
          </a:p>
          <a:p>
            <a:pPr algn="ctr" eaLnBrk="0" hangingPunct="0"/>
            <a:r>
              <a:rPr lang="en-US" sz="1400" dirty="0" smtClean="0"/>
              <a:t>Industrial Policy</a:t>
            </a:r>
            <a:endParaRPr kumimoji="0" lang="en-US" sz="1400" b="0" i="0" u="none" strike="noStrike" cap="none" normalizeH="0" baseline="0" dirty="0" smtClean="0">
              <a:ln>
                <a:noFill/>
              </a:ln>
              <a:solidFill>
                <a:schemeClr val="tx1"/>
              </a:solidFill>
              <a:effectLst/>
              <a:latin typeface="Tahoma" pitchFamily="34" charset="0"/>
            </a:endParaRPr>
          </a:p>
        </p:txBody>
      </p:sp>
      <p:sp>
        <p:nvSpPr>
          <p:cNvPr id="15" name="Rectangle 14"/>
          <p:cNvSpPr/>
          <p:nvPr/>
        </p:nvSpPr>
        <p:spPr bwMode="auto">
          <a:xfrm>
            <a:off x="6815959" y="2961290"/>
            <a:ext cx="1676400" cy="66477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a:t>
            </a:r>
            <a:r>
              <a:rPr kumimoji="0" lang="en-US" sz="1200" b="0" i="0" u="none" strike="noStrike" cap="none" normalizeH="0" baseline="0" dirty="0" smtClean="0">
                <a:ln>
                  <a:noFill/>
                </a:ln>
                <a:solidFill>
                  <a:schemeClr val="tx1"/>
                </a:solidFill>
                <a:effectLst/>
                <a:latin typeface="Tahoma" pitchFamily="34" charset="0"/>
              </a:rPr>
              <a:t>Prio</a:t>
            </a:r>
            <a:r>
              <a:rPr lang="en-US" sz="1200" dirty="0" smtClean="0"/>
              <a:t>r to Amendment</a:t>
            </a:r>
            <a:r>
              <a:rPr lang="en-US" dirty="0" smtClean="0"/>
              <a:t>-CAP</a:t>
            </a: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18" name="Straight Connector 17"/>
          <p:cNvCxnSpPr>
            <a:stCxn id="8" idx="2"/>
          </p:cNvCxnSpPr>
          <p:nvPr/>
        </p:nvCxnSpPr>
        <p:spPr bwMode="auto">
          <a:xfrm flipH="1">
            <a:off x="2112579" y="1581807"/>
            <a:ext cx="13139" cy="7041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flipH="1">
            <a:off x="1024759" y="2286000"/>
            <a:ext cx="1103587"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flipV="1">
            <a:off x="2112579" y="2286000"/>
            <a:ext cx="1135118"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a:off x="993228" y="2333297"/>
            <a:ext cx="0" cy="59908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 name="Straight Connector 35"/>
          <p:cNvCxnSpPr/>
          <p:nvPr/>
        </p:nvCxnSpPr>
        <p:spPr bwMode="auto">
          <a:xfrm>
            <a:off x="3231931" y="2286000"/>
            <a:ext cx="0" cy="66215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 name="Rectangle 43"/>
          <p:cNvSpPr/>
          <p:nvPr/>
        </p:nvSpPr>
        <p:spPr bwMode="auto">
          <a:xfrm>
            <a:off x="189186" y="4138448"/>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p>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Rules</a:t>
            </a: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46" name="Straight Connector 45"/>
          <p:cNvCxnSpPr/>
          <p:nvPr/>
        </p:nvCxnSpPr>
        <p:spPr bwMode="auto">
          <a:xfrm>
            <a:off x="969580" y="3641835"/>
            <a:ext cx="7882" cy="488731"/>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 name="Rectangle 48"/>
          <p:cNvSpPr/>
          <p:nvPr/>
        </p:nvSpPr>
        <p:spPr bwMode="auto">
          <a:xfrm>
            <a:off x="2264979" y="4148960"/>
            <a:ext cx="2039007" cy="195229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r>
              <a:rPr lang="en-US" sz="1400" dirty="0" smtClean="0"/>
              <a:t>Sectoral guidelines</a:t>
            </a:r>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endParaRPr kumimoji="0" lang="en-US" sz="1400" b="0" i="0" u="none" strike="noStrike" cap="none" normalizeH="0" baseline="0" dirty="0" smtClean="0">
              <a:ln>
                <a:noFill/>
              </a:ln>
              <a:solidFill>
                <a:schemeClr val="tx1"/>
              </a:solidFill>
              <a:effectLst/>
              <a:latin typeface="Tahoma" pitchFamily="34" charset="0"/>
            </a:endParaRPr>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r>
              <a:rPr kumimoji="0" lang="en-US" sz="1400" b="0" i="0" u="none" strike="noStrike" cap="none" normalizeH="0" baseline="0" dirty="0" smtClean="0">
                <a:ln>
                  <a:noFill/>
                </a:ln>
                <a:solidFill>
                  <a:schemeClr val="tx1"/>
                </a:solidFill>
                <a:effectLst/>
                <a:latin typeface="Tahoma" pitchFamily="34" charset="0"/>
              </a:rPr>
              <a:t>Public</a:t>
            </a:r>
            <a:r>
              <a:rPr kumimoji="0" lang="en-US" sz="1400" b="0" i="0" u="none" strike="noStrike" cap="none" normalizeH="0" dirty="0" smtClean="0">
                <a:ln>
                  <a:noFill/>
                </a:ln>
                <a:solidFill>
                  <a:schemeClr val="tx1"/>
                </a:solidFill>
                <a:effectLst/>
                <a:latin typeface="Tahoma" pitchFamily="34" charset="0"/>
              </a:rPr>
              <a:t> Sector</a:t>
            </a:r>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endParaRPr lang="en-US" sz="1400" baseline="0" dirty="0" smtClean="0"/>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r>
              <a:rPr kumimoji="0" lang="en-US" sz="1400" b="0" i="0" u="none" strike="noStrike" cap="none" normalizeH="0" dirty="0" smtClean="0">
                <a:ln>
                  <a:noFill/>
                </a:ln>
                <a:solidFill>
                  <a:schemeClr val="tx1"/>
                </a:solidFill>
                <a:effectLst/>
                <a:latin typeface="Tahoma" pitchFamily="34" charset="0"/>
              </a:rPr>
              <a:t>Hazardous</a:t>
            </a:r>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endParaRPr lang="en-US" sz="1400" baseline="0" dirty="0" smtClean="0"/>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r>
              <a:rPr kumimoji="0" lang="en-US" sz="1400" b="0" i="0" u="none" strike="noStrike" cap="none" normalizeH="0" dirty="0" smtClean="0">
                <a:ln>
                  <a:noFill/>
                </a:ln>
                <a:solidFill>
                  <a:schemeClr val="tx1"/>
                </a:solidFill>
                <a:effectLst/>
                <a:latin typeface="Tahoma" pitchFamily="34" charset="0"/>
              </a:rPr>
              <a:t>Small Scale</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51" name="Straight Connector 50"/>
          <p:cNvCxnSpPr/>
          <p:nvPr/>
        </p:nvCxnSpPr>
        <p:spPr bwMode="auto">
          <a:xfrm rot="300000">
            <a:off x="3231931" y="3736428"/>
            <a:ext cx="52552" cy="4125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7" name="Rectangle 56"/>
          <p:cNvSpPr/>
          <p:nvPr/>
        </p:nvSpPr>
        <p:spPr bwMode="auto">
          <a:xfrm>
            <a:off x="6815958" y="4871545"/>
            <a:ext cx="1676400" cy="415158"/>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AP DIR Circulars</a:t>
            </a:r>
            <a:endParaRPr kumimoji="0" lang="en-US" sz="1400" b="0" i="0" u="none" strike="noStrike" cap="none" normalizeH="0" baseline="0" dirty="0" smtClean="0">
              <a:ln>
                <a:noFill/>
              </a:ln>
              <a:solidFill>
                <a:schemeClr val="tx1"/>
              </a:solidFill>
              <a:effectLst/>
              <a:latin typeface="Tahoma" pitchFamily="34" charset="0"/>
            </a:endParaRPr>
          </a:p>
        </p:txBody>
      </p:sp>
      <p:sp>
        <p:nvSpPr>
          <p:cNvPr id="60" name="Rectangle 59"/>
          <p:cNvSpPr/>
          <p:nvPr/>
        </p:nvSpPr>
        <p:spPr bwMode="auto">
          <a:xfrm>
            <a:off x="6789683" y="5630917"/>
            <a:ext cx="1676400" cy="1069921"/>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Master Directions / Master Circular</a:t>
            </a:r>
            <a:r>
              <a:rPr kumimoji="0" lang="en-US" sz="1400" b="0" i="0" u="none" strike="noStrike" cap="none" normalizeH="0" dirty="0" smtClean="0">
                <a:ln>
                  <a:noFill/>
                </a:ln>
                <a:solidFill>
                  <a:schemeClr val="tx1"/>
                </a:solidFill>
                <a:effectLst/>
                <a:latin typeface="Tahoma" pitchFamily="34" charset="0"/>
              </a:rPr>
              <a:t> in case where no directions are issued </a:t>
            </a: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66" name="Straight Connector 65"/>
          <p:cNvCxnSpPr/>
          <p:nvPr/>
        </p:nvCxnSpPr>
        <p:spPr bwMode="auto">
          <a:xfrm flipH="1">
            <a:off x="7630510" y="1576331"/>
            <a:ext cx="11037" cy="4258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 name="Straight Connector 71"/>
          <p:cNvCxnSpPr/>
          <p:nvPr/>
        </p:nvCxnSpPr>
        <p:spPr bwMode="auto">
          <a:xfrm rot="-480000" flipH="1">
            <a:off x="7612118" y="3626069"/>
            <a:ext cx="42041" cy="31531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 name="Straight Connector 73"/>
          <p:cNvCxnSpPr/>
          <p:nvPr/>
        </p:nvCxnSpPr>
        <p:spPr bwMode="auto">
          <a:xfrm rot="-120000" flipH="1">
            <a:off x="7627883" y="5286703"/>
            <a:ext cx="26275" cy="34421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3" name="Rectangle 42"/>
          <p:cNvSpPr/>
          <p:nvPr/>
        </p:nvSpPr>
        <p:spPr bwMode="auto">
          <a:xfrm>
            <a:off x="6810704" y="2010104"/>
            <a:ext cx="1676400" cy="66477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a:t>
            </a:r>
            <a:r>
              <a:rPr kumimoji="0" lang="en-US" sz="1400" b="0" i="0" u="none" strike="noStrike" cap="none" normalizeH="0" baseline="0" dirty="0" smtClean="0">
                <a:ln>
                  <a:noFill/>
                </a:ln>
                <a:solidFill>
                  <a:schemeClr val="tx1"/>
                </a:solidFill>
                <a:effectLst/>
                <a:latin typeface="Tahoma" pitchFamily="34" charset="0"/>
              </a:rPr>
              <a:t>A.D. Banks</a:t>
            </a:r>
          </a:p>
        </p:txBody>
      </p:sp>
      <p:sp>
        <p:nvSpPr>
          <p:cNvPr id="45" name="Rectangle 44"/>
          <p:cNvSpPr/>
          <p:nvPr/>
        </p:nvSpPr>
        <p:spPr bwMode="auto">
          <a:xfrm>
            <a:off x="6773918" y="3941379"/>
            <a:ext cx="1676400" cy="50975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Debt related CAP</a:t>
            </a:r>
          </a:p>
        </p:txBody>
      </p:sp>
      <p:cxnSp>
        <p:nvCxnSpPr>
          <p:cNvPr id="52" name="Straight Connector 51"/>
          <p:cNvCxnSpPr>
            <a:stCxn id="43" idx="2"/>
            <a:endCxn id="15" idx="0"/>
          </p:cNvCxnSpPr>
          <p:nvPr/>
        </p:nvCxnSpPr>
        <p:spPr bwMode="auto">
          <a:xfrm>
            <a:off x="7648904" y="2674883"/>
            <a:ext cx="5255" cy="28640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 name="Straight Connector 55"/>
          <p:cNvCxnSpPr/>
          <p:nvPr/>
        </p:nvCxnSpPr>
        <p:spPr bwMode="auto">
          <a:xfrm rot="360000">
            <a:off x="7612118" y="4451131"/>
            <a:ext cx="42040" cy="420414"/>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10279812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3"/>
          <p:cNvSpPr>
            <a:spLocks noGrp="1"/>
          </p:cNvSpPr>
          <p:nvPr>
            <p:ph type="dt" sz="quarter" idx="10"/>
          </p:nvPr>
        </p:nvSpPr>
        <p:spPr/>
        <p:txBody>
          <a:bodyPr/>
          <a:lstStyle/>
          <a:p>
            <a:pPr>
              <a:defRPr/>
            </a:pPr>
            <a:r>
              <a:rPr lang="en-US" smtClean="0"/>
              <a:t>03.06.2018</a:t>
            </a:r>
            <a:endParaRPr lang="en-US" dirty="0"/>
          </a:p>
        </p:txBody>
      </p:sp>
      <p:sp>
        <p:nvSpPr>
          <p:cNvPr id="10243" name="Footer Placeholder 4"/>
          <p:cNvSpPr>
            <a:spLocks noGrp="1"/>
          </p:cNvSpPr>
          <p:nvPr>
            <p:ph type="ftr" sz="quarter" idx="11"/>
          </p:nvPr>
        </p:nvSpPr>
        <p:spPr/>
        <p:txBody>
          <a:bodyPr/>
          <a:lstStyle/>
          <a:p>
            <a:pPr>
              <a:defRPr/>
            </a:pPr>
            <a:r>
              <a:rPr lang="en-US" smtClean="0"/>
              <a:t>P. P. Shah &amp; Associates</a:t>
            </a:r>
            <a:endParaRPr lang="en-US" dirty="0" smtClean="0"/>
          </a:p>
        </p:txBody>
      </p:sp>
      <p:sp>
        <p:nvSpPr>
          <p:cNvPr id="10244" name="Slide Number Placeholder 5"/>
          <p:cNvSpPr>
            <a:spLocks noGrp="1"/>
          </p:cNvSpPr>
          <p:nvPr>
            <p:ph type="sldNum" sz="quarter" idx="12"/>
          </p:nvPr>
        </p:nvSpPr>
        <p:spPr/>
        <p:txBody>
          <a:bodyPr/>
          <a:lstStyle/>
          <a:p>
            <a:pPr>
              <a:defRPr/>
            </a:pPr>
            <a:fld id="{E81DF2A3-5B14-41FD-9536-3324988EF1C5}" type="slidenum">
              <a:rPr lang="en-US" smtClean="0"/>
              <a:pPr>
                <a:defRPr/>
              </a:pPr>
              <a:t>25</a:t>
            </a:fld>
            <a:endParaRPr lang="en-US" dirty="0" smtClean="0"/>
          </a:p>
        </p:txBody>
      </p:sp>
      <p:sp>
        <p:nvSpPr>
          <p:cNvPr id="10245"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FEMA Practice</a:t>
            </a:r>
          </a:p>
        </p:txBody>
      </p:sp>
      <p:sp>
        <p:nvSpPr>
          <p:cNvPr id="10246" name="Rectangle 5"/>
          <p:cNvSpPr>
            <a:spLocks noGrp="1" noChangeArrowheads="1"/>
          </p:cNvSpPr>
          <p:nvPr>
            <p:ph type="body" idx="1"/>
          </p:nvPr>
        </p:nvSpPr>
        <p:spPr>
          <a:xfrm>
            <a:off x="762000" y="1219200"/>
            <a:ext cx="8153400" cy="5181600"/>
          </a:xfrm>
        </p:spPr>
        <p:txBody>
          <a:bodyPr/>
          <a:lstStyle/>
          <a:p>
            <a:pPr eaLnBrk="1" hangingPunct="1"/>
            <a:endParaRPr lang="en-US" sz="1800" dirty="0" smtClean="0"/>
          </a:p>
        </p:txBody>
      </p:sp>
      <p:graphicFrame>
        <p:nvGraphicFramePr>
          <p:cNvPr id="9" name="Table 8"/>
          <p:cNvGraphicFramePr>
            <a:graphicFrameLocks noGrp="1"/>
          </p:cNvGraphicFramePr>
          <p:nvPr>
            <p:extLst/>
          </p:nvPr>
        </p:nvGraphicFramePr>
        <p:xfrm>
          <a:off x="609600" y="1271588"/>
          <a:ext cx="8382000" cy="4976785"/>
        </p:xfrm>
        <a:graphic>
          <a:graphicData uri="http://schemas.openxmlformats.org/drawingml/2006/table">
            <a:tbl>
              <a:tblPr firstRow="1" bandRow="1">
                <a:tableStyleId>{5C22544A-7EE6-4342-B048-85BDC9FD1C3A}</a:tableStyleId>
              </a:tblPr>
              <a:tblGrid>
                <a:gridCol w="2969273"/>
                <a:gridCol w="1804243"/>
                <a:gridCol w="1475564"/>
                <a:gridCol w="2132920"/>
              </a:tblGrid>
              <a:tr h="343084">
                <a:tc>
                  <a:txBody>
                    <a:bodyPr/>
                    <a:lstStyle/>
                    <a:p>
                      <a:pPr algn="ctr"/>
                      <a:endParaRPr lang="en-US" sz="1400" dirty="0">
                        <a:solidFill>
                          <a:schemeClr val="tx1"/>
                        </a:solidFill>
                      </a:endParaRPr>
                    </a:p>
                  </a:txBody>
                  <a:tcPr/>
                </a:tc>
                <a:tc gridSpan="3">
                  <a:txBody>
                    <a:bodyPr/>
                    <a:lstStyle/>
                    <a:p>
                      <a:pPr algn="ctr"/>
                      <a:r>
                        <a:rPr lang="en-US" sz="1400" dirty="0" smtClean="0">
                          <a:solidFill>
                            <a:schemeClr val="tx1"/>
                          </a:solidFill>
                        </a:rPr>
                        <a:t>PROI</a:t>
                      </a:r>
                      <a:endParaRPr lang="en-US" sz="1400" dirty="0">
                        <a:solidFill>
                          <a:schemeClr val="tx1"/>
                        </a:solidFill>
                      </a:endParaRPr>
                    </a:p>
                  </a:txBody>
                  <a:tcPr/>
                </a:tc>
                <a:tc hMerge="1">
                  <a:txBody>
                    <a:bodyPr/>
                    <a:lstStyle/>
                    <a:p>
                      <a:endParaRPr lang="en-US"/>
                    </a:p>
                  </a:txBody>
                  <a:tcPr/>
                </a:tc>
                <a:tc hMerge="1">
                  <a:txBody>
                    <a:bodyPr/>
                    <a:lstStyle/>
                    <a:p>
                      <a:endParaRPr lang="en-US"/>
                    </a:p>
                  </a:txBody>
                  <a:tcPr/>
                </a:tc>
              </a:tr>
              <a:tr h="428105">
                <a:tc>
                  <a:txBody>
                    <a:bodyPr/>
                    <a:lstStyle/>
                    <a:p>
                      <a:endParaRPr lang="en-US" sz="1400" dirty="0"/>
                    </a:p>
                  </a:txBody>
                  <a:tcPr/>
                </a:tc>
                <a:tc>
                  <a:txBody>
                    <a:bodyPr/>
                    <a:lstStyle/>
                    <a:p>
                      <a:pPr algn="ctr"/>
                      <a:r>
                        <a:rPr lang="en-US" sz="1400" dirty="0" smtClean="0"/>
                        <a:t>Foreign Citizen</a:t>
                      </a:r>
                      <a:endParaRPr lang="en-US" sz="1400" dirty="0"/>
                    </a:p>
                  </a:txBody>
                  <a:tcPr/>
                </a:tc>
                <a:tc>
                  <a:txBody>
                    <a:bodyPr/>
                    <a:lstStyle/>
                    <a:p>
                      <a:pPr algn="ctr"/>
                      <a:r>
                        <a:rPr lang="en-US" sz="1400" dirty="0" smtClean="0"/>
                        <a:t>NRIs</a:t>
                      </a:r>
                      <a:endParaRPr lang="en-US" sz="1400" dirty="0"/>
                    </a:p>
                  </a:txBody>
                  <a:tcPr/>
                </a:tc>
                <a:tc>
                  <a:txBody>
                    <a:bodyPr/>
                    <a:lstStyle/>
                    <a:p>
                      <a:pPr algn="ctr"/>
                      <a:r>
                        <a:rPr lang="en-US" sz="1400" dirty="0" smtClean="0"/>
                        <a:t>Other entities</a:t>
                      </a:r>
                      <a:endParaRPr lang="en-US" sz="1400" dirty="0"/>
                    </a:p>
                  </a:txBody>
                  <a:tcPr/>
                </a:tc>
              </a:tr>
              <a:tr h="944236">
                <a:tc>
                  <a:txBody>
                    <a:bodyPr/>
                    <a:lstStyle/>
                    <a:p>
                      <a:r>
                        <a:rPr lang="en-US" sz="1400" b="1" dirty="0" smtClean="0"/>
                        <a:t>Deposit- Notf.5(R) –Banking</a:t>
                      </a:r>
                      <a:r>
                        <a:rPr lang="en-US" sz="1400" b="1" baseline="0" dirty="0" smtClean="0"/>
                        <a:t> Accounts of PROI plus few cases in Notf. 10(R)</a:t>
                      </a:r>
                      <a:endParaRPr lang="en-US" sz="1400" b="1" dirty="0"/>
                    </a:p>
                  </a:txBody>
                  <a:tcPr/>
                </a:tc>
                <a:tc>
                  <a:txBody>
                    <a:bodyPr/>
                    <a:lstStyle/>
                    <a:p>
                      <a:pPr algn="ctr"/>
                      <a:r>
                        <a:rPr lang="en-US" sz="1400" b="1" dirty="0" smtClean="0">
                          <a:latin typeface="Calibri" pitchFamily="34" charset="0"/>
                          <a:cs typeface="Calibri" pitchFamily="34" charset="0"/>
                        </a:rPr>
                        <a:t>[Can open for limited purpose as mentioned in Notf.5(R)</a:t>
                      </a:r>
                      <a:r>
                        <a:rPr lang="en-US" sz="1400" b="1" baseline="0" dirty="0" smtClean="0">
                          <a:latin typeface="Calibri" pitchFamily="34" charset="0"/>
                          <a:cs typeface="Calibri" pitchFamily="34" charset="0"/>
                        </a:rPr>
                        <a:t> &amp; 10(R)</a:t>
                      </a:r>
                      <a:endParaRPr lang="en-US" sz="1400" b="1"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latin typeface="Calibri" pitchFamily="34" charset="0"/>
                          <a:cs typeface="Calibri" pitchFamily="34" charset="0"/>
                        </a:rPr>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latin typeface="Calibri" pitchFamily="34" charset="0"/>
                          <a:cs typeface="Calibri" pitchFamily="34" charset="0"/>
                        </a:rPr>
                        <a:t>[Notf.5(R) ]</a:t>
                      </a:r>
                      <a:endParaRPr lang="en-US" sz="1400" b="1"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latin typeface="Calibri" pitchFamily="34" charset="0"/>
                          <a:cs typeface="Calibri" pitchFamily="34" charset="0"/>
                        </a:rPr>
                        <a:t>√</a:t>
                      </a:r>
                    </a:p>
                    <a:p>
                      <a:pPr algn="ctr"/>
                      <a:r>
                        <a:rPr lang="en-US" sz="1400" b="1" dirty="0" smtClean="0">
                          <a:latin typeface="Calibri" pitchFamily="34" charset="0"/>
                          <a:cs typeface="Calibri" pitchFamily="34" charset="0"/>
                        </a:rPr>
                        <a:t>[Notf.10 (R) ]</a:t>
                      </a:r>
                      <a:endParaRPr lang="en-US" sz="1400" b="1" dirty="0">
                        <a:latin typeface="Calibri" pitchFamily="34" charset="0"/>
                        <a:cs typeface="Calibri" pitchFamily="34" charset="0"/>
                      </a:endParaRPr>
                    </a:p>
                  </a:txBody>
                  <a:tcPr/>
                </a:tc>
              </a:tr>
              <a:tr h="944236">
                <a:tc>
                  <a:txBody>
                    <a:bodyPr/>
                    <a:lstStyle/>
                    <a:p>
                      <a:r>
                        <a:rPr lang="en-US" sz="1400" dirty="0" smtClean="0"/>
                        <a:t>Branch /Liaison - Notf. 22(R)</a:t>
                      </a:r>
                      <a:endParaRPr 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NA</a:t>
                      </a:r>
                      <a:endParaRPr lang="en-US" sz="1400"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NA</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Prior approval through AD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[except citizen of 8 countries]</a:t>
                      </a:r>
                      <a:endParaRPr lang="en-US" sz="1400" dirty="0">
                        <a:latin typeface="Calibri" pitchFamily="34" charset="0"/>
                        <a:cs typeface="Calibri" pitchFamily="34" charset="0"/>
                      </a:endParaRPr>
                    </a:p>
                  </a:txBody>
                  <a:tcPr/>
                </a:tc>
              </a:tr>
              <a:tr h="944236">
                <a:tc>
                  <a:txBody>
                    <a:bodyPr/>
                    <a:lstStyle/>
                    <a:p>
                      <a:r>
                        <a:rPr lang="en-US" sz="1400" dirty="0" smtClean="0"/>
                        <a:t>Project office </a:t>
                      </a:r>
                      <a:endParaRPr lang="en-US" sz="1400" dirty="0"/>
                    </a:p>
                  </a:txBody>
                  <a:tcPr/>
                </a:tc>
                <a:tc>
                  <a:txBody>
                    <a:bodyPr/>
                    <a:lstStyle/>
                    <a:p>
                      <a:pPr algn="ctr"/>
                      <a:r>
                        <a:rPr lang="en-US" sz="1400" dirty="0" smtClean="0">
                          <a:latin typeface="Calibri" pitchFamily="34" charset="0"/>
                          <a:cs typeface="Calibri" pitchFamily="34" charset="0"/>
                        </a:rPr>
                        <a:t>NA</a:t>
                      </a:r>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NA</a:t>
                      </a:r>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Auto Route with</a:t>
                      </a:r>
                    </a:p>
                    <a:p>
                      <a:pPr algn="ctr"/>
                      <a:r>
                        <a:rPr lang="en-US" sz="1400" dirty="0" smtClean="0">
                          <a:latin typeface="Calibri" pitchFamily="34" charset="0"/>
                          <a:cs typeface="Calibri" pitchFamily="34" charset="0"/>
                        </a:rPr>
                        <a:t>conditions except 7 citizens </a:t>
                      </a:r>
                      <a:endParaRPr lang="en-US" sz="1400" dirty="0">
                        <a:latin typeface="Calibri" pitchFamily="34" charset="0"/>
                        <a:cs typeface="Calibri" pitchFamily="34" charset="0"/>
                      </a:endParaRPr>
                    </a:p>
                  </a:txBody>
                  <a:tcPr/>
                </a:tc>
              </a:tr>
              <a:tr h="1349102">
                <a:tc>
                  <a:txBody>
                    <a:bodyPr/>
                    <a:lstStyle/>
                    <a:p>
                      <a:pPr defTabSz="1204913"/>
                      <a:r>
                        <a:rPr lang="en-US" sz="1400" dirty="0" smtClean="0"/>
                        <a:t>Immovable property in India- Notf.21(R)</a:t>
                      </a:r>
                      <a:endParaRPr lang="en-US" sz="1400" dirty="0"/>
                    </a:p>
                  </a:txBody>
                  <a:tcPr/>
                </a:tc>
                <a:tc>
                  <a:txBody>
                    <a:bodyPr/>
                    <a:lstStyle/>
                    <a:p>
                      <a:pPr algn="ctr"/>
                      <a:r>
                        <a:rPr lang="en-US" sz="1400" dirty="0" smtClean="0">
                          <a:latin typeface="Calibri" pitchFamily="34" charset="0"/>
                          <a:cs typeface="Calibri" pitchFamily="34" charset="0"/>
                        </a:rPr>
                        <a:t>X</a:t>
                      </a:r>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a:t>
                      </a:r>
                      <a:endParaRPr lang="en-US" sz="1400"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 For </a:t>
                      </a:r>
                      <a:r>
                        <a:rPr lang="en-US" sz="1400" kern="1200" dirty="0" smtClean="0">
                          <a:solidFill>
                            <a:schemeClr val="dk1"/>
                          </a:solidFill>
                          <a:latin typeface="Calibri" pitchFamily="34" charset="0"/>
                          <a:ea typeface="+mn-ea"/>
                          <a:cs typeface="Calibri" pitchFamily="34" charset="0"/>
                        </a:rPr>
                        <a:t>branch, office or other place of business for carrying on in India any activity, excluding a liaison office]</a:t>
                      </a:r>
                      <a:endParaRPr lang="en-US" sz="1400" dirty="0">
                        <a:latin typeface="Calibri" pitchFamily="34" charset="0"/>
                        <a:cs typeface="Calibri" pitchFamily="34" charset="0"/>
                      </a:endParaRPr>
                    </a:p>
                  </a:txBody>
                  <a:tcPr/>
                </a:tc>
              </a:tr>
            </a:tbl>
          </a:graphicData>
        </a:graphic>
      </p:graphicFrame>
    </p:spTree>
    <p:extLst>
      <p:ext uri="{BB962C8B-B14F-4D97-AF65-F5344CB8AC3E}">
        <p14:creationId xmlns:p14="http://schemas.microsoft.com/office/powerpoint/2010/main" val="18737837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a:xfrm>
            <a:off x="198438" y="6446672"/>
            <a:ext cx="1905000" cy="457200"/>
          </a:xfrm>
        </p:spPr>
        <p:txBody>
          <a:bodyPr/>
          <a:lstStyle/>
          <a:p>
            <a:pPr>
              <a:defRPr/>
            </a:pPr>
            <a:r>
              <a:rPr lang="en-US" smtClean="0"/>
              <a:t>03.06.2018</a:t>
            </a:r>
            <a:endParaRPr lang="en-US" dirty="0"/>
          </a:p>
        </p:txBody>
      </p:sp>
      <p:sp>
        <p:nvSpPr>
          <p:cNvPr id="11267" name="Footer Placeholder 4"/>
          <p:cNvSpPr>
            <a:spLocks noGrp="1"/>
          </p:cNvSpPr>
          <p:nvPr>
            <p:ph type="ftr" sz="quarter" idx="11"/>
          </p:nvPr>
        </p:nvSpPr>
        <p:spPr>
          <a:xfrm>
            <a:off x="3606800" y="6443413"/>
            <a:ext cx="2895600" cy="457200"/>
          </a:xfrm>
        </p:spPr>
        <p:txBody>
          <a:bodyPr/>
          <a:lstStyle/>
          <a:p>
            <a:pPr>
              <a:defRPr/>
            </a:pPr>
            <a:r>
              <a:rPr lang="en-US" smtClean="0"/>
              <a:t>P. P. Shah &amp; Associates</a:t>
            </a:r>
            <a:endParaRPr lang="en-US" dirty="0" smtClean="0"/>
          </a:p>
        </p:txBody>
      </p:sp>
      <p:sp>
        <p:nvSpPr>
          <p:cNvPr id="11268" name="Slide Number Placeholder 5"/>
          <p:cNvSpPr>
            <a:spLocks noGrp="1"/>
          </p:cNvSpPr>
          <p:nvPr>
            <p:ph type="sldNum" sz="quarter" idx="12"/>
          </p:nvPr>
        </p:nvSpPr>
        <p:spPr>
          <a:xfrm>
            <a:off x="7239000" y="6400800"/>
            <a:ext cx="1905000" cy="457200"/>
          </a:xfrm>
        </p:spPr>
        <p:txBody>
          <a:bodyPr/>
          <a:lstStyle/>
          <a:p>
            <a:pPr>
              <a:defRPr/>
            </a:pPr>
            <a:fld id="{37E02407-ACAB-44F8-ABFD-026024130C60}" type="slidenum">
              <a:rPr lang="en-US" smtClean="0"/>
              <a:pPr>
                <a:defRPr/>
              </a:pPr>
              <a:t>26</a:t>
            </a:fld>
            <a:endParaRPr lang="en-US" dirty="0" smtClean="0"/>
          </a:p>
        </p:txBody>
      </p:sp>
      <p:sp>
        <p:nvSpPr>
          <p:cNvPr id="11269"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FEMA Practice </a:t>
            </a:r>
          </a:p>
        </p:txBody>
      </p:sp>
      <p:sp>
        <p:nvSpPr>
          <p:cNvPr id="11270" name="Rectangle 5"/>
          <p:cNvSpPr>
            <a:spLocks noGrp="1" noChangeArrowheads="1"/>
          </p:cNvSpPr>
          <p:nvPr>
            <p:ph type="body" idx="1"/>
          </p:nvPr>
        </p:nvSpPr>
        <p:spPr>
          <a:xfrm>
            <a:off x="762000" y="1219200"/>
            <a:ext cx="8153400" cy="5181600"/>
          </a:xfrm>
        </p:spPr>
        <p:txBody>
          <a:bodyPr/>
          <a:lstStyle/>
          <a:p>
            <a:pPr eaLnBrk="1" hangingPunct="1"/>
            <a:endParaRPr lang="en-US" sz="1800" dirty="0" smtClean="0"/>
          </a:p>
        </p:txBody>
      </p:sp>
      <p:graphicFrame>
        <p:nvGraphicFramePr>
          <p:cNvPr id="9" name="Table 8"/>
          <p:cNvGraphicFramePr>
            <a:graphicFrameLocks noGrp="1"/>
          </p:cNvGraphicFramePr>
          <p:nvPr>
            <p:extLst/>
          </p:nvPr>
        </p:nvGraphicFramePr>
        <p:xfrm>
          <a:off x="0" y="1281113"/>
          <a:ext cx="8956039" cy="5405989"/>
        </p:xfrm>
        <a:graphic>
          <a:graphicData uri="http://schemas.openxmlformats.org/drawingml/2006/table">
            <a:tbl>
              <a:tblPr firstRow="1" bandRow="1">
                <a:tableStyleId>{5C22544A-7EE6-4342-B048-85BDC9FD1C3A}</a:tableStyleId>
              </a:tblPr>
              <a:tblGrid>
                <a:gridCol w="2194560"/>
                <a:gridCol w="1402452"/>
                <a:gridCol w="4039030"/>
                <a:gridCol w="256674"/>
                <a:gridCol w="1063323"/>
              </a:tblGrid>
              <a:tr h="305912">
                <a:tc>
                  <a:txBody>
                    <a:bodyPr/>
                    <a:lstStyle/>
                    <a:p>
                      <a:pPr algn="ctr"/>
                      <a:endParaRPr lang="en-US" sz="1400" dirty="0">
                        <a:solidFill>
                          <a:schemeClr val="tx1"/>
                        </a:solidFill>
                        <a:latin typeface="Calibri" pitchFamily="34" charset="0"/>
                        <a:cs typeface="Calibri" pitchFamily="34" charset="0"/>
                      </a:endParaRPr>
                    </a:p>
                  </a:txBody>
                  <a:tcPr/>
                </a:tc>
                <a:tc gridSpan="4">
                  <a:txBody>
                    <a:bodyPr/>
                    <a:lstStyle/>
                    <a:p>
                      <a:pPr algn="ctr"/>
                      <a:r>
                        <a:rPr lang="en-US" sz="1400" dirty="0" smtClean="0">
                          <a:solidFill>
                            <a:schemeClr val="tx1"/>
                          </a:solidFill>
                          <a:latin typeface="Calibri" pitchFamily="34" charset="0"/>
                          <a:cs typeface="Calibri" pitchFamily="34" charset="0"/>
                        </a:rPr>
                        <a:t>PROI</a:t>
                      </a:r>
                      <a:endParaRPr lang="en-US" sz="1400" dirty="0">
                        <a:solidFill>
                          <a:schemeClr val="tx1"/>
                        </a:solidFill>
                        <a:latin typeface="Calibri" pitchFamily="34" charset="0"/>
                        <a:cs typeface="Calibri" pitchFamily="34" charset="0"/>
                      </a:endParaRPr>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5912">
                <a:tc>
                  <a:txBody>
                    <a:bodyPr/>
                    <a:lstStyle/>
                    <a:p>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Foreign Citizen</a:t>
                      </a:r>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NRIs</a:t>
                      </a:r>
                      <a:endParaRPr lang="en-US" sz="1400" dirty="0">
                        <a:latin typeface="Calibri" pitchFamily="34" charset="0"/>
                        <a:cs typeface="Calibri" pitchFamily="34" charset="0"/>
                      </a:endParaRPr>
                    </a:p>
                  </a:txBody>
                  <a:tcPr/>
                </a:tc>
                <a:tc gridSpan="2">
                  <a:txBody>
                    <a:bodyPr/>
                    <a:lstStyle/>
                    <a:p>
                      <a:pPr algn="ctr"/>
                      <a:r>
                        <a:rPr lang="en-US" sz="1400" dirty="0" smtClean="0">
                          <a:latin typeface="Calibri" pitchFamily="34" charset="0"/>
                          <a:cs typeface="Calibri" pitchFamily="34" charset="0"/>
                        </a:rPr>
                        <a:t>Other entities</a:t>
                      </a:r>
                      <a:endParaRPr lang="en-US" sz="1400" dirty="0">
                        <a:latin typeface="Calibri" pitchFamily="34" charset="0"/>
                        <a:cs typeface="Calibri" pitchFamily="34" charset="0"/>
                      </a:endParaRPr>
                    </a:p>
                  </a:txBody>
                  <a:tcPr/>
                </a:tc>
                <a:tc hMerge="1">
                  <a:txBody>
                    <a:bodyPr/>
                    <a:lstStyle/>
                    <a:p>
                      <a:pPr algn="ctr"/>
                      <a:endParaRPr lang="en-US" sz="1400" dirty="0">
                        <a:latin typeface="Calibri" pitchFamily="34" charset="0"/>
                        <a:cs typeface="Calibri" pitchFamily="34" charset="0"/>
                      </a:endParaRPr>
                    </a:p>
                  </a:txBody>
                  <a:tcPr/>
                </a:tc>
              </a:tr>
              <a:tr h="948328">
                <a:tc>
                  <a:txBody>
                    <a:bodyPr/>
                    <a:lstStyle/>
                    <a:p>
                      <a:r>
                        <a:rPr lang="en-US" sz="1600" b="1" dirty="0" smtClean="0">
                          <a:latin typeface="Calibri" pitchFamily="34" charset="0"/>
                          <a:cs typeface="Calibri" pitchFamily="34" charset="0"/>
                        </a:rPr>
                        <a:t>Partnership business in India- Notf.24</a:t>
                      </a:r>
                    </a:p>
                    <a:p>
                      <a:r>
                        <a:rPr lang="en-US" sz="1600" b="1" dirty="0" smtClean="0">
                          <a:latin typeface="Calibri" pitchFamily="34" charset="0"/>
                          <a:cs typeface="Calibri" pitchFamily="34" charset="0"/>
                        </a:rPr>
                        <a:t>[Now subsumed under Ntf. 20(R) w.e.f. 07.11.2017]</a:t>
                      </a:r>
                      <a:endParaRPr lang="en-US" sz="1600" b="1"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latin typeface="Calibri" pitchFamily="34" charset="0"/>
                          <a:cs typeface="Calibri" pitchFamily="34" charset="0"/>
                        </a:rPr>
                        <a:t>X</a:t>
                      </a:r>
                    </a:p>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latin typeface="Calibri" pitchFamily="34" charset="0"/>
                          <a:cs typeface="Calibri" pitchFamily="34" charset="0"/>
                        </a:rPr>
                        <a:t>(Prior approval on Repatriation basis)</a:t>
                      </a:r>
                      <a:endParaRPr lang="en-US" sz="1600" b="1"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latin typeface="Calibri" pitchFamily="34" charset="0"/>
                          <a:cs typeface="Calibri" pitchFamily="34" charset="0"/>
                        </a:rPr>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latin typeface="Calibri" pitchFamily="34" charset="0"/>
                          <a:cs typeface="Calibri" pitchFamily="34" charset="0"/>
                        </a:rPr>
                        <a:t>(Auto Route on</a:t>
                      </a:r>
                      <a:r>
                        <a:rPr lang="en-US" sz="1600" b="1" baseline="0" dirty="0" smtClean="0">
                          <a:latin typeface="Calibri" pitchFamily="34" charset="0"/>
                          <a:cs typeface="Calibri" pitchFamily="34" charset="0"/>
                        </a:rPr>
                        <a:t> non repatriation basis, Repatriation </a:t>
                      </a:r>
                      <a:r>
                        <a:rPr lang="en-US" sz="1600" b="1" dirty="0" smtClean="0">
                          <a:latin typeface="Calibri" pitchFamily="34" charset="0"/>
                          <a:cs typeface="Calibri" pitchFamily="34" charset="0"/>
                        </a:rPr>
                        <a:t>-Prior</a:t>
                      </a:r>
                      <a:r>
                        <a:rPr lang="en-US" sz="1600" b="1" baseline="0" dirty="0" smtClean="0">
                          <a:latin typeface="Calibri" pitchFamily="34" charset="0"/>
                          <a:cs typeface="Calibri" pitchFamily="34" charset="0"/>
                        </a:rPr>
                        <a:t> approval</a:t>
                      </a:r>
                      <a:endParaRPr lang="en-US" sz="1600" b="1" dirty="0" smtClean="0">
                        <a:latin typeface="Calibri" pitchFamily="34" charset="0"/>
                        <a:cs typeface="Calibri" pitchFamily="34" charset="0"/>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latin typeface="Calibri" pitchFamily="34" charset="0"/>
                          <a:cs typeface="Calibri" pitchFamily="34" charset="0"/>
                        </a:rPr>
                        <a:t>(Prior approval on repatriation basis)</a:t>
                      </a:r>
                      <a:endParaRPr lang="en-US" sz="1600" b="1" dirty="0">
                        <a:latin typeface="Calibri" pitchFamily="34" charset="0"/>
                        <a:cs typeface="Calibri" pitchFamily="34" charset="0"/>
                      </a:endParaRPr>
                    </a:p>
                  </a:txBody>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b="1" dirty="0">
                        <a:latin typeface="Calibri" pitchFamily="34" charset="0"/>
                        <a:cs typeface="Calibri" pitchFamily="34" charset="0"/>
                      </a:endParaRPr>
                    </a:p>
                  </a:txBody>
                  <a:tcPr/>
                </a:tc>
              </a:tr>
              <a:tr h="312800">
                <a:tc>
                  <a:txBody>
                    <a:bodyPr/>
                    <a:lstStyle/>
                    <a:p>
                      <a:r>
                        <a:rPr lang="en-US" sz="1400" dirty="0" smtClean="0">
                          <a:latin typeface="Calibri" pitchFamily="34" charset="0"/>
                          <a:cs typeface="Calibri" pitchFamily="34" charset="0"/>
                        </a:rPr>
                        <a:t>Borrowings in rupees</a:t>
                      </a:r>
                      <a:endParaRPr lang="en-US" sz="1400" dirty="0">
                        <a:latin typeface="Calibri" pitchFamily="34" charset="0"/>
                        <a:cs typeface="Calibri" pitchFamily="34" charset="0"/>
                      </a:endParaRPr>
                    </a:p>
                  </a:txBody>
                  <a:tcPr/>
                </a:tc>
                <a:tc gridSpan="4">
                  <a:txBody>
                    <a:bodyPr/>
                    <a:lstStyle/>
                    <a:p>
                      <a:pPr algn="ctr"/>
                      <a:r>
                        <a:rPr lang="en-US" sz="1400" dirty="0" smtClean="0">
                          <a:latin typeface="Calibri" pitchFamily="34" charset="0"/>
                          <a:cs typeface="Calibri" pitchFamily="34" charset="0"/>
                        </a:rPr>
                        <a:t>Restricted only</a:t>
                      </a:r>
                      <a:r>
                        <a:rPr lang="en-US" sz="1400" baseline="0" dirty="0" smtClean="0">
                          <a:latin typeface="Calibri" pitchFamily="34" charset="0"/>
                          <a:cs typeface="Calibri" pitchFamily="34" charset="0"/>
                        </a:rPr>
                        <a:t> to rupee borrowings</a:t>
                      </a:r>
                      <a:endParaRPr lang="en-US" sz="1400" dirty="0">
                        <a:latin typeface="Calibri" pitchFamily="34" charset="0"/>
                        <a:cs typeface="Calibri" pitchFamily="34" charset="0"/>
                      </a:endParaRPr>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170725">
                <a:tc>
                  <a:txBody>
                    <a:bodyPr/>
                    <a:lstStyle/>
                    <a:p>
                      <a:r>
                        <a:rPr lang="en-IN" sz="1400" dirty="0" smtClean="0">
                          <a:latin typeface="Calibri" pitchFamily="34" charset="0"/>
                          <a:cs typeface="Calibri" pitchFamily="34" charset="0"/>
                        </a:rPr>
                        <a:t>Notf  4</a:t>
                      </a:r>
                      <a:endParaRPr lang="en-US" sz="1400" dirty="0">
                        <a:latin typeface="Calibri" pitchFamily="34" charset="0"/>
                        <a:cs typeface="Calibri" pitchFamily="34" charset="0"/>
                      </a:endParaRPr>
                    </a:p>
                  </a:txBody>
                  <a:tcPr/>
                </a:tc>
                <a:tc>
                  <a:txBody>
                    <a:bodyPr/>
                    <a:lstStyle/>
                    <a:p>
                      <a:pPr algn="ctr"/>
                      <a:endParaRPr lang="en-US" sz="1400" dirty="0">
                        <a:latin typeface="Calibri" pitchFamily="34" charset="0"/>
                        <a:cs typeface="Calibri" pitchFamily="34" charset="0"/>
                      </a:endParaRP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-From</a:t>
                      </a:r>
                      <a:r>
                        <a:rPr lang="en-US" sz="1400" baseline="0" dirty="0" smtClean="0">
                          <a:latin typeface="Calibri" pitchFamily="34" charset="0"/>
                          <a:cs typeface="Calibri" pitchFamily="34" charset="0"/>
                        </a:rPr>
                        <a:t> relative SBT End use restrictions.(Reg 8B)</a:t>
                      </a:r>
                      <a:endParaRPr lang="en-US" sz="1400" dirty="0" smtClean="0">
                        <a:latin typeface="Calibri" pitchFamily="34" charset="0"/>
                        <a:cs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-Special</a:t>
                      </a:r>
                      <a:r>
                        <a:rPr lang="en-US" sz="1400" baseline="0" dirty="0" smtClean="0">
                          <a:latin typeface="Calibri" pitchFamily="34" charset="0"/>
                          <a:cs typeface="Calibri" pitchFamily="34" charset="0"/>
                        </a:rPr>
                        <a:t> provision for housing loan by AD in rupee to non resident and loan against security  of shares and immovable property (Reg.8 and 7)</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latin typeface="Calibri" pitchFamily="34" charset="0"/>
                          <a:cs typeface="Calibri" pitchFamily="34" charset="0"/>
                        </a:rPr>
                        <a:t>-</a:t>
                      </a:r>
                      <a:r>
                        <a:rPr lang="en-US" sz="1400" kern="1200" dirty="0" smtClean="0">
                          <a:solidFill>
                            <a:schemeClr val="dk1"/>
                          </a:solidFill>
                          <a:latin typeface="Calibri" pitchFamily="34" charset="0"/>
                          <a:ea typeface="+mn-ea"/>
                          <a:cs typeface="Calibri" pitchFamily="34" charset="0"/>
                        </a:rPr>
                        <a:t>body corporate registered or incorporated in India may grant rupee loan to its employees who is a non-resident Indian or a Person of Indian Origin(Regulation 8A)</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Calibri" pitchFamily="34" charset="0"/>
                          <a:ea typeface="+mn-ea"/>
                          <a:cs typeface="Calibri" pitchFamily="34" charset="0"/>
                        </a:rPr>
                        <a:t>-Loan for acquiring share of Indian co. under ESOP (Reg.7)</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Calibri" pitchFamily="34" charset="0"/>
                          <a:ea typeface="+mn-ea"/>
                          <a:cs typeface="Calibri" pitchFamily="34" charset="0"/>
                        </a:rPr>
                        <a:t>-loan granted to a non-resident by an authorised dealer, in accordance with Regulation 7 , may be repaid by any relative of the borrower in India by crediting the borrower's loan account through the bank account of such relative.(Reg7A)</a:t>
                      </a:r>
                      <a:endParaRPr lang="en-US" sz="1400" kern="1200" dirty="0">
                        <a:solidFill>
                          <a:schemeClr val="dk1"/>
                        </a:solidFill>
                        <a:latin typeface="Calibri" pitchFamily="34" charset="0"/>
                        <a:ea typeface="+mn-ea"/>
                        <a:cs typeface="Calibri" pitchFamily="34" charset="0"/>
                      </a:endParaRPr>
                    </a:p>
                  </a:txBody>
                  <a:tcPr/>
                </a:tc>
                <a:tc hMerge="1">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40362327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p:txBody>
          <a:bodyPr/>
          <a:lstStyle/>
          <a:p>
            <a:pPr>
              <a:defRPr/>
            </a:pPr>
            <a:r>
              <a:rPr lang="en-US" smtClean="0"/>
              <a:t>03.06.2018</a:t>
            </a:r>
            <a:endParaRPr lang="en-US" dirty="0"/>
          </a:p>
        </p:txBody>
      </p:sp>
      <p:sp>
        <p:nvSpPr>
          <p:cNvPr id="11267" name="Footer Placeholder 4"/>
          <p:cNvSpPr>
            <a:spLocks noGrp="1"/>
          </p:cNvSpPr>
          <p:nvPr>
            <p:ph type="ftr" sz="quarter" idx="11"/>
          </p:nvPr>
        </p:nvSpPr>
        <p:spPr/>
        <p:txBody>
          <a:bodyPr/>
          <a:lstStyle/>
          <a:p>
            <a:pPr>
              <a:defRPr/>
            </a:pPr>
            <a:r>
              <a:rPr lang="en-US" smtClean="0"/>
              <a:t>P. P. Shah &amp; Associates</a:t>
            </a:r>
            <a:endParaRPr lang="en-US" dirty="0" smtClean="0"/>
          </a:p>
        </p:txBody>
      </p:sp>
      <p:sp>
        <p:nvSpPr>
          <p:cNvPr id="11268" name="Slide Number Placeholder 5"/>
          <p:cNvSpPr>
            <a:spLocks noGrp="1"/>
          </p:cNvSpPr>
          <p:nvPr>
            <p:ph type="sldNum" sz="quarter" idx="12"/>
          </p:nvPr>
        </p:nvSpPr>
        <p:spPr/>
        <p:txBody>
          <a:bodyPr/>
          <a:lstStyle/>
          <a:p>
            <a:pPr>
              <a:defRPr/>
            </a:pPr>
            <a:fld id="{AE079848-22A8-43EA-99CC-A904867989A9}" type="slidenum">
              <a:rPr lang="en-US" smtClean="0"/>
              <a:pPr>
                <a:defRPr/>
              </a:pPr>
              <a:t>27</a:t>
            </a:fld>
            <a:endParaRPr lang="en-US" dirty="0" smtClean="0"/>
          </a:p>
        </p:txBody>
      </p:sp>
      <p:sp>
        <p:nvSpPr>
          <p:cNvPr id="12293"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FEMA Practice </a:t>
            </a:r>
          </a:p>
        </p:txBody>
      </p:sp>
      <p:sp>
        <p:nvSpPr>
          <p:cNvPr id="12294" name="Rectangle 5"/>
          <p:cNvSpPr>
            <a:spLocks noGrp="1" noChangeArrowheads="1"/>
          </p:cNvSpPr>
          <p:nvPr>
            <p:ph type="body" idx="1"/>
          </p:nvPr>
        </p:nvSpPr>
        <p:spPr>
          <a:xfrm>
            <a:off x="762000" y="1219200"/>
            <a:ext cx="8153400" cy="5181600"/>
          </a:xfrm>
        </p:spPr>
        <p:txBody>
          <a:bodyPr/>
          <a:lstStyle/>
          <a:p>
            <a:pPr eaLnBrk="1" hangingPunct="1"/>
            <a:endParaRPr lang="en-US" sz="1800" dirty="0" smtClean="0"/>
          </a:p>
        </p:txBody>
      </p:sp>
      <p:graphicFrame>
        <p:nvGraphicFramePr>
          <p:cNvPr id="9" name="Table 8"/>
          <p:cNvGraphicFramePr>
            <a:graphicFrameLocks noGrp="1"/>
          </p:cNvGraphicFramePr>
          <p:nvPr>
            <p:extLst/>
          </p:nvPr>
        </p:nvGraphicFramePr>
        <p:xfrm>
          <a:off x="685800" y="1219200"/>
          <a:ext cx="8305800" cy="4907643"/>
        </p:xfrm>
        <a:graphic>
          <a:graphicData uri="http://schemas.openxmlformats.org/drawingml/2006/table">
            <a:tbl>
              <a:tblPr firstRow="1" bandRow="1">
                <a:tableStyleId>{5C22544A-7EE6-4342-B048-85BDC9FD1C3A}</a:tableStyleId>
              </a:tblPr>
              <a:tblGrid>
                <a:gridCol w="2054860"/>
                <a:gridCol w="1834515"/>
                <a:gridCol w="2446020"/>
                <a:gridCol w="1970405"/>
              </a:tblGrid>
              <a:tr h="351107">
                <a:tc>
                  <a:txBody>
                    <a:bodyPr/>
                    <a:lstStyle/>
                    <a:p>
                      <a:pPr algn="ctr"/>
                      <a:endParaRPr lang="en-US" sz="1400" dirty="0">
                        <a:solidFill>
                          <a:schemeClr val="tx1"/>
                        </a:solidFill>
                      </a:endParaRPr>
                    </a:p>
                  </a:txBody>
                  <a:tcPr/>
                </a:tc>
                <a:tc gridSpan="3">
                  <a:txBody>
                    <a:bodyPr/>
                    <a:lstStyle/>
                    <a:p>
                      <a:pPr algn="ctr"/>
                      <a:r>
                        <a:rPr lang="en-US" sz="1400" dirty="0" smtClean="0">
                          <a:solidFill>
                            <a:schemeClr val="tx1"/>
                          </a:solidFill>
                        </a:rPr>
                        <a:t>PROI</a:t>
                      </a:r>
                      <a:endParaRPr lang="en-US" sz="1400" dirty="0">
                        <a:solidFill>
                          <a:schemeClr val="tx1"/>
                        </a:solidFill>
                      </a:endParaRPr>
                    </a:p>
                  </a:txBody>
                  <a:tcPr/>
                </a:tc>
                <a:tc hMerge="1">
                  <a:txBody>
                    <a:bodyPr/>
                    <a:lstStyle/>
                    <a:p>
                      <a:endParaRPr lang="en-US"/>
                    </a:p>
                  </a:txBody>
                  <a:tcPr/>
                </a:tc>
                <a:tc hMerge="1">
                  <a:txBody>
                    <a:bodyPr/>
                    <a:lstStyle/>
                    <a:p>
                      <a:endParaRPr lang="en-US"/>
                    </a:p>
                  </a:txBody>
                  <a:tcPr/>
                </a:tc>
              </a:tr>
              <a:tr h="351107">
                <a:tc>
                  <a:txBody>
                    <a:bodyPr/>
                    <a:lstStyle/>
                    <a:p>
                      <a:endParaRPr lang="en-US" sz="1400" dirty="0"/>
                    </a:p>
                  </a:txBody>
                  <a:tcPr/>
                </a:tc>
                <a:tc>
                  <a:txBody>
                    <a:bodyPr/>
                    <a:lstStyle/>
                    <a:p>
                      <a:pPr algn="ctr"/>
                      <a:r>
                        <a:rPr lang="en-US" sz="1400" dirty="0" smtClean="0"/>
                        <a:t>Foreign Citizen</a:t>
                      </a:r>
                      <a:endParaRPr lang="en-US" sz="1400" dirty="0"/>
                    </a:p>
                  </a:txBody>
                  <a:tcPr/>
                </a:tc>
                <a:tc>
                  <a:txBody>
                    <a:bodyPr/>
                    <a:lstStyle/>
                    <a:p>
                      <a:pPr algn="ctr"/>
                      <a:r>
                        <a:rPr lang="en-US" sz="1400" dirty="0" smtClean="0"/>
                        <a:t>NRIs</a:t>
                      </a:r>
                      <a:endParaRPr lang="en-US" sz="1400" dirty="0"/>
                    </a:p>
                  </a:txBody>
                  <a:tcPr/>
                </a:tc>
                <a:tc>
                  <a:txBody>
                    <a:bodyPr/>
                    <a:lstStyle/>
                    <a:p>
                      <a:pPr algn="ctr"/>
                      <a:r>
                        <a:rPr lang="en-US" sz="1400" dirty="0" smtClean="0"/>
                        <a:t>Other entities</a:t>
                      </a:r>
                      <a:endParaRPr lang="en-US" sz="1400" dirty="0"/>
                    </a:p>
                  </a:txBody>
                  <a:tcPr/>
                </a:tc>
              </a:tr>
              <a:tr h="13478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Lending</a:t>
                      </a:r>
                      <a:r>
                        <a:rPr lang="en-US" sz="1400" baseline="0" dirty="0" smtClean="0"/>
                        <a:t> in FE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t>Lending in rupee</a:t>
                      </a:r>
                      <a:endParaRPr lang="en-US" sz="1400" dirty="0" smtClean="0"/>
                    </a:p>
                  </a:txBody>
                  <a:tcPr/>
                </a:tc>
                <a:tc>
                  <a:txBody>
                    <a:bodyPr/>
                    <a:lstStyle/>
                    <a:p>
                      <a:pPr algn="ctr"/>
                      <a:endParaRPr lang="en-US" sz="1400" dirty="0">
                        <a:latin typeface="Calibri" pitchFamily="34" charset="0"/>
                        <a:cs typeface="Calibri"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latin typeface="Calibri" pitchFamily="34" charset="0"/>
                          <a:cs typeface="Calibri" pitchFamily="34" charset="0"/>
                        </a:rPr>
                        <a:t>Close relative in Foreign exchange- Notf.3</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aseline="0" dirty="0" smtClean="0">
                        <a:latin typeface="Calibri" pitchFamily="34" charset="0"/>
                        <a:cs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latin typeface="Calibri" pitchFamily="34" charset="0"/>
                          <a:cs typeface="Calibri" pitchFamily="34" charset="0"/>
                        </a:rPr>
                        <a:t>Indian co- NCD- Notf.4</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latin typeface="Calibri" pitchFamily="34" charset="0"/>
                          <a:cs typeface="Calibri" pitchFamily="34" charset="0"/>
                        </a:rPr>
                        <a:t>Notf.5 – against fund held in account</a:t>
                      </a:r>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ECB</a:t>
                      </a:r>
                      <a:endParaRPr lang="en-US" sz="1400" dirty="0">
                        <a:latin typeface="Calibri" pitchFamily="34" charset="0"/>
                        <a:cs typeface="Calibri" pitchFamily="34" charset="0"/>
                      </a:endParaRPr>
                    </a:p>
                  </a:txBody>
                  <a:tcPr/>
                </a:tc>
              </a:tr>
              <a:tr h="9353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Lending by way of Deposits</a:t>
                      </a:r>
                    </a:p>
                  </a:txBody>
                  <a:tcPr/>
                </a:tc>
                <a:tc>
                  <a:txBody>
                    <a:bodyPr/>
                    <a:lstStyle/>
                    <a:p>
                      <a:pPr algn="ctr"/>
                      <a:endParaRPr lang="en-US" sz="1400" dirty="0">
                        <a:latin typeface="Calibri" pitchFamily="34" charset="0"/>
                        <a:cs typeface="Calibri" pitchFamily="34" charset="0"/>
                      </a:endParaRPr>
                    </a:p>
                  </a:txBody>
                  <a:tcPr/>
                </a:tc>
                <a:tc>
                  <a:txBody>
                    <a:bodyPr/>
                    <a:lstStyle/>
                    <a:p>
                      <a:r>
                        <a:rPr lang="en-US" sz="1400" dirty="0" smtClean="0">
                          <a:latin typeface="Calibri" pitchFamily="34" charset="0"/>
                          <a:cs typeface="Calibri" pitchFamily="34" charset="0"/>
                        </a:rPr>
                        <a:t>Schedule</a:t>
                      </a:r>
                      <a:r>
                        <a:rPr lang="en-US" sz="1400" baseline="0" dirty="0" smtClean="0">
                          <a:latin typeface="Calibri" pitchFamily="34" charset="0"/>
                          <a:cs typeface="Calibri" pitchFamily="34" charset="0"/>
                        </a:rPr>
                        <a:t> 6 &amp; 7 of notf.5(R) , Loan from NRO account, Commercial paper</a:t>
                      </a:r>
                      <a:endParaRPr lang="en-US" sz="1400" dirty="0">
                        <a:latin typeface="Calibri" pitchFamily="34" charset="0"/>
                        <a:cs typeface="Calibri" pitchFamily="34" charset="0"/>
                      </a:endParaRPr>
                    </a:p>
                  </a:txBody>
                  <a:tcPr/>
                </a:tc>
                <a:tc>
                  <a:txBody>
                    <a:bodyPr/>
                    <a:lstStyle/>
                    <a:p>
                      <a:endParaRPr lang="en-US" dirty="0"/>
                    </a:p>
                  </a:txBody>
                  <a:tcPr/>
                </a:tc>
              </a:tr>
              <a:tr h="7510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Portfolio Investment </a:t>
                      </a:r>
                    </a:p>
                  </a:txBody>
                  <a:tcPr/>
                </a:tc>
                <a:tc>
                  <a:txBody>
                    <a:bodyPr/>
                    <a:lstStyle/>
                    <a:p>
                      <a:pPr algn="ctr"/>
                      <a:r>
                        <a:rPr lang="en-US" sz="1400" dirty="0" smtClean="0">
                          <a:latin typeface="Calibri" pitchFamily="34" charset="0"/>
                          <a:cs typeface="Calibri" pitchFamily="34" charset="0"/>
                        </a:rPr>
                        <a:t>Notf. 20(R) – schedule 2, 5,8</a:t>
                      </a:r>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[Notf. 20(R) - schedule 3</a:t>
                      </a:r>
                      <a:r>
                        <a:rPr lang="en-US" sz="1400" baseline="0" dirty="0" smtClean="0">
                          <a:latin typeface="Calibri" pitchFamily="34" charset="0"/>
                          <a:cs typeface="Calibri" pitchFamily="34" charset="0"/>
                        </a:rPr>
                        <a:t> and </a:t>
                      </a:r>
                      <a:r>
                        <a:rPr lang="en-US" sz="1400" dirty="0" smtClean="0">
                          <a:latin typeface="Calibri" pitchFamily="34" charset="0"/>
                          <a:cs typeface="Calibri" pitchFamily="34" charset="0"/>
                        </a:rPr>
                        <a:t>5] </a:t>
                      </a:r>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Notf. 20(R) – schedule 2, </a:t>
                      </a:r>
                      <a:r>
                        <a:rPr lang="en-US" sz="1400" baseline="0" dirty="0" smtClean="0">
                          <a:latin typeface="Calibri" pitchFamily="34" charset="0"/>
                          <a:cs typeface="Calibri" pitchFamily="34" charset="0"/>
                        </a:rPr>
                        <a:t>5,8</a:t>
                      </a:r>
                      <a:endParaRPr lang="en-US" sz="1400" dirty="0" smtClean="0">
                        <a:latin typeface="Calibri" pitchFamily="34" charset="0"/>
                        <a:cs typeface="Calibri" pitchFamily="34" charset="0"/>
                      </a:endParaRPr>
                    </a:p>
                  </a:txBody>
                  <a:tcPr/>
                </a:tc>
              </a:tr>
              <a:tr h="1553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smtClean="0"/>
                    </a:p>
                  </a:txBody>
                  <a:tcPr/>
                </a:tc>
                <a:tc gridSpan="3">
                  <a:txBody>
                    <a:bodyPr/>
                    <a:lstStyle/>
                    <a:p>
                      <a:pPr algn="l"/>
                      <a:endParaRPr lang="en-US" sz="1400" dirty="0">
                        <a:latin typeface="Calibri" pitchFamily="34" charset="0"/>
                        <a:cs typeface="Calibri" pitchFamily="34" charset="0"/>
                      </a:endParaRPr>
                    </a:p>
                  </a:txBody>
                  <a:tcPr/>
                </a:tc>
                <a:tc hMerge="1">
                  <a:txBody>
                    <a:bodyPr/>
                    <a:lstStyle/>
                    <a:p>
                      <a:pPr algn="ctr"/>
                      <a:endParaRPr lang="en-US" sz="1400" dirty="0">
                        <a:latin typeface="Calibri" pitchFamily="34" charset="0"/>
                        <a:cs typeface="Calibri" pitchFamily="34" charset="0"/>
                      </a:endParaRPr>
                    </a:p>
                  </a:txBody>
                  <a:tcPr/>
                </a:tc>
                <a:tc hMerge="1">
                  <a:txBody>
                    <a:bodyPr/>
                    <a:lstStyle/>
                    <a:p>
                      <a:pPr algn="ctr"/>
                      <a:endParaRPr lang="en-US" sz="1400" dirty="0" smtClean="0">
                        <a:latin typeface="Calibri" pitchFamily="34" charset="0"/>
                        <a:cs typeface="Calibri" pitchFamily="34" charset="0"/>
                      </a:endParaRPr>
                    </a:p>
                  </a:txBody>
                  <a:tcPr/>
                </a:tc>
              </a:tr>
              <a:tr h="842656">
                <a:tc>
                  <a:txBody>
                    <a:bodyPr/>
                    <a:lstStyle/>
                    <a:p>
                      <a:r>
                        <a:rPr lang="en-US" sz="1400" b="1" dirty="0" smtClean="0"/>
                        <a:t>FDI</a:t>
                      </a:r>
                    </a:p>
                    <a:p>
                      <a:endParaRPr lang="en-US" sz="1400" b="1" dirty="0" smtClean="0"/>
                    </a:p>
                    <a:p>
                      <a:endParaRPr lang="en-US" sz="1400" b="1" dirty="0"/>
                    </a:p>
                  </a:txBody>
                  <a:tcPr/>
                </a:tc>
                <a:tc>
                  <a:txBody>
                    <a:bodyPr/>
                    <a:lstStyle/>
                    <a:p>
                      <a:pPr algn="ctr"/>
                      <a:r>
                        <a:rPr lang="en-US" sz="1400" b="1" dirty="0" smtClean="0">
                          <a:latin typeface="Calibri" pitchFamily="34" charset="0"/>
                          <a:cs typeface="Calibri" pitchFamily="34" charset="0"/>
                        </a:rPr>
                        <a:t>Notf. 20(R) - schedule 1,6,7,8</a:t>
                      </a:r>
                      <a:endParaRPr lang="en-US" sz="1400" b="1" dirty="0">
                        <a:latin typeface="Calibri" pitchFamily="34" charset="0"/>
                        <a:cs typeface="Calibri" pitchFamily="34" charset="0"/>
                      </a:endParaRPr>
                    </a:p>
                  </a:txBody>
                  <a:tcPr/>
                </a:tc>
                <a:tc>
                  <a:txBody>
                    <a:bodyPr/>
                    <a:lstStyle/>
                    <a:p>
                      <a:pPr algn="ctr"/>
                      <a:r>
                        <a:rPr lang="en-US" sz="1400" b="1" dirty="0" smtClean="0">
                          <a:latin typeface="Calibri" pitchFamily="34" charset="0"/>
                          <a:cs typeface="Calibri" pitchFamily="34" charset="0"/>
                        </a:rPr>
                        <a:t>Notf. 20(R) - schedule 1,4, 6,7</a:t>
                      </a:r>
                      <a:endParaRPr lang="en-US" sz="1400" b="1" dirty="0">
                        <a:latin typeface="Calibri" pitchFamily="34" charset="0"/>
                        <a:cs typeface="Calibri" pitchFamily="34" charset="0"/>
                      </a:endParaRPr>
                    </a:p>
                  </a:txBody>
                  <a:tcPr/>
                </a:tc>
                <a:tc>
                  <a:txBody>
                    <a:bodyPr/>
                    <a:lstStyle/>
                    <a:p>
                      <a:pPr algn="ctr"/>
                      <a:r>
                        <a:rPr lang="en-US" sz="1400" b="1" dirty="0" smtClean="0">
                          <a:latin typeface="Calibri" pitchFamily="34" charset="0"/>
                          <a:cs typeface="Calibri" pitchFamily="34" charset="0"/>
                        </a:rPr>
                        <a:t>Notf. 20 (R)- schedule 1,6,7,8</a:t>
                      </a:r>
                    </a:p>
                  </a:txBody>
                  <a:tcPr/>
                </a:tc>
              </a:tr>
            </a:tbl>
          </a:graphicData>
        </a:graphic>
      </p:graphicFrame>
    </p:spTree>
    <p:extLst>
      <p:ext uri="{BB962C8B-B14F-4D97-AF65-F5344CB8AC3E}">
        <p14:creationId xmlns:p14="http://schemas.microsoft.com/office/powerpoint/2010/main" val="31392569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03.06.2018</a:t>
            </a:r>
            <a:endParaRPr lang="en-US" dirty="0"/>
          </a:p>
        </p:txBody>
      </p:sp>
      <p:sp>
        <p:nvSpPr>
          <p:cNvPr id="9219" name="Footer Placeholder 4"/>
          <p:cNvSpPr>
            <a:spLocks noGrp="1"/>
          </p:cNvSpPr>
          <p:nvPr>
            <p:ph type="ftr" sz="quarter" idx="11"/>
          </p:nvPr>
        </p:nvSpPr>
        <p:spPr/>
        <p:txBody>
          <a:bodyPr/>
          <a:lstStyle/>
          <a:p>
            <a:pPr>
              <a:defRPr/>
            </a:pPr>
            <a:r>
              <a:rPr lang="en-US" smtClean="0"/>
              <a:t>P. P. Shah &amp; Associates</a:t>
            </a:r>
            <a:endParaRPr lang="en-US" dirty="0" smtClean="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28</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FEMA Practice</a:t>
            </a:r>
          </a:p>
        </p:txBody>
      </p:sp>
      <p:sp>
        <p:nvSpPr>
          <p:cNvPr id="9222" name="Content Placeholder 6"/>
          <p:cNvSpPr>
            <a:spLocks noGrp="1"/>
          </p:cNvSpPr>
          <p:nvPr>
            <p:ph idx="1"/>
          </p:nvPr>
        </p:nvSpPr>
        <p:spPr>
          <a:xfrm>
            <a:off x="685800" y="1219200"/>
            <a:ext cx="8269288" cy="5029200"/>
          </a:xfrm>
        </p:spPr>
        <p:txBody>
          <a:bodyPr/>
          <a:lstStyle/>
          <a:p>
            <a:r>
              <a:rPr lang="en-US" sz="2400" dirty="0" smtClean="0"/>
              <a:t>Structure the transaction as compliant with conditions of Automatic route</a:t>
            </a:r>
          </a:p>
          <a:p>
            <a:r>
              <a:rPr lang="en-US" sz="2400" dirty="0" smtClean="0"/>
              <a:t>Permissible transactions of every person either PRII or that of PROI  are specific as to General or Specific Approval. </a:t>
            </a:r>
          </a:p>
          <a:p>
            <a:pPr>
              <a:buFont typeface="Wingdings" pitchFamily="2" charset="2"/>
              <a:buNone/>
            </a:pPr>
            <a:r>
              <a:rPr lang="en-US" sz="2400" dirty="0" smtClean="0"/>
              <a:t>   eg. Schedule 1 to 10 of Notf20(R) and Purpose of Notf 20/21/FDI. Purpose of drawal-Specific to use.</a:t>
            </a:r>
          </a:p>
          <a:p>
            <a:r>
              <a:rPr lang="en-US" sz="2400" dirty="0" smtClean="0"/>
              <a:t>Ability to structure any transaction as Current account transaction</a:t>
            </a:r>
          </a:p>
          <a:p>
            <a:r>
              <a:rPr lang="en-US" sz="2400" dirty="0" smtClean="0"/>
              <a:t>Interpretation of the provision, intention and philosophy is preferable over the literal meaning.</a:t>
            </a:r>
          </a:p>
          <a:p>
            <a:r>
              <a:rPr lang="en-US" sz="2400" dirty="0" smtClean="0"/>
              <a:t>A Circular law- Dynamics</a:t>
            </a:r>
          </a:p>
          <a:p>
            <a:pPr>
              <a:buFont typeface="Wingdings" pitchFamily="2" charset="2"/>
              <a:buNone/>
            </a:pPr>
            <a:endParaRPr lang="en-US" sz="2400" dirty="0" smtClean="0"/>
          </a:p>
        </p:txBody>
      </p:sp>
    </p:spTree>
    <p:extLst>
      <p:ext uri="{BB962C8B-B14F-4D97-AF65-F5344CB8AC3E}">
        <p14:creationId xmlns:p14="http://schemas.microsoft.com/office/powerpoint/2010/main" val="21129991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03.06.2018</a:t>
            </a:r>
            <a:endParaRPr lang="en-US" dirty="0"/>
          </a:p>
        </p:txBody>
      </p:sp>
      <p:sp>
        <p:nvSpPr>
          <p:cNvPr id="9219" name="Footer Placeholder 4"/>
          <p:cNvSpPr>
            <a:spLocks noGrp="1"/>
          </p:cNvSpPr>
          <p:nvPr>
            <p:ph type="ftr" sz="quarter" idx="11"/>
          </p:nvPr>
        </p:nvSpPr>
        <p:spPr/>
        <p:txBody>
          <a:bodyPr/>
          <a:lstStyle/>
          <a:p>
            <a:pPr>
              <a:defRPr/>
            </a:pPr>
            <a:r>
              <a:rPr lang="en-US" smtClean="0"/>
              <a:t>P. P. Shah &amp; Associates</a:t>
            </a:r>
            <a:endParaRPr lang="en-US" dirty="0" smtClean="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29</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smtClean="0"/>
              <a:t>FEMA Practice – Recent issue of Master Directions</a:t>
            </a:r>
          </a:p>
        </p:txBody>
      </p:sp>
      <p:sp>
        <p:nvSpPr>
          <p:cNvPr id="9222" name="Content Placeholder 6"/>
          <p:cNvSpPr>
            <a:spLocks noGrp="1"/>
          </p:cNvSpPr>
          <p:nvPr>
            <p:ph idx="1"/>
          </p:nvPr>
        </p:nvSpPr>
        <p:spPr>
          <a:xfrm>
            <a:off x="685800" y="1219199"/>
            <a:ext cx="8269288" cy="5237871"/>
          </a:xfrm>
        </p:spPr>
        <p:txBody>
          <a:bodyPr/>
          <a:lstStyle/>
          <a:p>
            <a:r>
              <a:rPr lang="en-US" sz="1400" dirty="0">
                <a:latin typeface="Calibri" panose="020F0502020204030204" pitchFamily="34" charset="0"/>
                <a:cs typeface="Calibri" panose="020F0502020204030204" pitchFamily="34" charset="0"/>
              </a:rPr>
              <a:t>Foreign Exchange Management Act was </a:t>
            </a:r>
            <a:r>
              <a:rPr lang="en-US" sz="1400" b="1" dirty="0">
                <a:latin typeface="Calibri" panose="020F0502020204030204" pitchFamily="34" charset="0"/>
                <a:cs typeface="Calibri" panose="020F0502020204030204" pitchFamily="34" charset="0"/>
              </a:rPr>
              <a:t>enacted in 1999 </a:t>
            </a:r>
            <a:r>
              <a:rPr lang="en-US" sz="1400" dirty="0">
                <a:latin typeface="Calibri" panose="020F0502020204030204" pitchFamily="34" charset="0"/>
                <a:cs typeface="Calibri" panose="020F0502020204030204" pitchFamily="34" charset="0"/>
              </a:rPr>
              <a:t>with 25 original notifications came into </a:t>
            </a:r>
            <a:r>
              <a:rPr lang="en-US" sz="1400" dirty="0" smtClean="0">
                <a:latin typeface="Calibri" panose="020F0502020204030204" pitchFamily="34" charset="0"/>
                <a:cs typeface="Calibri" panose="020F0502020204030204" pitchFamily="34" charset="0"/>
              </a:rPr>
              <a:t>force with </a:t>
            </a:r>
            <a:r>
              <a:rPr lang="en-US" sz="1400" dirty="0">
                <a:latin typeface="Calibri" panose="020F0502020204030204" pitchFamily="34" charset="0"/>
                <a:cs typeface="Calibri" panose="020F0502020204030204" pitchFamily="34" charset="0"/>
              </a:rPr>
              <a:t>effect from June 1, 2000.</a:t>
            </a:r>
          </a:p>
          <a:p>
            <a:r>
              <a:rPr lang="en-US" sz="1400" dirty="0">
                <a:latin typeface="Calibri" panose="020F0502020204030204" pitchFamily="34" charset="0"/>
                <a:cs typeface="Calibri" panose="020F0502020204030204" pitchFamily="34" charset="0"/>
              </a:rPr>
              <a:t>Over the years the regulations framed under FEMA have had </a:t>
            </a:r>
            <a:r>
              <a:rPr lang="en-US" sz="1400" b="1" dirty="0">
                <a:latin typeface="Calibri" panose="020F0502020204030204" pitchFamily="34" charset="0"/>
                <a:cs typeface="Calibri" panose="020F0502020204030204" pitchFamily="34" charset="0"/>
              </a:rPr>
              <a:t>over 330+ amendments</a:t>
            </a:r>
            <a:r>
              <a:rPr lang="en-US" sz="1400" dirty="0">
                <a:latin typeface="Calibri" panose="020F0502020204030204" pitchFamily="34" charset="0"/>
                <a:cs typeface="Calibri" panose="020F0502020204030204" pitchFamily="34" charset="0"/>
              </a:rPr>
              <a:t>.</a:t>
            </a:r>
          </a:p>
          <a:p>
            <a:r>
              <a:rPr lang="en-US" sz="1400" dirty="0">
                <a:latin typeface="Calibri" panose="020F0502020204030204" pitchFamily="34" charset="0"/>
                <a:cs typeface="Calibri" panose="020F0502020204030204" pitchFamily="34" charset="0"/>
              </a:rPr>
              <a:t>Keeping in view the objective of promoting ease of doing business, a need was felt </a:t>
            </a:r>
            <a:r>
              <a:rPr lang="en-US" sz="1400" b="1" dirty="0">
                <a:latin typeface="Calibri" panose="020F0502020204030204" pitchFamily="34" charset="0"/>
                <a:cs typeface="Calibri" panose="020F0502020204030204" pitchFamily="34" charset="0"/>
              </a:rPr>
              <a:t>to consolidate </a:t>
            </a:r>
            <a:r>
              <a:rPr lang="en-US" sz="1400" b="1" dirty="0" smtClean="0">
                <a:latin typeface="Calibri" panose="020F0502020204030204" pitchFamily="34" charset="0"/>
                <a:cs typeface="Calibri" panose="020F0502020204030204" pitchFamily="34" charset="0"/>
              </a:rPr>
              <a:t>the regulations </a:t>
            </a:r>
            <a:r>
              <a:rPr lang="en-US" sz="1400" b="1" dirty="0">
                <a:latin typeface="Calibri" panose="020F0502020204030204" pitchFamily="34" charset="0"/>
                <a:cs typeface="Calibri" panose="020F0502020204030204" pitchFamily="34" charset="0"/>
              </a:rPr>
              <a:t>and rationalise them </a:t>
            </a:r>
            <a:r>
              <a:rPr lang="en-US" sz="1400" dirty="0">
                <a:latin typeface="Calibri" panose="020F0502020204030204" pitchFamily="34" charset="0"/>
                <a:cs typeface="Calibri" panose="020F0502020204030204" pitchFamily="34" charset="0"/>
              </a:rPr>
              <a:t>in the light of evolving business environment and changing practices </a:t>
            </a:r>
            <a:r>
              <a:rPr lang="en-US" sz="1400" dirty="0" smtClean="0">
                <a:latin typeface="Calibri" panose="020F0502020204030204" pitchFamily="34" charset="0"/>
                <a:cs typeface="Calibri" panose="020F0502020204030204" pitchFamily="34" charset="0"/>
              </a:rPr>
              <a:t>in cross-border </a:t>
            </a:r>
            <a:r>
              <a:rPr lang="en-US" sz="1400" dirty="0">
                <a:latin typeface="Calibri" panose="020F0502020204030204" pitchFamily="34" charset="0"/>
                <a:cs typeface="Calibri" panose="020F0502020204030204" pitchFamily="34" charset="0"/>
              </a:rPr>
              <a:t>transactions relating to external trade and payments.</a:t>
            </a:r>
          </a:p>
          <a:p>
            <a:r>
              <a:rPr lang="en-US" sz="1400" b="1" dirty="0">
                <a:latin typeface="Calibri" panose="020F0502020204030204" pitchFamily="34" charset="0"/>
                <a:cs typeface="Calibri" panose="020F0502020204030204" pitchFamily="34" charset="0"/>
              </a:rPr>
              <a:t>17 Master Directions issued on 04 January </a:t>
            </a:r>
            <a:r>
              <a:rPr lang="en-US" sz="1400" b="1" dirty="0" smtClean="0">
                <a:latin typeface="Calibri" panose="020F0502020204030204" pitchFamily="34" charset="0"/>
                <a:cs typeface="Calibri" panose="020F0502020204030204" pitchFamily="34" charset="0"/>
              </a:rPr>
              <a:t>2016 and 1 Master Direction on FDI issued on 04 January 2018 </a:t>
            </a:r>
            <a:r>
              <a:rPr lang="en-US" sz="1400" b="1" dirty="0">
                <a:latin typeface="Calibri" panose="020F0502020204030204" pitchFamily="34" charset="0"/>
                <a:cs typeface="Calibri" panose="020F0502020204030204" pitchFamily="34" charset="0"/>
              </a:rPr>
              <a:t>- Consolidated </a:t>
            </a:r>
            <a:r>
              <a:rPr lang="en-US" sz="1400" dirty="0">
                <a:latin typeface="Calibri" panose="020F0502020204030204" pitchFamily="34" charset="0"/>
                <a:cs typeface="Calibri" panose="020F0502020204030204" pitchFamily="34" charset="0"/>
              </a:rPr>
              <a:t>relevant A.P (DIR Series) </a:t>
            </a:r>
            <a:r>
              <a:rPr lang="en-US" sz="1400" dirty="0" smtClean="0">
                <a:latin typeface="Calibri" panose="020F0502020204030204" pitchFamily="34" charset="0"/>
                <a:cs typeface="Calibri" panose="020F0502020204030204" pitchFamily="34" charset="0"/>
              </a:rPr>
              <a:t>Circulars issued </a:t>
            </a:r>
            <a:r>
              <a:rPr lang="en-US" sz="1400" dirty="0">
                <a:latin typeface="Calibri" panose="020F0502020204030204" pitchFamily="34" charset="0"/>
                <a:cs typeface="Calibri" panose="020F0502020204030204" pitchFamily="34" charset="0"/>
              </a:rPr>
              <a:t>so </a:t>
            </a:r>
            <a:r>
              <a:rPr lang="en-US" sz="1400" dirty="0" smtClean="0">
                <a:latin typeface="Calibri" panose="020F0502020204030204" pitchFamily="34" charset="0"/>
                <a:cs typeface="Calibri" panose="020F0502020204030204" pitchFamily="34" charset="0"/>
              </a:rPr>
              <a:t>far</a:t>
            </a:r>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All master regulations will be </a:t>
            </a:r>
            <a:r>
              <a:rPr lang="en-US" sz="1400" b="1" dirty="0">
                <a:latin typeface="Calibri" panose="020F0502020204030204" pitchFamily="34" charset="0"/>
                <a:cs typeface="Calibri" panose="020F0502020204030204" pitchFamily="34" charset="0"/>
              </a:rPr>
              <a:t>fully updated and placed online</a:t>
            </a:r>
            <a:r>
              <a:rPr lang="en-US" sz="1400" dirty="0">
                <a:latin typeface="Calibri" panose="020F0502020204030204" pitchFamily="34" charset="0"/>
                <a:cs typeface="Calibri" panose="020F0502020204030204" pitchFamily="34" charset="0"/>
              </a:rPr>
              <a:t>.</a:t>
            </a:r>
          </a:p>
          <a:p>
            <a:r>
              <a:rPr lang="en-US" sz="1400" dirty="0">
                <a:latin typeface="Calibri" panose="020F0502020204030204" pitchFamily="34" charset="0"/>
                <a:cs typeface="Calibri" panose="020F0502020204030204" pitchFamily="34" charset="0"/>
              </a:rPr>
              <a:t>Reserve Bank will issue Master Directions </a:t>
            </a:r>
            <a:r>
              <a:rPr lang="en-US" sz="1400" b="1" dirty="0">
                <a:latin typeface="Calibri" panose="020F0502020204030204" pitchFamily="34" charset="0"/>
                <a:cs typeface="Calibri" panose="020F0502020204030204" pitchFamily="34" charset="0"/>
              </a:rPr>
              <a:t>on all regulatory matters</a:t>
            </a:r>
            <a:r>
              <a:rPr lang="en-US" sz="1400" dirty="0">
                <a:latin typeface="Calibri" panose="020F0502020204030204" pitchFamily="34" charset="0"/>
                <a:cs typeface="Calibri" panose="020F0502020204030204" pitchFamily="34" charset="0"/>
              </a:rPr>
              <a:t>.</a:t>
            </a:r>
          </a:p>
          <a:p>
            <a:r>
              <a:rPr lang="en-US" sz="1400" dirty="0">
                <a:latin typeface="Calibri" panose="020F0502020204030204" pitchFamily="34" charset="0"/>
                <a:cs typeface="Calibri" panose="020F0502020204030204" pitchFamily="34" charset="0"/>
              </a:rPr>
              <a:t>The </a:t>
            </a:r>
            <a:r>
              <a:rPr lang="en-US" sz="1400" b="1" dirty="0">
                <a:latin typeface="Calibri" panose="020F0502020204030204" pitchFamily="34" charset="0"/>
                <a:cs typeface="Calibri" panose="020F0502020204030204" pitchFamily="34" charset="0"/>
              </a:rPr>
              <a:t>Master Directions to be issued will consolidate instructions on rules and regulations framed </a:t>
            </a:r>
            <a:r>
              <a:rPr lang="en-US" sz="1400" b="1" dirty="0" smtClean="0">
                <a:latin typeface="Calibri" panose="020F0502020204030204" pitchFamily="34" charset="0"/>
                <a:cs typeface="Calibri" panose="020F0502020204030204" pitchFamily="34" charset="0"/>
              </a:rPr>
              <a:t>by the </a:t>
            </a:r>
            <a:r>
              <a:rPr lang="en-US" sz="1400" b="1" dirty="0">
                <a:latin typeface="Calibri" panose="020F0502020204030204" pitchFamily="34" charset="0"/>
                <a:cs typeface="Calibri" panose="020F0502020204030204" pitchFamily="34" charset="0"/>
              </a:rPr>
              <a:t>Reserve Bank under various Acts </a:t>
            </a:r>
            <a:r>
              <a:rPr lang="en-US" sz="1400" dirty="0">
                <a:latin typeface="Calibri" panose="020F0502020204030204" pitchFamily="34" charset="0"/>
                <a:cs typeface="Calibri" panose="020F0502020204030204" pitchFamily="34" charset="0"/>
              </a:rPr>
              <a:t>including banking issues and foreign exchange transactions.</a:t>
            </a:r>
          </a:p>
          <a:p>
            <a:r>
              <a:rPr lang="en-US" sz="1400" dirty="0">
                <a:latin typeface="Calibri" panose="020F0502020204030204" pitchFamily="34" charset="0"/>
                <a:cs typeface="Calibri" panose="020F0502020204030204" pitchFamily="34" charset="0"/>
              </a:rPr>
              <a:t>The process of issuing Master Directions involves issuing one Master Direction for each subject </a:t>
            </a:r>
            <a:r>
              <a:rPr lang="en-US" sz="1400" dirty="0" smtClean="0">
                <a:latin typeface="Calibri" panose="020F0502020204030204" pitchFamily="34" charset="0"/>
                <a:cs typeface="Calibri" panose="020F0502020204030204" pitchFamily="34" charset="0"/>
              </a:rPr>
              <a:t>matter covering </a:t>
            </a:r>
            <a:r>
              <a:rPr lang="en-US" sz="1400" dirty="0">
                <a:latin typeface="Calibri" panose="020F0502020204030204" pitchFamily="34" charset="0"/>
                <a:cs typeface="Calibri" panose="020F0502020204030204" pitchFamily="34" charset="0"/>
              </a:rPr>
              <a:t>all instructions on that subject. </a:t>
            </a:r>
            <a:r>
              <a:rPr lang="en-US" sz="1400" b="1" dirty="0">
                <a:latin typeface="Calibri" panose="020F0502020204030204" pitchFamily="34" charset="0"/>
                <a:cs typeface="Calibri" panose="020F0502020204030204" pitchFamily="34" charset="0"/>
              </a:rPr>
              <a:t>Any change </a:t>
            </a:r>
            <a:r>
              <a:rPr lang="en-US" sz="1400" dirty="0">
                <a:latin typeface="Calibri" panose="020F0502020204030204" pitchFamily="34" charset="0"/>
                <a:cs typeface="Calibri" panose="020F0502020204030204" pitchFamily="34" charset="0"/>
              </a:rPr>
              <a:t>in the rules, regulation or policy will </a:t>
            </a:r>
            <a:r>
              <a:rPr lang="en-US" sz="1400" dirty="0" smtClean="0">
                <a:latin typeface="Calibri" panose="020F0502020204030204" pitchFamily="34" charset="0"/>
                <a:cs typeface="Calibri" panose="020F0502020204030204" pitchFamily="34" charset="0"/>
              </a:rPr>
              <a:t>be communicated </a:t>
            </a:r>
            <a:r>
              <a:rPr lang="en-US" sz="1400" dirty="0">
                <a:latin typeface="Calibri" panose="020F0502020204030204" pitchFamily="34" charset="0"/>
                <a:cs typeface="Calibri" panose="020F0502020204030204" pitchFamily="34" charset="0"/>
              </a:rPr>
              <a:t>during the year </a:t>
            </a:r>
            <a:r>
              <a:rPr lang="en-US" sz="1400" b="1" dirty="0">
                <a:latin typeface="Calibri" panose="020F0502020204030204" pitchFamily="34" charset="0"/>
                <a:cs typeface="Calibri" panose="020F0502020204030204" pitchFamily="34" charset="0"/>
              </a:rPr>
              <a:t>by way of circulars</a:t>
            </a:r>
            <a:r>
              <a:rPr lang="en-US" sz="1400" dirty="0">
                <a:latin typeface="Calibri" panose="020F0502020204030204" pitchFamily="34" charset="0"/>
                <a:cs typeface="Calibri" panose="020F0502020204030204" pitchFamily="34" charset="0"/>
              </a:rPr>
              <a:t>. The </a:t>
            </a:r>
            <a:r>
              <a:rPr lang="en-US" sz="1400" b="1" dirty="0">
                <a:latin typeface="Calibri" panose="020F0502020204030204" pitchFamily="34" charset="0"/>
                <a:cs typeface="Calibri" panose="020F0502020204030204" pitchFamily="34" charset="0"/>
              </a:rPr>
              <a:t>Master Directions will be updated suitably </a:t>
            </a:r>
            <a:r>
              <a:rPr lang="en-US" sz="1400" dirty="0" smtClean="0">
                <a:latin typeface="Calibri" panose="020F0502020204030204" pitchFamily="34" charset="0"/>
                <a:cs typeface="Calibri" panose="020F0502020204030204" pitchFamily="34" charset="0"/>
              </a:rPr>
              <a:t>and simultaneously </a:t>
            </a:r>
            <a:r>
              <a:rPr lang="en-US" sz="1400" dirty="0">
                <a:latin typeface="Calibri" panose="020F0502020204030204" pitchFamily="34" charset="0"/>
                <a:cs typeface="Calibri" panose="020F0502020204030204" pitchFamily="34" charset="0"/>
              </a:rPr>
              <a:t>whenever there is a change in the rules/regulations or there is a change in the policy.</a:t>
            </a:r>
          </a:p>
          <a:p>
            <a:r>
              <a:rPr lang="en-US" sz="1400" dirty="0">
                <a:latin typeface="Calibri" panose="020F0502020204030204" pitchFamily="34" charset="0"/>
                <a:cs typeface="Calibri" panose="020F0502020204030204" pitchFamily="34" charset="0"/>
              </a:rPr>
              <a:t>All the changes will get reflected in the Master Directions available on the RBI website </a:t>
            </a:r>
            <a:r>
              <a:rPr lang="en-US" sz="1400" b="1" dirty="0">
                <a:latin typeface="Calibri" panose="020F0502020204030204" pitchFamily="34" charset="0"/>
                <a:cs typeface="Calibri" panose="020F0502020204030204" pitchFamily="34" charset="0"/>
              </a:rPr>
              <a:t>along with </a:t>
            </a:r>
            <a:r>
              <a:rPr lang="en-US" sz="1400" b="1" dirty="0" smtClean="0">
                <a:latin typeface="Calibri" panose="020F0502020204030204" pitchFamily="34" charset="0"/>
                <a:cs typeface="Calibri" panose="020F0502020204030204" pitchFamily="34" charset="0"/>
              </a:rPr>
              <a:t>the dates </a:t>
            </a:r>
            <a:r>
              <a:rPr lang="en-US" sz="1400" b="1" dirty="0">
                <a:latin typeface="Calibri" panose="020F0502020204030204" pitchFamily="34" charset="0"/>
                <a:cs typeface="Calibri" panose="020F0502020204030204" pitchFamily="34" charset="0"/>
              </a:rPr>
              <a:t>on which changes are made</a:t>
            </a:r>
            <a:r>
              <a:rPr lang="en-US" sz="1400" dirty="0">
                <a:latin typeface="Calibri" panose="020F0502020204030204" pitchFamily="34" charset="0"/>
                <a:cs typeface="Calibri" panose="020F0502020204030204" pitchFamily="34" charset="0"/>
              </a:rPr>
              <a:t>.</a:t>
            </a:r>
          </a:p>
          <a:p>
            <a:r>
              <a:rPr lang="en-US" sz="1400" b="1" dirty="0">
                <a:latin typeface="Calibri" panose="020F0502020204030204" pitchFamily="34" charset="0"/>
                <a:cs typeface="Calibri" panose="020F0502020204030204" pitchFamily="34" charset="0"/>
              </a:rPr>
              <a:t>Explanations of rules and regulations </a:t>
            </a:r>
            <a:r>
              <a:rPr lang="en-US" sz="1400" dirty="0">
                <a:latin typeface="Calibri" panose="020F0502020204030204" pitchFamily="34" charset="0"/>
                <a:cs typeface="Calibri" panose="020F0502020204030204" pitchFamily="34" charset="0"/>
              </a:rPr>
              <a:t>will be issued by way of </a:t>
            </a:r>
            <a:r>
              <a:rPr lang="en-US" sz="1400" b="1" dirty="0">
                <a:latin typeface="Calibri" panose="020F0502020204030204" pitchFamily="34" charset="0"/>
                <a:cs typeface="Calibri" panose="020F0502020204030204" pitchFamily="34" charset="0"/>
              </a:rPr>
              <a:t>Frequently Asked Questions (FAQs) </a:t>
            </a:r>
            <a:r>
              <a:rPr lang="en-US" sz="1400" dirty="0" smtClean="0">
                <a:latin typeface="Calibri" panose="020F0502020204030204" pitchFamily="34" charset="0"/>
                <a:cs typeface="Calibri" panose="020F0502020204030204" pitchFamily="34" charset="0"/>
              </a:rPr>
              <a:t>after issue </a:t>
            </a:r>
            <a:r>
              <a:rPr lang="en-US" sz="1400" dirty="0">
                <a:latin typeface="Calibri" panose="020F0502020204030204" pitchFamily="34" charset="0"/>
                <a:cs typeface="Calibri" panose="020F0502020204030204" pitchFamily="34" charset="0"/>
              </a:rPr>
              <a:t>of the Master Directions </a:t>
            </a:r>
            <a:r>
              <a:rPr lang="en-US" sz="1400" b="1" dirty="0">
                <a:latin typeface="Calibri" panose="020F0502020204030204" pitchFamily="34" charset="0"/>
                <a:cs typeface="Calibri" panose="020F0502020204030204" pitchFamily="34" charset="0"/>
              </a:rPr>
              <a:t>in easy to understand language wherever necessary.</a:t>
            </a:r>
          </a:p>
          <a:p>
            <a:r>
              <a:rPr lang="en-US" sz="1400" dirty="0">
                <a:latin typeface="Calibri" panose="020F0502020204030204" pitchFamily="34" charset="0"/>
                <a:cs typeface="Calibri" panose="020F0502020204030204" pitchFamily="34" charset="0"/>
              </a:rPr>
              <a:t>The existing set of </a:t>
            </a:r>
            <a:r>
              <a:rPr lang="en-US" sz="1400" b="1" dirty="0">
                <a:latin typeface="Calibri" panose="020F0502020204030204" pitchFamily="34" charset="0"/>
                <a:cs typeface="Calibri" panose="020F0502020204030204" pitchFamily="34" charset="0"/>
              </a:rPr>
              <a:t>Master Circulars </a:t>
            </a:r>
            <a:r>
              <a:rPr lang="en-US" sz="1400" dirty="0">
                <a:latin typeface="Calibri" panose="020F0502020204030204" pitchFamily="34" charset="0"/>
                <a:cs typeface="Calibri" panose="020F0502020204030204" pitchFamily="34" charset="0"/>
              </a:rPr>
              <a:t>issued on various subjects will </a:t>
            </a:r>
            <a:r>
              <a:rPr lang="en-US" sz="1400" b="1" dirty="0">
                <a:latin typeface="Calibri" panose="020F0502020204030204" pitchFamily="34" charset="0"/>
                <a:cs typeface="Calibri" panose="020F0502020204030204" pitchFamily="34" charset="0"/>
              </a:rPr>
              <a:t>stand withdrawn </a:t>
            </a:r>
            <a:r>
              <a:rPr lang="en-US" sz="1400" dirty="0">
                <a:latin typeface="Calibri" panose="020F0502020204030204" pitchFamily="34" charset="0"/>
                <a:cs typeface="Calibri" panose="020F0502020204030204" pitchFamily="34" charset="0"/>
              </a:rPr>
              <a:t>with the issue of </a:t>
            </a:r>
            <a:r>
              <a:rPr lang="en-US" sz="1400" dirty="0" smtClean="0">
                <a:latin typeface="Calibri" panose="020F0502020204030204" pitchFamily="34" charset="0"/>
                <a:cs typeface="Calibri" panose="020F0502020204030204" pitchFamily="34" charset="0"/>
              </a:rPr>
              <a:t>the Master </a:t>
            </a:r>
            <a:r>
              <a:rPr lang="en-US" sz="1400" dirty="0">
                <a:latin typeface="Calibri" panose="020F0502020204030204" pitchFamily="34" charset="0"/>
                <a:cs typeface="Calibri" panose="020F0502020204030204" pitchFamily="34" charset="0"/>
              </a:rPr>
              <a:t>Direction </a:t>
            </a:r>
            <a:r>
              <a:rPr lang="en-US" sz="1400" b="1" dirty="0">
                <a:latin typeface="Calibri" panose="020F0502020204030204" pitchFamily="34" charset="0"/>
                <a:cs typeface="Calibri" panose="020F0502020204030204" pitchFamily="34" charset="0"/>
              </a:rPr>
              <a:t>on the subject</a:t>
            </a:r>
            <a:r>
              <a:rPr lang="en-US" sz="1400" dirty="0">
                <a:latin typeface="Calibri" panose="020F0502020204030204" pitchFamily="34" charset="0"/>
                <a:cs typeface="Calibri" panose="020F0502020204030204" pitchFamily="34" charset="0"/>
              </a:rPr>
              <a:t>.</a:t>
            </a:r>
            <a:endParaRPr lang="en-US" sz="14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960899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4000" dirty="0" smtClean="0"/>
              <a:t>Overview of PMLA</a:t>
            </a:r>
          </a:p>
        </p:txBody>
      </p:sp>
      <p:sp>
        <p:nvSpPr>
          <p:cNvPr id="4099" name="Content Placeholder 2"/>
          <p:cNvSpPr>
            <a:spLocks noGrp="1"/>
          </p:cNvSpPr>
          <p:nvPr>
            <p:ph idx="1"/>
          </p:nvPr>
        </p:nvSpPr>
        <p:spPr>
          <a:xfrm>
            <a:off x="914400" y="1143000"/>
            <a:ext cx="7696200" cy="5257800"/>
          </a:xfrm>
        </p:spPr>
        <p:txBody>
          <a:bodyPr/>
          <a:lstStyle/>
          <a:p>
            <a:r>
              <a:rPr lang="en-US" sz="2200" dirty="0" smtClean="0"/>
              <a:t>Objectives</a:t>
            </a:r>
            <a:endParaRPr lang="en-US" sz="2200" dirty="0"/>
          </a:p>
          <a:p>
            <a:r>
              <a:rPr lang="en-US" sz="2200" dirty="0"/>
              <a:t>Money Laundering- </a:t>
            </a:r>
            <a:r>
              <a:rPr lang="en-US" sz="2200" dirty="0" smtClean="0"/>
              <a:t>Meaning &amp; Process</a:t>
            </a:r>
          </a:p>
          <a:p>
            <a:r>
              <a:rPr lang="en-US" sz="2200" dirty="0" smtClean="0"/>
              <a:t>Money Laundering &amp; FEMA</a:t>
            </a:r>
            <a:endParaRPr lang="en-US" sz="2200" dirty="0"/>
          </a:p>
          <a:p>
            <a:r>
              <a:rPr lang="en-US" sz="2200" dirty="0" smtClean="0"/>
              <a:t>Methods of money laundering</a:t>
            </a:r>
          </a:p>
          <a:p>
            <a:r>
              <a:rPr lang="en-US" sz="2200" dirty="0" smtClean="0"/>
              <a:t>Structure of PMLA</a:t>
            </a:r>
          </a:p>
          <a:p>
            <a:r>
              <a:rPr lang="en-US" sz="2200" dirty="0" smtClean="0"/>
              <a:t>Enforcement Process</a:t>
            </a:r>
            <a:endParaRPr lang="en-US" sz="2200" dirty="0"/>
          </a:p>
          <a:p>
            <a:r>
              <a:rPr lang="en-US" sz="2200" dirty="0"/>
              <a:t>Financial Intelligence </a:t>
            </a:r>
            <a:r>
              <a:rPr lang="en-US" sz="2200" dirty="0" smtClean="0"/>
              <a:t>Unit </a:t>
            </a:r>
            <a:r>
              <a:rPr lang="en-US" sz="2200" dirty="0"/>
              <a:t>(FIU</a:t>
            </a:r>
            <a:r>
              <a:rPr lang="en-US" sz="2200" dirty="0" smtClean="0"/>
              <a:t>)</a:t>
            </a:r>
          </a:p>
          <a:p>
            <a:r>
              <a:rPr lang="en-US" sz="2200" dirty="0" smtClean="0"/>
              <a:t>Directorate of Enforcement (ED)</a:t>
            </a:r>
            <a:endParaRPr lang="en-US" sz="2200" dirty="0"/>
          </a:p>
          <a:p>
            <a:r>
              <a:rPr lang="en-US" sz="2200" dirty="0"/>
              <a:t>Adjudicating </a:t>
            </a:r>
            <a:r>
              <a:rPr lang="en-US" sz="2200" dirty="0" smtClean="0"/>
              <a:t>Authority</a:t>
            </a:r>
          </a:p>
          <a:p>
            <a:r>
              <a:rPr lang="en-US" sz="2200" dirty="0" smtClean="0"/>
              <a:t>Appellate Tribunal</a:t>
            </a:r>
            <a:endParaRPr lang="en-US" sz="2200" dirty="0"/>
          </a:p>
          <a:p>
            <a:r>
              <a:rPr lang="en-US" sz="2200" dirty="0"/>
              <a:t>Special Court</a:t>
            </a:r>
          </a:p>
          <a:p>
            <a:r>
              <a:rPr lang="en-US" sz="2200" dirty="0" smtClean="0"/>
              <a:t>Civil Court &amp; PMLA</a:t>
            </a:r>
            <a:endParaRPr lang="en-US" sz="2200" dirty="0"/>
          </a:p>
          <a:p>
            <a:r>
              <a:rPr lang="en-US" sz="2200" dirty="0" smtClean="0"/>
              <a:t>Instances of prosecution by ED</a:t>
            </a:r>
            <a:endParaRPr lang="en-US" sz="2200" dirty="0"/>
          </a:p>
          <a:p>
            <a:endParaRPr lang="en-US" sz="2200" dirty="0" smtClean="0"/>
          </a:p>
        </p:txBody>
      </p:sp>
      <p:sp>
        <p:nvSpPr>
          <p:cNvPr id="4100" name="Date Placeholder 3"/>
          <p:cNvSpPr>
            <a:spLocks noGrp="1"/>
          </p:cNvSpPr>
          <p:nvPr>
            <p:ph type="dt" sz="quarter" idx="10"/>
          </p:nvPr>
        </p:nvSpPr>
        <p:spPr/>
        <p:txBody>
          <a:bodyPr/>
          <a:lstStyle/>
          <a:p>
            <a:pPr>
              <a:defRPr/>
            </a:pPr>
            <a:r>
              <a:rPr lang="en-US" smtClean="0"/>
              <a:t>03.06.2018</a:t>
            </a:r>
            <a:endParaRPr lang="en-US" dirty="0"/>
          </a:p>
        </p:txBody>
      </p:sp>
      <p:sp>
        <p:nvSpPr>
          <p:cNvPr id="4101" name="Footer Placeholder 4"/>
          <p:cNvSpPr>
            <a:spLocks noGrp="1"/>
          </p:cNvSpPr>
          <p:nvPr>
            <p:ph type="ftr" sz="quarter" idx="11"/>
          </p:nvPr>
        </p:nvSpPr>
        <p:spPr/>
        <p:txBody>
          <a:bodyPr/>
          <a:lstStyle/>
          <a:p>
            <a:pPr>
              <a:defRPr/>
            </a:pPr>
            <a:r>
              <a:rPr lang="en-US" dirty="0" smtClean="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3</a:t>
            </a:fld>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03.06.2018</a:t>
            </a:r>
            <a:endParaRPr lang="en-US" dirty="0"/>
          </a:p>
        </p:txBody>
      </p:sp>
      <p:sp>
        <p:nvSpPr>
          <p:cNvPr id="9219" name="Footer Placeholder 4"/>
          <p:cNvSpPr>
            <a:spLocks noGrp="1"/>
          </p:cNvSpPr>
          <p:nvPr>
            <p:ph type="ftr" sz="quarter" idx="11"/>
          </p:nvPr>
        </p:nvSpPr>
        <p:spPr/>
        <p:txBody>
          <a:bodyPr/>
          <a:lstStyle/>
          <a:p>
            <a:pPr>
              <a:defRPr/>
            </a:pPr>
            <a:r>
              <a:rPr lang="en-US" smtClean="0"/>
              <a:t>P. P. Shah &amp; Associates</a:t>
            </a:r>
            <a:endParaRPr lang="en-US" dirty="0" smtClean="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30</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algn="ctr" eaLnBrk="1" hangingPunct="1"/>
            <a:r>
              <a:rPr lang="en-US" sz="2800" dirty="0" smtClean="0"/>
              <a:t>FEMA Practice - </a:t>
            </a:r>
            <a:br>
              <a:rPr lang="en-US" sz="2800" dirty="0" smtClean="0"/>
            </a:br>
            <a:r>
              <a:rPr lang="en-US" sz="2800" dirty="0" smtClean="0"/>
              <a:t>Revised Notifications &amp; Master Directions</a:t>
            </a:r>
          </a:p>
        </p:txBody>
      </p:sp>
      <p:graphicFrame>
        <p:nvGraphicFramePr>
          <p:cNvPr id="2" name="Table 1"/>
          <p:cNvGraphicFramePr>
            <a:graphicFrameLocks noGrp="1"/>
          </p:cNvGraphicFramePr>
          <p:nvPr>
            <p:extLst/>
          </p:nvPr>
        </p:nvGraphicFramePr>
        <p:xfrm>
          <a:off x="534572" y="1673054"/>
          <a:ext cx="8409403" cy="4754880"/>
        </p:xfrm>
        <a:graphic>
          <a:graphicData uri="http://schemas.openxmlformats.org/drawingml/2006/table">
            <a:tbl>
              <a:tblPr firstRow="1" firstCol="1" bandRow="1"/>
              <a:tblGrid>
                <a:gridCol w="598298"/>
                <a:gridCol w="2825293"/>
                <a:gridCol w="2991488"/>
                <a:gridCol w="1994324"/>
              </a:tblGrid>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NTF. No.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Subject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Revised NTF. No., if issued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Master Direction, if issued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23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46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Permissible Capital Account Transactions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Issue of Security in India by a branch, office or agency of a PROI</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Borrowing and lending in Foreign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5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Borrowing and  lending in Rupees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6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Deposits by NRs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5(R)_ FEM (Deposit) Regn. 2016 dt. 01.04.2016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14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Export and Import of foreign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06(R)_ FEM (Import &amp; Export of Currency)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763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Acquisition and transfer of immovable properties outside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7(R)_ FEM (Acquisition and Trnsfr of Immovable Properties outside India) Regn 2015 dt 21.01.2016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FED No. 12 / 2015-16</a:t>
                      </a:r>
                    </a:p>
                    <a:p>
                      <a:pPr marL="0" marR="0" algn="just">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23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Guarantees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 realisation, repatriation, surrender</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09(R)_ FEM (Realisation, repatriation, surrender of FX)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Foreign Currency Accounts by a PRII</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10(R)_ </a:t>
                      </a:r>
                      <a:r>
                        <a:rPr lang="en-US" sz="1200" dirty="0">
                          <a:effectLst/>
                          <a:latin typeface="Calibri" panose="020F0502020204030204" pitchFamily="34" charset="0"/>
                          <a:ea typeface="Calibri" panose="020F0502020204030204" pitchFamily="34" charset="0"/>
                          <a:cs typeface="Times New Roman" panose="02020603050405020304" pitchFamily="18" charset="0"/>
                        </a:rPr>
                        <a:t>FEM (Foreign Currency Accounts by PRII) Regn 2015 dt </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21.01.2016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14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Possession and retention of Foreign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11(R)_ FEM (Possession and Retention of FC)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Insurance</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12(R)_ FEM (Insurance)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9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Remittance of assets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13(R)_ FEM (Remittance of Assets) Regn 2016 dt 01.04.2016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13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2732498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03.06.2018</a:t>
            </a:r>
            <a:endParaRPr lang="en-US" dirty="0"/>
          </a:p>
        </p:txBody>
      </p:sp>
      <p:sp>
        <p:nvSpPr>
          <p:cNvPr id="9219" name="Footer Placeholder 4"/>
          <p:cNvSpPr>
            <a:spLocks noGrp="1"/>
          </p:cNvSpPr>
          <p:nvPr>
            <p:ph type="ftr" sz="quarter" idx="11"/>
          </p:nvPr>
        </p:nvSpPr>
        <p:spPr/>
        <p:txBody>
          <a:bodyPr/>
          <a:lstStyle/>
          <a:p>
            <a:pPr>
              <a:defRPr/>
            </a:pPr>
            <a:r>
              <a:rPr lang="en-US" smtClean="0"/>
              <a:t>P. P. Shah &amp; Associates</a:t>
            </a:r>
            <a:endParaRPr lang="en-US" dirty="0" smtClean="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31</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algn="ctr" eaLnBrk="1" hangingPunct="1"/>
            <a:r>
              <a:rPr lang="en-US" sz="2800" dirty="0"/>
              <a:t>FEMA Practice - </a:t>
            </a:r>
            <a:br>
              <a:rPr lang="en-US" sz="2800" dirty="0"/>
            </a:br>
            <a:r>
              <a:rPr lang="en-US" sz="2800" dirty="0"/>
              <a:t>Revised Notifications &amp; Master Directions</a:t>
            </a:r>
            <a:endParaRPr lang="en-US" sz="2800" dirty="0" smtClean="0"/>
          </a:p>
        </p:txBody>
      </p:sp>
      <p:graphicFrame>
        <p:nvGraphicFramePr>
          <p:cNvPr id="2" name="Table 1"/>
          <p:cNvGraphicFramePr>
            <a:graphicFrameLocks noGrp="1"/>
          </p:cNvGraphicFramePr>
          <p:nvPr>
            <p:extLst/>
          </p:nvPr>
        </p:nvGraphicFramePr>
        <p:xfrm>
          <a:off x="365761" y="1359023"/>
          <a:ext cx="8578214" cy="5020305"/>
        </p:xfrm>
        <a:graphic>
          <a:graphicData uri="http://schemas.openxmlformats.org/drawingml/2006/table">
            <a:tbl>
              <a:tblPr firstRow="1" firstCol="1" bandRow="1"/>
              <a:tblGrid>
                <a:gridCol w="610308"/>
                <a:gridCol w="2331460"/>
                <a:gridCol w="3874524"/>
                <a:gridCol w="1761922"/>
              </a:tblGrid>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NTF. No.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Subject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Revised NTF. No., if issued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Master Direction, if issued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Manner of receipt and payment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14(R)_ FEM (Manner of Receipt and Payment) Regn 2016 dt 02.05.2016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Definition of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15(R)_ FEM (Currency)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Receipt and payment to person outside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Transaction in Indian rupees with resident of Nepal and Bhutan</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Post Office (Postal  Money Orders)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18(R)_ FEM (Postal Money Order)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Overseas Direct Investment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15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FDI, PIS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FEMA 20(R)_ (Transfer or Issue of Security by a Person Resident Outside India) Regulations, 2017 dt. 07.11.2017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FED No. 11 / 2017-18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Immovable property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FEMA 21(R)_FEM (Acquisition and Transfer of Immovable Property in India) Regulations, 2018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dt.</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26.03.2018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12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Branch etc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22(R)_ FEM (Branch Liaison Project office) Regn 2016 dt 31.03.2016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10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Export of Goods &amp; Services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23(R)_ FEM (Export of Goods &amp; Services) Regn 2015 dt 12.01.2016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16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Investment in Firm or Proprietary concern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SUBSUMED IN FEMA 20(R) w.e.f. 07.11.2017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Foreign exchange derivative contracts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2076692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03.06.2018</a:t>
            </a:r>
            <a:endParaRPr lang="en-US" dirty="0"/>
          </a:p>
        </p:txBody>
      </p:sp>
      <p:sp>
        <p:nvSpPr>
          <p:cNvPr id="9219" name="Footer Placeholder 4"/>
          <p:cNvSpPr>
            <a:spLocks noGrp="1"/>
          </p:cNvSpPr>
          <p:nvPr>
            <p:ph type="ftr" sz="quarter" idx="11"/>
          </p:nvPr>
        </p:nvSpPr>
        <p:spPr/>
        <p:txBody>
          <a:bodyPr/>
          <a:lstStyle/>
          <a:p>
            <a:pPr>
              <a:defRPr/>
            </a:pPr>
            <a:r>
              <a:rPr lang="en-US" smtClean="0"/>
              <a:t>P. P. Shah &amp; Associates</a:t>
            </a:r>
            <a:endParaRPr lang="en-US" dirty="0" smtClean="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32</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algn="ctr" eaLnBrk="1" hangingPunct="1"/>
            <a:r>
              <a:rPr lang="en-US" sz="2800" dirty="0"/>
              <a:t>FEMA Practice - </a:t>
            </a:r>
            <a:br>
              <a:rPr lang="en-US" sz="2800" dirty="0"/>
            </a:br>
            <a:r>
              <a:rPr lang="en-US" sz="2800" dirty="0"/>
              <a:t>Revised Notifications &amp; Master Directions</a:t>
            </a:r>
            <a:endParaRPr lang="en-US" sz="2800" dirty="0" smtClean="0"/>
          </a:p>
        </p:txBody>
      </p:sp>
      <p:graphicFrame>
        <p:nvGraphicFramePr>
          <p:cNvPr id="3" name="Table 2"/>
          <p:cNvGraphicFramePr>
            <a:graphicFrameLocks noGrp="1"/>
          </p:cNvGraphicFramePr>
          <p:nvPr>
            <p:extLst/>
          </p:nvPr>
        </p:nvGraphicFramePr>
        <p:xfrm>
          <a:off x="492369" y="1720535"/>
          <a:ext cx="8229600" cy="4254574"/>
        </p:xfrm>
        <a:graphic>
          <a:graphicData uri="http://schemas.openxmlformats.org/drawingml/2006/table">
            <a:tbl>
              <a:tblPr firstRow="1" firstCol="1" bandRow="1"/>
              <a:tblGrid>
                <a:gridCol w="5627077"/>
                <a:gridCol w="2602523"/>
              </a:tblGrid>
              <a:tr h="301540">
                <a:tc>
                  <a:txBody>
                    <a:bodyPr/>
                    <a:lstStyle/>
                    <a:p>
                      <a:pPr marL="0" marR="0" algn="just">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Subject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Master Direction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Import of Goods &amp; Services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17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Liberalized Remittance Scheme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7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Compounding of Contraventions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4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Other Remittance facilities (current account)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8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Reporting under FEMA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18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7633">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Misc </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Directions</a:t>
                      </a:r>
                      <a:r>
                        <a:rPr lang="en-US" sz="14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1400" dirty="0">
                          <a:effectLst/>
                          <a:latin typeface="Calibri" panose="020F0502020204030204" pitchFamily="34" charset="0"/>
                          <a:ea typeface="Calibri" panose="020F0502020204030204" pitchFamily="34" charset="0"/>
                          <a:cs typeface="Times New Roman" panose="02020603050405020304" pitchFamily="18" charset="0"/>
                        </a:rPr>
                        <a:t>that do not figure in other Master Directions (TDS on remittances, repatriation of assets abroad &amp; under LRS, Medical expenses of NRI, Routing of funds to India, SIT - sharing of information, IFSC guidelines, FEMA &amp; Black Money Act)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19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Money Changing Activities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3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Vostro Accounts by Non-Resident Exchange Houses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2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308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Gold Monetisation Scheme 2015 dt 22.10.2015_amended to 21.01.2016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DBR.IBD.No.45/ 23.67.003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30416600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4000" dirty="0" smtClean="0"/>
              <a:t>PMLA OBJECTIVES</a:t>
            </a:r>
          </a:p>
        </p:txBody>
      </p:sp>
      <p:sp>
        <p:nvSpPr>
          <p:cNvPr id="4099" name="Content Placeholder 2"/>
          <p:cNvSpPr>
            <a:spLocks noGrp="1"/>
          </p:cNvSpPr>
          <p:nvPr>
            <p:ph idx="1"/>
          </p:nvPr>
        </p:nvSpPr>
        <p:spPr>
          <a:xfrm>
            <a:off x="914400" y="1143000"/>
            <a:ext cx="7696200" cy="5257800"/>
          </a:xfrm>
        </p:spPr>
        <p:txBody>
          <a:bodyPr/>
          <a:lstStyle/>
          <a:p>
            <a:pPr eaLnBrk="1" hangingPunct="1"/>
            <a:r>
              <a:rPr lang="en-US" sz="2000" dirty="0" smtClean="0"/>
              <a:t>Preamble </a:t>
            </a:r>
            <a:r>
              <a:rPr lang="en-US" sz="2000" dirty="0"/>
              <a:t>of PMLA</a:t>
            </a:r>
          </a:p>
          <a:p>
            <a:pPr eaLnBrk="1" hangingPunct="1">
              <a:buNone/>
            </a:pPr>
            <a:r>
              <a:rPr lang="en-US" sz="2000" dirty="0"/>
              <a:t>	‘An Act to prevent money-laundering and to provide for confiscation of property derived from, or involved in, money-laundering and for matters </a:t>
            </a:r>
            <a:r>
              <a:rPr lang="en-US" sz="2000" dirty="0" smtClean="0"/>
              <a:t>connected therewith </a:t>
            </a:r>
            <a:r>
              <a:rPr lang="en-US" sz="2000" dirty="0"/>
              <a:t>or incidental thereto’ </a:t>
            </a:r>
            <a:endParaRPr lang="en-US" sz="2000" dirty="0" smtClean="0"/>
          </a:p>
          <a:p>
            <a:pPr eaLnBrk="1" hangingPunct="1">
              <a:buNone/>
            </a:pPr>
            <a:endParaRPr lang="en-US" sz="2000" dirty="0"/>
          </a:p>
          <a:p>
            <a:r>
              <a:rPr lang="en-US" sz="2000" dirty="0"/>
              <a:t>The PML Act seeks to combat money laundering in India and has three main objectives:</a:t>
            </a:r>
          </a:p>
          <a:p>
            <a:pPr marL="738188" defTabSz="630238">
              <a:buNone/>
            </a:pPr>
            <a:r>
              <a:rPr lang="en-US" sz="2000" dirty="0" smtClean="0"/>
              <a:t>•  To prevent and control money laundering</a:t>
            </a:r>
          </a:p>
          <a:p>
            <a:pPr marL="738188" defTabSz="630238">
              <a:buNone/>
            </a:pPr>
            <a:r>
              <a:rPr lang="en-US" sz="2000" dirty="0" smtClean="0"/>
              <a:t>•  To confiscate and seize the property obtained from the laundered money; and</a:t>
            </a:r>
          </a:p>
          <a:p>
            <a:pPr marL="738188" defTabSz="630238">
              <a:buNone/>
            </a:pPr>
            <a:r>
              <a:rPr lang="en-US" sz="2000" dirty="0" smtClean="0"/>
              <a:t>•  To deal with any other issue connected with money laundering in India.</a:t>
            </a:r>
          </a:p>
          <a:p>
            <a:endParaRPr lang="en-US" sz="2000" dirty="0" smtClean="0"/>
          </a:p>
          <a:p>
            <a:r>
              <a:rPr lang="en-US" sz="2000" dirty="0" smtClean="0"/>
              <a:t>The Act also proposes punishment under sec.4</a:t>
            </a:r>
          </a:p>
        </p:txBody>
      </p:sp>
      <p:sp>
        <p:nvSpPr>
          <p:cNvPr id="4100" name="Date Placeholder 3"/>
          <p:cNvSpPr>
            <a:spLocks noGrp="1"/>
          </p:cNvSpPr>
          <p:nvPr>
            <p:ph type="dt" sz="quarter" idx="10"/>
          </p:nvPr>
        </p:nvSpPr>
        <p:spPr/>
        <p:txBody>
          <a:bodyPr/>
          <a:lstStyle/>
          <a:p>
            <a:pPr>
              <a:defRPr/>
            </a:pPr>
            <a:r>
              <a:rPr lang="en-US" smtClean="0"/>
              <a:t>03.06.2018</a:t>
            </a:r>
            <a:endParaRPr lang="en-US" dirty="0"/>
          </a:p>
        </p:txBody>
      </p:sp>
      <p:sp>
        <p:nvSpPr>
          <p:cNvPr id="4101" name="Footer Placeholder 4"/>
          <p:cNvSpPr>
            <a:spLocks noGrp="1"/>
          </p:cNvSpPr>
          <p:nvPr>
            <p:ph type="ftr" sz="quarter" idx="11"/>
          </p:nvPr>
        </p:nvSpPr>
        <p:spPr/>
        <p:txBody>
          <a:bodyPr/>
          <a:lstStyle/>
          <a:p>
            <a:pPr>
              <a:defRPr/>
            </a:pPr>
            <a:r>
              <a:rPr lang="en-US" dirty="0" smtClean="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33</a:t>
            </a:fld>
            <a:endParaRPr lang="en-US"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4000" dirty="0" smtClean="0"/>
              <a:t>MONEY LAUNDERING &amp; WHY</a:t>
            </a:r>
          </a:p>
        </p:txBody>
      </p:sp>
      <p:sp>
        <p:nvSpPr>
          <p:cNvPr id="4099" name="Content Placeholder 2"/>
          <p:cNvSpPr>
            <a:spLocks noGrp="1"/>
          </p:cNvSpPr>
          <p:nvPr>
            <p:ph idx="1"/>
          </p:nvPr>
        </p:nvSpPr>
        <p:spPr>
          <a:xfrm>
            <a:off x="914400" y="1143000"/>
            <a:ext cx="7696200" cy="5257800"/>
          </a:xfrm>
        </p:spPr>
        <p:txBody>
          <a:bodyPr/>
          <a:lstStyle/>
          <a:p>
            <a:pPr>
              <a:lnSpc>
                <a:spcPct val="150000"/>
              </a:lnSpc>
            </a:pPr>
            <a:r>
              <a:rPr lang="en-US" sz="2000" dirty="0" smtClean="0"/>
              <a:t>Illegal </a:t>
            </a:r>
            <a:r>
              <a:rPr lang="en-US" sz="2000" dirty="0"/>
              <a:t>arms sales, smuggling, and other organized crime, </a:t>
            </a:r>
            <a:r>
              <a:rPr lang="en-US" sz="2000" dirty="0" smtClean="0"/>
              <a:t>including drug </a:t>
            </a:r>
            <a:r>
              <a:rPr lang="en-US" sz="2000" dirty="0"/>
              <a:t>trafficking and prostitution rings, can generate huge amounts </a:t>
            </a:r>
            <a:r>
              <a:rPr lang="en-US" sz="2000" dirty="0" smtClean="0"/>
              <a:t>of money</a:t>
            </a:r>
            <a:r>
              <a:rPr lang="en-US" sz="2000" dirty="0"/>
              <a:t>.</a:t>
            </a:r>
          </a:p>
          <a:p>
            <a:pPr>
              <a:lnSpc>
                <a:spcPct val="150000"/>
              </a:lnSpc>
            </a:pPr>
            <a:r>
              <a:rPr lang="en-US" sz="2000" dirty="0"/>
              <a:t>Embezzlement, insider trading, bribery and computer fraud </a:t>
            </a:r>
            <a:r>
              <a:rPr lang="en-US" sz="2000" dirty="0" smtClean="0"/>
              <a:t>schemes can </a:t>
            </a:r>
            <a:r>
              <a:rPr lang="en-US" sz="2000" dirty="0"/>
              <a:t>also produce large profits and create the incentive to “</a:t>
            </a:r>
            <a:r>
              <a:rPr lang="en-US" sz="2000" dirty="0" smtClean="0"/>
              <a:t>legitimize” the </a:t>
            </a:r>
            <a:r>
              <a:rPr lang="en-US" sz="2000" dirty="0"/>
              <a:t>ill-gotten gains through </a:t>
            </a:r>
            <a:r>
              <a:rPr lang="en-US" sz="2000" dirty="0" smtClean="0"/>
              <a:t>money laundering.</a:t>
            </a:r>
            <a:endParaRPr lang="en-US" sz="2000" dirty="0"/>
          </a:p>
          <a:p>
            <a:pPr>
              <a:lnSpc>
                <a:spcPct val="150000"/>
              </a:lnSpc>
            </a:pPr>
            <a:r>
              <a:rPr lang="en-US" sz="2000" dirty="0"/>
              <a:t>The money so generated is tainted and is in the nature of ‘</a:t>
            </a:r>
            <a:r>
              <a:rPr lang="en-US" sz="2000" dirty="0" smtClean="0"/>
              <a:t>dirty money</a:t>
            </a:r>
            <a:r>
              <a:rPr lang="en-US" sz="2000" dirty="0"/>
              <a:t>’.</a:t>
            </a:r>
          </a:p>
          <a:p>
            <a:pPr>
              <a:lnSpc>
                <a:spcPct val="150000"/>
              </a:lnSpc>
            </a:pPr>
            <a:r>
              <a:rPr lang="en-US" sz="2000" dirty="0"/>
              <a:t>Money Laundering is the process of conversion of such proceeds </a:t>
            </a:r>
            <a:r>
              <a:rPr lang="en-US" sz="2000" dirty="0" smtClean="0"/>
              <a:t>of crime</a:t>
            </a:r>
            <a:r>
              <a:rPr lang="en-US" sz="2000" dirty="0"/>
              <a:t>, the ‘dirty money’, to make it appear as ‘legitimate’ money.</a:t>
            </a:r>
            <a:endParaRPr lang="en-US" sz="2000" dirty="0" smtClean="0"/>
          </a:p>
        </p:txBody>
      </p:sp>
      <p:sp>
        <p:nvSpPr>
          <p:cNvPr id="4100" name="Date Placeholder 3"/>
          <p:cNvSpPr>
            <a:spLocks noGrp="1"/>
          </p:cNvSpPr>
          <p:nvPr>
            <p:ph type="dt" sz="quarter" idx="10"/>
          </p:nvPr>
        </p:nvSpPr>
        <p:spPr/>
        <p:txBody>
          <a:bodyPr/>
          <a:lstStyle/>
          <a:p>
            <a:pPr>
              <a:defRPr/>
            </a:pPr>
            <a:r>
              <a:rPr lang="en-US" smtClean="0"/>
              <a:t>03.06.2018</a:t>
            </a:r>
            <a:endParaRPr lang="en-US" dirty="0"/>
          </a:p>
        </p:txBody>
      </p:sp>
      <p:sp>
        <p:nvSpPr>
          <p:cNvPr id="4101" name="Footer Placeholder 4"/>
          <p:cNvSpPr>
            <a:spLocks noGrp="1"/>
          </p:cNvSpPr>
          <p:nvPr>
            <p:ph type="ftr" sz="quarter" idx="11"/>
          </p:nvPr>
        </p:nvSpPr>
        <p:spPr/>
        <p:txBody>
          <a:bodyPr/>
          <a:lstStyle/>
          <a:p>
            <a:pPr>
              <a:defRPr/>
            </a:pPr>
            <a:r>
              <a:rPr lang="en-US" dirty="0" smtClean="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34</a:t>
            </a:fld>
            <a:endParaRPr lang="en-US" dirty="0" smtClean="0"/>
          </a:p>
        </p:txBody>
      </p:sp>
    </p:spTree>
    <p:extLst>
      <p:ext uri="{BB962C8B-B14F-4D97-AF65-F5344CB8AC3E}">
        <p14:creationId xmlns:p14="http://schemas.microsoft.com/office/powerpoint/2010/main" val="114486381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03.06.2018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35</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2400" dirty="0" smtClean="0"/>
              <a:t>Sec. 3 of PMLA defines offence of money laundering as: “whosoever directly or indirectly attempts to indulge or knowingly assists or knowingly is a party or is actually involved in any process or activity connected with the proceeds of crime and projecting it as untainted property shall be guilty of offence of money-laundering.”</a:t>
            </a:r>
          </a:p>
          <a:p>
            <a:pPr eaLnBrk="1" hangingPunct="1"/>
            <a:endParaRPr lang="en-US" sz="2400" dirty="0" smtClean="0"/>
          </a:p>
          <a:p>
            <a:pPr eaLnBrk="1" hangingPunct="1"/>
            <a:r>
              <a:rPr lang="en-US" sz="2400" dirty="0"/>
              <a:t>Definition: Proceeds of crime (Sec. 2(u)):</a:t>
            </a:r>
          </a:p>
          <a:p>
            <a:pPr marL="338138" indent="0" eaLnBrk="1" hangingPunct="1">
              <a:buNone/>
            </a:pPr>
            <a:r>
              <a:rPr lang="en-US" sz="2400" dirty="0" smtClean="0"/>
              <a:t>"</a:t>
            </a:r>
            <a:r>
              <a:rPr lang="en-US" sz="2400" dirty="0"/>
              <a:t>proceeds of crime" means any property derived or obtained, directly or indirectly, by any person as a result, of criminal activity relating to a scheduled offence or the value of any such </a:t>
            </a:r>
            <a:r>
              <a:rPr lang="en-US" sz="2400" dirty="0" smtClean="0"/>
              <a:t>property</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WHAT IS MONEY </a:t>
            </a:r>
            <a:r>
              <a:rPr lang="en-US" sz="3200" dirty="0"/>
              <a:t>LAUNDERING</a:t>
            </a:r>
            <a:endParaRPr lang="en-US" sz="3200" dirty="0" smtClean="0"/>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03.06.2018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36</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2200" b="1" dirty="0" smtClean="0"/>
              <a:t>Scheduled Offence</a:t>
            </a:r>
            <a:r>
              <a:rPr lang="en-US" sz="2200" dirty="0" smtClean="0"/>
              <a:t>:</a:t>
            </a:r>
          </a:p>
          <a:p>
            <a:pPr eaLnBrk="1" hangingPunct="1"/>
            <a:endParaRPr lang="en-US" sz="2200" dirty="0" smtClean="0"/>
          </a:p>
          <a:p>
            <a:pPr eaLnBrk="1" hangingPunct="1"/>
            <a:r>
              <a:rPr lang="en-US" sz="2200" dirty="0" smtClean="0"/>
              <a:t>The </a:t>
            </a:r>
            <a:r>
              <a:rPr lang="en-US" sz="2200" dirty="0"/>
              <a:t>offences listed in the schedule to PMLA, </a:t>
            </a:r>
            <a:r>
              <a:rPr lang="en-US" sz="2200" dirty="0" smtClean="0"/>
              <a:t>2002 are </a:t>
            </a:r>
            <a:r>
              <a:rPr lang="en-US" sz="2200" dirty="0"/>
              <a:t>scheduled offence. There are 2 parts – Part A </a:t>
            </a:r>
            <a:r>
              <a:rPr lang="en-US" sz="2200" dirty="0" smtClean="0"/>
              <a:t>&amp; Part </a:t>
            </a:r>
            <a:r>
              <a:rPr lang="en-US" sz="2200" dirty="0"/>
              <a:t>C</a:t>
            </a:r>
          </a:p>
          <a:p>
            <a:pPr eaLnBrk="1" hangingPunct="1"/>
            <a:endParaRPr lang="en-US" sz="2200" dirty="0" smtClean="0"/>
          </a:p>
          <a:p>
            <a:pPr eaLnBrk="1" hangingPunct="1"/>
            <a:r>
              <a:rPr lang="en-US" sz="2200" dirty="0" smtClean="0"/>
              <a:t>Part </a:t>
            </a:r>
            <a:r>
              <a:rPr lang="en-US" sz="2200" dirty="0"/>
              <a:t>A comprise of offences under: IPC, </a:t>
            </a:r>
            <a:r>
              <a:rPr lang="en-US" sz="2200" dirty="0" smtClean="0"/>
              <a:t>NDPC, Explosive </a:t>
            </a:r>
            <a:r>
              <a:rPr lang="en-US" sz="2200" dirty="0"/>
              <a:t>Substances Act, Unlawful Activities </a:t>
            </a:r>
            <a:r>
              <a:rPr lang="en-US" sz="2200" dirty="0" smtClean="0"/>
              <a:t>(Prevention</a:t>
            </a:r>
            <a:r>
              <a:rPr lang="en-US" sz="2200" dirty="0"/>
              <a:t>) Act, Arms Act, Wild Life (protection) </a:t>
            </a:r>
            <a:r>
              <a:rPr lang="en-US" sz="2200" dirty="0" smtClean="0"/>
              <a:t>Act, Immoral </a:t>
            </a:r>
            <a:r>
              <a:rPr lang="en-US" sz="2200" dirty="0"/>
              <a:t>Traffic ( Prevention) Act, Prevention </a:t>
            </a:r>
            <a:r>
              <a:rPr lang="en-US" sz="2200" dirty="0" smtClean="0"/>
              <a:t>of Corruption </a:t>
            </a:r>
            <a:r>
              <a:rPr lang="en-US" sz="2200" dirty="0"/>
              <a:t>Act, Antiquities and Arts treasures Act etc</a:t>
            </a:r>
          </a:p>
          <a:p>
            <a:pPr eaLnBrk="1" hangingPunct="1"/>
            <a:endParaRPr lang="en-US" sz="2200" dirty="0"/>
          </a:p>
          <a:p>
            <a:pPr eaLnBrk="1" hangingPunct="1"/>
            <a:r>
              <a:rPr lang="en-US" sz="2200" dirty="0" smtClean="0"/>
              <a:t>Part </a:t>
            </a:r>
            <a:r>
              <a:rPr lang="en-US" sz="2200" dirty="0"/>
              <a:t>C deals with trans border crimes</a:t>
            </a:r>
            <a:endParaRPr lang="en-US" sz="2200" dirty="0" smtClean="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WHAT IS MONEY LAUNDERING (con’t)</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194019730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03.06.2018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37</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2800" dirty="0" smtClean="0"/>
              <a:t>Violations of FEMA provisions</a:t>
            </a:r>
          </a:p>
          <a:p>
            <a:pPr eaLnBrk="1" hangingPunct="1"/>
            <a:endParaRPr lang="en-US" sz="2800" dirty="0" smtClean="0"/>
          </a:p>
          <a:p>
            <a:pPr eaLnBrk="1" hangingPunct="1"/>
            <a:r>
              <a:rPr lang="en-US" sz="2800" dirty="0" smtClean="0"/>
              <a:t>Compounding Procedure</a:t>
            </a:r>
          </a:p>
          <a:p>
            <a:pPr eaLnBrk="1" hangingPunct="1"/>
            <a:endParaRPr lang="en-US" sz="2800" dirty="0" smtClean="0"/>
          </a:p>
          <a:p>
            <a:pPr eaLnBrk="1" hangingPunct="1"/>
            <a:r>
              <a:rPr lang="en-US" sz="2800" dirty="0" smtClean="0"/>
              <a:t>Compounding with RBI &amp; ED</a:t>
            </a:r>
          </a:p>
          <a:p>
            <a:pPr eaLnBrk="1" hangingPunct="1"/>
            <a:endParaRPr lang="en-US" sz="2800" dirty="0" smtClean="0"/>
          </a:p>
          <a:p>
            <a:pPr eaLnBrk="1" hangingPunct="1"/>
            <a:r>
              <a:rPr lang="en-US" sz="2800" dirty="0" smtClean="0"/>
              <a:t>Seizures &amp; Penalties under FEMA</a:t>
            </a:r>
          </a:p>
          <a:p>
            <a:pPr eaLnBrk="1" hangingPunct="1"/>
            <a:endParaRPr lang="en-US" sz="2200" dirty="0" smtClean="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MONEY LAUNDERING &amp; FEMA</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7894018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03.06.2018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38</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550" dirty="0"/>
              <a:t>Penalties. </a:t>
            </a:r>
          </a:p>
          <a:p>
            <a:pPr marL="338138" indent="0" eaLnBrk="1" hangingPunct="1">
              <a:buNone/>
            </a:pPr>
            <a:r>
              <a:rPr lang="en-US" sz="1550" dirty="0"/>
              <a:t>13. (1) If any person contravenes any provision of this Act, or contravenes any rule, regulation, notification, direction or order issued in exercise of the powers under this Act, or contravenes any condition subject to which an authorisation is issued by the Reserve Bank, he shall, upon adjudication, be liable to a penalty up to thrice the sum involved in such contravention where such amount is quantifiable, or up to two lakh rupees where the amount is not quantifiable, and where such contravention is a continuing one, further penalty which may extend to five thousand rupees for every day after the first day during which the contravention continues.</a:t>
            </a:r>
          </a:p>
          <a:p>
            <a:pPr marL="338138" indent="0" eaLnBrk="1" hangingPunct="1">
              <a:buNone/>
            </a:pPr>
            <a:r>
              <a:rPr lang="en-US" sz="1550" dirty="0" smtClean="0"/>
              <a:t>(</a:t>
            </a:r>
            <a:r>
              <a:rPr lang="en-US" sz="1550" dirty="0"/>
              <a:t>1A) If any person is found to have acquired any foreign exchange, foreign security or immovable property, situated outside India, of the aggregate value exceeding the threshold prescribed under the proviso to sub-section (1) of section 37A, he shall be liable to a penalty up to three times the sum involved in such contravention and confiscation of the value equivalent, situated in India, of the foreign exchange, foreign security or immovable property. </a:t>
            </a:r>
          </a:p>
          <a:p>
            <a:pPr marL="338138" indent="0" eaLnBrk="1" hangingPunct="1">
              <a:buNone/>
            </a:pPr>
            <a:r>
              <a:rPr lang="en-US" sz="1550" dirty="0"/>
              <a:t>(1B) If the Adjudicating Authority, in a proceeding under sub-section (1A) deems fit, he may, after recording the reasons in writing, recommend for the initiation of prosecution and if the Director of Enforcement is satisfied, he may, after recording the reasons in writing, may direct prosecution by filing a Criminal Complaint against the guilty person by an officer not below the rank of Assistant </a:t>
            </a:r>
            <a:r>
              <a:rPr lang="en-US" sz="1550" dirty="0" smtClean="0"/>
              <a:t>Director.</a:t>
            </a:r>
            <a:endParaRPr lang="en-US" sz="155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Penalties under S.13 of FEMA</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14460123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03.06.2018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39</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500" dirty="0" smtClean="0"/>
              <a:t>Penalties (con’t) </a:t>
            </a:r>
            <a:endParaRPr lang="en-US" sz="1500" dirty="0"/>
          </a:p>
          <a:p>
            <a:pPr marL="338138" indent="0" eaLnBrk="1" hangingPunct="1">
              <a:buNone/>
            </a:pPr>
            <a:r>
              <a:rPr lang="en-US" sz="1500" dirty="0"/>
              <a:t>13</a:t>
            </a:r>
            <a:r>
              <a:rPr lang="en-US" sz="1500" dirty="0" smtClean="0"/>
              <a:t>.(1C</a:t>
            </a:r>
            <a:r>
              <a:rPr lang="en-US" sz="1500" dirty="0"/>
              <a:t>) If any person is found to have acquired any foreign exchange, foreign security or immovable property, situated outside India, of the aggregate value exceeding the threshold prescribed under the proviso to sub-section (1) of section 37A, he shall be, in addition to the penalty imposed under sub-section (1A), punishable with imprisonment for a term which may extend to five years and with fine. </a:t>
            </a:r>
          </a:p>
          <a:p>
            <a:pPr marL="338138" indent="0" eaLnBrk="1" hangingPunct="1">
              <a:buNone/>
            </a:pPr>
            <a:endParaRPr lang="en-US" sz="1500" dirty="0" smtClean="0"/>
          </a:p>
          <a:p>
            <a:pPr marL="338138" indent="0" eaLnBrk="1" hangingPunct="1">
              <a:buNone/>
            </a:pPr>
            <a:r>
              <a:rPr lang="en-US" sz="1500" dirty="0" smtClean="0"/>
              <a:t>(</a:t>
            </a:r>
            <a:r>
              <a:rPr lang="en-US" sz="1500" dirty="0"/>
              <a:t>1D) No court shall take cognizance of an offence under sub-section (1C) of section 13 except as on complaint in writing by an officer not below the rank of Assistant Director referred to in sub-section (1B</a:t>
            </a:r>
            <a:r>
              <a:rPr lang="en-US" sz="1500" dirty="0" smtClean="0"/>
              <a:t>).</a:t>
            </a:r>
            <a:endParaRPr lang="en-US" sz="1500" dirty="0"/>
          </a:p>
          <a:p>
            <a:pPr marL="338138" indent="0" eaLnBrk="1" hangingPunct="1">
              <a:buNone/>
            </a:pPr>
            <a:endParaRPr lang="en-US" sz="1500" dirty="0" smtClean="0"/>
          </a:p>
          <a:p>
            <a:pPr marL="338138" indent="0" eaLnBrk="1" hangingPunct="1">
              <a:buNone/>
            </a:pPr>
            <a:r>
              <a:rPr lang="en-US" sz="1500" dirty="0" smtClean="0"/>
              <a:t>(</a:t>
            </a:r>
            <a:r>
              <a:rPr lang="en-US" sz="1500" dirty="0"/>
              <a:t>2) Any Adjudicating Authority adjudging any contravention under sub-section (1), may, if he thinks fit in addition to any penalty which he may impose for such contravention direct that any currency, security or any other money or property in respect of which the contravention has taken place shall be confiscated to the Central Government and further direct that the foreign exchange holdings, if any of the persons committing the contraventions or any part thereof, shall be brought back into India or shall be retained outside India in accordance with the directions made in this behalf</a:t>
            </a:r>
            <a:r>
              <a:rPr lang="en-US" sz="1500" dirty="0" smtClean="0"/>
              <a:t>.</a:t>
            </a:r>
            <a:endParaRPr lang="en-US" sz="15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Penalties under S.13 of </a:t>
            </a:r>
            <a:r>
              <a:rPr lang="en-US" sz="3200" dirty="0" smtClean="0"/>
              <a:t>FEMA (con’t)</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36812410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2800" dirty="0" smtClean="0"/>
              <a:t>FEMA - Abbreviations</a:t>
            </a:r>
          </a:p>
        </p:txBody>
      </p:sp>
      <p:sp>
        <p:nvSpPr>
          <p:cNvPr id="4099" name="Content Placeholder 2"/>
          <p:cNvSpPr>
            <a:spLocks noGrp="1"/>
          </p:cNvSpPr>
          <p:nvPr>
            <p:ph idx="1"/>
          </p:nvPr>
        </p:nvSpPr>
        <p:spPr>
          <a:xfrm>
            <a:off x="914400" y="1143000"/>
            <a:ext cx="7696200" cy="5257800"/>
          </a:xfrm>
        </p:spPr>
        <p:txBody>
          <a:bodyPr/>
          <a:lstStyle/>
          <a:p>
            <a:r>
              <a:rPr lang="en-US" sz="1500" dirty="0"/>
              <a:t>Abbreviations:Authorised Dealer(AD), </a:t>
            </a:r>
          </a:p>
          <a:p>
            <a:pPr>
              <a:buNone/>
            </a:pPr>
            <a:r>
              <a:rPr lang="en-US" sz="1500" dirty="0"/>
              <a:t>                       Capital Account transaction (CAP), </a:t>
            </a:r>
          </a:p>
          <a:p>
            <a:pPr>
              <a:buNone/>
            </a:pPr>
            <a:r>
              <a:rPr lang="en-US" sz="1500" dirty="0"/>
              <a:t>                       Current Account Transaction(CAT),</a:t>
            </a:r>
          </a:p>
          <a:p>
            <a:pPr>
              <a:buNone/>
            </a:pPr>
            <a:r>
              <a:rPr lang="en-US" sz="1500" dirty="0"/>
              <a:t>                       Foreign Exchange(FE), </a:t>
            </a:r>
          </a:p>
          <a:p>
            <a:pPr>
              <a:buNone/>
            </a:pPr>
            <a:r>
              <a:rPr lang="en-US" sz="1500" dirty="0"/>
              <a:t>                       Government of India (GOI) ,</a:t>
            </a:r>
          </a:p>
          <a:p>
            <a:pPr>
              <a:buNone/>
            </a:pPr>
            <a:r>
              <a:rPr lang="en-US" sz="1500" dirty="0"/>
              <a:t>                       Notification no.(Notf.),</a:t>
            </a:r>
          </a:p>
          <a:p>
            <a:pPr>
              <a:buNone/>
            </a:pPr>
            <a:r>
              <a:rPr lang="en-US" sz="1500" dirty="0"/>
              <a:t>                       Person Resident Outside India(PROI),</a:t>
            </a:r>
          </a:p>
          <a:p>
            <a:pPr>
              <a:buNone/>
            </a:pPr>
            <a:r>
              <a:rPr lang="en-US" sz="1500" dirty="0"/>
              <a:t>                       Person Resident in India (PRII</a:t>
            </a:r>
            <a:r>
              <a:rPr lang="en-US" sz="1500" dirty="0" smtClean="0"/>
              <a:t>),</a:t>
            </a:r>
          </a:p>
          <a:p>
            <a:pPr marL="1377950" indent="-4763">
              <a:buNone/>
            </a:pPr>
            <a:r>
              <a:rPr lang="en-US" sz="1500" dirty="0" smtClean="0"/>
              <a:t>Non </a:t>
            </a:r>
            <a:r>
              <a:rPr lang="en-US" sz="1500" dirty="0"/>
              <a:t>Resident Indian (NRI),</a:t>
            </a:r>
          </a:p>
          <a:p>
            <a:pPr marL="1377950" indent="-4763">
              <a:buNone/>
            </a:pPr>
            <a:r>
              <a:rPr lang="en-US" sz="1500" dirty="0" smtClean="0"/>
              <a:t>Person </a:t>
            </a:r>
            <a:r>
              <a:rPr lang="en-US" sz="1500" dirty="0"/>
              <a:t>of Indian Origin (PIO</a:t>
            </a:r>
            <a:r>
              <a:rPr lang="en-US" sz="1500" dirty="0" smtClean="0"/>
              <a:t>),</a:t>
            </a:r>
          </a:p>
          <a:p>
            <a:pPr marL="1377950" indent="-4763">
              <a:buNone/>
            </a:pPr>
            <a:r>
              <a:rPr lang="en-US" sz="1500" dirty="0" smtClean="0"/>
              <a:t>Overseas Citizen of India (OCI),</a:t>
            </a:r>
            <a:endParaRPr lang="en-US" sz="1500" dirty="0"/>
          </a:p>
          <a:p>
            <a:pPr>
              <a:buNone/>
            </a:pPr>
            <a:r>
              <a:rPr lang="en-US" sz="1500" dirty="0"/>
              <a:t>                       Reserve Bank of India (RBI), </a:t>
            </a:r>
          </a:p>
          <a:p>
            <a:pPr>
              <a:buNone/>
            </a:pPr>
            <a:r>
              <a:rPr lang="en-US" sz="1500" dirty="0"/>
              <a:t>                       </a:t>
            </a:r>
            <a:r>
              <a:rPr lang="en-US" sz="1500" dirty="0" smtClean="0"/>
              <a:t>Non-repatriable </a:t>
            </a:r>
            <a:r>
              <a:rPr lang="en-US" sz="1500" dirty="0"/>
              <a:t>basis (NRB</a:t>
            </a:r>
            <a:r>
              <a:rPr lang="en-US" sz="1500" dirty="0" smtClean="0"/>
              <a:t>).</a:t>
            </a:r>
            <a:endParaRPr lang="en-US" sz="1500" dirty="0"/>
          </a:p>
          <a:p>
            <a:pPr>
              <a:buNone/>
            </a:pPr>
            <a:r>
              <a:rPr lang="en-US" sz="1500" dirty="0"/>
              <a:t>                       Repatriable basis(RB</a:t>
            </a:r>
            <a:r>
              <a:rPr lang="en-US" sz="1500" dirty="0" smtClean="0"/>
              <a:t>).</a:t>
            </a:r>
            <a:endParaRPr lang="en-US" sz="1500" dirty="0"/>
          </a:p>
          <a:p>
            <a:pPr>
              <a:buNone/>
            </a:pPr>
            <a:r>
              <a:rPr lang="en-US" sz="1500" dirty="0"/>
              <a:t>                       Subject to (SBT</a:t>
            </a:r>
            <a:r>
              <a:rPr lang="en-US" sz="1500" dirty="0" smtClean="0"/>
              <a:t>).</a:t>
            </a:r>
          </a:p>
          <a:p>
            <a:pPr marL="1377950" indent="-4763">
              <a:buNone/>
            </a:pPr>
            <a:r>
              <a:rPr lang="en-US" sz="1500" dirty="0"/>
              <a:t>Foreign Portfolio Investor (FPI),</a:t>
            </a:r>
          </a:p>
          <a:p>
            <a:pPr marL="1377950" indent="-4763">
              <a:buNone/>
            </a:pPr>
            <a:r>
              <a:rPr lang="en-US" sz="1500" dirty="0"/>
              <a:t>Alternate Investment Fund (AIF),</a:t>
            </a:r>
          </a:p>
          <a:p>
            <a:pPr marL="1377950" indent="-4763">
              <a:buNone/>
            </a:pPr>
            <a:r>
              <a:rPr lang="en-US" sz="1500" dirty="0"/>
              <a:t>Foreign Venture Capital Investor (FVCI),</a:t>
            </a:r>
          </a:p>
          <a:p>
            <a:pPr marL="1377950" indent="-4763">
              <a:buNone/>
            </a:pPr>
            <a:r>
              <a:rPr lang="en-US" sz="1500" dirty="0"/>
              <a:t>Indian Venture Capital Undertaking (IVCU)</a:t>
            </a:r>
          </a:p>
          <a:p>
            <a:pPr>
              <a:buNone/>
            </a:pPr>
            <a:r>
              <a:rPr lang="en-US" sz="1700" dirty="0" smtClean="0"/>
              <a:t> </a:t>
            </a:r>
            <a:endParaRPr lang="en-US" sz="1700" dirty="0"/>
          </a:p>
          <a:p>
            <a:endParaRPr lang="en-US" sz="1700" dirty="0" smtClean="0"/>
          </a:p>
        </p:txBody>
      </p:sp>
      <p:sp>
        <p:nvSpPr>
          <p:cNvPr id="4100" name="Date Placeholder 3"/>
          <p:cNvSpPr>
            <a:spLocks noGrp="1"/>
          </p:cNvSpPr>
          <p:nvPr>
            <p:ph type="dt" sz="quarter" idx="10"/>
          </p:nvPr>
        </p:nvSpPr>
        <p:spPr/>
        <p:txBody>
          <a:bodyPr/>
          <a:lstStyle/>
          <a:p>
            <a:pPr>
              <a:defRPr/>
            </a:pPr>
            <a:r>
              <a:rPr lang="en-US" smtClean="0"/>
              <a:t>03.06.2018</a:t>
            </a:r>
            <a:endParaRPr lang="en-US" dirty="0"/>
          </a:p>
        </p:txBody>
      </p:sp>
      <p:sp>
        <p:nvSpPr>
          <p:cNvPr id="4101" name="Footer Placeholder 4"/>
          <p:cNvSpPr>
            <a:spLocks noGrp="1"/>
          </p:cNvSpPr>
          <p:nvPr>
            <p:ph type="ftr" sz="quarter" idx="11"/>
          </p:nvPr>
        </p:nvSpPr>
        <p:spPr/>
        <p:txBody>
          <a:bodyPr/>
          <a:lstStyle/>
          <a:p>
            <a:pPr>
              <a:defRPr/>
            </a:pPr>
            <a:r>
              <a:rPr lang="en-US" smtClean="0"/>
              <a:t>P. P. Shah &amp; Associates</a:t>
            </a:r>
            <a:endParaRPr lang="en-US" dirty="0" smtClean="0"/>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4</a:t>
            </a:fld>
            <a:endParaRPr lang="en-US" dirty="0" smtClean="0"/>
          </a:p>
        </p:txBody>
      </p:sp>
    </p:spTree>
    <p:extLst>
      <p:ext uri="{BB962C8B-B14F-4D97-AF65-F5344CB8AC3E}">
        <p14:creationId xmlns:p14="http://schemas.microsoft.com/office/powerpoint/2010/main" val="368689554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03.06.2018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40</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500" dirty="0" smtClean="0"/>
              <a:t>Penalties (con’t) </a:t>
            </a:r>
            <a:endParaRPr lang="en-US" sz="1500" dirty="0"/>
          </a:p>
          <a:p>
            <a:pPr marL="338138" indent="0" eaLnBrk="1" hangingPunct="1">
              <a:buNone/>
            </a:pPr>
            <a:endParaRPr lang="en-US" sz="1500" dirty="0" smtClean="0"/>
          </a:p>
          <a:p>
            <a:pPr marL="338138" indent="0" eaLnBrk="1" hangingPunct="1">
              <a:buNone/>
            </a:pPr>
            <a:r>
              <a:rPr lang="en-US" sz="1500" dirty="0" smtClean="0"/>
              <a:t>Explanation.—For the purposes of this sub-section, "property" in respect of which contravention has taken place, shall include—</a:t>
            </a:r>
          </a:p>
          <a:p>
            <a:pPr marL="338138" indent="0" eaLnBrk="1" hangingPunct="1">
              <a:buNone/>
            </a:pPr>
            <a:r>
              <a:rPr lang="en-US" sz="1500" dirty="0" smtClean="0"/>
              <a:t>(a) deposits in a bank, where the said property is converted into such deposits;</a:t>
            </a:r>
          </a:p>
          <a:p>
            <a:pPr marL="338138" indent="0" eaLnBrk="1" hangingPunct="1">
              <a:buNone/>
            </a:pPr>
            <a:r>
              <a:rPr lang="en-US" sz="1500" dirty="0" smtClean="0"/>
              <a:t>(b) Indian currency, where the said property is converted into that currency; and</a:t>
            </a:r>
          </a:p>
          <a:p>
            <a:pPr marL="338138" indent="0" eaLnBrk="1" hangingPunct="1">
              <a:buNone/>
            </a:pPr>
            <a:r>
              <a:rPr lang="en-US" sz="1500" dirty="0" smtClean="0"/>
              <a:t>(c) any other property which has resulted out of the conversion of that property.</a:t>
            </a:r>
          </a:p>
          <a:p>
            <a:pPr marL="338138" indent="0" eaLnBrk="1" hangingPunct="1">
              <a:buNone/>
            </a:pPr>
            <a:endParaRPr lang="en-US" sz="1500" dirty="0" smtClean="0"/>
          </a:p>
          <a:p>
            <a:pPr marL="338138" indent="0" eaLnBrk="1" hangingPunct="1">
              <a:buNone/>
            </a:pPr>
            <a:r>
              <a:rPr lang="en-US" sz="1500" i="1" u="sng" dirty="0" smtClean="0"/>
              <a:t>Sections 1A – 1D  of Section 13 inserted by the Finance Act, 2015, w.e.f. 9-9-2015</a:t>
            </a:r>
          </a:p>
          <a:p>
            <a:pPr marL="338138" indent="0" eaLnBrk="1" hangingPunct="1">
              <a:buNone/>
            </a:pPr>
            <a:endParaRPr lang="en-US" sz="1500" b="1" i="1" dirty="0"/>
          </a:p>
          <a:p>
            <a:pPr marL="338138" indent="0" eaLnBrk="1" hangingPunct="1">
              <a:buNone/>
            </a:pPr>
            <a:endParaRPr lang="en-US" sz="1500" b="1" i="1" dirty="0" smtClean="0"/>
          </a:p>
          <a:p>
            <a:pPr marL="338138" indent="0" eaLnBrk="1" hangingPunct="1">
              <a:buNone/>
            </a:pPr>
            <a:endParaRPr lang="en-US" sz="1500" b="1" dirty="0" smtClean="0"/>
          </a:p>
          <a:p>
            <a:pPr marL="338138" indent="0" eaLnBrk="1" hangingPunct="1">
              <a:buNone/>
            </a:pPr>
            <a:r>
              <a:rPr lang="en-US" sz="1800" b="1" dirty="0" smtClean="0"/>
              <a:t>S.14: Enforcement of the Orders of the Adjudicating Authority</a:t>
            </a:r>
          </a:p>
          <a:p>
            <a:pPr marL="338138" indent="0" eaLnBrk="1" hangingPunct="1">
              <a:buNone/>
            </a:pPr>
            <a:endParaRPr lang="en-US" sz="1800" b="1" dirty="0" smtClean="0"/>
          </a:p>
          <a:p>
            <a:pPr marL="338138" indent="0" eaLnBrk="1" hangingPunct="1">
              <a:buNone/>
            </a:pPr>
            <a:endParaRPr lang="en-US" sz="1800" b="1" dirty="0" smtClean="0"/>
          </a:p>
          <a:p>
            <a:pPr marL="338138" indent="0" eaLnBrk="1" hangingPunct="1">
              <a:buNone/>
            </a:pPr>
            <a:r>
              <a:rPr lang="en-US" sz="1800" b="1" dirty="0" smtClean="0"/>
              <a:t>S.14A: Power to recover arrears of penalty</a:t>
            </a:r>
            <a:endParaRPr lang="en-US" sz="1800" b="1"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Penalties under S.13 of FEMA (</a:t>
            </a:r>
            <a:r>
              <a:rPr lang="en-US" sz="3200" dirty="0" err="1"/>
              <a:t>con’t</a:t>
            </a:r>
            <a:r>
              <a:rPr lang="en-US" sz="3200" dirty="0" smtClean="0"/>
              <a:t>), S.14 &amp; S.14A</a:t>
            </a:r>
            <a:endParaRPr lang="en-US" sz="3200" dirty="0" smtClean="0"/>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157505638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03.06.2018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41</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endParaRPr lang="en-US" sz="1800" dirty="0"/>
          </a:p>
          <a:p>
            <a:pPr eaLnBrk="1" hangingPunct="1"/>
            <a:r>
              <a:rPr lang="en-US" sz="1800" b="1" dirty="0" smtClean="0"/>
              <a:t>Power </a:t>
            </a:r>
            <a:r>
              <a:rPr lang="en-US" sz="1800" b="1" dirty="0"/>
              <a:t>to compound contravention</a:t>
            </a:r>
          </a:p>
          <a:p>
            <a:pPr eaLnBrk="1" hangingPunct="1"/>
            <a:endParaRPr lang="en-US" sz="1800" dirty="0"/>
          </a:p>
          <a:p>
            <a:pPr marL="338138" indent="0" eaLnBrk="1" hangingPunct="1">
              <a:buNone/>
            </a:pPr>
            <a:r>
              <a:rPr lang="en-US" sz="1800" dirty="0"/>
              <a:t>15. (1) Any contravention under section 13 may, on an application made by the person committing such contravention, be compounded within one hundred and eighty days from the date of receipt of application by the Director of Enforcement or such other officers of the Directorate of Enforcement and Officers of the Reserve Bank as may be authorised in this behalf by the Central Government in such manner as may be </a:t>
            </a:r>
            <a:r>
              <a:rPr lang="en-US" sz="1800" dirty="0" smtClean="0"/>
              <a:t>prescribed.</a:t>
            </a:r>
            <a:endParaRPr lang="en-US" sz="1800" dirty="0"/>
          </a:p>
          <a:p>
            <a:pPr marL="338138" indent="0" eaLnBrk="1" hangingPunct="1">
              <a:buNone/>
            </a:pPr>
            <a:endParaRPr lang="en-US" sz="1800" dirty="0"/>
          </a:p>
          <a:p>
            <a:pPr marL="338138" indent="0" eaLnBrk="1" hangingPunct="1">
              <a:buNone/>
            </a:pPr>
            <a:r>
              <a:rPr lang="en-US" sz="1800" dirty="0"/>
              <a:t>(2) Where a contravention has been compounded under sub-section (1), no proceeding or further proceeding, as the case may be, shall be initiated or continued, as the case may be, against the person committing such contravention under that section, in respect of the contravention so compounded.</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Power to Compound contravention under S. 15 of FEMA</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191003580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03.06.2018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42</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endParaRPr lang="en-US" sz="1800" dirty="0"/>
          </a:p>
          <a:p>
            <a:pPr eaLnBrk="1" hangingPunct="1"/>
            <a:r>
              <a:rPr lang="en-US" sz="1800" b="1" dirty="0" smtClean="0"/>
              <a:t>S. 16: Appointment of Adjudicating Authority</a:t>
            </a:r>
          </a:p>
          <a:p>
            <a:pPr eaLnBrk="1" hangingPunct="1"/>
            <a:endParaRPr lang="en-US" sz="1800" b="1" dirty="0"/>
          </a:p>
          <a:p>
            <a:pPr eaLnBrk="1" hangingPunct="1"/>
            <a:r>
              <a:rPr lang="en-US" sz="1800" b="1" dirty="0" smtClean="0"/>
              <a:t>S. 17: Appeal to Special Director (Appeals)</a:t>
            </a:r>
          </a:p>
          <a:p>
            <a:pPr eaLnBrk="1" hangingPunct="1"/>
            <a:endParaRPr lang="en-US" sz="1800" b="1" dirty="0"/>
          </a:p>
          <a:p>
            <a:pPr eaLnBrk="1" hangingPunct="1"/>
            <a:r>
              <a:rPr lang="en-US" sz="1800" b="1" dirty="0" smtClean="0"/>
              <a:t>S. 18: Appellate Tribunal</a:t>
            </a:r>
          </a:p>
          <a:p>
            <a:pPr eaLnBrk="1" hangingPunct="1"/>
            <a:endParaRPr lang="en-US" sz="1800" b="1" dirty="0"/>
          </a:p>
          <a:p>
            <a:pPr eaLnBrk="1" hangingPunct="1"/>
            <a:r>
              <a:rPr lang="en-US" sz="1800" b="1" dirty="0" smtClean="0"/>
              <a:t>S.19: Appeal to Appellate Tribunal</a:t>
            </a:r>
          </a:p>
          <a:p>
            <a:pPr eaLnBrk="1" hangingPunct="1"/>
            <a:endParaRPr lang="en-US" sz="1800" b="1" dirty="0"/>
          </a:p>
          <a:p>
            <a:pPr eaLnBrk="1" hangingPunct="1"/>
            <a:r>
              <a:rPr lang="en-US" sz="1800" b="1" dirty="0" smtClean="0"/>
              <a:t>S. 34: Civil Court not to have jurisdiction</a:t>
            </a:r>
          </a:p>
          <a:p>
            <a:pPr eaLnBrk="1" hangingPunct="1"/>
            <a:endParaRPr lang="en-US" sz="1800" b="1" dirty="0"/>
          </a:p>
          <a:p>
            <a:pPr eaLnBrk="1" hangingPunct="1"/>
            <a:r>
              <a:rPr lang="en-US" sz="1800" b="1" dirty="0" smtClean="0"/>
              <a:t>S. 35: Appeal to High Court</a:t>
            </a:r>
          </a:p>
          <a:p>
            <a:pPr eaLnBrk="1" hangingPunct="1"/>
            <a:endParaRPr lang="en-US" sz="1800" b="1" dirty="0"/>
          </a:p>
          <a:p>
            <a:pPr eaLnBrk="1" hangingPunct="1"/>
            <a:endParaRPr lang="en-US" sz="18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Appeals &amp; Adjudication under FEMA</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395234011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03.06.2018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43</a:t>
            </a:fld>
            <a:endParaRPr lang="en-US" dirty="0" smtClean="0"/>
          </a:p>
        </p:txBody>
      </p:sp>
      <p:sp>
        <p:nvSpPr>
          <p:cNvPr id="6148" name="Rectangle 3"/>
          <p:cNvSpPr>
            <a:spLocks noGrp="1" noChangeArrowheads="1"/>
          </p:cNvSpPr>
          <p:nvPr>
            <p:ph type="body" idx="4294967295"/>
          </p:nvPr>
        </p:nvSpPr>
        <p:spPr>
          <a:xfrm>
            <a:off x="762000" y="1229436"/>
            <a:ext cx="7956332" cy="5202895"/>
          </a:xfrm>
        </p:spPr>
        <p:txBody>
          <a:bodyPr/>
          <a:lstStyle/>
          <a:p>
            <a:r>
              <a:rPr lang="en-US" sz="1800" b="1" dirty="0"/>
              <a:t>Directorate of Enforcement.</a:t>
            </a:r>
            <a:r>
              <a:rPr lang="en-US" sz="1800" dirty="0"/>
              <a:t> </a:t>
            </a:r>
          </a:p>
          <a:p>
            <a:endParaRPr lang="en-US" sz="1800" b="1" dirty="0" smtClean="0"/>
          </a:p>
          <a:p>
            <a:r>
              <a:rPr lang="en-US" sz="1800" b="1" dirty="0" smtClean="0"/>
              <a:t>36</a:t>
            </a:r>
            <a:r>
              <a:rPr lang="en-US" sz="1800" b="1" dirty="0"/>
              <a:t>.</a:t>
            </a:r>
            <a:r>
              <a:rPr lang="en-US" sz="1800" dirty="0"/>
              <a:t> (1) The Central Government shall establish a Directorate of Enforcement with a Director and such other officers or class of officers as it thinks fit, who shall be called officers of Enforcement, for the purposes of this Act</a:t>
            </a:r>
            <a:r>
              <a:rPr lang="en-US" sz="1800" baseline="30000" dirty="0"/>
              <a:t>36</a:t>
            </a:r>
            <a:r>
              <a:rPr lang="en-US" sz="1800" dirty="0"/>
              <a:t>.</a:t>
            </a:r>
          </a:p>
          <a:p>
            <a:endParaRPr lang="en-US" sz="1800" dirty="0" smtClean="0"/>
          </a:p>
          <a:p>
            <a:r>
              <a:rPr lang="en-US" sz="1800" dirty="0" smtClean="0"/>
              <a:t>(2</a:t>
            </a:r>
            <a:r>
              <a:rPr lang="en-US" sz="1800" dirty="0"/>
              <a:t>) Without prejudice to the provisions of sub-section (1), the Central Government may </a:t>
            </a:r>
            <a:r>
              <a:rPr lang="en-US" sz="1800" dirty="0" err="1"/>
              <a:t>authorise</a:t>
            </a:r>
            <a:r>
              <a:rPr lang="en-US" sz="1800" dirty="0"/>
              <a:t> the Director of Enforcement or an Additional Director of Enforcement or a Special Director of Enforcement or a Deputy Director of Enforcement to appoint officers of Enforcement below the rank of an Assistant Director of Enforcement.</a:t>
            </a:r>
          </a:p>
          <a:p>
            <a:endParaRPr lang="en-US" sz="1800" dirty="0" smtClean="0"/>
          </a:p>
          <a:p>
            <a:r>
              <a:rPr lang="en-US" sz="1800" dirty="0" smtClean="0"/>
              <a:t>(</a:t>
            </a:r>
            <a:r>
              <a:rPr lang="en-US" sz="1800" dirty="0"/>
              <a:t>3) Subject to such conditions and limitations as the Central Government may impose, an officer of Enforcement may exercise the powers and discharge the duties conferred or imposed on him under this Act.</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b="1" dirty="0"/>
              <a:t>S. 36: Directorate of Enforcement</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189823240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03.06.2018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44</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800" b="1" dirty="0" smtClean="0"/>
              <a:t>Power </a:t>
            </a:r>
            <a:r>
              <a:rPr lang="en-US" sz="1800" b="1" dirty="0"/>
              <a:t>of search, seizure, etc.</a:t>
            </a:r>
          </a:p>
          <a:p>
            <a:pPr eaLnBrk="1" hangingPunct="1"/>
            <a:endParaRPr lang="en-US" sz="1700" dirty="0"/>
          </a:p>
          <a:p>
            <a:pPr marL="338138" indent="0" eaLnBrk="1" hangingPunct="1">
              <a:buNone/>
            </a:pPr>
            <a:r>
              <a:rPr lang="en-US" sz="1700" dirty="0"/>
              <a:t>37. (1) The Director of Enforcement and other officers of Enforcement, not below the rank of an Assistant Director, shall take up for investigation the contravention referred to in section 13.</a:t>
            </a:r>
          </a:p>
          <a:p>
            <a:pPr marL="338138" indent="0" eaLnBrk="1" hangingPunct="1">
              <a:buNone/>
            </a:pPr>
            <a:endParaRPr lang="en-US" sz="1700" dirty="0"/>
          </a:p>
          <a:p>
            <a:pPr marL="338138" indent="0" eaLnBrk="1" hangingPunct="1">
              <a:buNone/>
            </a:pPr>
            <a:r>
              <a:rPr lang="en-US" sz="1700" dirty="0"/>
              <a:t>(2) Without prejudice to the provisions of sub-section (1), the Central Government may also, by notification, authorise any officer or class of officers in the Central Government, State Government or the Reserve Bank, not below the rank of an Under Secretary to the Government of India to investigate any contravention referred to in section 13.</a:t>
            </a:r>
          </a:p>
          <a:p>
            <a:pPr marL="338138" indent="0" eaLnBrk="1" hangingPunct="1">
              <a:buNone/>
            </a:pPr>
            <a:endParaRPr lang="en-US" sz="1700" dirty="0"/>
          </a:p>
          <a:p>
            <a:pPr marL="338138" indent="0" eaLnBrk="1" hangingPunct="1">
              <a:buNone/>
            </a:pPr>
            <a:r>
              <a:rPr lang="en-US" sz="1700" dirty="0"/>
              <a:t>(3) The officers referred to in sub-section (1) shall exercise the like powers which are conferred on income-tax authorities under the Income-tax Act, 1961 (43 of 1961) and shall exercise such powers, subject to such limitations laid down under that Act.</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Power of search, seizure, etc. under S. 37 of FEMA</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325902453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177312" y="6413608"/>
            <a:ext cx="1905000" cy="457200"/>
          </a:xfrm>
          <a:noFill/>
        </p:spPr>
        <p:txBody>
          <a:bodyPr/>
          <a:lstStyle/>
          <a:p>
            <a:r>
              <a:rPr lang="en-US" smtClean="0"/>
              <a:t>03.06.2018</a:t>
            </a:r>
            <a:endParaRPr lang="en-US" dirty="0" smtClean="0"/>
          </a:p>
        </p:txBody>
      </p:sp>
      <p:sp>
        <p:nvSpPr>
          <p:cNvPr id="6147" name="Slide Number Placeholder 5"/>
          <p:cNvSpPr>
            <a:spLocks noGrp="1"/>
          </p:cNvSpPr>
          <p:nvPr>
            <p:ph type="sldNum" sz="quarter" idx="12"/>
          </p:nvPr>
        </p:nvSpPr>
        <p:spPr>
          <a:xfrm>
            <a:off x="7021432" y="6384315"/>
            <a:ext cx="1905000" cy="457200"/>
          </a:xfrm>
          <a:noFill/>
        </p:spPr>
        <p:txBody>
          <a:bodyPr/>
          <a:lstStyle/>
          <a:p>
            <a:fld id="{6B440D97-9C69-45B4-AF9E-185B4900AD82}" type="slidenum">
              <a:rPr lang="en-US" smtClean="0"/>
              <a:pPr/>
              <a:t>45</a:t>
            </a:fld>
            <a:endParaRPr lang="en-US" dirty="0" smtClean="0"/>
          </a:p>
        </p:txBody>
      </p:sp>
      <p:sp>
        <p:nvSpPr>
          <p:cNvPr id="6148" name="Rectangle 3"/>
          <p:cNvSpPr>
            <a:spLocks noGrp="1" noChangeArrowheads="1"/>
          </p:cNvSpPr>
          <p:nvPr>
            <p:ph type="body" idx="4294967295"/>
          </p:nvPr>
        </p:nvSpPr>
        <p:spPr>
          <a:xfrm>
            <a:off x="945932" y="1229436"/>
            <a:ext cx="7772400" cy="5438650"/>
          </a:xfrm>
        </p:spPr>
        <p:txBody>
          <a:bodyPr/>
          <a:lstStyle/>
          <a:p>
            <a:pPr eaLnBrk="1" hangingPunct="1"/>
            <a:r>
              <a:rPr lang="en-US" sz="1700" b="1" dirty="0"/>
              <a:t>Special provisions relating to assets held outside India in contravention of section </a:t>
            </a:r>
            <a:r>
              <a:rPr lang="en-US" sz="1700" b="1" dirty="0" smtClean="0"/>
              <a:t>4</a:t>
            </a:r>
          </a:p>
          <a:p>
            <a:pPr marL="338138" indent="0" eaLnBrk="1" hangingPunct="1">
              <a:buNone/>
            </a:pPr>
            <a:r>
              <a:rPr lang="en-US" sz="1700" dirty="0" smtClean="0"/>
              <a:t> </a:t>
            </a:r>
            <a:r>
              <a:rPr lang="en-US" sz="1700" dirty="0"/>
              <a:t>37A. (1) Upon receipt of any information or otherwise, if the </a:t>
            </a:r>
            <a:r>
              <a:rPr lang="en-US" sz="1700" dirty="0" err="1"/>
              <a:t>Authorised</a:t>
            </a:r>
            <a:r>
              <a:rPr lang="en-US" sz="1700" dirty="0"/>
              <a:t> Officer prescribed by the Central Government has reason to believe that any foreign exchange, foreign security, or any immovable property, situated outside India, is suspected to have been held in contravention of section 4, he may after recording the reasons in writing, by an order, seize value equivalent, situated within India, of such foreign exchange, foreign security or immovable property:</a:t>
            </a:r>
          </a:p>
          <a:p>
            <a:pPr marL="338138" indent="0" eaLnBrk="1" hangingPunct="1">
              <a:buNone/>
            </a:pPr>
            <a:r>
              <a:rPr lang="en-US" sz="1700" dirty="0" smtClean="0"/>
              <a:t>Provided </a:t>
            </a:r>
            <a:r>
              <a:rPr lang="en-US" sz="1700" dirty="0"/>
              <a:t>that no such seizure shall be made in case where the aggregate value of such foreign exchange, foreign security or any immovable property, situated outside India, is less than the value as may be prescribed.</a:t>
            </a:r>
          </a:p>
          <a:p>
            <a:pPr marL="338138" indent="0" eaLnBrk="1" hangingPunct="1">
              <a:buNone/>
            </a:pPr>
            <a:endParaRPr lang="en-US" sz="1700" dirty="0"/>
          </a:p>
          <a:p>
            <a:pPr marL="338138" indent="0" eaLnBrk="1" hangingPunct="1">
              <a:buNone/>
            </a:pPr>
            <a:r>
              <a:rPr lang="en-US" sz="1700" dirty="0"/>
              <a:t>(2) The order of seizure along with relevant material shall be placed before the Competent Authority, appointed by the Central Government, who shall be an officer not below the rank of Joint Secretary to the Government of India by the </a:t>
            </a:r>
            <a:r>
              <a:rPr lang="en-US" sz="1700" dirty="0" err="1"/>
              <a:t>Authorised</a:t>
            </a:r>
            <a:r>
              <a:rPr lang="en-US" sz="1700" dirty="0"/>
              <a:t> Officer within a period of thirty days from the date of such seizure</a:t>
            </a:r>
            <a:r>
              <a:rPr lang="en-US" sz="1700" dirty="0" smtClean="0"/>
              <a:t>.</a:t>
            </a:r>
            <a:endParaRPr lang="en-US" sz="1700" dirty="0"/>
          </a:p>
        </p:txBody>
      </p:sp>
      <p:sp>
        <p:nvSpPr>
          <p:cNvPr id="6149" name="Rectangle 2"/>
          <p:cNvSpPr>
            <a:spLocks noGrp="1" noChangeArrowheads="1"/>
          </p:cNvSpPr>
          <p:nvPr>
            <p:ph type="title" idx="4294967295"/>
          </p:nvPr>
        </p:nvSpPr>
        <p:spPr>
          <a:xfrm>
            <a:off x="1350963" y="1"/>
            <a:ext cx="7793037" cy="1019558"/>
          </a:xfrm>
        </p:spPr>
        <p:txBody>
          <a:bodyPr/>
          <a:lstStyle/>
          <a:p>
            <a:pPr eaLnBrk="1" hangingPunct="1"/>
            <a:r>
              <a:rPr lang="en-US" sz="3200" dirty="0"/>
              <a:t>Special provisions relating to assets held outside India </a:t>
            </a:r>
            <a:r>
              <a:rPr lang="en-US" sz="3200" dirty="0" smtClean="0"/>
              <a:t>under S. 37A of FEMA</a:t>
            </a:r>
          </a:p>
        </p:txBody>
      </p:sp>
      <p:sp>
        <p:nvSpPr>
          <p:cNvPr id="6" name="Footer Placeholder 5"/>
          <p:cNvSpPr>
            <a:spLocks noGrp="1"/>
          </p:cNvSpPr>
          <p:nvPr>
            <p:ph type="ftr" sz="quarter" idx="11"/>
          </p:nvPr>
        </p:nvSpPr>
        <p:spPr>
          <a:xfrm>
            <a:off x="3606800" y="6384315"/>
            <a:ext cx="2895600" cy="457200"/>
          </a:xfrm>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406801612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233582" y="6413608"/>
            <a:ext cx="1905000" cy="457200"/>
          </a:xfrm>
          <a:noFill/>
        </p:spPr>
        <p:txBody>
          <a:bodyPr/>
          <a:lstStyle/>
          <a:p>
            <a:r>
              <a:rPr lang="en-US" smtClean="0"/>
              <a:t>03.06.2018</a:t>
            </a:r>
            <a:endParaRPr lang="en-US" dirty="0" smtClean="0"/>
          </a:p>
        </p:txBody>
      </p:sp>
      <p:sp>
        <p:nvSpPr>
          <p:cNvPr id="6147" name="Slide Number Placeholder 5"/>
          <p:cNvSpPr>
            <a:spLocks noGrp="1"/>
          </p:cNvSpPr>
          <p:nvPr>
            <p:ph type="sldNum" sz="quarter" idx="12"/>
          </p:nvPr>
        </p:nvSpPr>
        <p:spPr>
          <a:xfrm>
            <a:off x="7119718" y="6422970"/>
            <a:ext cx="1905000" cy="457200"/>
          </a:xfrm>
          <a:noFill/>
        </p:spPr>
        <p:txBody>
          <a:bodyPr/>
          <a:lstStyle/>
          <a:p>
            <a:fld id="{6B440D97-9C69-45B4-AF9E-185B4900AD82}" type="slidenum">
              <a:rPr lang="en-US" smtClean="0"/>
              <a:pPr/>
              <a:t>46</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marL="0" indent="0" eaLnBrk="1" hangingPunct="1">
              <a:buNone/>
            </a:pPr>
            <a:r>
              <a:rPr lang="en-US" sz="1600" dirty="0" smtClean="0"/>
              <a:t>37A</a:t>
            </a:r>
            <a:r>
              <a:rPr lang="en-US" sz="1600" dirty="0"/>
              <a:t>. </a:t>
            </a:r>
            <a:r>
              <a:rPr lang="en-US" sz="1600" dirty="0" smtClean="0"/>
              <a:t>(</a:t>
            </a:r>
            <a:r>
              <a:rPr lang="en-US" sz="1600" dirty="0"/>
              <a:t>3) The Competent Authority shall dispose of the petition within a period of one hundred eighty days from the date of seizure by either confirming or by setting aside such order, after giving an opportunity of being heard to the representatives of the Directorate of Enforcement and the aggrieved person.</a:t>
            </a:r>
          </a:p>
          <a:p>
            <a:pPr marL="0" indent="0" eaLnBrk="1" hangingPunct="1">
              <a:buNone/>
            </a:pPr>
            <a:r>
              <a:rPr lang="en-US" sz="1600" dirty="0" smtClean="0"/>
              <a:t>Explanation</a:t>
            </a:r>
            <a:r>
              <a:rPr lang="en-US" sz="1600" dirty="0"/>
              <a:t>.—While computing the period of one hundred eighty days, the period of stay granted by court shall be excluded and a further period of at least thirty days shall be granted from the date of communication of vacation of such stay order.</a:t>
            </a:r>
          </a:p>
          <a:p>
            <a:pPr marL="338138" indent="0" eaLnBrk="1" hangingPunct="1">
              <a:buNone/>
            </a:pPr>
            <a:endParaRPr lang="en-US" sz="1600" dirty="0"/>
          </a:p>
          <a:p>
            <a:pPr marL="0" indent="0" eaLnBrk="1" hangingPunct="1">
              <a:buNone/>
            </a:pPr>
            <a:r>
              <a:rPr lang="en-US" sz="1600" dirty="0"/>
              <a:t>(4) The order of the Competent Authority confirming seizure of equivalent asset shall continue till the disposal of adjudication proceedings and thereafter, the Adjudicating Authority shall pass appropriate directions in the adjudication order with regard to further action as regards the seizure made under sub-section (1):</a:t>
            </a:r>
          </a:p>
          <a:p>
            <a:pPr marL="0" indent="0" eaLnBrk="1" hangingPunct="1">
              <a:buNone/>
            </a:pPr>
            <a:r>
              <a:rPr lang="en-US" sz="1600" dirty="0" smtClean="0"/>
              <a:t>Provided </a:t>
            </a:r>
            <a:r>
              <a:rPr lang="en-US" sz="1600" dirty="0"/>
              <a:t>that if, at any stage of the proceedings under this Act, the aggrieved person discloses the fact of such foreign exchange, foreign security or immovable property and brings back the same into India, then the Competent Authority or the Adjudicating Authority, as the case may be, on receipt of an application in this regard from the aggrieved person, and after affording an opportunity of being heard to the aggrieved person and representatives of the Directorate of Enforcement, shall pass an appropriate order as it deems fit, including setting aside of the seizure made under sub-section (1</a:t>
            </a:r>
            <a:r>
              <a:rPr lang="en-US" sz="1600" dirty="0" smtClean="0"/>
              <a:t>).</a:t>
            </a:r>
            <a:endParaRPr lang="en-US" sz="1600" dirty="0"/>
          </a:p>
        </p:txBody>
      </p:sp>
      <p:sp>
        <p:nvSpPr>
          <p:cNvPr id="6149" name="Rectangle 2"/>
          <p:cNvSpPr>
            <a:spLocks noGrp="1" noChangeArrowheads="1"/>
          </p:cNvSpPr>
          <p:nvPr>
            <p:ph type="title" idx="4294967295"/>
          </p:nvPr>
        </p:nvSpPr>
        <p:spPr>
          <a:xfrm>
            <a:off x="1350963" y="1"/>
            <a:ext cx="7793037" cy="1019558"/>
          </a:xfrm>
        </p:spPr>
        <p:txBody>
          <a:bodyPr/>
          <a:lstStyle/>
          <a:p>
            <a:pPr eaLnBrk="1" hangingPunct="1"/>
            <a:r>
              <a:rPr lang="en-US" sz="2800" dirty="0"/>
              <a:t>Special provisions relating to assets held outside India </a:t>
            </a:r>
            <a:r>
              <a:rPr lang="en-US" sz="2800" dirty="0" smtClean="0"/>
              <a:t>under S. 37A of FEMA (</a:t>
            </a:r>
            <a:r>
              <a:rPr lang="en-US" sz="2800" dirty="0" err="1" smtClean="0"/>
              <a:t>con’t</a:t>
            </a:r>
            <a:r>
              <a:rPr lang="en-US" sz="3200" dirty="0" smtClean="0"/>
              <a:t>)</a:t>
            </a:r>
          </a:p>
        </p:txBody>
      </p:sp>
      <p:sp>
        <p:nvSpPr>
          <p:cNvPr id="6" name="Footer Placeholder 5"/>
          <p:cNvSpPr>
            <a:spLocks noGrp="1"/>
          </p:cNvSpPr>
          <p:nvPr>
            <p:ph type="ftr" sz="quarter" idx="11"/>
          </p:nvPr>
        </p:nvSpPr>
        <p:spPr>
          <a:xfrm>
            <a:off x="3657600" y="6413608"/>
            <a:ext cx="2895600" cy="457200"/>
          </a:xfrm>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356074401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03.06.2018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47</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marL="338138" indent="0" eaLnBrk="1" hangingPunct="1">
              <a:buNone/>
            </a:pPr>
            <a:endParaRPr lang="en-US" sz="1600" dirty="0" smtClean="0"/>
          </a:p>
          <a:p>
            <a:pPr marL="338138" indent="0" eaLnBrk="1" hangingPunct="1">
              <a:buNone/>
            </a:pPr>
            <a:r>
              <a:rPr lang="en-US" sz="1600" dirty="0" smtClean="0"/>
              <a:t>37A.</a:t>
            </a:r>
          </a:p>
          <a:p>
            <a:pPr marL="338138" indent="0" eaLnBrk="1" hangingPunct="1">
              <a:buNone/>
            </a:pPr>
            <a:r>
              <a:rPr lang="en-US" sz="1600" dirty="0" smtClean="0"/>
              <a:t>(5) Any person aggrieved by any order passed by the Competent Authority may prefer an appeal to the Appellate Tribunal.</a:t>
            </a:r>
          </a:p>
          <a:p>
            <a:pPr marL="338138" indent="0" eaLnBrk="1" hangingPunct="1">
              <a:buNone/>
            </a:pPr>
            <a:endParaRPr lang="en-US" sz="1600" dirty="0"/>
          </a:p>
          <a:p>
            <a:pPr marL="338138" indent="0" eaLnBrk="1" hangingPunct="1">
              <a:buNone/>
            </a:pPr>
            <a:r>
              <a:rPr lang="en-US" sz="1600" dirty="0"/>
              <a:t>(6) Nothing contained </a:t>
            </a:r>
            <a:r>
              <a:rPr lang="en-US" sz="1600" dirty="0" smtClean="0"/>
              <a:t>in </a:t>
            </a:r>
            <a:r>
              <a:rPr lang="en-US" sz="1600" dirty="0"/>
              <a:t>section 15 shall apply to this section</a:t>
            </a:r>
            <a:r>
              <a:rPr lang="en-US" sz="1600" dirty="0" smtClean="0"/>
              <a:t>.</a:t>
            </a:r>
          </a:p>
          <a:p>
            <a:pPr marL="338138" indent="0" eaLnBrk="1" hangingPunct="1">
              <a:buNone/>
            </a:pPr>
            <a:endParaRPr lang="en-US" sz="1600" dirty="0"/>
          </a:p>
          <a:p>
            <a:pPr marL="338138" indent="0" eaLnBrk="1" hangingPunct="1">
              <a:buNone/>
            </a:pPr>
            <a:endParaRPr lang="en-US" sz="1600" dirty="0" smtClean="0"/>
          </a:p>
          <a:p>
            <a:pPr marL="338138" indent="0" eaLnBrk="1" hangingPunct="1">
              <a:buNone/>
            </a:pPr>
            <a:endParaRPr lang="en-US" sz="1600" dirty="0"/>
          </a:p>
          <a:p>
            <a:pPr marL="338138" indent="0" eaLnBrk="1" hangingPunct="1">
              <a:buNone/>
            </a:pPr>
            <a:r>
              <a:rPr lang="en-US" sz="1600" b="1" i="1" dirty="0" smtClean="0"/>
              <a:t>Section 37A </a:t>
            </a:r>
            <a:r>
              <a:rPr lang="en-US" sz="1600" b="1" i="1" dirty="0"/>
              <a:t>inserted by the Finance Act, 2015, </a:t>
            </a:r>
            <a:r>
              <a:rPr lang="en-US" sz="1600" b="1" i="1" dirty="0" err="1"/>
              <a:t>w.e.f</a:t>
            </a:r>
            <a:r>
              <a:rPr lang="en-US" sz="1600" b="1" i="1" dirty="0"/>
              <a:t>. 9-9-2015</a:t>
            </a:r>
          </a:p>
        </p:txBody>
      </p:sp>
      <p:sp>
        <p:nvSpPr>
          <p:cNvPr id="6149" name="Rectangle 2"/>
          <p:cNvSpPr>
            <a:spLocks noGrp="1" noChangeArrowheads="1"/>
          </p:cNvSpPr>
          <p:nvPr>
            <p:ph type="title" idx="4294967295"/>
          </p:nvPr>
        </p:nvSpPr>
        <p:spPr>
          <a:xfrm>
            <a:off x="1350963" y="1"/>
            <a:ext cx="7793037" cy="1019558"/>
          </a:xfrm>
        </p:spPr>
        <p:txBody>
          <a:bodyPr/>
          <a:lstStyle/>
          <a:p>
            <a:pPr eaLnBrk="1" hangingPunct="1"/>
            <a:r>
              <a:rPr lang="en-US" sz="2800" dirty="0"/>
              <a:t>Special provisions relating to assets held outside India </a:t>
            </a:r>
            <a:r>
              <a:rPr lang="en-US" sz="2800" dirty="0" smtClean="0"/>
              <a:t>under S. 37A of FEMA (</a:t>
            </a:r>
            <a:r>
              <a:rPr lang="en-US" sz="2800" dirty="0" err="1" smtClean="0"/>
              <a:t>con’t</a:t>
            </a:r>
            <a:r>
              <a:rPr lang="en-US" sz="3200" dirty="0" smtClean="0"/>
              <a:t>)</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59503484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03.06.2018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48</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2200" b="1" dirty="0" smtClean="0"/>
              <a:t>Placement</a:t>
            </a:r>
            <a:endParaRPr lang="en-US" sz="2200" b="1" dirty="0"/>
          </a:p>
          <a:p>
            <a:pPr marL="338138" indent="0" eaLnBrk="1" hangingPunct="1">
              <a:buNone/>
            </a:pPr>
            <a:r>
              <a:rPr lang="en-US" sz="2200" dirty="0" smtClean="0"/>
              <a:t>– </a:t>
            </a:r>
            <a:r>
              <a:rPr lang="en-US" sz="2200" dirty="0"/>
              <a:t>Dirty money being inserted in financial system</a:t>
            </a:r>
          </a:p>
          <a:p>
            <a:pPr eaLnBrk="1" hangingPunct="1"/>
            <a:endParaRPr lang="en-US" sz="2200" dirty="0" smtClean="0"/>
          </a:p>
          <a:p>
            <a:pPr eaLnBrk="1" hangingPunct="1"/>
            <a:r>
              <a:rPr lang="en-US" sz="2200" b="1" dirty="0" smtClean="0"/>
              <a:t>Layering</a:t>
            </a:r>
            <a:endParaRPr lang="en-US" sz="2200" b="1" dirty="0"/>
          </a:p>
          <a:p>
            <a:pPr marL="576263" indent="-238125" eaLnBrk="1" hangingPunct="1">
              <a:buNone/>
            </a:pPr>
            <a:r>
              <a:rPr lang="en-US" sz="2200" dirty="0"/>
              <a:t>– Separates the proceeds from their criminal origin </a:t>
            </a:r>
            <a:r>
              <a:rPr lang="en-US" sz="2200" dirty="0" smtClean="0"/>
              <a:t>by moving </a:t>
            </a:r>
            <a:r>
              <a:rPr lang="en-US" sz="2200" dirty="0"/>
              <a:t>them through a series of financial transactions</a:t>
            </a:r>
          </a:p>
          <a:p>
            <a:pPr eaLnBrk="1" hangingPunct="1"/>
            <a:endParaRPr lang="en-US" sz="2200" dirty="0" smtClean="0"/>
          </a:p>
          <a:p>
            <a:pPr eaLnBrk="1" hangingPunct="1"/>
            <a:r>
              <a:rPr lang="en-US" sz="2200" b="1" dirty="0" smtClean="0"/>
              <a:t>Integration</a:t>
            </a:r>
            <a:endParaRPr lang="en-US" sz="2200" b="1" dirty="0"/>
          </a:p>
          <a:p>
            <a:pPr marL="520700" indent="-182563" eaLnBrk="1" hangingPunct="1">
              <a:buNone/>
            </a:pPr>
            <a:r>
              <a:rPr lang="en-US" sz="2200" dirty="0" smtClean="0"/>
              <a:t>- </a:t>
            </a:r>
            <a:r>
              <a:rPr lang="en-US" sz="2200" dirty="0"/>
              <a:t>Creating</a:t>
            </a:r>
            <a:r>
              <a:rPr lang="en-US" sz="2200" dirty="0" smtClean="0"/>
              <a:t> </a:t>
            </a:r>
            <a:r>
              <a:rPr lang="en-US" sz="2200" dirty="0"/>
              <a:t>a legitimate explanation for their sources </a:t>
            </a:r>
            <a:r>
              <a:rPr lang="en-US" sz="2200" dirty="0" smtClean="0"/>
              <a:t>of funds</a:t>
            </a:r>
            <a:r>
              <a:rPr lang="en-US" sz="2200" dirty="0"/>
              <a:t>, allowing them to be retained, invested or </a:t>
            </a:r>
            <a:r>
              <a:rPr lang="en-US" sz="2200" dirty="0" smtClean="0"/>
              <a:t>used, to </a:t>
            </a:r>
            <a:r>
              <a:rPr lang="en-US" sz="2200" dirty="0"/>
              <a:t>acquire goods or assets</a:t>
            </a:r>
            <a:endParaRPr lang="en-US" sz="2200" dirty="0" smtClean="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PROCESS OF MONEY LAUNDERING</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126792779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03.06.2018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49</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2200" dirty="0"/>
              <a:t>Refers to the process of transferring the proceeds from illegal activities into financial system </a:t>
            </a:r>
            <a:r>
              <a:rPr lang="en-US" sz="2200" dirty="0" smtClean="0"/>
              <a:t>in </a:t>
            </a:r>
            <a:r>
              <a:rPr lang="en-US" sz="2200" dirty="0"/>
              <a:t>a manner not detectable by governmental authorities. </a:t>
            </a:r>
          </a:p>
          <a:p>
            <a:pPr eaLnBrk="1" hangingPunct="1"/>
            <a:r>
              <a:rPr lang="en-US" sz="2200" dirty="0" smtClean="0"/>
              <a:t>Involves:</a:t>
            </a:r>
          </a:p>
          <a:p>
            <a:pPr marL="688975" eaLnBrk="1" hangingPunct="1">
              <a:buFont typeface="Wingdings" panose="05000000000000000000" pitchFamily="2" charset="2"/>
              <a:buChar char="Ø"/>
            </a:pPr>
            <a:r>
              <a:rPr lang="en-US" sz="2200" dirty="0"/>
              <a:t>P</a:t>
            </a:r>
            <a:r>
              <a:rPr lang="en-US" sz="2200" dirty="0" smtClean="0"/>
              <a:t>lacing </a:t>
            </a:r>
            <a:r>
              <a:rPr lang="en-US" sz="2200" dirty="0"/>
              <a:t>of money in the financial system </a:t>
            </a:r>
            <a:r>
              <a:rPr lang="en-US" sz="2200" dirty="0" smtClean="0"/>
              <a:t>which is done </a:t>
            </a:r>
            <a:r>
              <a:rPr lang="en-US" sz="2200" dirty="0"/>
              <a:t>by breaking up large amounts of </a:t>
            </a:r>
            <a:r>
              <a:rPr lang="en-US" sz="2200" dirty="0" smtClean="0"/>
              <a:t>cash into </a:t>
            </a:r>
            <a:r>
              <a:rPr lang="en-US" sz="2200" dirty="0"/>
              <a:t>less conspicuous smaller sums that are </a:t>
            </a:r>
            <a:r>
              <a:rPr lang="en-US" sz="2200" dirty="0" smtClean="0"/>
              <a:t>then deposited </a:t>
            </a:r>
            <a:r>
              <a:rPr lang="en-US" sz="2200" dirty="0"/>
              <a:t>directly into a bank account, or </a:t>
            </a:r>
            <a:r>
              <a:rPr lang="en-US" sz="2200" dirty="0" smtClean="0"/>
              <a:t>by purchasing </a:t>
            </a:r>
            <a:r>
              <a:rPr lang="en-US" sz="2200" dirty="0"/>
              <a:t>a series of monetary </a:t>
            </a:r>
            <a:r>
              <a:rPr lang="en-US" sz="2200" dirty="0" smtClean="0"/>
              <a:t>instruments (cheques</a:t>
            </a:r>
            <a:r>
              <a:rPr lang="en-US" sz="2200" dirty="0"/>
              <a:t>, money orders, etc</a:t>
            </a:r>
            <a:r>
              <a:rPr lang="en-US" sz="2200" dirty="0" smtClean="0"/>
              <a:t>.)</a:t>
            </a:r>
          </a:p>
          <a:p>
            <a:pPr marL="688975" eaLnBrk="1" hangingPunct="1">
              <a:buFont typeface="Wingdings" panose="05000000000000000000" pitchFamily="2" charset="2"/>
              <a:buChar char="Ø"/>
            </a:pPr>
            <a:r>
              <a:rPr lang="en-US" sz="2200" dirty="0" smtClean="0"/>
              <a:t>Placing of money in the retail economy by buying high value goods such as precious metals, artwork, etc that can be resold later for payment by cheque </a:t>
            </a:r>
          </a:p>
          <a:p>
            <a:pPr marL="688975" eaLnBrk="1" hangingPunct="1">
              <a:buFont typeface="Wingdings" panose="05000000000000000000" pitchFamily="2" charset="2"/>
              <a:buChar char="Ø"/>
            </a:pPr>
            <a:r>
              <a:rPr lang="en-US" sz="2200" dirty="0"/>
              <a:t>S</a:t>
            </a:r>
            <a:r>
              <a:rPr lang="en-US" sz="2200" dirty="0" smtClean="0"/>
              <a:t>muggling </a:t>
            </a:r>
            <a:r>
              <a:rPr lang="en-US" sz="2200" dirty="0"/>
              <a:t>out of the </a:t>
            </a:r>
            <a:r>
              <a:rPr lang="en-US" sz="2200" dirty="0" smtClean="0"/>
              <a:t>country</a:t>
            </a:r>
            <a:endParaRPr lang="en-US" sz="22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PLACEMENT</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19431090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xfrm>
            <a:off x="1150938" y="6384315"/>
            <a:ext cx="1905000" cy="457200"/>
          </a:xfrm>
        </p:spPr>
        <p:txBody>
          <a:bodyPr/>
          <a:lstStyle/>
          <a:p>
            <a:pPr>
              <a:defRPr/>
            </a:pPr>
            <a:r>
              <a:rPr lang="en-US" smtClean="0"/>
              <a:t>03.06.2018</a:t>
            </a:r>
            <a:endParaRPr lang="en-US" dirty="0"/>
          </a:p>
        </p:txBody>
      </p:sp>
      <p:sp>
        <p:nvSpPr>
          <p:cNvPr id="5123" name="Footer Placeholder 4"/>
          <p:cNvSpPr>
            <a:spLocks noGrp="1"/>
          </p:cNvSpPr>
          <p:nvPr>
            <p:ph type="ftr" sz="quarter" idx="11"/>
          </p:nvPr>
        </p:nvSpPr>
        <p:spPr>
          <a:xfrm>
            <a:off x="3618022" y="6400800"/>
            <a:ext cx="2895600" cy="457200"/>
          </a:xfrm>
        </p:spPr>
        <p:txBody>
          <a:bodyPr/>
          <a:lstStyle/>
          <a:p>
            <a:pPr>
              <a:defRPr/>
            </a:pPr>
            <a:r>
              <a:rPr lang="en-US" smtClean="0"/>
              <a:t>P. P. Shah &amp; Associates</a:t>
            </a:r>
            <a:endParaRPr lang="en-US" dirty="0" smtClean="0"/>
          </a:p>
        </p:txBody>
      </p:sp>
      <p:sp>
        <p:nvSpPr>
          <p:cNvPr id="5124" name="Slide Number Placeholder 5"/>
          <p:cNvSpPr>
            <a:spLocks noGrp="1"/>
          </p:cNvSpPr>
          <p:nvPr>
            <p:ph type="sldNum" sz="quarter" idx="12"/>
          </p:nvPr>
        </p:nvSpPr>
        <p:spPr/>
        <p:txBody>
          <a:bodyPr/>
          <a:lstStyle/>
          <a:p>
            <a:pPr>
              <a:defRPr/>
            </a:pPr>
            <a:fld id="{3FD7C8DE-07DC-4131-809B-CE59E6B43DA3}" type="slidenum">
              <a:rPr lang="en-US" smtClean="0"/>
              <a:pPr>
                <a:defRPr/>
              </a:pPr>
              <a:t>5</a:t>
            </a:fld>
            <a:endParaRPr lang="en-US" dirty="0" smtClean="0"/>
          </a:p>
        </p:txBody>
      </p:sp>
      <p:sp>
        <p:nvSpPr>
          <p:cNvPr id="5125"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Overview of Foreign Exchange Management Act</a:t>
            </a:r>
          </a:p>
        </p:txBody>
      </p:sp>
      <p:sp>
        <p:nvSpPr>
          <p:cNvPr id="5126" name="Rectangle 5"/>
          <p:cNvSpPr>
            <a:spLocks noGrp="1" noChangeArrowheads="1"/>
          </p:cNvSpPr>
          <p:nvPr>
            <p:ph type="body" idx="1"/>
          </p:nvPr>
        </p:nvSpPr>
        <p:spPr>
          <a:xfrm>
            <a:off x="0" y="1219200"/>
            <a:ext cx="9144000" cy="5364480"/>
          </a:xfrm>
        </p:spPr>
        <p:txBody>
          <a:bodyPr/>
          <a:lstStyle/>
          <a:p>
            <a:pPr eaLnBrk="1" hangingPunct="1"/>
            <a:endParaRPr lang="en-US" sz="1800" dirty="0" smtClean="0"/>
          </a:p>
          <a:p>
            <a:pPr eaLnBrk="1" hangingPunct="1"/>
            <a:r>
              <a:rPr lang="en-US" sz="1700" dirty="0" smtClean="0"/>
              <a:t>Applies to whole of India and all branches, offices and agencies outside India, which are owned or controlled by person resident in India – Extra territorial jurisdiction</a:t>
            </a:r>
          </a:p>
          <a:p>
            <a:pPr eaLnBrk="1" hangingPunct="1"/>
            <a:r>
              <a:rPr lang="en-US" sz="1700" dirty="0" smtClean="0"/>
              <a:t>Broadly, the objectives of FEMA are: (i) To facilitate external trade and payments; and (ii) To promote the orderly development and maintenance of foreign exchange market. The Act has assigned an important role to the RBI in the administration of FEMA. </a:t>
            </a:r>
          </a:p>
          <a:p>
            <a:pPr eaLnBrk="1" hangingPunct="1"/>
            <a:r>
              <a:rPr lang="en-US" sz="1700" dirty="0" smtClean="0"/>
              <a:t>FEMA has total 49 sections in which sections 1 to 9 are substantive and the rest are procedural /administrative to carry out function such as Appellate, Investigation, search and authorization to various statutory bodies to make rules, regulations, amendments</a:t>
            </a:r>
          </a:p>
          <a:p>
            <a:pPr eaLnBrk="1" hangingPunct="1"/>
            <a:r>
              <a:rPr lang="en-US" sz="1700" dirty="0" smtClean="0"/>
              <a:t>Section 46 of the Act grants power to Central Government to makes rules and section 47 (as amended by Finance Act, 2015) of the Act grants power to RBI to make regulations to implements its provisions and the rules made there under; also provides that earlier regulations made by RBI, for which power now vests with Central Govt. remain valid until amended / rescinded by Central Govt.</a:t>
            </a:r>
          </a:p>
          <a:p>
            <a:pPr eaLnBrk="1" hangingPunct="1"/>
            <a:r>
              <a:rPr lang="en-US" sz="1700" dirty="0" smtClean="0"/>
              <a:t>Every Rule and Regulation made under this Act shall be laid before each house of parliament Section 48.</a:t>
            </a:r>
          </a:p>
          <a:p>
            <a:pPr eaLnBrk="1" hangingPunct="1"/>
            <a:r>
              <a:rPr lang="en-US" sz="1700" dirty="0" smtClean="0"/>
              <a:t>Section 49 deals with Repeal and savings</a:t>
            </a:r>
          </a:p>
          <a:p>
            <a:pPr eaLnBrk="1" hangingPunct="1"/>
            <a:r>
              <a:rPr lang="en-US" sz="1700" b="1" dirty="0" smtClean="0"/>
              <a:t>Finance Act, 2015 has amended Sections 2, 6, 13, 18, 46 &amp; 47 and inserted new Section 37A</a:t>
            </a:r>
            <a:endParaRPr lang="en-US" sz="1800" dirty="0" smtClean="0"/>
          </a:p>
        </p:txBody>
      </p:sp>
    </p:spTree>
    <p:extLst>
      <p:ext uri="{BB962C8B-B14F-4D97-AF65-F5344CB8AC3E}">
        <p14:creationId xmlns:p14="http://schemas.microsoft.com/office/powerpoint/2010/main" val="361194548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03.06.2018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50</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2000" dirty="0"/>
              <a:t>Refers to a process of disassociating the illegal money from the source of the crime by creating a complex web of financial transactions for concealing its source, trail and ownership.</a:t>
            </a:r>
          </a:p>
          <a:p>
            <a:pPr eaLnBrk="1" hangingPunct="1"/>
            <a:r>
              <a:rPr lang="en-US" sz="2000" dirty="0"/>
              <a:t>Involves creation of complex layers of financial transactions for concealing or disguising the source of the ownership of the funds.</a:t>
            </a:r>
          </a:p>
          <a:p>
            <a:pPr eaLnBrk="1" hangingPunct="1"/>
            <a:r>
              <a:rPr lang="en-US" sz="2000" dirty="0" smtClean="0"/>
              <a:t>Involves:</a:t>
            </a:r>
          </a:p>
          <a:p>
            <a:pPr marL="688975" eaLnBrk="1" hangingPunct="1">
              <a:buFont typeface="Wingdings" panose="05000000000000000000" pitchFamily="2" charset="2"/>
              <a:buChar char="Ø"/>
            </a:pPr>
            <a:r>
              <a:rPr lang="en-US" sz="2000" dirty="0" smtClean="0"/>
              <a:t>channeling </a:t>
            </a:r>
            <a:r>
              <a:rPr lang="en-US" sz="2000" dirty="0"/>
              <a:t>through the purchase </a:t>
            </a:r>
            <a:r>
              <a:rPr lang="en-US" sz="2000" dirty="0" smtClean="0"/>
              <a:t>and sale </a:t>
            </a:r>
            <a:r>
              <a:rPr lang="en-US" sz="2000" dirty="0"/>
              <a:t>of investment instruments such as bonds, stocks, </a:t>
            </a:r>
            <a:r>
              <a:rPr lang="en-US" sz="2000" dirty="0" smtClean="0"/>
              <a:t>and traveler's </a:t>
            </a:r>
            <a:r>
              <a:rPr lang="en-US" sz="2000" dirty="0"/>
              <a:t>cheques or the launderer might simply wire </a:t>
            </a:r>
            <a:r>
              <a:rPr lang="en-US" sz="2000" dirty="0" smtClean="0"/>
              <a:t>the funds </a:t>
            </a:r>
            <a:r>
              <a:rPr lang="en-US" sz="2000" dirty="0"/>
              <a:t>through a series of accounts at various banks </a:t>
            </a:r>
            <a:r>
              <a:rPr lang="en-US" sz="2000" dirty="0" smtClean="0"/>
              <a:t>across the </a:t>
            </a:r>
            <a:r>
              <a:rPr lang="en-US" sz="2000" dirty="0"/>
              <a:t>globe, particularly to those jurisdictions that do </a:t>
            </a:r>
            <a:r>
              <a:rPr lang="en-US" sz="2000" dirty="0" smtClean="0"/>
              <a:t>not cooperate </a:t>
            </a:r>
            <a:r>
              <a:rPr lang="en-US" sz="2000" dirty="0"/>
              <a:t>in anti-money laundering </a:t>
            </a:r>
            <a:endParaRPr lang="en-US" sz="2000" dirty="0" smtClean="0"/>
          </a:p>
          <a:p>
            <a:pPr marL="688975" eaLnBrk="1" hangingPunct="1">
              <a:buFont typeface="Wingdings" panose="05000000000000000000" pitchFamily="2" charset="2"/>
              <a:buChar char="Ø"/>
            </a:pPr>
            <a:r>
              <a:rPr lang="en-US" sz="2000" dirty="0" smtClean="0"/>
              <a:t>disguising the transfer </a:t>
            </a:r>
            <a:r>
              <a:rPr lang="en-US" sz="2000" dirty="0"/>
              <a:t>as payments for goods or </a:t>
            </a:r>
            <a:r>
              <a:rPr lang="en-US" sz="2000" dirty="0" smtClean="0"/>
              <a:t> services</a:t>
            </a:r>
            <a:r>
              <a:rPr lang="en-US" sz="2000" dirty="0"/>
              <a:t>, thus </a:t>
            </a:r>
            <a:r>
              <a:rPr lang="en-US" sz="2000" dirty="0" smtClean="0"/>
              <a:t>giving them </a:t>
            </a:r>
            <a:r>
              <a:rPr lang="en-US" sz="2000" dirty="0"/>
              <a:t>a legitimate appearance.</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LAYERING</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69466173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03.06.2018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51</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2000" dirty="0"/>
              <a:t>A number of rotations to slush funds are given </a:t>
            </a:r>
            <a:r>
              <a:rPr lang="en-US" sz="2000" dirty="0" smtClean="0"/>
              <a:t>through banks </a:t>
            </a:r>
            <a:r>
              <a:rPr lang="en-US" sz="2000" dirty="0"/>
              <a:t>and this complex layer of financial </a:t>
            </a:r>
            <a:r>
              <a:rPr lang="en-US" sz="2000" dirty="0" smtClean="0"/>
              <a:t>transactions are </a:t>
            </a:r>
            <a:r>
              <a:rPr lang="en-US" sz="2000" dirty="0"/>
              <a:t>carried out to divorce the illicit proceeds from </a:t>
            </a:r>
            <a:r>
              <a:rPr lang="en-US" sz="2000" dirty="0" smtClean="0"/>
              <a:t>their source </a:t>
            </a:r>
            <a:r>
              <a:rPr lang="en-US" sz="2000" dirty="0"/>
              <a:t>and mislead the investigating agencies.</a:t>
            </a:r>
          </a:p>
          <a:p>
            <a:pPr eaLnBrk="1" hangingPunct="1"/>
            <a:endParaRPr lang="en-US" sz="2000" dirty="0" smtClean="0"/>
          </a:p>
          <a:p>
            <a:pPr eaLnBrk="1" hangingPunct="1"/>
            <a:r>
              <a:rPr lang="en-US" sz="2000" dirty="0" smtClean="0"/>
              <a:t>The </a:t>
            </a:r>
            <a:r>
              <a:rPr lang="en-US" sz="2000" dirty="0"/>
              <a:t>high-value goods and monetary instruments </a:t>
            </a:r>
            <a:r>
              <a:rPr lang="en-US" sz="2000" dirty="0" smtClean="0"/>
              <a:t>are resold </a:t>
            </a:r>
            <a:r>
              <a:rPr lang="en-US" sz="2000" dirty="0"/>
              <a:t>and the proceeds are invested in real estate </a:t>
            </a:r>
            <a:r>
              <a:rPr lang="en-US" sz="2000" dirty="0" smtClean="0"/>
              <a:t>and legitimate </a:t>
            </a:r>
            <a:r>
              <a:rPr lang="en-US" sz="2000" dirty="0"/>
              <a:t>businesses, particularly in the leisure </a:t>
            </a:r>
            <a:r>
              <a:rPr lang="en-US" sz="2000" dirty="0" smtClean="0"/>
              <a:t>and tourism </a:t>
            </a:r>
            <a:r>
              <a:rPr lang="en-US" sz="2000" dirty="0"/>
              <a:t>industries.</a:t>
            </a:r>
          </a:p>
          <a:p>
            <a:pPr eaLnBrk="1" hangingPunct="1"/>
            <a:endParaRPr lang="en-US" sz="2000" dirty="0" smtClean="0"/>
          </a:p>
          <a:p>
            <a:pPr eaLnBrk="1" hangingPunct="1"/>
            <a:r>
              <a:rPr lang="en-US" sz="2000" dirty="0" smtClean="0"/>
              <a:t>Shell </a:t>
            </a:r>
            <a:r>
              <a:rPr lang="en-US" sz="2000" dirty="0"/>
              <a:t>companies i.e. paper </a:t>
            </a:r>
            <a:r>
              <a:rPr lang="en-US" sz="2000" dirty="0" smtClean="0"/>
              <a:t>companies / bogus companies</a:t>
            </a:r>
            <a:r>
              <a:rPr lang="en-US" sz="2000" dirty="0"/>
              <a:t>) serve as front and are registered </a:t>
            </a:r>
            <a:r>
              <a:rPr lang="en-US" sz="2000" dirty="0" smtClean="0"/>
              <a:t>in offshore </a:t>
            </a:r>
            <a:r>
              <a:rPr lang="en-US" sz="2000" dirty="0"/>
              <a:t>havens.</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LAYERING (con’t)</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35874164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03.06.2018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52</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2200" dirty="0"/>
              <a:t>Refers to the process of integrating the now ‘clean’ money into the regular economy.</a:t>
            </a:r>
          </a:p>
          <a:p>
            <a:pPr eaLnBrk="1" hangingPunct="1"/>
            <a:endParaRPr lang="en-US" sz="2200" dirty="0" smtClean="0"/>
          </a:p>
          <a:p>
            <a:pPr eaLnBrk="1" hangingPunct="1"/>
            <a:r>
              <a:rPr lang="en-US" sz="2200" dirty="0" smtClean="0"/>
              <a:t>Involves </a:t>
            </a:r>
            <a:r>
              <a:rPr lang="en-US" sz="2200" dirty="0"/>
              <a:t>assimilation of layered money into the legitimate economic and financial </a:t>
            </a:r>
            <a:r>
              <a:rPr lang="en-US" sz="2200" dirty="0" smtClean="0"/>
              <a:t>system for later extraction</a:t>
            </a:r>
          </a:p>
          <a:p>
            <a:pPr eaLnBrk="1" hangingPunct="1"/>
            <a:endParaRPr lang="en-US" sz="2200" dirty="0" smtClean="0"/>
          </a:p>
          <a:p>
            <a:pPr eaLnBrk="1" hangingPunct="1"/>
            <a:r>
              <a:rPr lang="en-US" sz="2200" dirty="0" smtClean="0"/>
              <a:t>It </a:t>
            </a:r>
            <a:r>
              <a:rPr lang="en-US" sz="2200" dirty="0"/>
              <a:t>involves making the wealth derived </a:t>
            </a:r>
            <a:r>
              <a:rPr lang="en-US" sz="2200" dirty="0" smtClean="0"/>
              <a:t>from crime </a:t>
            </a:r>
            <a:r>
              <a:rPr lang="en-US" sz="2200" dirty="0"/>
              <a:t>appear </a:t>
            </a:r>
            <a:r>
              <a:rPr lang="en-US" sz="2200" dirty="0" smtClean="0"/>
              <a:t>legitimate</a:t>
            </a:r>
          </a:p>
          <a:p>
            <a:pPr eaLnBrk="1" hangingPunct="1"/>
            <a:endParaRPr lang="en-US" sz="2200" dirty="0" smtClean="0"/>
          </a:p>
          <a:p>
            <a:pPr eaLnBrk="1" hangingPunct="1"/>
            <a:r>
              <a:rPr lang="en-US" sz="2200" dirty="0" smtClean="0"/>
              <a:t>By </a:t>
            </a:r>
            <a:r>
              <a:rPr lang="en-US" sz="2200" dirty="0"/>
              <a:t>this stage, it is exceedingly difficult to distinguish legal and illegal </a:t>
            </a:r>
            <a:r>
              <a:rPr lang="en-US" sz="2200" dirty="0" smtClean="0"/>
              <a:t>wealth</a:t>
            </a:r>
            <a:endParaRPr lang="en-US" sz="2200" dirty="0"/>
          </a:p>
          <a:p>
            <a:pPr eaLnBrk="1" hangingPunct="1"/>
            <a:endParaRPr lang="en-US" sz="22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INTEGRATION</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275637007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03.06.2018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53</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2200" dirty="0" smtClean="0"/>
              <a:t>Smurfing: It </a:t>
            </a:r>
            <a:r>
              <a:rPr lang="en-US" sz="2200" dirty="0"/>
              <a:t>involves many individuals </a:t>
            </a:r>
            <a:r>
              <a:rPr lang="en-US" sz="2200" dirty="0" smtClean="0"/>
              <a:t>who deposit </a:t>
            </a:r>
            <a:r>
              <a:rPr lang="en-US" sz="2200" dirty="0"/>
              <a:t>cash into bank accounts or buy </a:t>
            </a:r>
            <a:r>
              <a:rPr lang="en-US" sz="2200" dirty="0" smtClean="0"/>
              <a:t>bank drafts </a:t>
            </a:r>
            <a:r>
              <a:rPr lang="en-US" sz="2200" dirty="0"/>
              <a:t>in amounts in small amounts to </a:t>
            </a:r>
            <a:r>
              <a:rPr lang="en-US" sz="2200" dirty="0" smtClean="0"/>
              <a:t>avoid the </a:t>
            </a:r>
            <a:r>
              <a:rPr lang="en-US" sz="2200" dirty="0"/>
              <a:t>reporting threshold.</a:t>
            </a:r>
          </a:p>
          <a:p>
            <a:pPr eaLnBrk="1" hangingPunct="1"/>
            <a:r>
              <a:rPr lang="en-US" sz="2200" dirty="0" smtClean="0"/>
              <a:t>Bank </a:t>
            </a:r>
            <a:r>
              <a:rPr lang="en-US" sz="2200" dirty="0"/>
              <a:t>Complicity: Bank complicity occurs </a:t>
            </a:r>
            <a:r>
              <a:rPr lang="en-US" sz="2200" dirty="0" smtClean="0"/>
              <a:t>when a </a:t>
            </a:r>
            <a:r>
              <a:rPr lang="en-US" sz="2200" dirty="0"/>
              <a:t>bank employee is involved in facilitating </a:t>
            </a:r>
            <a:r>
              <a:rPr lang="en-US" sz="2200" dirty="0" smtClean="0"/>
              <a:t>part of </a:t>
            </a:r>
            <a:r>
              <a:rPr lang="en-US" sz="2200" dirty="0"/>
              <a:t>the money laundering </a:t>
            </a:r>
            <a:r>
              <a:rPr lang="en-US" sz="2200" dirty="0" smtClean="0"/>
              <a:t>process</a:t>
            </a:r>
          </a:p>
          <a:p>
            <a:pPr eaLnBrk="1" hangingPunct="1"/>
            <a:r>
              <a:rPr lang="en-US" sz="2200" dirty="0"/>
              <a:t>Money Services and Currency </a:t>
            </a:r>
            <a:r>
              <a:rPr lang="en-US" sz="2200" dirty="0" smtClean="0"/>
              <a:t>Exchanges: they provide </a:t>
            </a:r>
            <a:r>
              <a:rPr lang="en-US" sz="2200" dirty="0"/>
              <a:t>a service that enables individuals </a:t>
            </a:r>
            <a:r>
              <a:rPr lang="en-US" sz="2200" dirty="0" smtClean="0"/>
              <a:t>to exchange </a:t>
            </a:r>
            <a:r>
              <a:rPr lang="en-US" sz="2200" dirty="0"/>
              <a:t>foreign currency that can then </a:t>
            </a:r>
            <a:r>
              <a:rPr lang="en-US" sz="2200" dirty="0" smtClean="0"/>
              <a:t>be transported </a:t>
            </a:r>
            <a:r>
              <a:rPr lang="en-US" sz="2200" dirty="0"/>
              <a:t>out of the country</a:t>
            </a:r>
          </a:p>
          <a:p>
            <a:pPr eaLnBrk="1" hangingPunct="1"/>
            <a:r>
              <a:rPr lang="en-US" sz="2200" dirty="0" smtClean="0"/>
              <a:t>Asset </a:t>
            </a:r>
            <a:r>
              <a:rPr lang="en-US" sz="2200" dirty="0"/>
              <a:t>Purchases with Bulk Cash</a:t>
            </a:r>
          </a:p>
          <a:p>
            <a:pPr eaLnBrk="1" hangingPunct="1"/>
            <a:r>
              <a:rPr lang="en-US" sz="2200" dirty="0" smtClean="0"/>
              <a:t>Electronic </a:t>
            </a:r>
            <a:r>
              <a:rPr lang="en-US" sz="2200" dirty="0"/>
              <a:t>Funds Transfer</a:t>
            </a:r>
          </a:p>
          <a:p>
            <a:pPr eaLnBrk="1" hangingPunct="1"/>
            <a:r>
              <a:rPr lang="en-US" sz="2200" dirty="0" smtClean="0"/>
              <a:t>Postal </a:t>
            </a:r>
            <a:r>
              <a:rPr lang="en-US" sz="2200" dirty="0"/>
              <a:t>Money </a:t>
            </a:r>
            <a:r>
              <a:rPr lang="en-US" sz="2200" dirty="0" smtClean="0"/>
              <a:t>Orders</a:t>
            </a:r>
          </a:p>
          <a:p>
            <a:pPr eaLnBrk="1" hangingPunct="1"/>
            <a:r>
              <a:rPr lang="en-US" sz="2200" dirty="0" smtClean="0"/>
              <a:t>Credit cards</a:t>
            </a:r>
          </a:p>
          <a:p>
            <a:pPr eaLnBrk="1" hangingPunct="1"/>
            <a:r>
              <a:rPr lang="en-US" sz="2200" dirty="0" smtClean="0"/>
              <a:t>Casino winnings</a:t>
            </a:r>
            <a:endParaRPr lang="en-US" sz="22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METHODS OF MONEY LAUNDERING</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386701076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03.06.2018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54</a:t>
            </a:fld>
            <a:endParaRPr lang="en-US" dirty="0" smtClean="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2200" dirty="0"/>
              <a:t>Refining: This </a:t>
            </a:r>
            <a:r>
              <a:rPr lang="en-US" sz="2200" dirty="0" smtClean="0"/>
              <a:t>involves </a:t>
            </a:r>
            <a:r>
              <a:rPr lang="en-US" sz="2200" dirty="0"/>
              <a:t>the exchange of small </a:t>
            </a:r>
            <a:r>
              <a:rPr lang="en-US" sz="2200" dirty="0" smtClean="0"/>
              <a:t>denomination bills </a:t>
            </a:r>
            <a:r>
              <a:rPr lang="en-US" sz="2200" dirty="0"/>
              <a:t>for larger ones </a:t>
            </a:r>
            <a:r>
              <a:rPr lang="en-US" sz="2200" dirty="0" smtClean="0"/>
              <a:t>at a number </a:t>
            </a:r>
            <a:r>
              <a:rPr lang="en-US" sz="2200" dirty="0"/>
              <a:t>of different banks in order not to </a:t>
            </a:r>
            <a:r>
              <a:rPr lang="en-US" sz="2200" dirty="0" smtClean="0"/>
              <a:t>raise suspicion</a:t>
            </a:r>
            <a:r>
              <a:rPr lang="en-US" sz="2200" dirty="0"/>
              <a:t>. This serves to decrease the bulk </a:t>
            </a:r>
            <a:r>
              <a:rPr lang="en-US" sz="2200" dirty="0" smtClean="0"/>
              <a:t>of large </a:t>
            </a:r>
            <a:r>
              <a:rPr lang="en-US" sz="2200" dirty="0"/>
              <a:t>quantities of </a:t>
            </a:r>
            <a:r>
              <a:rPr lang="en-US" sz="2200" dirty="0" smtClean="0"/>
              <a:t>cash</a:t>
            </a:r>
          </a:p>
          <a:p>
            <a:pPr eaLnBrk="1" hangingPunct="1"/>
            <a:r>
              <a:rPr lang="en-US" sz="2200" dirty="0"/>
              <a:t>Co-mingling of </a:t>
            </a:r>
            <a:r>
              <a:rPr lang="en-US" sz="2200" dirty="0" smtClean="0"/>
              <a:t>Funds with legitimate business</a:t>
            </a:r>
          </a:p>
          <a:p>
            <a:pPr eaLnBrk="1" hangingPunct="1"/>
            <a:r>
              <a:rPr lang="en-US" sz="2200" dirty="0"/>
              <a:t>Value Tampering: </a:t>
            </a:r>
            <a:r>
              <a:rPr lang="en-US" sz="2200" dirty="0" smtClean="0"/>
              <a:t>sale of property at </a:t>
            </a:r>
            <a:r>
              <a:rPr lang="en-US" sz="2200" dirty="0"/>
              <a:t>a price below its actual value </a:t>
            </a:r>
            <a:r>
              <a:rPr lang="en-US" sz="2200" dirty="0" smtClean="0"/>
              <a:t>and then accepting </a:t>
            </a:r>
            <a:r>
              <a:rPr lang="en-US" sz="2200" dirty="0"/>
              <a:t>the difference of the purchase </a:t>
            </a:r>
            <a:r>
              <a:rPr lang="en-US" sz="2200" dirty="0" smtClean="0"/>
              <a:t>price "under </a:t>
            </a:r>
            <a:r>
              <a:rPr lang="en-US" sz="2200" dirty="0"/>
              <a:t>the </a:t>
            </a:r>
            <a:r>
              <a:rPr lang="en-US" sz="2200" dirty="0" smtClean="0"/>
              <a:t>table“</a:t>
            </a:r>
          </a:p>
          <a:p>
            <a:pPr eaLnBrk="1" hangingPunct="1"/>
            <a:r>
              <a:rPr lang="en-US" sz="2200" dirty="0" smtClean="0"/>
              <a:t>Loan back: where paperwork for loan or mortgage is created in exchange for a sum of illegitimate money. This is followed by regular loan payments creating further legitimacy</a:t>
            </a:r>
            <a:endParaRPr lang="en-US" sz="22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METHODS OF MONEY LAUNDERING</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44158566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03.06.2018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55</a:t>
            </a:fld>
            <a:endParaRPr lang="en-US" dirty="0" smtClean="0"/>
          </a:p>
        </p:txBody>
      </p:sp>
      <p:sp>
        <p:nvSpPr>
          <p:cNvPr id="6148" name="Rectangle 3"/>
          <p:cNvSpPr>
            <a:spLocks noGrp="1" noChangeArrowheads="1"/>
          </p:cNvSpPr>
          <p:nvPr>
            <p:ph type="body" idx="4294967295"/>
          </p:nvPr>
        </p:nvSpPr>
        <p:spPr>
          <a:xfrm>
            <a:off x="961697" y="1402857"/>
            <a:ext cx="7772400" cy="4887583"/>
          </a:xfrm>
        </p:spPr>
        <p:txBody>
          <a:bodyPr/>
          <a:lstStyle/>
          <a:p>
            <a:pPr eaLnBrk="1" hangingPunct="1"/>
            <a:r>
              <a:rPr lang="en-US" sz="1800" dirty="0" smtClean="0"/>
              <a:t>Structure</a:t>
            </a:r>
          </a:p>
          <a:p>
            <a:pPr eaLnBrk="1" hangingPunct="1">
              <a:buNone/>
            </a:pPr>
            <a:r>
              <a:rPr lang="en-US" sz="1800" dirty="0" smtClean="0"/>
              <a:t>	</a:t>
            </a:r>
            <a:endParaRPr lang="en-US" sz="2000" dirty="0" smtClean="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smtClean="0"/>
              <a:t>STRUCTURE OF PMLA</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515180923"/>
              </p:ext>
            </p:extLst>
          </p:nvPr>
        </p:nvGraphicFramePr>
        <p:xfrm>
          <a:off x="1429407" y="1791138"/>
          <a:ext cx="6910552" cy="4450080"/>
        </p:xfrm>
        <a:graphic>
          <a:graphicData uri="http://schemas.openxmlformats.org/drawingml/2006/table">
            <a:tbl>
              <a:tblPr firstRow="1" bandRow="1">
                <a:tableStyleId>{7E9639D4-E3E2-4D34-9284-5A2195B3D0D7}</a:tableStyleId>
              </a:tblPr>
              <a:tblGrid>
                <a:gridCol w="1668064"/>
                <a:gridCol w="5242488"/>
              </a:tblGrid>
              <a:tr h="370840">
                <a:tc>
                  <a:txBody>
                    <a:bodyPr/>
                    <a:lstStyle/>
                    <a:p>
                      <a:pPr algn="ctr"/>
                      <a:r>
                        <a:rPr lang="en-US" sz="1600" dirty="0" smtClean="0"/>
                        <a:t>Section No.</a:t>
                      </a:r>
                      <a:endParaRPr lang="en-US" sz="1600" b="0" dirty="0">
                        <a:solidFill>
                          <a:schemeClr val="tx1"/>
                        </a:solidFill>
                      </a:endParaRPr>
                    </a:p>
                  </a:txBody>
                  <a:tcPr/>
                </a:tc>
                <a:tc>
                  <a:txBody>
                    <a:bodyPr/>
                    <a:lstStyle/>
                    <a:p>
                      <a:pPr algn="ctr"/>
                      <a:r>
                        <a:rPr lang="en-US" sz="1600" dirty="0" smtClean="0"/>
                        <a:t>Description</a:t>
                      </a:r>
                      <a:endParaRPr lang="en-US" sz="1600" b="0" dirty="0">
                        <a:solidFill>
                          <a:schemeClr val="tx1"/>
                        </a:solidFill>
                      </a:endParaRPr>
                    </a:p>
                  </a:txBody>
                  <a:tcPr/>
                </a:tc>
              </a:tr>
              <a:tr h="370840">
                <a:tc>
                  <a:txBody>
                    <a:bodyPr/>
                    <a:lstStyle/>
                    <a:p>
                      <a:pPr algn="ctr"/>
                      <a:r>
                        <a:rPr lang="en-US" sz="1600" dirty="0" smtClean="0"/>
                        <a:t>3</a:t>
                      </a:r>
                      <a:endParaRPr lang="en-US" sz="1600" dirty="0"/>
                    </a:p>
                  </a:txBody>
                  <a:tcPr/>
                </a:tc>
                <a:tc>
                  <a:txBody>
                    <a:bodyPr/>
                    <a:lstStyle/>
                    <a:p>
                      <a:r>
                        <a:rPr lang="en-US" sz="1600" dirty="0" smtClean="0"/>
                        <a:t>Offence of Money-laundering</a:t>
                      </a:r>
                      <a:endParaRPr lang="en-US" sz="1600" dirty="0"/>
                    </a:p>
                  </a:txBody>
                  <a:tcPr/>
                </a:tc>
              </a:tr>
              <a:tr h="370840">
                <a:tc>
                  <a:txBody>
                    <a:bodyPr/>
                    <a:lstStyle/>
                    <a:p>
                      <a:pPr algn="ctr"/>
                      <a:r>
                        <a:rPr lang="en-US" sz="1600" dirty="0" smtClean="0"/>
                        <a:t>4</a:t>
                      </a:r>
                      <a:endParaRPr lang="en-US" sz="1600" dirty="0"/>
                    </a:p>
                  </a:txBody>
                  <a:tcPr/>
                </a:tc>
                <a:tc>
                  <a:txBody>
                    <a:bodyPr/>
                    <a:lstStyle/>
                    <a:p>
                      <a:r>
                        <a:rPr lang="en-US" sz="1600" dirty="0" smtClean="0"/>
                        <a:t>Punishment</a:t>
                      </a:r>
                      <a:r>
                        <a:rPr lang="en-US" sz="1600" baseline="0" dirty="0" smtClean="0"/>
                        <a:t> for </a:t>
                      </a:r>
                      <a:r>
                        <a:rPr lang="en-US" sz="1600" dirty="0" smtClean="0"/>
                        <a:t>Money-laundering</a:t>
                      </a:r>
                      <a:endParaRPr lang="en-US" sz="1600" dirty="0"/>
                    </a:p>
                  </a:txBody>
                  <a:tcPr/>
                </a:tc>
              </a:tr>
              <a:tr h="370840">
                <a:tc>
                  <a:txBody>
                    <a:bodyPr/>
                    <a:lstStyle/>
                    <a:p>
                      <a:pPr algn="ctr"/>
                      <a:r>
                        <a:rPr lang="en-US" sz="1600" dirty="0" smtClean="0"/>
                        <a:t>5</a:t>
                      </a:r>
                      <a:endParaRPr lang="en-US" sz="1600" dirty="0"/>
                    </a:p>
                  </a:txBody>
                  <a:tcPr/>
                </a:tc>
                <a:tc>
                  <a:txBody>
                    <a:bodyPr/>
                    <a:lstStyle/>
                    <a:p>
                      <a:r>
                        <a:rPr lang="en-US" sz="1600" dirty="0" smtClean="0"/>
                        <a:t>Attachment of Property involved in Money-laundering</a:t>
                      </a:r>
                      <a:endParaRPr lang="en-US" sz="1600" dirty="0"/>
                    </a:p>
                  </a:txBody>
                  <a:tcPr/>
                </a:tc>
              </a:tr>
              <a:tr h="370840">
                <a:tc>
                  <a:txBody>
                    <a:bodyPr/>
                    <a:lstStyle/>
                    <a:p>
                      <a:pPr algn="ctr"/>
                      <a:r>
                        <a:rPr lang="en-US" sz="1600" dirty="0" smtClean="0"/>
                        <a:t>6</a:t>
                      </a:r>
                      <a:endParaRPr lang="en-US" sz="1600" dirty="0"/>
                    </a:p>
                  </a:txBody>
                  <a:tcPr/>
                </a:tc>
                <a:tc>
                  <a:txBody>
                    <a:bodyPr/>
                    <a:lstStyle/>
                    <a:p>
                      <a:r>
                        <a:rPr lang="en-US" sz="1600" dirty="0" smtClean="0"/>
                        <a:t>Adjudicating</a:t>
                      </a:r>
                      <a:r>
                        <a:rPr lang="en-US" sz="1600" baseline="0" dirty="0" smtClean="0"/>
                        <a:t> authorities, composition, powers, etc.</a:t>
                      </a:r>
                      <a:endParaRPr lang="en-US" sz="1600" dirty="0"/>
                    </a:p>
                  </a:txBody>
                  <a:tcPr/>
                </a:tc>
              </a:tr>
              <a:tr h="370840">
                <a:tc>
                  <a:txBody>
                    <a:bodyPr/>
                    <a:lstStyle/>
                    <a:p>
                      <a:pPr algn="ctr"/>
                      <a:r>
                        <a:rPr lang="en-US" sz="1600" dirty="0" smtClean="0"/>
                        <a:t>7</a:t>
                      </a:r>
                      <a:endParaRPr lang="en-US" sz="1600" dirty="0"/>
                    </a:p>
                  </a:txBody>
                  <a:tcPr/>
                </a:tc>
                <a:tc>
                  <a:txBody>
                    <a:bodyPr/>
                    <a:lstStyle/>
                    <a:p>
                      <a:r>
                        <a:rPr lang="en-US" sz="1600" dirty="0" smtClean="0"/>
                        <a:t>Staff of Adjudicating authorities</a:t>
                      </a:r>
                    </a:p>
                  </a:txBody>
                  <a:tcPr/>
                </a:tc>
              </a:tr>
              <a:tr h="370840">
                <a:tc>
                  <a:txBody>
                    <a:bodyPr/>
                    <a:lstStyle/>
                    <a:p>
                      <a:pPr algn="ctr"/>
                      <a:r>
                        <a:rPr lang="en-US" sz="1600" dirty="0" smtClean="0"/>
                        <a:t>8</a:t>
                      </a:r>
                      <a:endParaRPr lang="en-US" sz="1600" dirty="0"/>
                    </a:p>
                  </a:txBody>
                  <a:tcPr/>
                </a:tc>
                <a:tc>
                  <a:txBody>
                    <a:bodyPr/>
                    <a:lstStyle/>
                    <a:p>
                      <a:r>
                        <a:rPr lang="en-US" sz="1600" dirty="0" smtClean="0"/>
                        <a:t>Adjudication</a:t>
                      </a:r>
                    </a:p>
                  </a:txBody>
                  <a:tcPr/>
                </a:tc>
              </a:tr>
              <a:tr h="370840">
                <a:tc>
                  <a:txBody>
                    <a:bodyPr/>
                    <a:lstStyle/>
                    <a:p>
                      <a:pPr algn="ctr"/>
                      <a:r>
                        <a:rPr lang="en-US" sz="1600" dirty="0" smtClean="0"/>
                        <a:t>9</a:t>
                      </a:r>
                      <a:endParaRPr lang="en-US" sz="1600" dirty="0"/>
                    </a:p>
                  </a:txBody>
                  <a:tcPr/>
                </a:tc>
                <a:tc>
                  <a:txBody>
                    <a:bodyPr/>
                    <a:lstStyle/>
                    <a:p>
                      <a:r>
                        <a:rPr lang="en-US" sz="1600" dirty="0" smtClean="0"/>
                        <a:t>Vesting of Property</a:t>
                      </a:r>
                      <a:r>
                        <a:rPr lang="en-US" sz="1600" baseline="0" dirty="0" smtClean="0"/>
                        <a:t> in Central Government</a:t>
                      </a:r>
                    </a:p>
                  </a:txBody>
                  <a:tcPr/>
                </a:tc>
              </a:tr>
              <a:tr h="370840">
                <a:tc>
                  <a:txBody>
                    <a:bodyPr/>
                    <a:lstStyle/>
                    <a:p>
                      <a:pPr algn="ctr"/>
                      <a:r>
                        <a:rPr lang="en-US" sz="1600" dirty="0" smtClean="0"/>
                        <a:t>10</a:t>
                      </a:r>
                      <a:endParaRPr lang="en-US" sz="1600" dirty="0"/>
                    </a:p>
                  </a:txBody>
                  <a:tcPr/>
                </a:tc>
                <a:tc>
                  <a:txBody>
                    <a:bodyPr/>
                    <a:lstStyle/>
                    <a:p>
                      <a:r>
                        <a:rPr lang="en-US" sz="1600" baseline="0" dirty="0" smtClean="0"/>
                        <a:t>Management of Properties confiscated</a:t>
                      </a:r>
                    </a:p>
                  </a:txBody>
                  <a:tcPr/>
                </a:tc>
              </a:tr>
              <a:tr h="370840">
                <a:tc>
                  <a:txBody>
                    <a:bodyPr/>
                    <a:lstStyle/>
                    <a:p>
                      <a:pPr algn="ctr"/>
                      <a:r>
                        <a:rPr lang="en-US" sz="1600" dirty="0" smtClean="0"/>
                        <a:t>11</a:t>
                      </a:r>
                      <a:endParaRPr lang="en-US" sz="1600" dirty="0"/>
                    </a:p>
                  </a:txBody>
                  <a:tcPr/>
                </a:tc>
                <a:tc>
                  <a:txBody>
                    <a:bodyPr/>
                    <a:lstStyle/>
                    <a:p>
                      <a:r>
                        <a:rPr lang="en-US" sz="1600" baseline="0" dirty="0" smtClean="0"/>
                        <a:t>Power regarding summons, evidence, etc.</a:t>
                      </a:r>
                    </a:p>
                  </a:txBody>
                  <a:tcPr/>
                </a:tc>
              </a:tr>
              <a:tr h="370840">
                <a:tc>
                  <a:txBody>
                    <a:bodyPr/>
                    <a:lstStyle/>
                    <a:p>
                      <a:pPr algn="ctr"/>
                      <a:r>
                        <a:rPr lang="en-US" sz="1600" dirty="0" smtClean="0"/>
                        <a:t>12</a:t>
                      </a:r>
                      <a:endParaRPr lang="en-US" sz="1600" dirty="0"/>
                    </a:p>
                  </a:txBody>
                  <a:tcPr/>
                </a:tc>
                <a:tc>
                  <a:txBody>
                    <a:bodyPr/>
                    <a:lstStyle/>
                    <a:p>
                      <a:r>
                        <a:rPr lang="en-US" sz="1600" baseline="0" dirty="0" smtClean="0"/>
                        <a:t>Obligation of Banking companies, FIs &amp; intermediaries</a:t>
                      </a:r>
                    </a:p>
                  </a:txBody>
                  <a:tcPr/>
                </a:tc>
              </a:tr>
              <a:tr h="370840">
                <a:tc>
                  <a:txBody>
                    <a:bodyPr/>
                    <a:lstStyle/>
                    <a:p>
                      <a:pPr algn="ctr"/>
                      <a:r>
                        <a:rPr lang="en-US" sz="1600" dirty="0" smtClean="0"/>
                        <a:t>12A</a:t>
                      </a:r>
                      <a:endParaRPr lang="en-US" sz="1600" dirty="0"/>
                    </a:p>
                  </a:txBody>
                  <a:tcPr/>
                </a:tc>
                <a:tc>
                  <a:txBody>
                    <a:bodyPr/>
                    <a:lstStyle/>
                    <a:p>
                      <a:r>
                        <a:rPr lang="en-US" sz="1600" baseline="0" dirty="0" smtClean="0"/>
                        <a:t>Access to information from reporting entity</a:t>
                      </a:r>
                    </a:p>
                  </a:txBody>
                  <a:tcPr/>
                </a:tc>
              </a:tr>
            </a:tbl>
          </a:graphicData>
        </a:graphic>
      </p:graphicFrame>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03.06.2018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56</a:t>
            </a:fld>
            <a:endParaRPr lang="en-US" dirty="0" smtClean="0"/>
          </a:p>
        </p:txBody>
      </p:sp>
      <p:sp>
        <p:nvSpPr>
          <p:cNvPr id="6148" name="Rectangle 3"/>
          <p:cNvSpPr>
            <a:spLocks noGrp="1" noChangeArrowheads="1"/>
          </p:cNvSpPr>
          <p:nvPr>
            <p:ph type="body" idx="4294967295"/>
          </p:nvPr>
        </p:nvSpPr>
        <p:spPr>
          <a:xfrm>
            <a:off x="961697" y="1402857"/>
            <a:ext cx="7772400" cy="4887583"/>
          </a:xfrm>
        </p:spPr>
        <p:txBody>
          <a:bodyPr/>
          <a:lstStyle/>
          <a:p>
            <a:pPr eaLnBrk="1" hangingPunct="1"/>
            <a:r>
              <a:rPr lang="en-US" sz="1800" dirty="0" smtClean="0"/>
              <a:t>Structure of PMLA</a:t>
            </a:r>
          </a:p>
          <a:p>
            <a:pPr eaLnBrk="1" hangingPunct="1"/>
            <a:endParaRPr lang="en-US" sz="1800" dirty="0" smtClean="0"/>
          </a:p>
          <a:p>
            <a:pPr eaLnBrk="1" hangingPunct="1">
              <a:buNone/>
            </a:pPr>
            <a:r>
              <a:rPr lang="en-US" sz="1800" dirty="0" smtClean="0"/>
              <a:t>	</a:t>
            </a:r>
            <a:endParaRPr lang="en-US" sz="2000" dirty="0" smtClean="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STRUCTURE OF </a:t>
            </a:r>
            <a:r>
              <a:rPr lang="en-US" sz="3200" dirty="0" smtClean="0"/>
              <a:t>PMLA (con’t)</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178202113"/>
              </p:ext>
            </p:extLst>
          </p:nvPr>
        </p:nvGraphicFramePr>
        <p:xfrm>
          <a:off x="1429407" y="1791138"/>
          <a:ext cx="6910552" cy="4124960"/>
        </p:xfrm>
        <a:graphic>
          <a:graphicData uri="http://schemas.openxmlformats.org/drawingml/2006/table">
            <a:tbl>
              <a:tblPr firstRow="1" bandRow="1">
                <a:tableStyleId>{7E9639D4-E3E2-4D34-9284-5A2195B3D0D7}</a:tableStyleId>
              </a:tblPr>
              <a:tblGrid>
                <a:gridCol w="1668064"/>
                <a:gridCol w="5242488"/>
              </a:tblGrid>
              <a:tr h="370840">
                <a:tc>
                  <a:txBody>
                    <a:bodyPr/>
                    <a:lstStyle/>
                    <a:p>
                      <a:pPr algn="ctr"/>
                      <a:r>
                        <a:rPr lang="en-US" sz="1600" dirty="0" smtClean="0"/>
                        <a:t>Section No.</a:t>
                      </a:r>
                      <a:endParaRPr lang="en-US" sz="1600" b="0" dirty="0">
                        <a:solidFill>
                          <a:schemeClr val="tx1"/>
                        </a:solidFill>
                      </a:endParaRPr>
                    </a:p>
                  </a:txBody>
                  <a:tcPr/>
                </a:tc>
                <a:tc>
                  <a:txBody>
                    <a:bodyPr/>
                    <a:lstStyle/>
                    <a:p>
                      <a:pPr algn="ctr"/>
                      <a:r>
                        <a:rPr lang="en-US" sz="1600" dirty="0" smtClean="0"/>
                        <a:t>Description</a:t>
                      </a:r>
                      <a:endParaRPr lang="en-US" sz="1600" b="0" dirty="0">
                        <a:solidFill>
                          <a:schemeClr val="tx1"/>
                        </a:solidFill>
                      </a:endParaRPr>
                    </a:p>
                  </a:txBody>
                  <a:tcPr/>
                </a:tc>
              </a:tr>
              <a:tr h="370840">
                <a:tc>
                  <a:txBody>
                    <a:bodyPr/>
                    <a:lstStyle/>
                    <a:p>
                      <a:pPr algn="ctr"/>
                      <a:r>
                        <a:rPr lang="en-US" sz="1600" dirty="0" smtClean="0"/>
                        <a:t>17</a:t>
                      </a:r>
                      <a:endParaRPr lang="en-US" sz="1600" dirty="0"/>
                    </a:p>
                  </a:txBody>
                  <a:tcPr/>
                </a:tc>
                <a:tc>
                  <a:txBody>
                    <a:bodyPr/>
                    <a:lstStyle/>
                    <a:p>
                      <a:r>
                        <a:rPr lang="en-US" sz="1600" dirty="0" smtClean="0"/>
                        <a:t>Search &amp; Seizure</a:t>
                      </a:r>
                      <a:endParaRPr lang="en-US" sz="1600" dirty="0"/>
                    </a:p>
                  </a:txBody>
                  <a:tcPr/>
                </a:tc>
              </a:tr>
              <a:tr h="370840">
                <a:tc>
                  <a:txBody>
                    <a:bodyPr/>
                    <a:lstStyle/>
                    <a:p>
                      <a:pPr algn="ctr"/>
                      <a:r>
                        <a:rPr lang="en-US" sz="1600" dirty="0" smtClean="0"/>
                        <a:t>18</a:t>
                      </a:r>
                      <a:endParaRPr lang="en-US" sz="1600" dirty="0"/>
                    </a:p>
                  </a:txBody>
                  <a:tcPr/>
                </a:tc>
                <a:tc>
                  <a:txBody>
                    <a:bodyPr/>
                    <a:lstStyle/>
                    <a:p>
                      <a:r>
                        <a:rPr lang="en-US" sz="1600" dirty="0" smtClean="0"/>
                        <a:t>Search</a:t>
                      </a:r>
                      <a:r>
                        <a:rPr lang="en-US" sz="1600" baseline="0" dirty="0" smtClean="0"/>
                        <a:t> of persons</a:t>
                      </a:r>
                      <a:endParaRPr lang="en-US" sz="1600" dirty="0"/>
                    </a:p>
                  </a:txBody>
                  <a:tcPr/>
                </a:tc>
              </a:tr>
              <a:tr h="370840">
                <a:tc>
                  <a:txBody>
                    <a:bodyPr/>
                    <a:lstStyle/>
                    <a:p>
                      <a:pPr algn="ctr"/>
                      <a:r>
                        <a:rPr lang="en-US" sz="1600" dirty="0" smtClean="0"/>
                        <a:t>19</a:t>
                      </a:r>
                      <a:endParaRPr lang="en-US" sz="1600" dirty="0"/>
                    </a:p>
                  </a:txBody>
                  <a:tcPr/>
                </a:tc>
                <a:tc>
                  <a:txBody>
                    <a:bodyPr/>
                    <a:lstStyle/>
                    <a:p>
                      <a:r>
                        <a:rPr lang="en-US" sz="1600" dirty="0" smtClean="0"/>
                        <a:t>Power to arrest</a:t>
                      </a:r>
                      <a:endParaRPr lang="en-US" sz="1600" dirty="0"/>
                    </a:p>
                  </a:txBody>
                  <a:tcPr/>
                </a:tc>
              </a:tr>
              <a:tr h="370840">
                <a:tc>
                  <a:txBody>
                    <a:bodyPr/>
                    <a:lstStyle/>
                    <a:p>
                      <a:pPr algn="ctr"/>
                      <a:r>
                        <a:rPr lang="en-US" sz="1600" dirty="0" smtClean="0"/>
                        <a:t>26</a:t>
                      </a:r>
                      <a:endParaRPr lang="en-US" sz="1600" dirty="0"/>
                    </a:p>
                  </a:txBody>
                  <a:tcPr/>
                </a:tc>
                <a:tc>
                  <a:txBody>
                    <a:bodyPr/>
                    <a:lstStyle/>
                    <a:p>
                      <a:r>
                        <a:rPr lang="en-US" sz="1600" dirty="0" smtClean="0"/>
                        <a:t>Appeal to Appellate Tribunal</a:t>
                      </a:r>
                      <a:endParaRPr lang="en-US" sz="1600" dirty="0"/>
                    </a:p>
                  </a:txBody>
                  <a:tcPr/>
                </a:tc>
              </a:tr>
              <a:tr h="370840">
                <a:tc>
                  <a:txBody>
                    <a:bodyPr/>
                    <a:lstStyle/>
                    <a:p>
                      <a:pPr algn="ctr"/>
                      <a:r>
                        <a:rPr lang="en-US" sz="1600" dirty="0" smtClean="0"/>
                        <a:t>50</a:t>
                      </a:r>
                      <a:endParaRPr lang="en-US" sz="1600" dirty="0"/>
                    </a:p>
                  </a:txBody>
                  <a:tcPr/>
                </a:tc>
                <a:tc>
                  <a:txBody>
                    <a:bodyPr/>
                    <a:lstStyle/>
                    <a:p>
                      <a:r>
                        <a:rPr lang="en-US" sz="1600" dirty="0" smtClean="0"/>
                        <a:t>Powers of authorities</a:t>
                      </a:r>
                      <a:r>
                        <a:rPr lang="en-US" sz="1600" baseline="0" dirty="0" smtClean="0"/>
                        <a:t> regarding summons, production of documentation and to give evidence, etc.</a:t>
                      </a:r>
                      <a:endParaRPr lang="en-US" sz="1600" dirty="0" smtClean="0"/>
                    </a:p>
                  </a:txBody>
                  <a:tcPr/>
                </a:tc>
              </a:tr>
              <a:tr h="370840">
                <a:tc>
                  <a:txBody>
                    <a:bodyPr/>
                    <a:lstStyle/>
                    <a:p>
                      <a:pPr algn="ctr"/>
                      <a:r>
                        <a:rPr lang="en-US" sz="1600" dirty="0" smtClean="0"/>
                        <a:t>58</a:t>
                      </a:r>
                      <a:endParaRPr lang="en-US" sz="1600" dirty="0"/>
                    </a:p>
                  </a:txBody>
                  <a:tcPr/>
                </a:tc>
                <a:tc>
                  <a:txBody>
                    <a:bodyPr/>
                    <a:lstStyle/>
                    <a:p>
                      <a:r>
                        <a:rPr lang="en-US" sz="1600" dirty="0" smtClean="0"/>
                        <a:t>Assistance to a Contracting State in certain cases</a:t>
                      </a:r>
                    </a:p>
                  </a:txBody>
                  <a:tcPr/>
                </a:tc>
              </a:tr>
              <a:tr h="370840">
                <a:tc>
                  <a:txBody>
                    <a:bodyPr/>
                    <a:lstStyle/>
                    <a:p>
                      <a:pPr algn="ctr"/>
                      <a:r>
                        <a:rPr lang="en-US" sz="1600" dirty="0" smtClean="0"/>
                        <a:t>58A</a:t>
                      </a:r>
                      <a:endParaRPr lang="en-US" sz="1600" dirty="0"/>
                    </a:p>
                  </a:txBody>
                  <a:tcPr/>
                </a:tc>
                <a:tc>
                  <a:txBody>
                    <a:bodyPr/>
                    <a:lstStyle/>
                    <a:p>
                      <a:r>
                        <a:rPr lang="en-US" sz="1600" baseline="0" dirty="0" smtClean="0"/>
                        <a:t>Special Court to release Property</a:t>
                      </a:r>
                    </a:p>
                  </a:txBody>
                  <a:tcPr/>
                </a:tc>
              </a:tr>
              <a:tr h="370840">
                <a:tc>
                  <a:txBody>
                    <a:bodyPr/>
                    <a:lstStyle/>
                    <a:p>
                      <a:pPr algn="ctr"/>
                      <a:r>
                        <a:rPr lang="en-US" sz="1600" dirty="0" smtClean="0"/>
                        <a:t>58B</a:t>
                      </a:r>
                      <a:endParaRPr lang="en-US" sz="1600" dirty="0"/>
                    </a:p>
                  </a:txBody>
                  <a:tcPr/>
                </a:tc>
                <a:tc>
                  <a:txBody>
                    <a:bodyPr/>
                    <a:lstStyle/>
                    <a:p>
                      <a:r>
                        <a:rPr lang="en-US" sz="1600" baseline="0" dirty="0" smtClean="0"/>
                        <a:t>Letter of request of a Contracting State or authority for confiscation or release of Property</a:t>
                      </a:r>
                    </a:p>
                  </a:txBody>
                  <a:tcPr/>
                </a:tc>
              </a:tr>
              <a:tr h="370840">
                <a:tc>
                  <a:txBody>
                    <a:bodyPr/>
                    <a:lstStyle/>
                    <a:p>
                      <a:pPr algn="ctr"/>
                      <a:endParaRPr lang="en-US" sz="1600" dirty="0"/>
                    </a:p>
                  </a:txBody>
                  <a:tcPr/>
                </a:tc>
                <a:tc>
                  <a:txBody>
                    <a:bodyPr/>
                    <a:lstStyle/>
                    <a:p>
                      <a:endParaRPr lang="en-US" sz="1600" baseline="0" dirty="0" smtClean="0"/>
                    </a:p>
                  </a:txBody>
                  <a:tcPr/>
                </a:tc>
              </a:tr>
            </a:tbl>
          </a:graphicData>
        </a:graphic>
      </p:graphicFrame>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smtClean="0"/>
              <a:t>03.06.2018</a:t>
            </a:r>
            <a:endParaRPr lang="en-US" dirty="0" smtClean="0"/>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57</a:t>
            </a:fld>
            <a:endParaRPr lang="en-US" dirty="0" smtClean="0"/>
          </a:p>
        </p:txBody>
      </p:sp>
      <p:sp>
        <p:nvSpPr>
          <p:cNvPr id="6148" name="Rectangle 3"/>
          <p:cNvSpPr>
            <a:spLocks noGrp="1" noChangeArrowheads="1"/>
          </p:cNvSpPr>
          <p:nvPr>
            <p:ph type="body" idx="4294967295"/>
          </p:nvPr>
        </p:nvSpPr>
        <p:spPr>
          <a:xfrm>
            <a:off x="961697" y="1402857"/>
            <a:ext cx="7772400" cy="4887583"/>
          </a:xfrm>
        </p:spPr>
        <p:txBody>
          <a:bodyPr/>
          <a:lstStyle/>
          <a:p>
            <a:pPr eaLnBrk="1" hangingPunct="1"/>
            <a:r>
              <a:rPr lang="en-US" sz="2000" dirty="0" smtClean="0"/>
              <a:t>PMLA empowers Enforcement Directorate to carry out investigations in cases involving offence of money laundering and also to attach the property involved in money laundering. </a:t>
            </a:r>
          </a:p>
          <a:p>
            <a:pPr eaLnBrk="1" hangingPunct="1"/>
            <a:endParaRPr lang="en-US" sz="2000" dirty="0" smtClean="0"/>
          </a:p>
          <a:p>
            <a:pPr eaLnBrk="1" hangingPunct="1"/>
            <a:r>
              <a:rPr lang="en-US" sz="2000" dirty="0" smtClean="0"/>
              <a:t>PMLA envisages setting up of an Adjudicating Authority to exercise jurisdiction, power and authority conferred by it essentially to confirm attachment or order confiscation of attached properties. </a:t>
            </a:r>
          </a:p>
          <a:p>
            <a:pPr eaLnBrk="1" hangingPunct="1">
              <a:buNone/>
            </a:pPr>
            <a:endParaRPr lang="en-US" sz="2000" dirty="0" smtClean="0"/>
          </a:p>
          <a:p>
            <a:pPr eaLnBrk="1" hangingPunct="1"/>
            <a:r>
              <a:rPr lang="en-US" sz="2000" dirty="0" smtClean="0"/>
              <a:t>It also envisages setting up of an Appellate Tribunal to hear appeals against the order of the Adjudicating Authority and the authorities like Director FIU-IND</a:t>
            </a:r>
            <a:endParaRPr lang="en-US" sz="2800" dirty="0" smtClean="0"/>
          </a:p>
        </p:txBody>
      </p:sp>
      <p:sp>
        <p:nvSpPr>
          <p:cNvPr id="6149" name="Rectangle 2"/>
          <p:cNvSpPr>
            <a:spLocks noGrp="1" noChangeArrowheads="1"/>
          </p:cNvSpPr>
          <p:nvPr>
            <p:ph type="title" idx="4294967295"/>
          </p:nvPr>
        </p:nvSpPr>
        <p:spPr>
          <a:xfrm>
            <a:off x="1350963" y="1"/>
            <a:ext cx="7793037" cy="1019558"/>
          </a:xfrm>
        </p:spPr>
        <p:txBody>
          <a:bodyPr/>
          <a:lstStyle/>
          <a:p>
            <a:pPr eaLnBrk="1" hangingPunct="1"/>
            <a:r>
              <a:rPr lang="en-US" sz="3200" dirty="0" smtClean="0"/>
              <a:t>PMLA - OVERVIEW OF ENFORCEMENT PROCESS</a:t>
            </a:r>
          </a:p>
        </p:txBody>
      </p:sp>
      <p:sp>
        <p:nvSpPr>
          <p:cNvPr id="6" name="Footer Placeholder 5"/>
          <p:cNvSpPr>
            <a:spLocks noGrp="1"/>
          </p:cNvSpPr>
          <p:nvPr>
            <p:ph type="ftr" sz="quarter" idx="11"/>
          </p:nvPr>
        </p:nvSpPr>
        <p:spPr/>
        <p:txBody>
          <a:bodyPr/>
          <a:lstStyle/>
          <a:p>
            <a:pPr>
              <a:defRPr/>
            </a:pPr>
            <a:r>
              <a:rPr lang="en-US" dirty="0" smtClean="0"/>
              <a:t>P. P. Shah &amp; Associates</a:t>
            </a:r>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smtClean="0">
                <a:solidFill>
                  <a:srgbClr val="000099"/>
                </a:solidFill>
              </a:rPr>
              <a:t>Financial Intelligence Unit-India (FIU)</a:t>
            </a:r>
            <a:endParaRPr lang="en-IN" sz="3200" dirty="0">
              <a:solidFill>
                <a:srgbClr val="000099"/>
              </a:solidFill>
            </a:endParaRPr>
          </a:p>
        </p:txBody>
      </p:sp>
      <p:sp>
        <p:nvSpPr>
          <p:cNvPr id="3" name="Subtitle 2"/>
          <p:cNvSpPr>
            <a:spLocks noGrp="1"/>
          </p:cNvSpPr>
          <p:nvPr>
            <p:ph idx="1"/>
          </p:nvPr>
        </p:nvSpPr>
        <p:spPr>
          <a:xfrm>
            <a:off x="914400" y="1410286"/>
            <a:ext cx="7580142" cy="4267200"/>
          </a:xfrm>
        </p:spPr>
        <p:txBody>
          <a:bodyPr/>
          <a:lstStyle/>
          <a:p>
            <a:pPr algn="just" eaLnBrk="1" hangingPunct="1">
              <a:spcBef>
                <a:spcPts val="600"/>
              </a:spcBef>
              <a:spcAft>
                <a:spcPts val="600"/>
              </a:spcAft>
              <a:buSzPct val="100000"/>
              <a:buFont typeface="Wingdings" panose="05000000000000000000" pitchFamily="2" charset="2"/>
              <a:buChar char="§"/>
            </a:pPr>
            <a:r>
              <a:rPr lang="en-IN" sz="2200" dirty="0" smtClean="0">
                <a:solidFill>
                  <a:schemeClr val="tx1"/>
                </a:solidFill>
              </a:rPr>
              <a:t>FIU is the central national agency responsible for receiving, processing, analyzing and disseminating information relating to suspected financial transactions.</a:t>
            </a:r>
          </a:p>
          <a:p>
            <a:pPr algn="just" eaLnBrk="1" hangingPunct="1">
              <a:spcBef>
                <a:spcPts val="600"/>
              </a:spcBef>
              <a:spcAft>
                <a:spcPts val="600"/>
              </a:spcAft>
              <a:buSzPct val="100000"/>
              <a:buFont typeface="Wingdings" panose="05000000000000000000" pitchFamily="2" charset="2"/>
              <a:buChar char="§"/>
            </a:pPr>
            <a:r>
              <a:rPr lang="en-US" sz="2200" dirty="0" smtClean="0">
                <a:solidFill>
                  <a:schemeClr val="tx1"/>
                </a:solidFill>
              </a:rPr>
              <a:t>Powers and functions include:</a:t>
            </a:r>
          </a:p>
          <a:p>
            <a:pPr lvl="1" algn="just" eaLnBrk="1" hangingPunct="1">
              <a:spcBef>
                <a:spcPts val="600"/>
              </a:spcBef>
              <a:spcAft>
                <a:spcPts val="600"/>
              </a:spcAft>
              <a:buFont typeface="Wingdings" panose="05000000000000000000" pitchFamily="2" charset="2"/>
              <a:buChar char="Ø"/>
            </a:pPr>
            <a:r>
              <a:rPr lang="en-IN" sz="2200" dirty="0" smtClean="0">
                <a:solidFill>
                  <a:schemeClr val="tx1"/>
                </a:solidFill>
              </a:rPr>
              <a:t>receiving information and reports from Reporting Entities</a:t>
            </a:r>
          </a:p>
          <a:p>
            <a:pPr lvl="1" algn="just" eaLnBrk="1" hangingPunct="1">
              <a:spcBef>
                <a:spcPts val="600"/>
              </a:spcBef>
              <a:spcAft>
                <a:spcPts val="600"/>
              </a:spcAft>
              <a:buFont typeface="Wingdings" panose="05000000000000000000" pitchFamily="2" charset="2"/>
              <a:buChar char="Ø"/>
            </a:pPr>
            <a:r>
              <a:rPr lang="en-IN" sz="2200" dirty="0" smtClean="0">
                <a:solidFill>
                  <a:schemeClr val="tx1"/>
                </a:solidFill>
              </a:rPr>
              <a:t>processing, analysing and disseminating information to any authority in law in relation to suspected financial transactions.</a:t>
            </a:r>
            <a:endParaRPr lang="en-IN" sz="2200" dirty="0">
              <a:solidFill>
                <a:schemeClr val="tx1"/>
              </a:solidFill>
            </a:endParaRP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58</a:t>
            </a:fld>
            <a:endParaRPr lang="en-US" dirty="0"/>
          </a:p>
        </p:txBody>
      </p:sp>
      <p:sp>
        <p:nvSpPr>
          <p:cNvPr id="6" name="Date Placeholder 5"/>
          <p:cNvSpPr>
            <a:spLocks noGrp="1"/>
          </p:cNvSpPr>
          <p:nvPr>
            <p:ph type="dt" sz="half" idx="10"/>
          </p:nvPr>
        </p:nvSpPr>
        <p:spPr/>
        <p:txBody>
          <a:bodyPr/>
          <a:lstStyle/>
          <a:p>
            <a:pPr>
              <a:defRPr/>
            </a:pPr>
            <a:r>
              <a:rPr lang="en-US" smtClean="0"/>
              <a:t>03.06.2018</a:t>
            </a:r>
            <a:endParaRPr lang="en-US" dirty="0"/>
          </a:p>
        </p:txBody>
      </p:sp>
      <p:sp>
        <p:nvSpPr>
          <p:cNvPr id="7" name="Footer Placeholder 6"/>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424704225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492369"/>
            <a:ext cx="7793037" cy="649458"/>
          </a:xfrm>
        </p:spPr>
        <p:txBody>
          <a:bodyPr/>
          <a:lstStyle/>
          <a:p>
            <a:pPr eaLnBrk="1" hangingPunct="1">
              <a:defRPr/>
            </a:pPr>
            <a:r>
              <a:rPr lang="en-US" sz="3200" dirty="0" smtClean="0">
                <a:solidFill>
                  <a:srgbClr val="000099"/>
                </a:solidFill>
              </a:rPr>
              <a:t>Directorate of Enforcement</a:t>
            </a:r>
            <a:endParaRPr lang="en-IN" sz="3200" dirty="0">
              <a:solidFill>
                <a:srgbClr val="000099"/>
              </a:solidFill>
            </a:endParaRPr>
          </a:p>
        </p:txBody>
      </p:sp>
      <p:sp>
        <p:nvSpPr>
          <p:cNvPr id="3" name="Subtitle 2"/>
          <p:cNvSpPr>
            <a:spLocks noGrp="1"/>
          </p:cNvSpPr>
          <p:nvPr>
            <p:ph idx="1"/>
          </p:nvPr>
        </p:nvSpPr>
        <p:spPr>
          <a:xfrm>
            <a:off x="942535" y="1286192"/>
            <a:ext cx="7991915" cy="4957445"/>
          </a:xfrm>
        </p:spPr>
        <p:txBody>
          <a:bodyPr/>
          <a:lstStyle/>
          <a:p>
            <a:pPr algn="just" eaLnBrk="1" hangingPunct="1">
              <a:spcBef>
                <a:spcPts val="600"/>
              </a:spcBef>
              <a:buSzPct val="100000"/>
              <a:buFont typeface="Arial" pitchFamily="34" charset="0"/>
              <a:buChar char="•"/>
            </a:pPr>
            <a:r>
              <a:rPr lang="en-US" sz="2200" dirty="0" smtClean="0">
                <a:solidFill>
                  <a:schemeClr val="tx1"/>
                </a:solidFill>
              </a:rPr>
              <a:t>Responsible for investigating cases of money laundering,</a:t>
            </a:r>
            <a:r>
              <a:rPr lang="en-IN" sz="2200" dirty="0" smtClean="0">
                <a:solidFill>
                  <a:schemeClr val="tx1"/>
                </a:solidFill>
              </a:rPr>
              <a:t> initiate proceedings for attachment of property and to launch prosecution in the Special Court.</a:t>
            </a:r>
          </a:p>
          <a:p>
            <a:pPr algn="just" eaLnBrk="1" hangingPunct="1">
              <a:spcBef>
                <a:spcPts val="600"/>
              </a:spcBef>
              <a:buSzPct val="100000"/>
              <a:buFont typeface="Arial" pitchFamily="34" charset="0"/>
              <a:buChar char="•"/>
            </a:pPr>
            <a:endParaRPr lang="en-US" sz="2200" dirty="0" smtClean="0">
              <a:solidFill>
                <a:schemeClr val="tx1"/>
              </a:solidFill>
            </a:endParaRPr>
          </a:p>
          <a:p>
            <a:pPr algn="just" eaLnBrk="1" hangingPunct="1">
              <a:spcBef>
                <a:spcPts val="600"/>
              </a:spcBef>
              <a:buSzPct val="100000"/>
              <a:buFont typeface="Arial" pitchFamily="34" charset="0"/>
              <a:buChar char="•"/>
            </a:pPr>
            <a:r>
              <a:rPr lang="en-US" sz="2200" dirty="0" smtClean="0">
                <a:solidFill>
                  <a:schemeClr val="tx1"/>
                </a:solidFill>
              </a:rPr>
              <a:t>Powers and functions include:</a:t>
            </a:r>
          </a:p>
          <a:p>
            <a:pPr lvl="1" algn="just" eaLnBrk="1" hangingPunct="1">
              <a:spcBef>
                <a:spcPts val="600"/>
              </a:spcBef>
              <a:buFont typeface="Wingdings" panose="05000000000000000000" pitchFamily="2" charset="2"/>
              <a:buChar char="Ø"/>
            </a:pPr>
            <a:r>
              <a:rPr lang="en-IN" sz="2200" dirty="0" smtClean="0">
                <a:solidFill>
                  <a:schemeClr val="tx1"/>
                </a:solidFill>
              </a:rPr>
              <a:t>survey, search, seizure, arrest, attachment, prosecution against offender;</a:t>
            </a:r>
          </a:p>
          <a:p>
            <a:pPr lvl="1" algn="just" eaLnBrk="1" hangingPunct="1">
              <a:spcBef>
                <a:spcPts val="600"/>
              </a:spcBef>
              <a:buFont typeface="Wingdings" panose="05000000000000000000" pitchFamily="2" charset="2"/>
              <a:buChar char="Ø"/>
            </a:pPr>
            <a:r>
              <a:rPr lang="en-IN" sz="2200" dirty="0" smtClean="0">
                <a:solidFill>
                  <a:schemeClr val="tx1"/>
                </a:solidFill>
              </a:rPr>
              <a:t>providing and seeking mutual legal assistance to/from contracting states in respect of attachment/confiscation of proceeds of crime and transfer of accused persons;</a:t>
            </a:r>
          </a:p>
          <a:p>
            <a:pPr lvl="1" algn="just" eaLnBrk="1" hangingPunct="1">
              <a:spcBef>
                <a:spcPts val="600"/>
              </a:spcBef>
              <a:buFont typeface="Wingdings" panose="05000000000000000000" pitchFamily="2" charset="2"/>
              <a:buChar char="Ø"/>
            </a:pPr>
            <a:r>
              <a:rPr lang="en-IN" sz="2200" dirty="0" smtClean="0">
                <a:solidFill>
                  <a:schemeClr val="tx1"/>
                </a:solidFill>
              </a:rPr>
              <a:t>rendering cooperation to foreign countries in matters related to money laundering and restitution of assets.</a:t>
            </a:r>
          </a:p>
          <a:p>
            <a:pPr>
              <a:spcBef>
                <a:spcPts val="600"/>
              </a:spcBef>
            </a:pPr>
            <a:endParaRPr lang="en-IN" sz="2200" dirty="0">
              <a:solidFill>
                <a:schemeClr val="tx1"/>
              </a:solidFill>
              <a:latin typeface="+mj-lt"/>
            </a:endParaRP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59</a:t>
            </a:fld>
            <a:endParaRPr lang="en-US" dirty="0"/>
          </a:p>
        </p:txBody>
      </p:sp>
      <p:sp>
        <p:nvSpPr>
          <p:cNvPr id="6" name="Date Placeholder 5"/>
          <p:cNvSpPr>
            <a:spLocks noGrp="1"/>
          </p:cNvSpPr>
          <p:nvPr>
            <p:ph type="dt" sz="half" idx="10"/>
          </p:nvPr>
        </p:nvSpPr>
        <p:spPr/>
        <p:txBody>
          <a:bodyPr/>
          <a:lstStyle/>
          <a:p>
            <a:pPr>
              <a:defRPr/>
            </a:pPr>
            <a:r>
              <a:rPr lang="en-US" smtClean="0"/>
              <a:t>03.06.2018</a:t>
            </a:r>
            <a:endParaRPr lang="en-US" dirty="0"/>
          </a:p>
        </p:txBody>
      </p:sp>
      <p:sp>
        <p:nvSpPr>
          <p:cNvPr id="7" name="Footer Placeholder 6"/>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8482208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p:txBody>
          <a:bodyPr/>
          <a:lstStyle/>
          <a:p>
            <a:pPr>
              <a:defRPr/>
            </a:pPr>
            <a:r>
              <a:rPr lang="en-US" smtClean="0"/>
              <a:t>03.06.2018</a:t>
            </a:r>
            <a:endParaRPr lang="en-US" dirty="0"/>
          </a:p>
        </p:txBody>
      </p:sp>
      <p:sp>
        <p:nvSpPr>
          <p:cNvPr id="6147" name="Footer Placeholder 4"/>
          <p:cNvSpPr>
            <a:spLocks noGrp="1"/>
          </p:cNvSpPr>
          <p:nvPr>
            <p:ph type="ftr" sz="quarter" idx="11"/>
          </p:nvPr>
        </p:nvSpPr>
        <p:spPr/>
        <p:txBody>
          <a:bodyPr/>
          <a:lstStyle/>
          <a:p>
            <a:pPr>
              <a:defRPr/>
            </a:pPr>
            <a:r>
              <a:rPr lang="en-US" smtClean="0"/>
              <a:t>P. P. Shah &amp; Associates</a:t>
            </a:r>
            <a:endParaRPr lang="en-US" dirty="0" smtClean="0"/>
          </a:p>
        </p:txBody>
      </p:sp>
      <p:sp>
        <p:nvSpPr>
          <p:cNvPr id="6148" name="Slide Number Placeholder 5"/>
          <p:cNvSpPr>
            <a:spLocks noGrp="1"/>
          </p:cNvSpPr>
          <p:nvPr>
            <p:ph type="sldNum" sz="quarter" idx="12"/>
          </p:nvPr>
        </p:nvSpPr>
        <p:spPr/>
        <p:txBody>
          <a:bodyPr/>
          <a:lstStyle/>
          <a:p>
            <a:pPr>
              <a:defRPr/>
            </a:pPr>
            <a:fld id="{B54E5566-8552-4237-8BEB-C395F410C1A8}" type="slidenum">
              <a:rPr lang="en-US" smtClean="0"/>
              <a:pPr>
                <a:defRPr/>
              </a:pPr>
              <a:t>6</a:t>
            </a:fld>
            <a:endParaRPr lang="en-US" dirty="0" smtClean="0"/>
          </a:p>
        </p:txBody>
      </p:sp>
      <p:sp>
        <p:nvSpPr>
          <p:cNvPr id="6149"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Overview of Foreign Exchange Management Act</a:t>
            </a:r>
          </a:p>
        </p:txBody>
      </p:sp>
      <p:sp>
        <p:nvSpPr>
          <p:cNvPr id="6150" name="Rectangle 5"/>
          <p:cNvSpPr>
            <a:spLocks noGrp="1" noChangeArrowheads="1"/>
          </p:cNvSpPr>
          <p:nvPr>
            <p:ph type="body" idx="1"/>
          </p:nvPr>
        </p:nvSpPr>
        <p:spPr>
          <a:xfrm>
            <a:off x="762000" y="1219200"/>
            <a:ext cx="8153400" cy="5181600"/>
          </a:xfrm>
        </p:spPr>
        <p:txBody>
          <a:bodyPr/>
          <a:lstStyle/>
          <a:p>
            <a:pPr eaLnBrk="1" hangingPunct="1"/>
            <a:endParaRPr lang="en-US" sz="1800" dirty="0" smtClean="0"/>
          </a:p>
        </p:txBody>
      </p:sp>
      <p:graphicFrame>
        <p:nvGraphicFramePr>
          <p:cNvPr id="7" name="Table 6"/>
          <p:cNvGraphicFramePr>
            <a:graphicFrameLocks noGrp="1"/>
          </p:cNvGraphicFramePr>
          <p:nvPr>
            <p:extLst/>
          </p:nvPr>
        </p:nvGraphicFramePr>
        <p:xfrm>
          <a:off x="304800" y="1219200"/>
          <a:ext cx="8610600" cy="5743412"/>
        </p:xfrm>
        <a:graphic>
          <a:graphicData uri="http://schemas.openxmlformats.org/drawingml/2006/table">
            <a:tbl>
              <a:tblPr firstRow="1" bandRow="1">
                <a:tableStyleId>{5C22544A-7EE6-4342-B048-85BDC9FD1C3A}</a:tableStyleId>
              </a:tblPr>
              <a:tblGrid>
                <a:gridCol w="1566904"/>
                <a:gridCol w="7043696"/>
              </a:tblGrid>
              <a:tr h="56370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Section</a:t>
                      </a:r>
                    </a:p>
                    <a:p>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Description</a:t>
                      </a:r>
                    </a:p>
                    <a:p>
                      <a:pPr algn="ctr"/>
                      <a:endParaRPr lang="en-US" sz="1600" dirty="0"/>
                    </a:p>
                  </a:txBody>
                  <a:tcPr/>
                </a:tc>
              </a:tr>
              <a:tr h="563707">
                <a:tc>
                  <a:txBody>
                    <a:bodyPr/>
                    <a:lstStyle/>
                    <a:p>
                      <a:pPr algn="ctr"/>
                      <a:r>
                        <a:rPr lang="en-US" sz="1600" dirty="0" smtClean="0"/>
                        <a:t>1</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Application and commencement of FEMA w.e.f. 1/6/2000</a:t>
                      </a:r>
                    </a:p>
                    <a:p>
                      <a:endParaRPr lang="en-US" sz="1600" dirty="0"/>
                    </a:p>
                  </a:txBody>
                  <a:tcPr/>
                </a:tc>
              </a:tr>
              <a:tr h="563707">
                <a:tc>
                  <a:txBody>
                    <a:bodyPr/>
                    <a:lstStyle/>
                    <a:p>
                      <a:pPr algn="ctr"/>
                      <a:r>
                        <a:rPr lang="en-US" sz="1600" dirty="0" smtClean="0"/>
                        <a:t>2</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Definitions (amended by Finance Act, 2015 to include “Authorised Officer” and “Competent Authority”)</a:t>
                      </a:r>
                      <a:endParaRPr lang="en-US" sz="1600" dirty="0"/>
                    </a:p>
                  </a:txBody>
                  <a:tcPr/>
                </a:tc>
              </a:tr>
              <a:tr h="801057">
                <a:tc>
                  <a:txBody>
                    <a:bodyPr/>
                    <a:lstStyle/>
                    <a:p>
                      <a:pPr algn="ctr"/>
                      <a:r>
                        <a:rPr lang="en-US" sz="1600" dirty="0" smtClean="0"/>
                        <a:t>3 to 9</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aseline="0" dirty="0" smtClean="0"/>
                        <a:t>Substantive provisions, Dealing in FE, No drawal of FE, CAT, CAP, Export &amp; Import, Repatriation, Possession of FE etc. (Section 6 amended by Finance Act, 2015 to provide that equity flows shall be under Central Govt.)</a:t>
                      </a:r>
                      <a:endParaRPr lang="en-US" sz="1600" dirty="0"/>
                    </a:p>
                  </a:txBody>
                  <a:tcPr/>
                </a:tc>
              </a:tr>
              <a:tr h="563707">
                <a:tc>
                  <a:txBody>
                    <a:bodyPr/>
                    <a:lstStyle/>
                    <a:p>
                      <a:pPr algn="ctr"/>
                      <a:r>
                        <a:rPr lang="en-US" sz="1600" dirty="0" smtClean="0"/>
                        <a:t>10 to 12</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Authorized</a:t>
                      </a:r>
                      <a:r>
                        <a:rPr lang="en-US" sz="1600" baseline="0" dirty="0" smtClean="0"/>
                        <a:t> person</a:t>
                      </a:r>
                      <a:endParaRPr lang="en-US" sz="1600" dirty="0" smtClean="0"/>
                    </a:p>
                    <a:p>
                      <a:r>
                        <a:rPr lang="en-US" sz="1600" dirty="0" smtClean="0"/>
                        <a:t>Delegation of power by RBI</a:t>
                      </a:r>
                      <a:r>
                        <a:rPr lang="en-US" sz="1600" baseline="0" dirty="0" smtClean="0"/>
                        <a:t> ,ADs &amp; Documents</a:t>
                      </a:r>
                      <a:endParaRPr lang="en-US" sz="1600" dirty="0"/>
                    </a:p>
                  </a:txBody>
                  <a:tcPr/>
                </a:tc>
              </a:tr>
              <a:tr h="540235">
                <a:tc>
                  <a:txBody>
                    <a:bodyPr/>
                    <a:lstStyle/>
                    <a:p>
                      <a:pPr algn="ctr"/>
                      <a:r>
                        <a:rPr lang="en-US" sz="1600" dirty="0" smtClean="0"/>
                        <a:t>13 to</a:t>
                      </a:r>
                      <a:r>
                        <a:rPr lang="en-US" sz="1600" baseline="0" dirty="0" smtClean="0"/>
                        <a:t> 15</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aseline="0" dirty="0" smtClean="0"/>
                        <a:t>Contraventions and penalties </a:t>
                      </a:r>
                      <a:r>
                        <a:rPr lang="en-US" sz="1600" dirty="0" smtClean="0"/>
                        <a:t>(Section</a:t>
                      </a:r>
                      <a:r>
                        <a:rPr lang="en-US" sz="1600" baseline="0" dirty="0" smtClean="0"/>
                        <a:t> 13 </a:t>
                      </a:r>
                      <a:r>
                        <a:rPr lang="en-US" sz="1600" dirty="0" smtClean="0"/>
                        <a:t>amended by Finance Act, 2015 for</a:t>
                      </a:r>
                      <a:r>
                        <a:rPr lang="en-US" sz="1600" baseline="0" dirty="0" smtClean="0"/>
                        <a:t> penalty for holding foreign exchange, security or property in excess of threshold specified in new S. 37A</a:t>
                      </a:r>
                      <a:r>
                        <a:rPr lang="en-US" sz="1600" dirty="0" smtClean="0"/>
                        <a:t>)</a:t>
                      </a:r>
                    </a:p>
                  </a:txBody>
                  <a:tcPr/>
                </a:tc>
              </a:tr>
              <a:tr h="826676">
                <a:tc>
                  <a:txBody>
                    <a:bodyPr/>
                    <a:lstStyle/>
                    <a:p>
                      <a:pPr algn="ctr"/>
                      <a:r>
                        <a:rPr lang="en-US" sz="1600" dirty="0" smtClean="0"/>
                        <a:t>16 to 38</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Adjudication, Appeal and Directorate of enforcement [new Section 37A vide</a:t>
                      </a:r>
                      <a:r>
                        <a:rPr lang="en-US" sz="1600" baseline="0" dirty="0" smtClean="0"/>
                        <a:t> Finance Act, 2015: Special provisions relating to assets held outside India in contravention of section 4]</a:t>
                      </a:r>
                      <a:endParaRPr lang="en-US" sz="1600" dirty="0"/>
                    </a:p>
                  </a:txBody>
                  <a:tcPr/>
                </a:tc>
              </a:tr>
              <a:tr h="954336">
                <a:tc>
                  <a:txBody>
                    <a:bodyPr/>
                    <a:lstStyle/>
                    <a:p>
                      <a:pPr algn="ctr"/>
                      <a:r>
                        <a:rPr lang="en-US" sz="1600" dirty="0" smtClean="0"/>
                        <a:t>39 to 49</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Miscellaneous provisions, Power of RBI, Power of Government</a:t>
                      </a:r>
                      <a:r>
                        <a:rPr lang="en-US" sz="1600" baseline="0" dirty="0" smtClean="0"/>
                        <a:t> of India, Procedure for issue of  Notification etc. Sunset clause for FERA upto 31</a:t>
                      </a:r>
                      <a:r>
                        <a:rPr lang="en-US" sz="1600" baseline="30000" dirty="0" smtClean="0"/>
                        <a:t>st</a:t>
                      </a:r>
                      <a:r>
                        <a:rPr lang="en-US" sz="1600" baseline="0" dirty="0" smtClean="0"/>
                        <a:t> May 2002, Repeal and Savings</a:t>
                      </a:r>
                      <a:endParaRPr lang="en-US" sz="1600" dirty="0"/>
                    </a:p>
                  </a:txBody>
                  <a:tcPr/>
                </a:tc>
              </a:tr>
            </a:tbl>
          </a:graphicData>
        </a:graphic>
      </p:graphicFrame>
    </p:spTree>
    <p:extLst>
      <p:ext uri="{BB962C8B-B14F-4D97-AF65-F5344CB8AC3E}">
        <p14:creationId xmlns:p14="http://schemas.microsoft.com/office/powerpoint/2010/main" val="221323022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478302"/>
            <a:ext cx="7772400" cy="633046"/>
          </a:xfrm>
        </p:spPr>
        <p:txBody>
          <a:bodyPr/>
          <a:lstStyle/>
          <a:p>
            <a:pPr eaLnBrk="1" hangingPunct="1">
              <a:defRPr/>
            </a:pPr>
            <a:r>
              <a:rPr lang="en-US" sz="3200" dirty="0" smtClean="0">
                <a:solidFill>
                  <a:srgbClr val="000099"/>
                </a:solidFill>
              </a:rPr>
              <a:t>Adjudicating Authority</a:t>
            </a:r>
            <a:endParaRPr lang="en-IN" sz="3200" dirty="0" smtClean="0">
              <a:solidFill>
                <a:srgbClr val="000099"/>
              </a:solidFill>
            </a:endParaRPr>
          </a:p>
        </p:txBody>
      </p:sp>
      <p:sp>
        <p:nvSpPr>
          <p:cNvPr id="25603" name="Content Placeholder 2"/>
          <p:cNvSpPr>
            <a:spLocks noGrp="1"/>
          </p:cNvSpPr>
          <p:nvPr>
            <p:ph idx="1"/>
          </p:nvPr>
        </p:nvSpPr>
        <p:spPr>
          <a:xfrm>
            <a:off x="928468" y="1171234"/>
            <a:ext cx="8005982" cy="5215498"/>
          </a:xfrm>
        </p:spPr>
        <p:txBody>
          <a:bodyPr/>
          <a:lstStyle/>
          <a:p>
            <a:pPr lvl="0">
              <a:spcBef>
                <a:spcPts val="600"/>
              </a:spcBef>
              <a:spcAft>
                <a:spcPts val="600"/>
              </a:spcAft>
            </a:pPr>
            <a:r>
              <a:rPr lang="en-US" sz="2200" dirty="0" smtClean="0">
                <a:solidFill>
                  <a:schemeClr val="tx1"/>
                </a:solidFill>
              </a:rPr>
              <a:t>The adjudicating authority consists of a chairperson and 2 members.  It functions within Department of Revenue, Ministry of Finance. </a:t>
            </a:r>
          </a:p>
          <a:p>
            <a:pPr lvl="0">
              <a:spcBef>
                <a:spcPts val="600"/>
              </a:spcBef>
              <a:spcAft>
                <a:spcPts val="600"/>
              </a:spcAft>
            </a:pPr>
            <a:r>
              <a:rPr lang="en-US" sz="2200" dirty="0" smtClean="0">
                <a:solidFill>
                  <a:schemeClr val="tx1"/>
                </a:solidFill>
              </a:rPr>
              <a:t>The Adjudicating Authority is not bound by the procedure laid down in the CPC but “</a:t>
            </a:r>
            <a:r>
              <a:rPr lang="en-US" sz="2200" i="1" dirty="0" smtClean="0">
                <a:solidFill>
                  <a:schemeClr val="tx1"/>
                </a:solidFill>
              </a:rPr>
              <a:t>shall be guided by the principles of natural justice</a:t>
            </a:r>
            <a:r>
              <a:rPr lang="en-US" sz="2200" dirty="0" smtClean="0">
                <a:solidFill>
                  <a:schemeClr val="tx1"/>
                </a:solidFill>
              </a:rPr>
              <a:t>” and shall be entitled to regulate its own procedure.</a:t>
            </a:r>
          </a:p>
          <a:p>
            <a:pPr lvl="0">
              <a:spcBef>
                <a:spcPts val="600"/>
              </a:spcBef>
              <a:spcAft>
                <a:spcPts val="600"/>
              </a:spcAft>
            </a:pPr>
            <a:r>
              <a:rPr lang="en-US" sz="2200" dirty="0" smtClean="0">
                <a:solidFill>
                  <a:schemeClr val="tx1"/>
                </a:solidFill>
              </a:rPr>
              <a:t>The role of Adjudicating </a:t>
            </a:r>
            <a:r>
              <a:rPr lang="en-US" sz="2200" dirty="0" smtClean="0"/>
              <a:t>A</a:t>
            </a:r>
            <a:r>
              <a:rPr lang="en-US" sz="2200" dirty="0" smtClean="0">
                <a:solidFill>
                  <a:schemeClr val="tx1"/>
                </a:solidFill>
              </a:rPr>
              <a:t>uthority is to consider attachments made by authorities and grant or refuse permission for retention and confiscation of seized property.</a:t>
            </a:r>
          </a:p>
          <a:p>
            <a:pPr lvl="0">
              <a:spcBef>
                <a:spcPts val="600"/>
              </a:spcBef>
              <a:spcAft>
                <a:spcPts val="600"/>
              </a:spcAft>
            </a:pPr>
            <a:r>
              <a:rPr lang="en-US" sz="2200" dirty="0"/>
              <a:t>The Director or any person aggrieved by an order made by the Adjudicating </a:t>
            </a:r>
            <a:r>
              <a:rPr lang="en-US" sz="2200" dirty="0" smtClean="0"/>
              <a:t>Authority </a:t>
            </a:r>
            <a:r>
              <a:rPr lang="en-US" sz="2200" dirty="0"/>
              <a:t>may prefer an appeal to the Appellate Tribunal. Appeal has to be filed within a period of forty-five </a:t>
            </a:r>
            <a:r>
              <a:rPr lang="en-US" sz="2200" dirty="0" smtClean="0"/>
              <a:t>days. </a:t>
            </a:r>
            <a:endParaRPr lang="en-US" sz="2200" dirty="0" smtClean="0">
              <a:solidFill>
                <a:schemeClr val="tx1"/>
              </a:solidFill>
            </a:endParaRPr>
          </a:p>
          <a:p>
            <a:pPr algn="just" eaLnBrk="1" hangingPunct="1">
              <a:spcBef>
                <a:spcPts val="600"/>
              </a:spcBef>
              <a:spcAft>
                <a:spcPts val="600"/>
              </a:spcAft>
            </a:pPr>
            <a:endParaRPr lang="en-US" sz="2200" dirty="0" smtClean="0">
              <a:solidFill>
                <a:schemeClr val="tx1"/>
              </a:solidFill>
              <a:latin typeface="+mj-lt"/>
            </a:endParaRPr>
          </a:p>
        </p:txBody>
      </p:sp>
      <p:sp>
        <p:nvSpPr>
          <p:cNvPr id="25605" name="Slide Number Placeholder 4"/>
          <p:cNvSpPr>
            <a:spLocks noGrp="1"/>
          </p:cNvSpPr>
          <p:nvPr>
            <p:ph type="sldNum" sz="quarter" idx="12"/>
          </p:nvPr>
        </p:nvSpPr>
        <p:spPr>
          <a:noFill/>
        </p:spPr>
        <p:txBody>
          <a:bodyPr/>
          <a:lstStyle/>
          <a:p>
            <a:fld id="{58BFDD61-47A9-4854-A88B-1256ECD88AE5}" type="slidenum">
              <a:rPr lang="en-US"/>
              <a:pPr/>
              <a:t>60</a:t>
            </a:fld>
            <a:endParaRPr lang="en-US" dirty="0"/>
          </a:p>
        </p:txBody>
      </p:sp>
      <p:sp>
        <p:nvSpPr>
          <p:cNvPr id="3" name="Date Placeholder 2"/>
          <p:cNvSpPr>
            <a:spLocks noGrp="1"/>
          </p:cNvSpPr>
          <p:nvPr>
            <p:ph type="dt" sz="half" idx="10"/>
          </p:nvPr>
        </p:nvSpPr>
        <p:spPr/>
        <p:txBody>
          <a:bodyPr/>
          <a:lstStyle/>
          <a:p>
            <a:pPr>
              <a:defRPr/>
            </a:pPr>
            <a:r>
              <a:rPr lang="en-US" smtClean="0"/>
              <a:t>03.06.2018</a:t>
            </a:r>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367373554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534573"/>
            <a:ext cx="7772400" cy="647114"/>
          </a:xfrm>
        </p:spPr>
        <p:txBody>
          <a:bodyPr/>
          <a:lstStyle/>
          <a:p>
            <a:pPr eaLnBrk="1" hangingPunct="1">
              <a:defRPr/>
            </a:pPr>
            <a:r>
              <a:rPr lang="en-US" sz="3200" dirty="0" smtClean="0">
                <a:solidFill>
                  <a:srgbClr val="000099"/>
                </a:solidFill>
              </a:rPr>
              <a:t>Appellate Tribunal</a:t>
            </a:r>
            <a:endParaRPr lang="en-IN" sz="3200" dirty="0" smtClean="0">
              <a:solidFill>
                <a:srgbClr val="000099"/>
              </a:solidFill>
            </a:endParaRPr>
          </a:p>
        </p:txBody>
      </p:sp>
      <p:sp>
        <p:nvSpPr>
          <p:cNvPr id="26627" name="Content Placeholder 2"/>
          <p:cNvSpPr>
            <a:spLocks noGrp="1"/>
          </p:cNvSpPr>
          <p:nvPr>
            <p:ph idx="1"/>
          </p:nvPr>
        </p:nvSpPr>
        <p:spPr>
          <a:xfrm>
            <a:off x="942535" y="1342463"/>
            <a:ext cx="7991915" cy="4114800"/>
          </a:xfrm>
        </p:spPr>
        <p:txBody>
          <a:bodyPr/>
          <a:lstStyle/>
          <a:p>
            <a:pPr lvl="0">
              <a:spcBef>
                <a:spcPts val="600"/>
              </a:spcBef>
              <a:spcAft>
                <a:spcPts val="600"/>
              </a:spcAft>
            </a:pPr>
            <a:r>
              <a:rPr lang="en-US" sz="2200" dirty="0" smtClean="0">
                <a:solidFill>
                  <a:schemeClr val="tx1"/>
                </a:solidFill>
              </a:rPr>
              <a:t>Appellate Tribunal:</a:t>
            </a:r>
            <a:r>
              <a:rPr lang="en-US" sz="2200" b="1" dirty="0" smtClean="0">
                <a:solidFill>
                  <a:schemeClr val="tx1"/>
                </a:solidFill>
              </a:rPr>
              <a:t> </a:t>
            </a:r>
            <a:r>
              <a:rPr lang="en-US" sz="2200" dirty="0" smtClean="0">
                <a:solidFill>
                  <a:schemeClr val="tx1"/>
                </a:solidFill>
              </a:rPr>
              <a:t>is empowered to hear appeals against the decision of Adjudicating Authority and other authorities under this Act. It consists of a Chairperson and two other members.</a:t>
            </a:r>
          </a:p>
          <a:p>
            <a:pPr lvl="0">
              <a:spcBef>
                <a:spcPts val="600"/>
              </a:spcBef>
              <a:spcAft>
                <a:spcPts val="600"/>
              </a:spcAft>
            </a:pPr>
            <a:r>
              <a:rPr lang="en-US" sz="2200" dirty="0"/>
              <a:t>Further appeal can be made against the order of the Tribunal to High Court within 60 days.</a:t>
            </a:r>
          </a:p>
          <a:p>
            <a:pPr lvl="0">
              <a:spcBef>
                <a:spcPts val="600"/>
              </a:spcBef>
              <a:spcAft>
                <a:spcPts val="600"/>
              </a:spcAft>
            </a:pPr>
            <a:r>
              <a:rPr lang="en-US" sz="2200" dirty="0" smtClean="0"/>
              <a:t>Appellate </a:t>
            </a:r>
            <a:r>
              <a:rPr lang="en-US" sz="2200" dirty="0"/>
              <a:t>Tribunal is vested with powers of a civil court.  It can also review its decisions and decide cases ex parte.</a:t>
            </a:r>
          </a:p>
          <a:p>
            <a:pPr algn="just" eaLnBrk="1" hangingPunct="1">
              <a:spcBef>
                <a:spcPts val="600"/>
              </a:spcBef>
              <a:spcAft>
                <a:spcPts val="600"/>
              </a:spcAft>
              <a:buNone/>
            </a:pPr>
            <a:endParaRPr lang="en-IN" sz="2200" dirty="0" smtClean="0">
              <a:solidFill>
                <a:schemeClr val="tx1"/>
              </a:solidFill>
              <a:latin typeface="+mj-lt"/>
            </a:endParaRPr>
          </a:p>
        </p:txBody>
      </p:sp>
      <p:sp>
        <p:nvSpPr>
          <p:cNvPr id="26629" name="Slide Number Placeholder 4"/>
          <p:cNvSpPr>
            <a:spLocks noGrp="1"/>
          </p:cNvSpPr>
          <p:nvPr>
            <p:ph type="sldNum" sz="quarter" idx="12"/>
          </p:nvPr>
        </p:nvSpPr>
        <p:spPr>
          <a:noFill/>
        </p:spPr>
        <p:txBody>
          <a:bodyPr/>
          <a:lstStyle/>
          <a:p>
            <a:fld id="{3258F569-5D49-4D17-AA62-E7ABE0A5FAC0}" type="slidenum">
              <a:rPr lang="en-US"/>
              <a:pPr/>
              <a:t>61</a:t>
            </a:fld>
            <a:endParaRPr lang="en-US" dirty="0"/>
          </a:p>
        </p:txBody>
      </p:sp>
      <p:sp>
        <p:nvSpPr>
          <p:cNvPr id="3" name="Date Placeholder 2"/>
          <p:cNvSpPr>
            <a:spLocks noGrp="1"/>
          </p:cNvSpPr>
          <p:nvPr>
            <p:ph type="dt" sz="half" idx="10"/>
          </p:nvPr>
        </p:nvSpPr>
        <p:spPr/>
        <p:txBody>
          <a:bodyPr/>
          <a:lstStyle/>
          <a:p>
            <a:pPr>
              <a:defRPr/>
            </a:pPr>
            <a:r>
              <a:rPr lang="en-US" smtClean="0"/>
              <a:t>03.06.2018</a:t>
            </a:r>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142178833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534573"/>
            <a:ext cx="7772400" cy="647114"/>
          </a:xfrm>
        </p:spPr>
        <p:txBody>
          <a:bodyPr/>
          <a:lstStyle/>
          <a:p>
            <a:pPr eaLnBrk="1" hangingPunct="1">
              <a:defRPr/>
            </a:pPr>
            <a:r>
              <a:rPr lang="en-US" sz="3200" dirty="0" smtClean="0">
                <a:solidFill>
                  <a:srgbClr val="000099"/>
                </a:solidFill>
              </a:rPr>
              <a:t>Special Court</a:t>
            </a:r>
            <a:endParaRPr lang="en-IN" sz="3200" dirty="0" smtClean="0">
              <a:solidFill>
                <a:srgbClr val="000099"/>
              </a:solidFill>
            </a:endParaRPr>
          </a:p>
        </p:txBody>
      </p:sp>
      <p:sp>
        <p:nvSpPr>
          <p:cNvPr id="26627" name="Content Placeholder 2"/>
          <p:cNvSpPr>
            <a:spLocks noGrp="1"/>
          </p:cNvSpPr>
          <p:nvPr>
            <p:ph idx="1"/>
          </p:nvPr>
        </p:nvSpPr>
        <p:spPr>
          <a:xfrm>
            <a:off x="955235" y="1181687"/>
            <a:ext cx="7991915" cy="5086473"/>
          </a:xfrm>
        </p:spPr>
        <p:txBody>
          <a:bodyPr/>
          <a:lstStyle/>
          <a:p>
            <a:pPr>
              <a:spcBef>
                <a:spcPts val="600"/>
              </a:spcBef>
              <a:spcAft>
                <a:spcPts val="600"/>
              </a:spcAft>
            </a:pPr>
            <a:r>
              <a:rPr lang="en-US" sz="2000" dirty="0"/>
              <a:t>For trial of offence punishable under section 4 of PMLA, 2002, the Central Government, in consultation with the Chief Justice of the respective High Courts, by notification, has designated one or more Courts of Session as Special Court or Special Courts for such area or areas or for such case or class or group of cases as specified in the notifications.</a:t>
            </a:r>
          </a:p>
          <a:p>
            <a:pPr>
              <a:spcBef>
                <a:spcPts val="600"/>
              </a:spcBef>
              <a:spcAft>
                <a:spcPts val="600"/>
              </a:spcAft>
            </a:pPr>
            <a:r>
              <a:rPr lang="en-US" sz="2000" dirty="0" smtClean="0"/>
              <a:t>While </a:t>
            </a:r>
            <a:r>
              <a:rPr lang="en-US" sz="2000" dirty="0"/>
              <a:t>trying an offence of money laundering under PMLA,2002, a Special Court has also to try the offences, with which the accused may, under the Code of Criminal Procedure, 1973 (2 of 1974), be charged at the same trial [Section 43</a:t>
            </a:r>
            <a:r>
              <a:rPr lang="en-US" sz="2000" dirty="0" smtClean="0"/>
              <a:t>] i.e. offence under PMLA plus the offence at the trail court</a:t>
            </a:r>
          </a:p>
          <a:p>
            <a:pPr>
              <a:spcBef>
                <a:spcPts val="600"/>
              </a:spcBef>
              <a:spcAft>
                <a:spcPts val="600"/>
              </a:spcAft>
            </a:pPr>
            <a:r>
              <a:rPr lang="en-US" sz="2000" dirty="0"/>
              <a:t>The Special court can take cognizance of any offence of money laundering upon a complaint being made by an authority, without the accused being committed to it for trial.</a:t>
            </a:r>
          </a:p>
          <a:p>
            <a:pPr>
              <a:spcBef>
                <a:spcPts val="600"/>
              </a:spcBef>
              <a:spcAft>
                <a:spcPts val="600"/>
              </a:spcAft>
            </a:pPr>
            <a:r>
              <a:rPr lang="en-US" sz="2000" dirty="0"/>
              <a:t>The provisions of the CrPC shall apply to the proceedings before a Special Court</a:t>
            </a:r>
            <a:r>
              <a:rPr lang="en-US" sz="2000" dirty="0" smtClean="0"/>
              <a:t>.</a:t>
            </a:r>
            <a:endParaRPr lang="en-IN" sz="2000" dirty="0" smtClean="0">
              <a:solidFill>
                <a:schemeClr val="tx1"/>
              </a:solidFill>
              <a:latin typeface="+mj-lt"/>
            </a:endParaRPr>
          </a:p>
        </p:txBody>
      </p:sp>
      <p:sp>
        <p:nvSpPr>
          <p:cNvPr id="26629" name="Slide Number Placeholder 4"/>
          <p:cNvSpPr>
            <a:spLocks noGrp="1"/>
          </p:cNvSpPr>
          <p:nvPr>
            <p:ph type="sldNum" sz="quarter" idx="12"/>
          </p:nvPr>
        </p:nvSpPr>
        <p:spPr>
          <a:xfrm>
            <a:off x="7069014" y="6396576"/>
            <a:ext cx="1905000" cy="457200"/>
          </a:xfrm>
          <a:noFill/>
        </p:spPr>
        <p:txBody>
          <a:bodyPr/>
          <a:lstStyle/>
          <a:p>
            <a:fld id="{3258F569-5D49-4D17-AA62-E7ABE0A5FAC0}" type="slidenum">
              <a:rPr lang="en-US"/>
              <a:pPr/>
              <a:t>62</a:t>
            </a:fld>
            <a:endParaRPr lang="en-US" dirty="0"/>
          </a:p>
        </p:txBody>
      </p:sp>
      <p:sp>
        <p:nvSpPr>
          <p:cNvPr id="3" name="Date Placeholder 2"/>
          <p:cNvSpPr>
            <a:spLocks noGrp="1"/>
          </p:cNvSpPr>
          <p:nvPr>
            <p:ph type="dt" sz="half" idx="10"/>
          </p:nvPr>
        </p:nvSpPr>
        <p:spPr>
          <a:xfrm>
            <a:off x="1182688" y="6400800"/>
            <a:ext cx="1905000" cy="457200"/>
          </a:xfrm>
        </p:spPr>
        <p:txBody>
          <a:bodyPr/>
          <a:lstStyle/>
          <a:p>
            <a:pPr>
              <a:defRPr/>
            </a:pPr>
            <a:r>
              <a:rPr lang="en-US" smtClean="0"/>
              <a:t>03.06.2018</a:t>
            </a:r>
            <a:endParaRPr lang="en-US" dirty="0"/>
          </a:p>
        </p:txBody>
      </p:sp>
      <p:sp>
        <p:nvSpPr>
          <p:cNvPr id="4" name="Footer Placeholder 3"/>
          <p:cNvSpPr>
            <a:spLocks noGrp="1"/>
          </p:cNvSpPr>
          <p:nvPr>
            <p:ph type="ftr" sz="quarter" idx="11"/>
          </p:nvPr>
        </p:nvSpPr>
        <p:spPr>
          <a:xfrm>
            <a:off x="3630551" y="6396576"/>
            <a:ext cx="2895600" cy="457200"/>
          </a:xfrm>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686423775"/>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534573"/>
            <a:ext cx="7772400" cy="647114"/>
          </a:xfrm>
        </p:spPr>
        <p:txBody>
          <a:bodyPr/>
          <a:lstStyle/>
          <a:p>
            <a:pPr eaLnBrk="1" hangingPunct="1">
              <a:defRPr/>
            </a:pPr>
            <a:r>
              <a:rPr lang="en-US" sz="3200" dirty="0" smtClean="0">
                <a:solidFill>
                  <a:srgbClr val="000099"/>
                </a:solidFill>
              </a:rPr>
              <a:t>Special Court (con’t)</a:t>
            </a:r>
            <a:endParaRPr lang="en-IN" sz="3200" dirty="0" smtClean="0">
              <a:solidFill>
                <a:srgbClr val="000099"/>
              </a:solidFill>
            </a:endParaRPr>
          </a:p>
        </p:txBody>
      </p:sp>
      <p:sp>
        <p:nvSpPr>
          <p:cNvPr id="26627" name="Content Placeholder 2"/>
          <p:cNvSpPr>
            <a:spLocks noGrp="1"/>
          </p:cNvSpPr>
          <p:nvPr>
            <p:ph idx="1"/>
          </p:nvPr>
        </p:nvSpPr>
        <p:spPr>
          <a:xfrm>
            <a:off x="942535" y="1342462"/>
            <a:ext cx="7991915" cy="5086473"/>
          </a:xfrm>
        </p:spPr>
        <p:txBody>
          <a:bodyPr/>
          <a:lstStyle/>
          <a:p>
            <a:pPr>
              <a:spcBef>
                <a:spcPts val="600"/>
              </a:spcBef>
              <a:spcAft>
                <a:spcPts val="600"/>
              </a:spcAft>
            </a:pPr>
            <a:r>
              <a:rPr lang="en-US" sz="2000" dirty="0"/>
              <a:t>In case a trial court has taken cognizance of a scheduled offence, then in such cases, on an Application by the authority authorized to file a complaint under PMLA, the trial court (which has taken cognizance of the scheduled offence) shall commit the case relating to the scheduled offence to the Special Courts under PMLA.</a:t>
            </a:r>
          </a:p>
          <a:p>
            <a:pPr>
              <a:spcBef>
                <a:spcPts val="600"/>
              </a:spcBef>
              <a:spcAft>
                <a:spcPts val="600"/>
              </a:spcAft>
            </a:pPr>
            <a:r>
              <a:rPr lang="en-US" sz="2000" dirty="0"/>
              <a:t>The Special Court, PMLA, on receipt of such case committed to it, shall proceed to deal with it from the stage at which it is committed [Section 44(1)(c</a:t>
            </a:r>
            <a:r>
              <a:rPr lang="en-US" sz="2000" dirty="0" smtClean="0"/>
              <a:t>)].</a:t>
            </a:r>
          </a:p>
          <a:p>
            <a:pPr>
              <a:spcBef>
                <a:spcPts val="600"/>
              </a:spcBef>
              <a:spcAft>
                <a:spcPts val="600"/>
              </a:spcAft>
            </a:pPr>
            <a:r>
              <a:rPr lang="en-US" sz="2000" dirty="0"/>
              <a:t>The High Court may exercise, so far as may be applicable, all the powers conferred by Chapter XXIX or Chapter XXX of the Code of Criminal Procedure, 1973 (2 of 1974), on a High Court, as if a Special Court within the local limits of the jurisdiction of the High Court were a Court of Session trying cases within the local limits of the jurisdiction of the High Court [Section 47].</a:t>
            </a:r>
          </a:p>
        </p:txBody>
      </p:sp>
      <p:sp>
        <p:nvSpPr>
          <p:cNvPr id="26629" name="Slide Number Placeholder 4"/>
          <p:cNvSpPr>
            <a:spLocks noGrp="1"/>
          </p:cNvSpPr>
          <p:nvPr>
            <p:ph type="sldNum" sz="quarter" idx="12"/>
          </p:nvPr>
        </p:nvSpPr>
        <p:spPr>
          <a:noFill/>
        </p:spPr>
        <p:txBody>
          <a:bodyPr/>
          <a:lstStyle/>
          <a:p>
            <a:fld id="{3258F569-5D49-4D17-AA62-E7ABE0A5FAC0}" type="slidenum">
              <a:rPr lang="en-US"/>
              <a:pPr/>
              <a:t>63</a:t>
            </a:fld>
            <a:endParaRPr lang="en-US" dirty="0"/>
          </a:p>
        </p:txBody>
      </p:sp>
      <p:sp>
        <p:nvSpPr>
          <p:cNvPr id="3" name="Date Placeholder 2"/>
          <p:cNvSpPr>
            <a:spLocks noGrp="1"/>
          </p:cNvSpPr>
          <p:nvPr>
            <p:ph type="dt" sz="half" idx="10"/>
          </p:nvPr>
        </p:nvSpPr>
        <p:spPr/>
        <p:txBody>
          <a:bodyPr/>
          <a:lstStyle/>
          <a:p>
            <a:pPr>
              <a:defRPr/>
            </a:pPr>
            <a:r>
              <a:rPr lang="en-US" smtClean="0"/>
              <a:t>03.06.2018</a:t>
            </a:r>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2370863162"/>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534573"/>
            <a:ext cx="7772400" cy="647114"/>
          </a:xfrm>
        </p:spPr>
        <p:txBody>
          <a:bodyPr/>
          <a:lstStyle/>
          <a:p>
            <a:pPr eaLnBrk="1" hangingPunct="1">
              <a:defRPr/>
            </a:pPr>
            <a:r>
              <a:rPr lang="en-US" sz="3200" dirty="0" smtClean="0">
                <a:solidFill>
                  <a:srgbClr val="000099"/>
                </a:solidFill>
              </a:rPr>
              <a:t>Parallel Streams of Proceedings</a:t>
            </a:r>
            <a:endParaRPr lang="en-IN" sz="3200" dirty="0" smtClean="0">
              <a:solidFill>
                <a:srgbClr val="000099"/>
              </a:solidFill>
            </a:endParaRPr>
          </a:p>
        </p:txBody>
      </p:sp>
      <p:sp>
        <p:nvSpPr>
          <p:cNvPr id="26627" name="Content Placeholder 2"/>
          <p:cNvSpPr>
            <a:spLocks noGrp="1"/>
          </p:cNvSpPr>
          <p:nvPr>
            <p:ph idx="1"/>
          </p:nvPr>
        </p:nvSpPr>
        <p:spPr>
          <a:xfrm>
            <a:off x="955235" y="1181687"/>
            <a:ext cx="7991915" cy="5086473"/>
          </a:xfrm>
        </p:spPr>
        <p:txBody>
          <a:bodyPr/>
          <a:lstStyle/>
          <a:p>
            <a:pPr>
              <a:spcBef>
                <a:spcPts val="0"/>
              </a:spcBef>
              <a:spcAft>
                <a:spcPts val="0"/>
              </a:spcAft>
            </a:pPr>
            <a:r>
              <a:rPr lang="en-US" sz="1900" b="1" dirty="0" smtClean="0"/>
              <a:t>               </a:t>
            </a:r>
            <a:r>
              <a:rPr lang="en-US" sz="1900" b="1" u="sng" dirty="0" smtClean="0"/>
              <a:t>PMLA COURT</a:t>
            </a:r>
            <a:r>
              <a:rPr lang="en-US" sz="1900" b="1" dirty="0" smtClean="0"/>
              <a:t>                                      </a:t>
            </a:r>
            <a:r>
              <a:rPr lang="en-US" sz="1900" b="1" u="sng" dirty="0" smtClean="0"/>
              <a:t>ED</a:t>
            </a:r>
          </a:p>
          <a:p>
            <a:pPr marL="0" indent="0">
              <a:spcBef>
                <a:spcPts val="0"/>
              </a:spcBef>
              <a:spcAft>
                <a:spcPts val="0"/>
              </a:spcAft>
              <a:buNone/>
            </a:pPr>
            <a:endParaRPr lang="en-US" sz="1900" dirty="0" smtClean="0"/>
          </a:p>
          <a:p>
            <a:pPr marL="0" indent="0">
              <a:spcBef>
                <a:spcPts val="0"/>
              </a:spcBef>
              <a:spcAft>
                <a:spcPts val="0"/>
              </a:spcAft>
              <a:buNone/>
            </a:pPr>
            <a:r>
              <a:rPr lang="en-US" sz="1900" dirty="0" smtClean="0"/>
              <a:t>                          FIR                                Investigating Authorities</a:t>
            </a:r>
          </a:p>
          <a:p>
            <a:pPr marL="0" indent="0">
              <a:spcBef>
                <a:spcPts val="0"/>
              </a:spcBef>
              <a:spcAft>
                <a:spcPts val="0"/>
              </a:spcAft>
              <a:buNone/>
            </a:pPr>
            <a:endParaRPr lang="en-US" sz="1900" dirty="0" smtClean="0"/>
          </a:p>
          <a:p>
            <a:pPr marL="0" indent="0">
              <a:spcBef>
                <a:spcPts val="0"/>
              </a:spcBef>
              <a:spcAft>
                <a:spcPts val="0"/>
              </a:spcAft>
              <a:buNone/>
            </a:pPr>
            <a:r>
              <a:rPr lang="en-US" sz="1900" dirty="0" smtClean="0"/>
              <a:t>                      Trial Court                          Investigations / Seizures</a:t>
            </a:r>
          </a:p>
          <a:p>
            <a:pPr marL="0" indent="0">
              <a:spcBef>
                <a:spcPts val="0"/>
              </a:spcBef>
              <a:spcAft>
                <a:spcPts val="0"/>
              </a:spcAft>
              <a:buNone/>
            </a:pPr>
            <a:r>
              <a:rPr lang="en-US" sz="1900" dirty="0" smtClean="0"/>
              <a:t> (Sessions Court / Small Causes Court)          </a:t>
            </a:r>
          </a:p>
          <a:p>
            <a:pPr marL="0" indent="0">
              <a:spcBef>
                <a:spcPts val="0"/>
              </a:spcBef>
              <a:spcAft>
                <a:spcPts val="0"/>
              </a:spcAft>
              <a:buNone/>
            </a:pPr>
            <a:endParaRPr lang="en-US" sz="1900" dirty="0" smtClean="0"/>
          </a:p>
          <a:p>
            <a:pPr marL="0" indent="0">
              <a:spcBef>
                <a:spcPts val="0"/>
              </a:spcBef>
              <a:spcAft>
                <a:spcPts val="0"/>
              </a:spcAft>
              <a:buNone/>
            </a:pPr>
            <a:r>
              <a:rPr lang="en-US" sz="1900" dirty="0" smtClean="0"/>
              <a:t>          Offence tried on the basis of                 Report to Court</a:t>
            </a:r>
          </a:p>
          <a:p>
            <a:pPr marL="0" indent="0">
              <a:spcBef>
                <a:spcPts val="0"/>
              </a:spcBef>
              <a:spcAft>
                <a:spcPts val="0"/>
              </a:spcAft>
              <a:buNone/>
            </a:pPr>
            <a:r>
              <a:rPr lang="en-US" sz="1900" dirty="0"/>
              <a:t> </a:t>
            </a:r>
            <a:r>
              <a:rPr lang="en-US" sz="1900" dirty="0" smtClean="0"/>
              <a:t>         the complain or FIR by other</a:t>
            </a:r>
          </a:p>
          <a:p>
            <a:pPr marL="0" indent="0">
              <a:spcBef>
                <a:spcPts val="0"/>
              </a:spcBef>
              <a:spcAft>
                <a:spcPts val="0"/>
              </a:spcAft>
              <a:buNone/>
            </a:pPr>
            <a:r>
              <a:rPr lang="en-US" sz="1900" dirty="0"/>
              <a:t> </a:t>
            </a:r>
            <a:r>
              <a:rPr lang="en-US" sz="1900" dirty="0" smtClean="0"/>
              <a:t>         Authority                                        Show-cause by Adjudicating</a:t>
            </a:r>
          </a:p>
          <a:p>
            <a:pPr marL="0" indent="0">
              <a:spcBef>
                <a:spcPts val="0"/>
              </a:spcBef>
              <a:spcAft>
                <a:spcPts val="0"/>
              </a:spcAft>
              <a:buNone/>
            </a:pPr>
            <a:r>
              <a:rPr lang="en-US" sz="1900" dirty="0"/>
              <a:t> </a:t>
            </a:r>
            <a:r>
              <a:rPr lang="en-US" sz="1900" dirty="0" smtClean="0"/>
              <a:t>                                                                     Authority</a:t>
            </a:r>
          </a:p>
          <a:p>
            <a:pPr marL="0" indent="0">
              <a:spcBef>
                <a:spcPts val="0"/>
              </a:spcBef>
              <a:spcAft>
                <a:spcPts val="0"/>
              </a:spcAft>
              <a:buNone/>
            </a:pPr>
            <a:endParaRPr lang="en-US" sz="1900" dirty="0"/>
          </a:p>
          <a:p>
            <a:pPr marL="0" indent="0">
              <a:spcBef>
                <a:spcPts val="0"/>
              </a:spcBef>
              <a:spcAft>
                <a:spcPts val="0"/>
              </a:spcAft>
              <a:buNone/>
            </a:pPr>
            <a:r>
              <a:rPr lang="en-US" sz="1900" dirty="0" smtClean="0"/>
              <a:t>                    PMLA Court                               Adjudication</a:t>
            </a:r>
          </a:p>
          <a:p>
            <a:pPr marL="0" indent="0">
              <a:spcBef>
                <a:spcPts val="0"/>
              </a:spcBef>
              <a:spcAft>
                <a:spcPts val="0"/>
              </a:spcAft>
              <a:buNone/>
            </a:pPr>
            <a:endParaRPr lang="en-US" sz="1900" dirty="0"/>
          </a:p>
          <a:p>
            <a:pPr marL="0" indent="0">
              <a:spcBef>
                <a:spcPts val="0"/>
              </a:spcBef>
              <a:spcAft>
                <a:spcPts val="0"/>
              </a:spcAft>
              <a:buNone/>
            </a:pPr>
            <a:r>
              <a:rPr lang="en-US" sz="1900" dirty="0" smtClean="0"/>
              <a:t>                                                                  PMLA Tribunal</a:t>
            </a:r>
          </a:p>
          <a:p>
            <a:pPr marL="0" indent="0">
              <a:spcBef>
                <a:spcPts val="0"/>
              </a:spcBef>
              <a:spcAft>
                <a:spcPts val="0"/>
              </a:spcAft>
              <a:buNone/>
            </a:pPr>
            <a:endParaRPr lang="en-US" sz="1900" dirty="0"/>
          </a:p>
          <a:p>
            <a:pPr marL="0" indent="0">
              <a:spcBef>
                <a:spcPts val="0"/>
              </a:spcBef>
              <a:spcAft>
                <a:spcPts val="0"/>
              </a:spcAft>
              <a:buNone/>
            </a:pPr>
            <a:r>
              <a:rPr lang="en-US" sz="1900" dirty="0" smtClean="0"/>
              <a:t>                   High Court                                  High Court </a:t>
            </a:r>
            <a:endParaRPr lang="en-US" sz="1900" dirty="0"/>
          </a:p>
        </p:txBody>
      </p:sp>
      <p:sp>
        <p:nvSpPr>
          <p:cNvPr id="26629" name="Slide Number Placeholder 4"/>
          <p:cNvSpPr>
            <a:spLocks noGrp="1"/>
          </p:cNvSpPr>
          <p:nvPr>
            <p:ph type="sldNum" sz="quarter" idx="12"/>
          </p:nvPr>
        </p:nvSpPr>
        <p:spPr>
          <a:noFill/>
        </p:spPr>
        <p:txBody>
          <a:bodyPr/>
          <a:lstStyle/>
          <a:p>
            <a:fld id="{3258F569-5D49-4D17-AA62-E7ABE0A5FAC0}" type="slidenum">
              <a:rPr lang="en-US"/>
              <a:pPr/>
              <a:t>64</a:t>
            </a:fld>
            <a:endParaRPr lang="en-US" dirty="0"/>
          </a:p>
        </p:txBody>
      </p:sp>
      <p:sp>
        <p:nvSpPr>
          <p:cNvPr id="3" name="Date Placeholder 2"/>
          <p:cNvSpPr>
            <a:spLocks noGrp="1"/>
          </p:cNvSpPr>
          <p:nvPr>
            <p:ph type="dt" sz="half" idx="10"/>
          </p:nvPr>
        </p:nvSpPr>
        <p:spPr/>
        <p:txBody>
          <a:bodyPr/>
          <a:lstStyle/>
          <a:p>
            <a:pPr>
              <a:defRPr/>
            </a:pPr>
            <a:r>
              <a:rPr lang="en-US" smtClean="0"/>
              <a:t>03.06.2018</a:t>
            </a:r>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Associates</a:t>
            </a:r>
            <a:endParaRPr lang="en-US" dirty="0"/>
          </a:p>
        </p:txBody>
      </p:sp>
      <p:cxnSp>
        <p:nvCxnSpPr>
          <p:cNvPr id="6" name="Straight Connector 5"/>
          <p:cNvCxnSpPr/>
          <p:nvPr/>
        </p:nvCxnSpPr>
        <p:spPr bwMode="auto">
          <a:xfrm>
            <a:off x="3179298" y="2082018"/>
            <a:ext cx="0" cy="29542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 name="Straight Connector 8"/>
          <p:cNvCxnSpPr/>
          <p:nvPr/>
        </p:nvCxnSpPr>
        <p:spPr bwMode="auto">
          <a:xfrm>
            <a:off x="3176953" y="2951870"/>
            <a:ext cx="0" cy="29542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 name="Straight Connector 9"/>
          <p:cNvCxnSpPr/>
          <p:nvPr/>
        </p:nvCxnSpPr>
        <p:spPr bwMode="auto">
          <a:xfrm>
            <a:off x="3174608" y="4065564"/>
            <a:ext cx="2345" cy="61663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 name="Straight Connector 12"/>
          <p:cNvCxnSpPr/>
          <p:nvPr/>
        </p:nvCxnSpPr>
        <p:spPr bwMode="auto">
          <a:xfrm>
            <a:off x="6876757" y="2082018"/>
            <a:ext cx="0" cy="29542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 name="Straight Connector 13"/>
          <p:cNvCxnSpPr/>
          <p:nvPr/>
        </p:nvCxnSpPr>
        <p:spPr bwMode="auto">
          <a:xfrm>
            <a:off x="6876757" y="2670516"/>
            <a:ext cx="9378" cy="57677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6886135" y="3474720"/>
            <a:ext cx="0" cy="29542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 name="Straight Connector 15"/>
          <p:cNvCxnSpPr/>
          <p:nvPr/>
        </p:nvCxnSpPr>
        <p:spPr bwMode="auto">
          <a:xfrm>
            <a:off x="6853307" y="4386775"/>
            <a:ext cx="0" cy="29542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 name="Straight Connector 16"/>
          <p:cNvCxnSpPr/>
          <p:nvPr/>
        </p:nvCxnSpPr>
        <p:spPr bwMode="auto">
          <a:xfrm>
            <a:off x="6815796" y="4979962"/>
            <a:ext cx="0" cy="29542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 name="Straight Connector 17"/>
          <p:cNvCxnSpPr/>
          <p:nvPr/>
        </p:nvCxnSpPr>
        <p:spPr bwMode="auto">
          <a:xfrm>
            <a:off x="6815796" y="5570806"/>
            <a:ext cx="0" cy="29542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 name="Straight Connector 18"/>
          <p:cNvCxnSpPr/>
          <p:nvPr/>
        </p:nvCxnSpPr>
        <p:spPr bwMode="auto">
          <a:xfrm>
            <a:off x="3172263" y="4979962"/>
            <a:ext cx="2345" cy="886266"/>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2842943317"/>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534573"/>
            <a:ext cx="7772400" cy="647114"/>
          </a:xfrm>
        </p:spPr>
        <p:txBody>
          <a:bodyPr/>
          <a:lstStyle/>
          <a:p>
            <a:pPr eaLnBrk="1" hangingPunct="1">
              <a:defRPr/>
            </a:pPr>
            <a:r>
              <a:rPr lang="en-US" sz="3200" dirty="0" smtClean="0">
                <a:solidFill>
                  <a:srgbClr val="000099"/>
                </a:solidFill>
              </a:rPr>
              <a:t>Parallel Streams of Proceedings (con’t)</a:t>
            </a:r>
            <a:endParaRPr lang="en-IN" sz="3200" dirty="0" smtClean="0">
              <a:solidFill>
                <a:srgbClr val="000099"/>
              </a:solidFill>
            </a:endParaRPr>
          </a:p>
        </p:txBody>
      </p:sp>
      <p:sp>
        <p:nvSpPr>
          <p:cNvPr id="26627" name="Content Placeholder 2"/>
          <p:cNvSpPr>
            <a:spLocks noGrp="1"/>
          </p:cNvSpPr>
          <p:nvPr>
            <p:ph idx="1"/>
          </p:nvPr>
        </p:nvSpPr>
        <p:spPr>
          <a:xfrm>
            <a:off x="955235" y="1181687"/>
            <a:ext cx="7991915" cy="5086473"/>
          </a:xfrm>
        </p:spPr>
        <p:txBody>
          <a:bodyPr/>
          <a:lstStyle/>
          <a:p>
            <a:pPr>
              <a:spcBef>
                <a:spcPts val="600"/>
              </a:spcBef>
              <a:spcAft>
                <a:spcPts val="600"/>
              </a:spcAft>
            </a:pPr>
            <a:r>
              <a:rPr lang="en-US" sz="1900" dirty="0" smtClean="0"/>
              <a:t>Once </a:t>
            </a:r>
            <a:r>
              <a:rPr lang="en-US" sz="1900" dirty="0"/>
              <a:t>the Complaint Report is filed with the Special Court by the office of the ED,  the </a:t>
            </a:r>
            <a:r>
              <a:rPr lang="en-US" sz="1900" dirty="0" smtClean="0"/>
              <a:t>investigation / attachment </a:t>
            </a:r>
            <a:r>
              <a:rPr lang="en-US" sz="1900" dirty="0"/>
              <a:t>proceedings before the Director and/or the Adjudicating Authority will continue and in parallel, trial proceedings before the Special Court will also be continuing by the prosecution for determining proof of guilt of the accused ‘beyond reasonable doubt’ and the establishment of  ‘mens rea’ in order to demonstrate that there is “substantial probable cause” to form opinion that the property under attachment is proceeds of crime.</a:t>
            </a:r>
          </a:p>
          <a:p>
            <a:pPr>
              <a:spcBef>
                <a:spcPts val="600"/>
              </a:spcBef>
              <a:spcAft>
                <a:spcPts val="600"/>
              </a:spcAft>
            </a:pPr>
            <a:r>
              <a:rPr lang="en-US" sz="1900" dirty="0" smtClean="0"/>
              <a:t>Thus</a:t>
            </a:r>
            <a:r>
              <a:rPr lang="en-US" sz="1900" dirty="0"/>
              <a:t>, there is the possibility of a matter under PMLA going from Special Court to High Court and in parallel, going from adjudicating officer to Appellate Tribunal to High Court. The matter may continue under both the streams of proceedings unless the Special Court decides in favour of the accused. In such a case, probably the adjudicating officer during adjudication process or at the stage of Appellate Tribunal, as the case may be, will have to consider the findings of the Special Court to decide the matter.</a:t>
            </a:r>
          </a:p>
        </p:txBody>
      </p:sp>
      <p:sp>
        <p:nvSpPr>
          <p:cNvPr id="26629" name="Slide Number Placeholder 4"/>
          <p:cNvSpPr>
            <a:spLocks noGrp="1"/>
          </p:cNvSpPr>
          <p:nvPr>
            <p:ph type="sldNum" sz="quarter" idx="12"/>
          </p:nvPr>
        </p:nvSpPr>
        <p:spPr>
          <a:noFill/>
        </p:spPr>
        <p:txBody>
          <a:bodyPr/>
          <a:lstStyle/>
          <a:p>
            <a:fld id="{3258F569-5D49-4D17-AA62-E7ABE0A5FAC0}" type="slidenum">
              <a:rPr lang="en-US"/>
              <a:pPr/>
              <a:t>65</a:t>
            </a:fld>
            <a:endParaRPr lang="en-US" dirty="0"/>
          </a:p>
        </p:txBody>
      </p:sp>
      <p:sp>
        <p:nvSpPr>
          <p:cNvPr id="3" name="Date Placeholder 2"/>
          <p:cNvSpPr>
            <a:spLocks noGrp="1"/>
          </p:cNvSpPr>
          <p:nvPr>
            <p:ph type="dt" sz="half" idx="10"/>
          </p:nvPr>
        </p:nvSpPr>
        <p:spPr/>
        <p:txBody>
          <a:bodyPr/>
          <a:lstStyle/>
          <a:p>
            <a:pPr>
              <a:defRPr/>
            </a:pPr>
            <a:r>
              <a:rPr lang="en-US" smtClean="0"/>
              <a:t>03.06.2018</a:t>
            </a:r>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2174542446"/>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534573"/>
            <a:ext cx="7772400" cy="647114"/>
          </a:xfrm>
        </p:spPr>
        <p:txBody>
          <a:bodyPr/>
          <a:lstStyle/>
          <a:p>
            <a:pPr eaLnBrk="1" hangingPunct="1">
              <a:defRPr/>
            </a:pPr>
            <a:r>
              <a:rPr lang="en-US" sz="3200" dirty="0" smtClean="0">
                <a:solidFill>
                  <a:srgbClr val="000099"/>
                </a:solidFill>
              </a:rPr>
              <a:t>Civil Courts and PMLA</a:t>
            </a:r>
            <a:endParaRPr lang="en-IN" sz="3200" dirty="0" smtClean="0">
              <a:solidFill>
                <a:srgbClr val="000099"/>
              </a:solidFill>
            </a:endParaRPr>
          </a:p>
        </p:txBody>
      </p:sp>
      <p:sp>
        <p:nvSpPr>
          <p:cNvPr id="26627" name="Content Placeholder 2"/>
          <p:cNvSpPr>
            <a:spLocks noGrp="1"/>
          </p:cNvSpPr>
          <p:nvPr>
            <p:ph idx="1"/>
          </p:nvPr>
        </p:nvSpPr>
        <p:spPr>
          <a:xfrm>
            <a:off x="955235" y="1181687"/>
            <a:ext cx="7991915" cy="5086473"/>
          </a:xfrm>
        </p:spPr>
        <p:txBody>
          <a:bodyPr/>
          <a:lstStyle/>
          <a:p>
            <a:pPr>
              <a:spcBef>
                <a:spcPts val="600"/>
              </a:spcBef>
              <a:spcAft>
                <a:spcPts val="600"/>
              </a:spcAft>
            </a:pPr>
            <a:endParaRPr lang="en-US" sz="1900" dirty="0" smtClean="0"/>
          </a:p>
          <a:p>
            <a:pPr>
              <a:spcBef>
                <a:spcPts val="600"/>
              </a:spcBef>
              <a:spcAft>
                <a:spcPts val="600"/>
              </a:spcAft>
            </a:pPr>
            <a:r>
              <a:rPr lang="en-US" sz="1900" dirty="0" smtClean="0"/>
              <a:t>No </a:t>
            </a:r>
            <a:r>
              <a:rPr lang="en-US" sz="1900" dirty="0"/>
              <a:t>suit can be brought in any civil court to set aside or modify any proceeding taken or order made under PMLA, 2002 and no prosecution, suit or other proceeding shall lie against the Government or any officer of the Government for anything done or intended to be done in good faith under the PMLA, 2002 [Section 67].</a:t>
            </a:r>
          </a:p>
          <a:p>
            <a:pPr>
              <a:spcBef>
                <a:spcPts val="600"/>
              </a:spcBef>
              <a:spcAft>
                <a:spcPts val="600"/>
              </a:spcAft>
            </a:pPr>
            <a:r>
              <a:rPr lang="en-US" sz="1900" dirty="0" smtClean="0"/>
              <a:t>Thus</a:t>
            </a:r>
            <a:r>
              <a:rPr lang="en-US" sz="1900" dirty="0"/>
              <a:t>, jurisdiction of civil courts is barred. The offence of money laundering is triable only by a special court constituted for the area in which the offence has been committed</a:t>
            </a:r>
            <a:r>
              <a:rPr lang="en-US" sz="1900" dirty="0" smtClean="0"/>
              <a:t>.</a:t>
            </a:r>
          </a:p>
          <a:p>
            <a:pPr>
              <a:spcBef>
                <a:spcPts val="600"/>
              </a:spcBef>
              <a:spcAft>
                <a:spcPts val="600"/>
              </a:spcAft>
            </a:pPr>
            <a:endParaRPr lang="en-US" sz="1900" b="1" dirty="0" smtClean="0"/>
          </a:p>
          <a:p>
            <a:pPr>
              <a:spcBef>
                <a:spcPts val="600"/>
              </a:spcBef>
              <a:spcAft>
                <a:spcPts val="600"/>
              </a:spcAft>
            </a:pPr>
            <a:endParaRPr lang="en-US" sz="1900" dirty="0"/>
          </a:p>
        </p:txBody>
      </p:sp>
      <p:sp>
        <p:nvSpPr>
          <p:cNvPr id="26629" name="Slide Number Placeholder 4"/>
          <p:cNvSpPr>
            <a:spLocks noGrp="1"/>
          </p:cNvSpPr>
          <p:nvPr>
            <p:ph type="sldNum" sz="quarter" idx="12"/>
          </p:nvPr>
        </p:nvSpPr>
        <p:spPr>
          <a:noFill/>
        </p:spPr>
        <p:txBody>
          <a:bodyPr/>
          <a:lstStyle/>
          <a:p>
            <a:fld id="{3258F569-5D49-4D17-AA62-E7ABE0A5FAC0}" type="slidenum">
              <a:rPr lang="en-US"/>
              <a:pPr/>
              <a:t>66</a:t>
            </a:fld>
            <a:endParaRPr lang="en-US" dirty="0"/>
          </a:p>
        </p:txBody>
      </p:sp>
      <p:sp>
        <p:nvSpPr>
          <p:cNvPr id="3" name="Date Placeholder 2"/>
          <p:cNvSpPr>
            <a:spLocks noGrp="1"/>
          </p:cNvSpPr>
          <p:nvPr>
            <p:ph type="dt" sz="half" idx="10"/>
          </p:nvPr>
        </p:nvSpPr>
        <p:spPr/>
        <p:txBody>
          <a:bodyPr/>
          <a:lstStyle/>
          <a:p>
            <a:pPr>
              <a:defRPr/>
            </a:pPr>
            <a:r>
              <a:rPr lang="en-US" smtClean="0"/>
              <a:t>03.06.2018</a:t>
            </a:r>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1517714405"/>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168812"/>
            <a:ext cx="7772400" cy="1012875"/>
          </a:xfrm>
        </p:spPr>
        <p:txBody>
          <a:bodyPr/>
          <a:lstStyle/>
          <a:p>
            <a:pPr eaLnBrk="1" hangingPunct="1">
              <a:defRPr/>
            </a:pPr>
            <a:r>
              <a:rPr lang="en-US" sz="3200" dirty="0" smtClean="0">
                <a:solidFill>
                  <a:srgbClr val="000099"/>
                </a:solidFill>
              </a:rPr>
              <a:t>PMLA </a:t>
            </a:r>
            <a:r>
              <a:rPr lang="en-US" sz="3200" dirty="0">
                <a:solidFill>
                  <a:srgbClr val="000099"/>
                </a:solidFill>
              </a:rPr>
              <a:t>and Other Acts / Laws</a:t>
            </a:r>
          </a:p>
        </p:txBody>
      </p:sp>
      <p:sp>
        <p:nvSpPr>
          <p:cNvPr id="26627" name="Content Placeholder 2"/>
          <p:cNvSpPr>
            <a:spLocks noGrp="1"/>
          </p:cNvSpPr>
          <p:nvPr>
            <p:ph idx="1"/>
          </p:nvPr>
        </p:nvSpPr>
        <p:spPr>
          <a:xfrm>
            <a:off x="955235" y="1181687"/>
            <a:ext cx="7991915" cy="5086473"/>
          </a:xfrm>
        </p:spPr>
        <p:txBody>
          <a:bodyPr/>
          <a:lstStyle/>
          <a:p>
            <a:pPr>
              <a:spcBef>
                <a:spcPts val="600"/>
              </a:spcBef>
              <a:spcAft>
                <a:spcPts val="600"/>
              </a:spcAft>
            </a:pPr>
            <a:endParaRPr lang="en-US" sz="1900" b="1" dirty="0" smtClean="0"/>
          </a:p>
          <a:p>
            <a:pPr>
              <a:spcBef>
                <a:spcPts val="600"/>
              </a:spcBef>
              <a:spcAft>
                <a:spcPts val="600"/>
              </a:spcAft>
            </a:pPr>
            <a:r>
              <a:rPr lang="en-US" sz="1900" b="1" dirty="0" smtClean="0"/>
              <a:t>Conflict between PMLA and Other Acts / Laws</a:t>
            </a:r>
          </a:p>
          <a:p>
            <a:pPr marL="338138" indent="0">
              <a:spcBef>
                <a:spcPts val="600"/>
              </a:spcBef>
              <a:spcAft>
                <a:spcPts val="600"/>
              </a:spcAft>
              <a:buNone/>
            </a:pPr>
            <a:r>
              <a:rPr lang="en-US" sz="1900" dirty="0" smtClean="0"/>
              <a:t>The </a:t>
            </a:r>
            <a:r>
              <a:rPr lang="en-US" sz="1900" dirty="0"/>
              <a:t>provisions of PMLA, 2002 have over-riding effect, notwithstanding anything inconsistent therewith contained in any other law for the time being in force [Section 71].</a:t>
            </a:r>
          </a:p>
          <a:p>
            <a:pPr>
              <a:spcBef>
                <a:spcPts val="600"/>
              </a:spcBef>
              <a:spcAft>
                <a:spcPts val="600"/>
              </a:spcAft>
            </a:pPr>
            <a:endParaRPr lang="en-US" sz="1900" dirty="0"/>
          </a:p>
        </p:txBody>
      </p:sp>
      <p:sp>
        <p:nvSpPr>
          <p:cNvPr id="26629" name="Slide Number Placeholder 4"/>
          <p:cNvSpPr>
            <a:spLocks noGrp="1"/>
          </p:cNvSpPr>
          <p:nvPr>
            <p:ph type="sldNum" sz="quarter" idx="12"/>
          </p:nvPr>
        </p:nvSpPr>
        <p:spPr>
          <a:noFill/>
        </p:spPr>
        <p:txBody>
          <a:bodyPr/>
          <a:lstStyle/>
          <a:p>
            <a:fld id="{3258F569-5D49-4D17-AA62-E7ABE0A5FAC0}" type="slidenum">
              <a:rPr lang="en-US"/>
              <a:pPr/>
              <a:t>67</a:t>
            </a:fld>
            <a:endParaRPr lang="en-US" dirty="0"/>
          </a:p>
        </p:txBody>
      </p:sp>
      <p:sp>
        <p:nvSpPr>
          <p:cNvPr id="3" name="Date Placeholder 2"/>
          <p:cNvSpPr>
            <a:spLocks noGrp="1"/>
          </p:cNvSpPr>
          <p:nvPr>
            <p:ph type="dt" sz="half" idx="10"/>
          </p:nvPr>
        </p:nvSpPr>
        <p:spPr/>
        <p:txBody>
          <a:bodyPr/>
          <a:lstStyle/>
          <a:p>
            <a:pPr>
              <a:defRPr/>
            </a:pPr>
            <a:r>
              <a:rPr lang="en-US" smtClean="0"/>
              <a:t>03.06.2018</a:t>
            </a:r>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Associates</a:t>
            </a:r>
            <a:endParaRPr lang="en-US" dirty="0"/>
          </a:p>
        </p:txBody>
      </p:sp>
    </p:spTree>
    <p:extLst>
      <p:ext uri="{BB962C8B-B14F-4D97-AF65-F5344CB8AC3E}">
        <p14:creationId xmlns:p14="http://schemas.microsoft.com/office/powerpoint/2010/main" val="1373766191"/>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168812"/>
            <a:ext cx="7772400" cy="1012875"/>
          </a:xfrm>
        </p:spPr>
        <p:txBody>
          <a:bodyPr/>
          <a:lstStyle/>
          <a:p>
            <a:pPr eaLnBrk="1" hangingPunct="1">
              <a:defRPr/>
            </a:pPr>
            <a:r>
              <a:rPr lang="en-US" sz="3200" dirty="0" smtClean="0">
                <a:solidFill>
                  <a:srgbClr val="000099"/>
                </a:solidFill>
              </a:rPr>
              <a:t>Instances of prosecution by Enforcement Directorate</a:t>
            </a:r>
            <a:endParaRPr lang="en-US" sz="3200" dirty="0">
              <a:solidFill>
                <a:srgbClr val="000099"/>
              </a:solidFill>
            </a:endParaRPr>
          </a:p>
        </p:txBody>
      </p:sp>
      <p:sp>
        <p:nvSpPr>
          <p:cNvPr id="26627" name="Content Placeholder 2"/>
          <p:cNvSpPr>
            <a:spLocks noGrp="1"/>
          </p:cNvSpPr>
          <p:nvPr>
            <p:ph idx="1"/>
          </p:nvPr>
        </p:nvSpPr>
        <p:spPr>
          <a:xfrm>
            <a:off x="955235" y="1181687"/>
            <a:ext cx="7991915" cy="5086473"/>
          </a:xfrm>
        </p:spPr>
        <p:txBody>
          <a:bodyPr/>
          <a:lstStyle/>
          <a:p>
            <a:pPr>
              <a:spcBef>
                <a:spcPts val="600"/>
              </a:spcBef>
              <a:spcAft>
                <a:spcPts val="600"/>
              </a:spcAft>
            </a:pPr>
            <a:endParaRPr lang="en-US" sz="1900" b="1" dirty="0"/>
          </a:p>
          <a:p>
            <a:pPr>
              <a:spcBef>
                <a:spcPts val="600"/>
              </a:spcBef>
              <a:spcAft>
                <a:spcPts val="600"/>
              </a:spcAft>
            </a:pPr>
            <a:endParaRPr lang="en-US" sz="1900" dirty="0"/>
          </a:p>
        </p:txBody>
      </p:sp>
      <p:sp>
        <p:nvSpPr>
          <p:cNvPr id="26629" name="Slide Number Placeholder 4"/>
          <p:cNvSpPr>
            <a:spLocks noGrp="1"/>
          </p:cNvSpPr>
          <p:nvPr>
            <p:ph type="sldNum" sz="quarter" idx="12"/>
          </p:nvPr>
        </p:nvSpPr>
        <p:spPr>
          <a:xfrm>
            <a:off x="7042150" y="6398383"/>
            <a:ext cx="1905000" cy="457200"/>
          </a:xfrm>
          <a:noFill/>
        </p:spPr>
        <p:txBody>
          <a:bodyPr/>
          <a:lstStyle/>
          <a:p>
            <a:fld id="{3258F569-5D49-4D17-AA62-E7ABE0A5FAC0}" type="slidenum">
              <a:rPr lang="en-US"/>
              <a:pPr/>
              <a:t>68</a:t>
            </a:fld>
            <a:endParaRPr lang="en-US" dirty="0"/>
          </a:p>
        </p:txBody>
      </p:sp>
      <p:sp>
        <p:nvSpPr>
          <p:cNvPr id="3" name="Date Placeholder 2"/>
          <p:cNvSpPr>
            <a:spLocks noGrp="1"/>
          </p:cNvSpPr>
          <p:nvPr>
            <p:ph type="dt" sz="half" idx="10"/>
          </p:nvPr>
        </p:nvSpPr>
        <p:spPr>
          <a:xfrm>
            <a:off x="955235" y="6398383"/>
            <a:ext cx="1905000" cy="457200"/>
          </a:xfrm>
        </p:spPr>
        <p:txBody>
          <a:bodyPr/>
          <a:lstStyle/>
          <a:p>
            <a:pPr>
              <a:defRPr/>
            </a:pPr>
            <a:r>
              <a:rPr lang="en-US" smtClean="0"/>
              <a:t>03.06.2018</a:t>
            </a:r>
            <a:endParaRPr lang="en-US" dirty="0"/>
          </a:p>
        </p:txBody>
      </p:sp>
      <p:sp>
        <p:nvSpPr>
          <p:cNvPr id="4" name="Footer Placeholder 3"/>
          <p:cNvSpPr>
            <a:spLocks noGrp="1"/>
          </p:cNvSpPr>
          <p:nvPr>
            <p:ph type="ftr" sz="quarter" idx="11"/>
          </p:nvPr>
        </p:nvSpPr>
        <p:spPr>
          <a:xfrm>
            <a:off x="3621088" y="6400800"/>
            <a:ext cx="2895600" cy="457200"/>
          </a:xfrm>
        </p:spPr>
        <p:txBody>
          <a:bodyPr/>
          <a:lstStyle/>
          <a:p>
            <a:pPr>
              <a:defRPr/>
            </a:pPr>
            <a:r>
              <a:rPr lang="en-US" dirty="0" smtClean="0"/>
              <a:t>P. P. Shah &amp; Associates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882810613"/>
              </p:ext>
            </p:extLst>
          </p:nvPr>
        </p:nvGraphicFramePr>
        <p:xfrm>
          <a:off x="1055076" y="1397000"/>
          <a:ext cx="7892074" cy="4988560"/>
        </p:xfrm>
        <a:graphic>
          <a:graphicData uri="http://schemas.openxmlformats.org/drawingml/2006/table">
            <a:tbl>
              <a:tblPr firstRow="1" bandRow="1">
                <a:tableStyleId>{073A0DAA-6AF3-43AB-8588-CEC1D06C72B9}</a:tableStyleId>
              </a:tblPr>
              <a:tblGrid>
                <a:gridCol w="2011681"/>
                <a:gridCol w="5880393"/>
              </a:tblGrid>
              <a:tr h="431800">
                <a:tc>
                  <a:txBody>
                    <a:bodyPr/>
                    <a:lstStyle/>
                    <a:p>
                      <a:endParaRPr lang="en-US" dirty="0"/>
                    </a:p>
                  </a:txBody>
                  <a:tcPr/>
                </a:tc>
                <a:tc>
                  <a:txBody>
                    <a:bodyPr/>
                    <a:lstStyle/>
                    <a:p>
                      <a:r>
                        <a:rPr lang="en-US" dirty="0" smtClean="0"/>
                        <a:t>Brief</a:t>
                      </a:r>
                      <a:r>
                        <a:rPr lang="en-US" baseline="0" dirty="0" smtClean="0"/>
                        <a:t> details</a:t>
                      </a:r>
                      <a:endParaRPr lang="en-US" dirty="0"/>
                    </a:p>
                  </a:txBody>
                  <a:tcPr/>
                </a:tc>
              </a:tr>
              <a:tr h="1880097">
                <a:tc>
                  <a:txBody>
                    <a:bodyPr/>
                    <a:lstStyle/>
                    <a:p>
                      <a:r>
                        <a:rPr lang="en-US" b="1" dirty="0" smtClean="0"/>
                        <a:t>Black</a:t>
                      </a:r>
                      <a:r>
                        <a:rPr lang="en-US" b="1" baseline="0" dirty="0" smtClean="0"/>
                        <a:t> money &amp; tainted assets post-demonetisation</a:t>
                      </a:r>
                      <a:endParaRPr lang="en-US" b="1" dirty="0"/>
                    </a:p>
                  </a:txBody>
                  <a:tcPr/>
                </a:tc>
                <a:tc>
                  <a:txBody>
                    <a:bodyPr/>
                    <a:lstStyle/>
                    <a:p>
                      <a:pPr marL="0" marR="0" indent="0" algn="l" defTabSz="914400" rtl="0" eaLnBrk="1" fontAlgn="auto" latinLnBrk="0" hangingPunct="1">
                        <a:lnSpc>
                          <a:spcPct val="100000"/>
                        </a:lnSpc>
                        <a:spcBef>
                          <a:spcPts val="0"/>
                        </a:spcBef>
                        <a:spcAft>
                          <a:spcPts val="300"/>
                        </a:spcAft>
                        <a:buClrTx/>
                        <a:buSzTx/>
                        <a:buFontTx/>
                        <a:buNone/>
                        <a:tabLst/>
                        <a:defRPr/>
                      </a:pPr>
                      <a:r>
                        <a:rPr lang="en-US" dirty="0" smtClean="0"/>
                        <a:t>As per official report issued</a:t>
                      </a:r>
                      <a:r>
                        <a:rPr lang="en-US" baseline="0" dirty="0" smtClean="0"/>
                        <a:t> in Nov. 2017, t</a:t>
                      </a:r>
                      <a:r>
                        <a:rPr lang="en-US" dirty="0" smtClean="0"/>
                        <a:t>he ED is investigating over 3,700 cases of money laundering and hawala transactions, involving tainted assets worth Rs. 9,935 crore, as part of its action against black money generated post demonetisation.</a:t>
                      </a:r>
                    </a:p>
                    <a:p>
                      <a:pPr marL="0" marR="0" indent="0" algn="l" defTabSz="914400" rtl="0" eaLnBrk="1" fontAlgn="auto" latinLnBrk="0" hangingPunct="1">
                        <a:lnSpc>
                          <a:spcPct val="100000"/>
                        </a:lnSpc>
                        <a:spcBef>
                          <a:spcPts val="0"/>
                        </a:spcBef>
                        <a:spcAft>
                          <a:spcPts val="300"/>
                        </a:spcAft>
                        <a:buClrTx/>
                        <a:buSzTx/>
                        <a:buFontTx/>
                        <a:buNone/>
                        <a:tabLst/>
                        <a:defRPr/>
                      </a:pPr>
                      <a:r>
                        <a:rPr lang="en-US" dirty="0" smtClean="0"/>
                        <a:t>The central probe agency also carried out a "risk assessment" of these cases, registered post the notes ban on November 8 last year, and found that a majority of (43%) the financial crimes were carried out by perpetrating bank frauds and cheating financial institutions through a maze of shell firms.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other category of post-notes ban financial crimes being probed by the ED include cases of corruption (31 per cent), drugs and narcotics trade (6.5 per cent), arms and explosives (4.5 per cent) and others (8.5 per cent).</a:t>
                      </a:r>
                    </a:p>
                  </a:txBody>
                  <a:tcPr/>
                </a:tc>
              </a:tr>
            </a:tbl>
          </a:graphicData>
        </a:graphic>
      </p:graphicFrame>
    </p:spTree>
    <p:extLst>
      <p:ext uri="{BB962C8B-B14F-4D97-AF65-F5344CB8AC3E}">
        <p14:creationId xmlns:p14="http://schemas.microsoft.com/office/powerpoint/2010/main" val="327458917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168812"/>
            <a:ext cx="7772400" cy="1012875"/>
          </a:xfrm>
        </p:spPr>
        <p:txBody>
          <a:bodyPr/>
          <a:lstStyle/>
          <a:p>
            <a:pPr eaLnBrk="1" hangingPunct="1">
              <a:defRPr/>
            </a:pPr>
            <a:r>
              <a:rPr lang="en-US" sz="3200" dirty="0" smtClean="0">
                <a:solidFill>
                  <a:srgbClr val="000099"/>
                </a:solidFill>
              </a:rPr>
              <a:t>Instances of prosecution by Enforcement Directorate (con’t)</a:t>
            </a:r>
            <a:endParaRPr lang="en-US" sz="3200" dirty="0">
              <a:solidFill>
                <a:srgbClr val="000099"/>
              </a:solidFill>
            </a:endParaRPr>
          </a:p>
        </p:txBody>
      </p:sp>
      <p:sp>
        <p:nvSpPr>
          <p:cNvPr id="26627" name="Content Placeholder 2"/>
          <p:cNvSpPr>
            <a:spLocks noGrp="1"/>
          </p:cNvSpPr>
          <p:nvPr>
            <p:ph idx="1"/>
          </p:nvPr>
        </p:nvSpPr>
        <p:spPr>
          <a:xfrm>
            <a:off x="955235" y="1181687"/>
            <a:ext cx="7991915" cy="5086473"/>
          </a:xfrm>
        </p:spPr>
        <p:txBody>
          <a:bodyPr/>
          <a:lstStyle/>
          <a:p>
            <a:pPr>
              <a:spcBef>
                <a:spcPts val="600"/>
              </a:spcBef>
              <a:spcAft>
                <a:spcPts val="600"/>
              </a:spcAft>
            </a:pPr>
            <a:endParaRPr lang="en-US" sz="1900" b="1" dirty="0"/>
          </a:p>
          <a:p>
            <a:pPr>
              <a:spcBef>
                <a:spcPts val="600"/>
              </a:spcBef>
              <a:spcAft>
                <a:spcPts val="600"/>
              </a:spcAft>
            </a:pPr>
            <a:endParaRPr lang="en-US" sz="1900" dirty="0"/>
          </a:p>
        </p:txBody>
      </p:sp>
      <p:sp>
        <p:nvSpPr>
          <p:cNvPr id="26629" name="Slide Number Placeholder 4"/>
          <p:cNvSpPr>
            <a:spLocks noGrp="1"/>
          </p:cNvSpPr>
          <p:nvPr>
            <p:ph type="sldNum" sz="quarter" idx="12"/>
          </p:nvPr>
        </p:nvSpPr>
        <p:spPr>
          <a:xfrm>
            <a:off x="7042150" y="6398383"/>
            <a:ext cx="1905000" cy="457200"/>
          </a:xfrm>
          <a:noFill/>
        </p:spPr>
        <p:txBody>
          <a:bodyPr/>
          <a:lstStyle/>
          <a:p>
            <a:fld id="{3258F569-5D49-4D17-AA62-E7ABE0A5FAC0}" type="slidenum">
              <a:rPr lang="en-US"/>
              <a:pPr/>
              <a:t>69</a:t>
            </a:fld>
            <a:endParaRPr lang="en-US" dirty="0"/>
          </a:p>
        </p:txBody>
      </p:sp>
      <p:sp>
        <p:nvSpPr>
          <p:cNvPr id="3" name="Date Placeholder 2"/>
          <p:cNvSpPr>
            <a:spLocks noGrp="1"/>
          </p:cNvSpPr>
          <p:nvPr>
            <p:ph type="dt" sz="half" idx="10"/>
          </p:nvPr>
        </p:nvSpPr>
        <p:spPr>
          <a:xfrm>
            <a:off x="955235" y="6398383"/>
            <a:ext cx="1905000" cy="457200"/>
          </a:xfrm>
        </p:spPr>
        <p:txBody>
          <a:bodyPr/>
          <a:lstStyle/>
          <a:p>
            <a:pPr>
              <a:defRPr/>
            </a:pPr>
            <a:r>
              <a:rPr lang="en-US" smtClean="0"/>
              <a:t>03.06.2018</a:t>
            </a:r>
            <a:endParaRPr lang="en-US" dirty="0"/>
          </a:p>
        </p:txBody>
      </p:sp>
      <p:sp>
        <p:nvSpPr>
          <p:cNvPr id="4" name="Footer Placeholder 3"/>
          <p:cNvSpPr>
            <a:spLocks noGrp="1"/>
          </p:cNvSpPr>
          <p:nvPr>
            <p:ph type="ftr" sz="quarter" idx="11"/>
          </p:nvPr>
        </p:nvSpPr>
        <p:spPr>
          <a:xfrm>
            <a:off x="3621088" y="6400800"/>
            <a:ext cx="2895600" cy="457200"/>
          </a:xfrm>
        </p:spPr>
        <p:txBody>
          <a:bodyPr/>
          <a:lstStyle/>
          <a:p>
            <a:pPr>
              <a:defRPr/>
            </a:pPr>
            <a:r>
              <a:rPr lang="en-US" dirty="0" smtClean="0"/>
              <a:t>P. P. Shah &amp; Associates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593860635"/>
              </p:ext>
            </p:extLst>
          </p:nvPr>
        </p:nvGraphicFramePr>
        <p:xfrm>
          <a:off x="379828" y="1181687"/>
          <a:ext cx="8567322" cy="5211002"/>
        </p:xfrm>
        <a:graphic>
          <a:graphicData uri="http://schemas.openxmlformats.org/drawingml/2006/table">
            <a:tbl>
              <a:tblPr firstRow="1" bandRow="1">
                <a:tableStyleId>{073A0DAA-6AF3-43AB-8588-CEC1D06C72B9}</a:tableStyleId>
              </a:tblPr>
              <a:tblGrid>
                <a:gridCol w="1786597"/>
                <a:gridCol w="6780725"/>
              </a:tblGrid>
              <a:tr h="352368">
                <a:tc>
                  <a:txBody>
                    <a:bodyPr/>
                    <a:lstStyle/>
                    <a:p>
                      <a:endParaRPr lang="en-US" dirty="0"/>
                    </a:p>
                  </a:txBody>
                  <a:tcPr/>
                </a:tc>
                <a:tc>
                  <a:txBody>
                    <a:bodyPr/>
                    <a:lstStyle/>
                    <a:p>
                      <a:r>
                        <a:rPr lang="en-US" dirty="0" smtClean="0"/>
                        <a:t>Brief</a:t>
                      </a:r>
                      <a:r>
                        <a:rPr lang="en-US" baseline="0" dirty="0" smtClean="0"/>
                        <a:t> details</a:t>
                      </a:r>
                      <a:endParaRPr lang="en-US" dirty="0"/>
                    </a:p>
                  </a:txBody>
                  <a:tcPr/>
                </a:tc>
              </a:tr>
              <a:tr h="1871002">
                <a:tc>
                  <a:txBody>
                    <a:bodyPr/>
                    <a:lstStyle/>
                    <a:p>
                      <a:r>
                        <a:rPr lang="en-US" sz="1700" b="1" dirty="0" smtClean="0"/>
                        <a:t>Sterling Biotech</a:t>
                      </a:r>
                      <a:endParaRPr lang="en-US" sz="17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700" dirty="0" smtClean="0"/>
                        <a:t>The Enforcement Directorate conducted raids in Nov. 2017 while investigating a Rs 5,000-crore money laundering probe against directors and associates of Gujarat-based pharma firm Sterling Biotech in connection with an alleged bank fraud case. The CBI alleged that the company took loans of over Rs 5,000 crore from a consortium led by Andhra Bank which have turned into non-performing assets.</a:t>
                      </a:r>
                    </a:p>
                  </a:txBody>
                  <a:tcPr/>
                </a:tc>
              </a:tr>
              <a:tr h="138683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700" b="1" dirty="0" smtClean="0"/>
                        <a:t>Karthi Chidambaram</a:t>
                      </a:r>
                    </a:p>
                    <a:p>
                      <a:endParaRPr lang="en-US" sz="17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700" dirty="0" smtClean="0"/>
                        <a:t>The ED has found in a search in March 2016 that Karthi has made investments in real estate assets and other businesses in many countries, including England, United Arab Emirates, Thailand, Singapore, Malaysia, South Africa, USA, Switzerland, Philippines, Sri Lanka, British Virgin Island, France, Greece and Spain</a:t>
                      </a:r>
                    </a:p>
                  </a:txBody>
                  <a:tcPr/>
                </a:tc>
              </a:tr>
              <a:tr h="1553402">
                <a:tc>
                  <a:txBody>
                    <a:bodyPr/>
                    <a:lstStyle/>
                    <a:p>
                      <a:r>
                        <a:rPr lang="en-US" sz="1700" b="1" dirty="0" smtClean="0"/>
                        <a:t>Rs. 1000 crore</a:t>
                      </a:r>
                      <a:r>
                        <a:rPr lang="en-US" sz="1700" b="1" baseline="0" dirty="0" smtClean="0"/>
                        <a:t> </a:t>
                      </a:r>
                      <a:r>
                        <a:rPr lang="en-US" sz="1700" b="1" dirty="0" smtClean="0"/>
                        <a:t>Basmati Rice scandal</a:t>
                      </a:r>
                      <a:endParaRPr lang="en-US" sz="1700" b="1" dirty="0"/>
                    </a:p>
                  </a:txBody>
                  <a:tcPr/>
                </a:tc>
                <a:tc>
                  <a:txBody>
                    <a:bodyPr/>
                    <a:lstStyle/>
                    <a:p>
                      <a:r>
                        <a:rPr lang="en-US" sz="1700" dirty="0" smtClean="0"/>
                        <a:t>According to the probe done by the DRI in March 2016, over two lakh metric tonnes of Basmati rice was illegally offloaded in Dubai over the previous year instead of in Bandar Abbas in Iran. The case is now being investigated by ED.</a:t>
                      </a:r>
                      <a:endParaRPr lang="en-US" sz="1700" dirty="0"/>
                    </a:p>
                  </a:txBody>
                  <a:tcPr/>
                </a:tc>
              </a:tr>
            </a:tbl>
          </a:graphicData>
        </a:graphic>
      </p:graphicFrame>
    </p:spTree>
    <p:extLst>
      <p:ext uri="{BB962C8B-B14F-4D97-AF65-F5344CB8AC3E}">
        <p14:creationId xmlns:p14="http://schemas.microsoft.com/office/powerpoint/2010/main" val="23017582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p:txBody>
          <a:bodyPr/>
          <a:lstStyle/>
          <a:p>
            <a:pPr>
              <a:defRPr/>
            </a:pPr>
            <a:r>
              <a:rPr lang="en-US" smtClean="0"/>
              <a:t>03.06.2018</a:t>
            </a:r>
            <a:endParaRPr lang="en-US" dirty="0"/>
          </a:p>
        </p:txBody>
      </p:sp>
      <p:sp>
        <p:nvSpPr>
          <p:cNvPr id="7171" name="Footer Placeholder 4"/>
          <p:cNvSpPr>
            <a:spLocks noGrp="1"/>
          </p:cNvSpPr>
          <p:nvPr>
            <p:ph type="ftr" sz="quarter" idx="11"/>
          </p:nvPr>
        </p:nvSpPr>
        <p:spPr/>
        <p:txBody>
          <a:bodyPr/>
          <a:lstStyle/>
          <a:p>
            <a:pPr>
              <a:defRPr/>
            </a:pPr>
            <a:r>
              <a:rPr lang="en-US" smtClean="0"/>
              <a:t>P. P. Shah &amp; Associates</a:t>
            </a:r>
            <a:endParaRPr lang="en-US" dirty="0" smtClean="0"/>
          </a:p>
        </p:txBody>
      </p:sp>
      <p:sp>
        <p:nvSpPr>
          <p:cNvPr id="7172" name="Slide Number Placeholder 5"/>
          <p:cNvSpPr>
            <a:spLocks noGrp="1"/>
          </p:cNvSpPr>
          <p:nvPr>
            <p:ph type="sldNum" sz="quarter" idx="12"/>
          </p:nvPr>
        </p:nvSpPr>
        <p:spPr/>
        <p:txBody>
          <a:bodyPr/>
          <a:lstStyle/>
          <a:p>
            <a:pPr>
              <a:defRPr/>
            </a:pPr>
            <a:fld id="{73EB5B94-5E72-41E2-BE6C-9EAE851CB51F}" type="slidenum">
              <a:rPr lang="en-US" smtClean="0"/>
              <a:pPr>
                <a:defRPr/>
              </a:pPr>
              <a:t>7</a:t>
            </a:fld>
            <a:endParaRPr lang="en-US" dirty="0" smtClean="0"/>
          </a:p>
        </p:txBody>
      </p:sp>
      <p:sp>
        <p:nvSpPr>
          <p:cNvPr id="7173"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Overview of Foreign Exchange Management Act</a:t>
            </a:r>
          </a:p>
        </p:txBody>
      </p:sp>
      <p:sp>
        <p:nvSpPr>
          <p:cNvPr id="7174" name="Rectangle 5"/>
          <p:cNvSpPr>
            <a:spLocks noGrp="1" noChangeArrowheads="1"/>
          </p:cNvSpPr>
          <p:nvPr>
            <p:ph type="body" idx="1"/>
          </p:nvPr>
        </p:nvSpPr>
        <p:spPr>
          <a:xfrm>
            <a:off x="762000" y="1219200"/>
            <a:ext cx="8153400" cy="5181600"/>
          </a:xfrm>
        </p:spPr>
        <p:txBody>
          <a:bodyPr/>
          <a:lstStyle/>
          <a:p>
            <a:pPr eaLnBrk="1" hangingPunct="1"/>
            <a:endParaRPr lang="en-US" sz="1800" dirty="0" smtClean="0"/>
          </a:p>
        </p:txBody>
      </p:sp>
      <p:graphicFrame>
        <p:nvGraphicFramePr>
          <p:cNvPr id="7" name="Table 6"/>
          <p:cNvGraphicFramePr>
            <a:graphicFrameLocks noGrp="1"/>
          </p:cNvGraphicFramePr>
          <p:nvPr>
            <p:extLst/>
          </p:nvPr>
        </p:nvGraphicFramePr>
        <p:xfrm>
          <a:off x="838200" y="1287463"/>
          <a:ext cx="8077200" cy="5175548"/>
        </p:xfrm>
        <a:graphic>
          <a:graphicData uri="http://schemas.openxmlformats.org/drawingml/2006/table">
            <a:tbl>
              <a:tblPr firstRow="1" bandRow="1">
                <a:tableStyleId>{5C22544A-7EE6-4342-B048-85BDC9FD1C3A}</a:tableStyleId>
              </a:tblPr>
              <a:tblGrid>
                <a:gridCol w="1465386"/>
                <a:gridCol w="6611814"/>
              </a:tblGrid>
              <a:tr h="57042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Section</a:t>
                      </a:r>
                    </a:p>
                    <a:p>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Description</a:t>
                      </a:r>
                    </a:p>
                    <a:p>
                      <a:pPr algn="ctr"/>
                      <a:endParaRPr lang="en-US" sz="1600" dirty="0"/>
                    </a:p>
                  </a:txBody>
                  <a:tcPr/>
                </a:tc>
              </a:tr>
              <a:tr h="949523">
                <a:tc>
                  <a:txBody>
                    <a:bodyPr/>
                    <a:lstStyle/>
                    <a:p>
                      <a:pPr algn="ctr"/>
                      <a:r>
                        <a:rPr lang="en-US" sz="1600" dirty="0" smtClean="0"/>
                        <a:t>3</a:t>
                      </a:r>
                      <a:endParaRPr lang="en-US" sz="1600" dirty="0"/>
                    </a:p>
                  </a:txBody>
                  <a:tcPr/>
                </a:tc>
                <a:tc>
                  <a:txBody>
                    <a:bodyPr/>
                    <a:lstStyle/>
                    <a:p>
                      <a:r>
                        <a:rPr lang="en-US" sz="1800" kern="1200" dirty="0" smtClean="0">
                          <a:solidFill>
                            <a:schemeClr val="dk1"/>
                          </a:solidFill>
                          <a:latin typeface="+mn-lt"/>
                          <a:ea typeface="+mn-ea"/>
                          <a:cs typeface="+mn-cs"/>
                        </a:rPr>
                        <a:t>Dealing in foreign exchange by</a:t>
                      </a:r>
                      <a:r>
                        <a:rPr lang="en-US" sz="1800" kern="1200" baseline="0" dirty="0" smtClean="0">
                          <a:solidFill>
                            <a:schemeClr val="dk1"/>
                          </a:solidFill>
                          <a:latin typeface="+mn-lt"/>
                          <a:ea typeface="+mn-ea"/>
                          <a:cs typeface="+mn-cs"/>
                        </a:rPr>
                        <a:t> any Person in India. Receipt by PRII without Remittance, Payment in India by PRII with a right O/I</a:t>
                      </a:r>
                      <a:endParaRPr lang="en-US" sz="1600" dirty="0"/>
                    </a:p>
                  </a:txBody>
                  <a:tcPr/>
                </a:tc>
              </a:tr>
              <a:tr h="672733">
                <a:tc>
                  <a:txBody>
                    <a:bodyPr/>
                    <a:lstStyle/>
                    <a:p>
                      <a:pPr algn="ctr"/>
                      <a:r>
                        <a:rPr lang="en-US" sz="1600" dirty="0" smtClean="0"/>
                        <a:t>4</a:t>
                      </a:r>
                      <a:endParaRPr lang="en-US" sz="1600" dirty="0"/>
                    </a:p>
                  </a:txBody>
                  <a:tcPr/>
                </a:tc>
                <a:tc>
                  <a:txBody>
                    <a:bodyPr/>
                    <a:lstStyle/>
                    <a:p>
                      <a:r>
                        <a:rPr lang="en-US" sz="1800" kern="1200" dirty="0" smtClean="0">
                          <a:solidFill>
                            <a:schemeClr val="dk1"/>
                          </a:solidFill>
                          <a:latin typeface="+mn-lt"/>
                          <a:ea typeface="+mn-ea"/>
                          <a:cs typeface="+mn-cs"/>
                        </a:rPr>
                        <a:t>Holding of foreign exchange, Security and Immovable property</a:t>
                      </a:r>
                      <a:r>
                        <a:rPr lang="en-US" sz="1800" kern="1200" baseline="0" dirty="0" smtClean="0">
                          <a:solidFill>
                            <a:schemeClr val="dk1"/>
                          </a:solidFill>
                          <a:latin typeface="+mn-lt"/>
                          <a:ea typeface="+mn-ea"/>
                          <a:cs typeface="+mn-cs"/>
                        </a:rPr>
                        <a:t> by PRII.</a:t>
                      </a:r>
                      <a:endParaRPr lang="en-US" sz="1600" dirty="0"/>
                    </a:p>
                  </a:txBody>
                  <a:tcPr/>
                </a:tc>
              </a:tr>
              <a:tr h="474454">
                <a:tc>
                  <a:txBody>
                    <a:bodyPr/>
                    <a:lstStyle/>
                    <a:p>
                      <a:pPr algn="ctr"/>
                      <a:r>
                        <a:rPr lang="en-US" sz="1600" dirty="0" smtClean="0"/>
                        <a:t>5</a:t>
                      </a:r>
                      <a:endParaRPr lang="en-US" sz="1600" dirty="0"/>
                    </a:p>
                  </a:txBody>
                  <a:tcPr/>
                </a:tc>
                <a:tc>
                  <a:txBody>
                    <a:bodyPr/>
                    <a:lstStyle/>
                    <a:p>
                      <a:r>
                        <a:rPr lang="en-US" sz="1800" kern="1200" dirty="0" smtClean="0">
                          <a:solidFill>
                            <a:schemeClr val="dk1"/>
                          </a:solidFill>
                          <a:latin typeface="+mn-lt"/>
                          <a:ea typeface="+mn-ea"/>
                          <a:cs typeface="+mn-cs"/>
                        </a:rPr>
                        <a:t>Current account transactions, List and Restrictions </a:t>
                      </a:r>
                      <a:endParaRPr lang="en-US" sz="1600" dirty="0"/>
                    </a:p>
                  </a:txBody>
                  <a:tcPr/>
                </a:tc>
              </a:tr>
              <a:tr h="474762">
                <a:tc>
                  <a:txBody>
                    <a:bodyPr/>
                    <a:lstStyle/>
                    <a:p>
                      <a:pPr algn="ctr"/>
                      <a:r>
                        <a:rPr lang="en-US" sz="1600" dirty="0" smtClean="0"/>
                        <a:t>6</a:t>
                      </a:r>
                      <a:endParaRPr lang="en-US" sz="1600" dirty="0"/>
                    </a:p>
                  </a:txBody>
                  <a:tcPr/>
                </a:tc>
                <a:tc>
                  <a:txBody>
                    <a:bodyPr/>
                    <a:lstStyle/>
                    <a:p>
                      <a:r>
                        <a:rPr lang="en-US" sz="1800" kern="1200" dirty="0" smtClean="0">
                          <a:solidFill>
                            <a:schemeClr val="dk1"/>
                          </a:solidFill>
                          <a:latin typeface="+mn-lt"/>
                          <a:ea typeface="+mn-ea"/>
                          <a:cs typeface="+mn-cs"/>
                        </a:rPr>
                        <a:t>Capital account transactions-Powers of RBI, Central</a:t>
                      </a:r>
                      <a:r>
                        <a:rPr lang="en-US" sz="1800" kern="1200" baseline="0" dirty="0" smtClean="0">
                          <a:solidFill>
                            <a:schemeClr val="dk1"/>
                          </a:solidFill>
                          <a:latin typeface="+mn-lt"/>
                          <a:ea typeface="+mn-ea"/>
                          <a:cs typeface="+mn-cs"/>
                        </a:rPr>
                        <a:t> Govt.</a:t>
                      </a:r>
                      <a:r>
                        <a:rPr lang="en-US" sz="1800" kern="1200" dirty="0" smtClean="0">
                          <a:solidFill>
                            <a:schemeClr val="dk1"/>
                          </a:solidFill>
                          <a:latin typeface="+mn-lt"/>
                          <a:ea typeface="+mn-ea"/>
                          <a:cs typeface="+mn-cs"/>
                        </a:rPr>
                        <a:t> and the list.</a:t>
                      </a:r>
                      <a:endParaRPr lang="en-US" sz="1600" dirty="0"/>
                    </a:p>
                  </a:txBody>
                  <a:tcPr/>
                </a:tc>
              </a:tr>
              <a:tr h="672733">
                <a:tc>
                  <a:txBody>
                    <a:bodyPr/>
                    <a:lstStyle/>
                    <a:p>
                      <a:pPr algn="ctr"/>
                      <a:r>
                        <a:rPr lang="en-US" sz="1600" dirty="0" smtClean="0"/>
                        <a:t>7</a:t>
                      </a:r>
                      <a:endParaRPr lang="en-US" sz="1600" dirty="0"/>
                    </a:p>
                  </a:txBody>
                  <a:tcPr/>
                </a:tc>
                <a:tc>
                  <a:txBody>
                    <a:bodyPr/>
                    <a:lstStyle/>
                    <a:p>
                      <a:r>
                        <a:rPr lang="en-US" sz="1800" kern="1200" dirty="0" smtClean="0">
                          <a:solidFill>
                            <a:schemeClr val="dk1"/>
                          </a:solidFill>
                          <a:latin typeface="+mn-lt"/>
                          <a:ea typeface="+mn-ea"/>
                          <a:cs typeface="+mn-cs"/>
                        </a:rPr>
                        <a:t>Export of goods and services- Declaration, Information, Direction to receive FE.</a:t>
                      </a:r>
                      <a:endParaRPr lang="en-US" sz="1600" dirty="0"/>
                    </a:p>
                  </a:txBody>
                  <a:tcPr/>
                </a:tc>
              </a:tr>
              <a:tr h="514172">
                <a:tc>
                  <a:txBody>
                    <a:bodyPr/>
                    <a:lstStyle/>
                    <a:p>
                      <a:pPr algn="ctr"/>
                      <a:r>
                        <a:rPr lang="en-US" sz="1600" dirty="0" smtClean="0"/>
                        <a:t>8</a:t>
                      </a:r>
                      <a:endParaRPr lang="en-US" sz="1600" dirty="0"/>
                    </a:p>
                  </a:txBody>
                  <a:tcPr/>
                </a:tc>
                <a:tc>
                  <a:txBody>
                    <a:bodyPr/>
                    <a:lstStyle/>
                    <a:p>
                      <a:r>
                        <a:rPr lang="en-US" sz="1800" kern="1200" dirty="0" smtClean="0">
                          <a:solidFill>
                            <a:schemeClr val="dk1"/>
                          </a:solidFill>
                          <a:latin typeface="+mn-lt"/>
                          <a:ea typeface="+mn-ea"/>
                          <a:cs typeface="+mn-cs"/>
                        </a:rPr>
                        <a:t>Realisation and repatriation of foreign exchange</a:t>
                      </a:r>
                      <a:endParaRPr lang="en-US" sz="1600" dirty="0"/>
                    </a:p>
                  </a:txBody>
                  <a:tcPr/>
                </a:tc>
              </a:tr>
              <a:tr h="672733">
                <a:tc>
                  <a:txBody>
                    <a:bodyPr/>
                    <a:lstStyle/>
                    <a:p>
                      <a:pPr algn="ctr"/>
                      <a:r>
                        <a:rPr lang="en-US" sz="1600" dirty="0" smtClean="0"/>
                        <a:t>9</a:t>
                      </a:r>
                      <a:endParaRPr lang="en-US" sz="1600" dirty="0"/>
                    </a:p>
                  </a:txBody>
                  <a:tcPr/>
                </a:tc>
                <a:tc>
                  <a:txBody>
                    <a:bodyPr/>
                    <a:lstStyle/>
                    <a:p>
                      <a:r>
                        <a:rPr lang="en-US" sz="1800" kern="1200" dirty="0" smtClean="0">
                          <a:solidFill>
                            <a:schemeClr val="dk1"/>
                          </a:solidFill>
                          <a:latin typeface="+mn-lt"/>
                          <a:ea typeface="+mn-ea"/>
                          <a:cs typeface="+mn-cs"/>
                        </a:rPr>
                        <a:t>Exemption from realization and repatriation in certain cases</a:t>
                      </a:r>
                    </a:p>
                    <a:p>
                      <a:r>
                        <a:rPr lang="en-US" sz="1800" kern="1200" dirty="0" smtClean="0">
                          <a:solidFill>
                            <a:schemeClr val="dk1"/>
                          </a:solidFill>
                          <a:latin typeface="+mn-lt"/>
                          <a:ea typeface="+mn-ea"/>
                          <a:cs typeface="+mn-cs"/>
                        </a:rPr>
                        <a:t>And possession of FE</a:t>
                      </a:r>
                      <a:r>
                        <a:rPr lang="en-US" sz="1800" kern="1200" baseline="0" dirty="0" smtClean="0">
                          <a:solidFill>
                            <a:schemeClr val="dk1"/>
                          </a:solidFill>
                          <a:latin typeface="+mn-lt"/>
                          <a:ea typeface="+mn-ea"/>
                          <a:cs typeface="+mn-cs"/>
                        </a:rPr>
                        <a:t> </a:t>
                      </a:r>
                      <a:endParaRPr lang="en-US" sz="1600" dirty="0"/>
                    </a:p>
                  </a:txBody>
                  <a:tcPr/>
                </a:tc>
              </a:tr>
            </a:tbl>
          </a:graphicData>
        </a:graphic>
      </p:graphicFrame>
    </p:spTree>
    <p:extLst>
      <p:ext uri="{BB962C8B-B14F-4D97-AF65-F5344CB8AC3E}">
        <p14:creationId xmlns:p14="http://schemas.microsoft.com/office/powerpoint/2010/main" val="343664202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168812"/>
            <a:ext cx="7772400" cy="1012875"/>
          </a:xfrm>
        </p:spPr>
        <p:txBody>
          <a:bodyPr/>
          <a:lstStyle/>
          <a:p>
            <a:pPr eaLnBrk="1" hangingPunct="1">
              <a:defRPr/>
            </a:pPr>
            <a:r>
              <a:rPr lang="en-US" sz="3200" dirty="0" smtClean="0">
                <a:solidFill>
                  <a:srgbClr val="000099"/>
                </a:solidFill>
              </a:rPr>
              <a:t>Instances of prosecution by Enforcement Directorate</a:t>
            </a:r>
            <a:endParaRPr lang="en-US" sz="3200" dirty="0">
              <a:solidFill>
                <a:srgbClr val="000099"/>
              </a:solidFill>
            </a:endParaRPr>
          </a:p>
        </p:txBody>
      </p:sp>
      <p:sp>
        <p:nvSpPr>
          <p:cNvPr id="26627" name="Content Placeholder 2"/>
          <p:cNvSpPr>
            <a:spLocks noGrp="1"/>
          </p:cNvSpPr>
          <p:nvPr>
            <p:ph idx="1"/>
          </p:nvPr>
        </p:nvSpPr>
        <p:spPr>
          <a:xfrm>
            <a:off x="955235" y="1181687"/>
            <a:ext cx="7991915" cy="5086473"/>
          </a:xfrm>
        </p:spPr>
        <p:txBody>
          <a:bodyPr/>
          <a:lstStyle/>
          <a:p>
            <a:pPr>
              <a:spcBef>
                <a:spcPts val="600"/>
              </a:spcBef>
              <a:spcAft>
                <a:spcPts val="600"/>
              </a:spcAft>
            </a:pPr>
            <a:endParaRPr lang="en-US" sz="1900" b="1" dirty="0"/>
          </a:p>
          <a:p>
            <a:pPr>
              <a:spcBef>
                <a:spcPts val="600"/>
              </a:spcBef>
              <a:spcAft>
                <a:spcPts val="600"/>
              </a:spcAft>
            </a:pPr>
            <a:endParaRPr lang="en-US" sz="1900" dirty="0"/>
          </a:p>
        </p:txBody>
      </p:sp>
      <p:sp>
        <p:nvSpPr>
          <p:cNvPr id="26629" name="Slide Number Placeholder 4"/>
          <p:cNvSpPr>
            <a:spLocks noGrp="1"/>
          </p:cNvSpPr>
          <p:nvPr>
            <p:ph type="sldNum" sz="quarter" idx="12"/>
          </p:nvPr>
        </p:nvSpPr>
        <p:spPr>
          <a:xfrm>
            <a:off x="7042150" y="6398383"/>
            <a:ext cx="1905000" cy="457200"/>
          </a:xfrm>
          <a:noFill/>
        </p:spPr>
        <p:txBody>
          <a:bodyPr/>
          <a:lstStyle/>
          <a:p>
            <a:fld id="{3258F569-5D49-4D17-AA62-E7ABE0A5FAC0}" type="slidenum">
              <a:rPr lang="en-US"/>
              <a:pPr/>
              <a:t>70</a:t>
            </a:fld>
            <a:endParaRPr lang="en-US" dirty="0"/>
          </a:p>
        </p:txBody>
      </p:sp>
      <p:sp>
        <p:nvSpPr>
          <p:cNvPr id="3" name="Date Placeholder 2"/>
          <p:cNvSpPr>
            <a:spLocks noGrp="1"/>
          </p:cNvSpPr>
          <p:nvPr>
            <p:ph type="dt" sz="half" idx="10"/>
          </p:nvPr>
        </p:nvSpPr>
        <p:spPr>
          <a:xfrm>
            <a:off x="955235" y="6398383"/>
            <a:ext cx="1905000" cy="457200"/>
          </a:xfrm>
        </p:spPr>
        <p:txBody>
          <a:bodyPr/>
          <a:lstStyle/>
          <a:p>
            <a:pPr>
              <a:defRPr/>
            </a:pPr>
            <a:r>
              <a:rPr lang="en-US" smtClean="0"/>
              <a:t>03.06.2018</a:t>
            </a:r>
            <a:endParaRPr lang="en-US" dirty="0"/>
          </a:p>
        </p:txBody>
      </p:sp>
      <p:sp>
        <p:nvSpPr>
          <p:cNvPr id="4" name="Footer Placeholder 3"/>
          <p:cNvSpPr>
            <a:spLocks noGrp="1"/>
          </p:cNvSpPr>
          <p:nvPr>
            <p:ph type="ftr" sz="quarter" idx="11"/>
          </p:nvPr>
        </p:nvSpPr>
        <p:spPr>
          <a:xfrm>
            <a:off x="3621088" y="6400800"/>
            <a:ext cx="2895600" cy="457200"/>
          </a:xfrm>
        </p:spPr>
        <p:txBody>
          <a:bodyPr/>
          <a:lstStyle/>
          <a:p>
            <a:pPr>
              <a:defRPr/>
            </a:pPr>
            <a:r>
              <a:rPr lang="en-US" dirty="0" smtClean="0"/>
              <a:t>P. P. Shah &amp; Associates</a:t>
            </a:r>
            <a:endParaRPr lang="en-US" dirty="0"/>
          </a:p>
        </p:txBody>
      </p:sp>
      <p:graphicFrame>
        <p:nvGraphicFramePr>
          <p:cNvPr id="5" name="Table 4"/>
          <p:cNvGraphicFramePr>
            <a:graphicFrameLocks noGrp="1"/>
          </p:cNvGraphicFramePr>
          <p:nvPr/>
        </p:nvGraphicFramePr>
        <p:xfrm>
          <a:off x="1055076" y="1397000"/>
          <a:ext cx="7892074" cy="5003800"/>
        </p:xfrm>
        <a:graphic>
          <a:graphicData uri="http://schemas.openxmlformats.org/drawingml/2006/table">
            <a:tbl>
              <a:tblPr firstRow="1" bandRow="1">
                <a:tableStyleId>{073A0DAA-6AF3-43AB-8588-CEC1D06C72B9}</a:tableStyleId>
              </a:tblPr>
              <a:tblGrid>
                <a:gridCol w="1913207"/>
                <a:gridCol w="5978867"/>
              </a:tblGrid>
              <a:tr h="431800">
                <a:tc>
                  <a:txBody>
                    <a:bodyPr/>
                    <a:lstStyle/>
                    <a:p>
                      <a:endParaRPr lang="en-US" dirty="0"/>
                    </a:p>
                  </a:txBody>
                  <a:tcPr/>
                </a:tc>
                <a:tc>
                  <a:txBody>
                    <a:bodyPr/>
                    <a:lstStyle/>
                    <a:p>
                      <a:r>
                        <a:rPr lang="en-US" dirty="0" smtClean="0"/>
                        <a:t>Brief</a:t>
                      </a:r>
                      <a:r>
                        <a:rPr lang="en-US" baseline="0" dirty="0" smtClean="0"/>
                        <a:t> details</a:t>
                      </a:r>
                      <a:endParaRPr lang="en-US" dirty="0"/>
                    </a:p>
                  </a:txBody>
                  <a:tcPr/>
                </a:tc>
              </a:tr>
              <a:tr h="1880097">
                <a:tc>
                  <a:txBody>
                    <a:bodyPr/>
                    <a:lstStyle/>
                    <a:p>
                      <a:r>
                        <a:rPr lang="en-US" b="1" dirty="0" smtClean="0"/>
                        <a:t>Vijay Mallya</a:t>
                      </a:r>
                      <a:endParaRPr lang="en-US"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ED has registered a money-laundering case on March 7, 2016 under PMLA against Vijay Mallya and the CFO of Kingfisher Airlines A. Raghunathan to trace the transactions pertaining to a suspected diversion of funds in connection with the CBI’s probe into the alleged default of a Rs. 900- crore loan in collusion with IDBI officials.</a:t>
                      </a:r>
                    </a:p>
                  </a:txBody>
                  <a:tcPr/>
                </a:tc>
              </a:tr>
              <a:tr h="2392851">
                <a:tc>
                  <a:txBody>
                    <a:bodyPr/>
                    <a:lstStyle/>
                    <a:p>
                      <a:r>
                        <a:rPr lang="en-US" b="1" dirty="0" smtClean="0"/>
                        <a:t>Lalit Modi</a:t>
                      </a:r>
                      <a:endParaRPr lang="en-US" b="1" dirty="0"/>
                    </a:p>
                  </a:txBody>
                  <a:tcPr/>
                </a:tc>
                <a:tc>
                  <a:txBody>
                    <a:bodyPr/>
                    <a:lstStyle/>
                    <a:p>
                      <a:r>
                        <a:rPr lang="en-US" dirty="0" smtClean="0"/>
                        <a:t>The ED has invoked PMLA along with sections 420 (cheating) and 120-B (criminal conspiracy) of IPC to probe if BCCIIPL and the exchequer had been cheated in the award of telecast rights for the T-20 tournament in 2009. A special court in Mumbai on March 1, 2016 issued an order allowing the ED to begin extradition proceedings against former IPL chairman Lalit Modi in connection with its money laundering probe against him and others.</a:t>
                      </a:r>
                      <a:endParaRPr lang="en-US" dirty="0"/>
                    </a:p>
                  </a:txBody>
                  <a:tcPr/>
                </a:tc>
              </a:tr>
            </a:tbl>
          </a:graphicData>
        </a:graphic>
      </p:graphicFrame>
    </p:spTree>
    <p:extLst>
      <p:ext uri="{BB962C8B-B14F-4D97-AF65-F5344CB8AC3E}">
        <p14:creationId xmlns:p14="http://schemas.microsoft.com/office/powerpoint/2010/main" val="2885061979"/>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168812"/>
            <a:ext cx="7772400" cy="1012875"/>
          </a:xfrm>
        </p:spPr>
        <p:txBody>
          <a:bodyPr/>
          <a:lstStyle/>
          <a:p>
            <a:pPr eaLnBrk="1" hangingPunct="1">
              <a:defRPr/>
            </a:pPr>
            <a:r>
              <a:rPr lang="en-US" sz="3200" dirty="0" smtClean="0">
                <a:solidFill>
                  <a:srgbClr val="000099"/>
                </a:solidFill>
              </a:rPr>
              <a:t>Instances of prosecution by Enforcement Directorate (con’t)</a:t>
            </a:r>
            <a:endParaRPr lang="en-US" sz="3200" dirty="0">
              <a:solidFill>
                <a:srgbClr val="000099"/>
              </a:solidFill>
            </a:endParaRPr>
          </a:p>
        </p:txBody>
      </p:sp>
      <p:sp>
        <p:nvSpPr>
          <p:cNvPr id="26627" name="Content Placeholder 2"/>
          <p:cNvSpPr>
            <a:spLocks noGrp="1"/>
          </p:cNvSpPr>
          <p:nvPr>
            <p:ph idx="1"/>
          </p:nvPr>
        </p:nvSpPr>
        <p:spPr>
          <a:xfrm>
            <a:off x="955235" y="1181687"/>
            <a:ext cx="7991915" cy="5086473"/>
          </a:xfrm>
        </p:spPr>
        <p:txBody>
          <a:bodyPr/>
          <a:lstStyle/>
          <a:p>
            <a:pPr>
              <a:spcBef>
                <a:spcPts val="600"/>
              </a:spcBef>
              <a:spcAft>
                <a:spcPts val="600"/>
              </a:spcAft>
            </a:pPr>
            <a:endParaRPr lang="en-US" sz="1900" b="1" dirty="0"/>
          </a:p>
          <a:p>
            <a:pPr>
              <a:spcBef>
                <a:spcPts val="600"/>
              </a:spcBef>
              <a:spcAft>
                <a:spcPts val="600"/>
              </a:spcAft>
            </a:pPr>
            <a:endParaRPr lang="en-US" sz="1900" dirty="0"/>
          </a:p>
        </p:txBody>
      </p:sp>
      <p:sp>
        <p:nvSpPr>
          <p:cNvPr id="26629" name="Slide Number Placeholder 4"/>
          <p:cNvSpPr>
            <a:spLocks noGrp="1"/>
          </p:cNvSpPr>
          <p:nvPr>
            <p:ph type="sldNum" sz="quarter" idx="12"/>
          </p:nvPr>
        </p:nvSpPr>
        <p:spPr>
          <a:xfrm>
            <a:off x="7042150" y="6398383"/>
            <a:ext cx="1905000" cy="457200"/>
          </a:xfrm>
          <a:noFill/>
        </p:spPr>
        <p:txBody>
          <a:bodyPr/>
          <a:lstStyle/>
          <a:p>
            <a:fld id="{3258F569-5D49-4D17-AA62-E7ABE0A5FAC0}" type="slidenum">
              <a:rPr lang="en-US"/>
              <a:pPr/>
              <a:t>71</a:t>
            </a:fld>
            <a:endParaRPr lang="en-US" dirty="0"/>
          </a:p>
        </p:txBody>
      </p:sp>
      <p:sp>
        <p:nvSpPr>
          <p:cNvPr id="3" name="Date Placeholder 2"/>
          <p:cNvSpPr>
            <a:spLocks noGrp="1"/>
          </p:cNvSpPr>
          <p:nvPr>
            <p:ph type="dt" sz="half" idx="10"/>
          </p:nvPr>
        </p:nvSpPr>
        <p:spPr>
          <a:xfrm>
            <a:off x="955235" y="6398383"/>
            <a:ext cx="1905000" cy="457200"/>
          </a:xfrm>
        </p:spPr>
        <p:txBody>
          <a:bodyPr/>
          <a:lstStyle/>
          <a:p>
            <a:pPr>
              <a:defRPr/>
            </a:pPr>
            <a:r>
              <a:rPr lang="en-US" smtClean="0"/>
              <a:t>03.06.2018</a:t>
            </a:r>
            <a:endParaRPr lang="en-US" dirty="0"/>
          </a:p>
        </p:txBody>
      </p:sp>
      <p:sp>
        <p:nvSpPr>
          <p:cNvPr id="4" name="Footer Placeholder 3"/>
          <p:cNvSpPr>
            <a:spLocks noGrp="1"/>
          </p:cNvSpPr>
          <p:nvPr>
            <p:ph type="ftr" sz="quarter" idx="11"/>
          </p:nvPr>
        </p:nvSpPr>
        <p:spPr>
          <a:xfrm>
            <a:off x="3621088" y="6400800"/>
            <a:ext cx="2895600" cy="457200"/>
          </a:xfrm>
        </p:spPr>
        <p:txBody>
          <a:bodyPr/>
          <a:lstStyle/>
          <a:p>
            <a:pPr>
              <a:defRPr/>
            </a:pPr>
            <a:r>
              <a:rPr lang="en-US" dirty="0" smtClean="0"/>
              <a:t>P. P. Shah &amp; Associates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4020861973"/>
              </p:ext>
            </p:extLst>
          </p:nvPr>
        </p:nvGraphicFramePr>
        <p:xfrm>
          <a:off x="1055076" y="1397002"/>
          <a:ext cx="7892074" cy="5162033"/>
        </p:xfrm>
        <a:graphic>
          <a:graphicData uri="http://schemas.openxmlformats.org/drawingml/2006/table">
            <a:tbl>
              <a:tblPr firstRow="1" bandRow="1">
                <a:tableStyleId>{073A0DAA-6AF3-43AB-8588-CEC1D06C72B9}</a:tableStyleId>
              </a:tblPr>
              <a:tblGrid>
                <a:gridCol w="1308296"/>
                <a:gridCol w="6583778"/>
              </a:tblGrid>
              <a:tr h="327959">
                <a:tc>
                  <a:txBody>
                    <a:bodyPr/>
                    <a:lstStyle/>
                    <a:p>
                      <a:endParaRPr lang="en-US" dirty="0"/>
                    </a:p>
                  </a:txBody>
                  <a:tcPr/>
                </a:tc>
                <a:tc>
                  <a:txBody>
                    <a:bodyPr/>
                    <a:lstStyle/>
                    <a:p>
                      <a:r>
                        <a:rPr lang="en-US" dirty="0" smtClean="0"/>
                        <a:t>Brief</a:t>
                      </a:r>
                      <a:r>
                        <a:rPr lang="en-US" baseline="0" dirty="0" smtClean="0"/>
                        <a:t> details</a:t>
                      </a:r>
                      <a:endParaRPr lang="en-US" dirty="0"/>
                    </a:p>
                  </a:txBody>
                  <a:tcPr/>
                </a:tc>
              </a:tr>
              <a:tr h="1065868">
                <a:tc>
                  <a:txBody>
                    <a:bodyPr/>
                    <a:lstStyle/>
                    <a:p>
                      <a:r>
                        <a:rPr lang="en-US" b="1" dirty="0" smtClean="0"/>
                        <a:t>Odisha chit fund &amp; mining scams </a:t>
                      </a:r>
                      <a:endParaRPr lang="en-US"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ED attached assets worth Rs. 485 crores of three mining companies and a chit fund in connection with its money laundering probe</a:t>
                      </a:r>
                      <a:r>
                        <a:rPr lang="en-US" baseline="0" dirty="0" smtClean="0"/>
                        <a:t> resulting from detection of large-scale alleged irregularities by the State mines dept.</a:t>
                      </a:r>
                      <a:endParaRPr lang="en-US" dirty="0" smtClean="0"/>
                    </a:p>
                  </a:txBody>
                  <a:tcPr/>
                </a:tc>
              </a:tr>
              <a:tr h="1557807">
                <a:tc>
                  <a:txBody>
                    <a:bodyPr/>
                    <a:lstStyle/>
                    <a:p>
                      <a:r>
                        <a:rPr lang="en-US" b="1" dirty="0" smtClean="0"/>
                        <a:t>Dawood</a:t>
                      </a:r>
                      <a:r>
                        <a:rPr lang="en-US" b="1" baseline="0" dirty="0" smtClean="0"/>
                        <a:t> Ibrahim</a:t>
                      </a:r>
                      <a:endParaRPr lang="en-US" b="1" dirty="0"/>
                    </a:p>
                  </a:txBody>
                  <a:tcPr/>
                </a:tc>
                <a:tc>
                  <a:txBody>
                    <a:bodyPr/>
                    <a:lstStyle/>
                    <a:p>
                      <a:r>
                        <a:rPr lang="en-US" dirty="0" smtClean="0"/>
                        <a:t>The ED is investigating all properties linked to D-gang</a:t>
                      </a:r>
                      <a:r>
                        <a:rPr lang="en-US" baseline="0" dirty="0" smtClean="0"/>
                        <a:t> and other associates such as attorneys and politicians who may have helped in laundering the crime proceeds. The ED has also approached enforcement agencies in UK, Cyprus, Turkey, Spain &amp; Morocco with information of bank accounts and properties </a:t>
                      </a:r>
                      <a:endParaRPr lang="en-US" dirty="0"/>
                    </a:p>
                  </a:txBody>
                  <a:tcPr/>
                </a:tc>
              </a:tr>
              <a:tr h="2049746">
                <a:tc>
                  <a:txBody>
                    <a:bodyPr/>
                    <a:lstStyle/>
                    <a:p>
                      <a:r>
                        <a:rPr lang="en-US" b="1" dirty="0" smtClean="0"/>
                        <a:t>Rose Valley</a:t>
                      </a:r>
                      <a:endParaRPr lang="en-US" b="1" dirty="0"/>
                    </a:p>
                  </a:txBody>
                  <a:tcPr/>
                </a:tc>
                <a:tc>
                  <a:txBody>
                    <a:bodyPr/>
                    <a:lstStyle/>
                    <a:p>
                      <a:r>
                        <a:rPr lang="en-US" dirty="0" smtClean="0"/>
                        <a:t>In April 2015, ED filed charge sheet in the Rose Valley ponzi scam case against six persons on the basis of SEBI complaint</a:t>
                      </a:r>
                      <a:r>
                        <a:rPr lang="en-US" baseline="0" dirty="0" smtClean="0"/>
                        <a:t> to ED that Rose Valley had garnered more than Rs.15,000 crore from the public through issue of various financial instruments, which did not have sanction of the capital market regulator. ED has also frozen numerous bank accounts and fixed deposits of the Rose Valley group.</a:t>
                      </a:r>
                      <a:endParaRPr lang="en-US" dirty="0"/>
                    </a:p>
                  </a:txBody>
                  <a:tcPr/>
                </a:tc>
              </a:tr>
            </a:tbl>
          </a:graphicData>
        </a:graphic>
      </p:graphicFrame>
    </p:spTree>
    <p:extLst>
      <p:ext uri="{BB962C8B-B14F-4D97-AF65-F5344CB8AC3E}">
        <p14:creationId xmlns:p14="http://schemas.microsoft.com/office/powerpoint/2010/main" val="173346415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2688" y="168812"/>
            <a:ext cx="7772400" cy="1012875"/>
          </a:xfrm>
        </p:spPr>
        <p:txBody>
          <a:bodyPr/>
          <a:lstStyle/>
          <a:p>
            <a:pPr eaLnBrk="1" hangingPunct="1">
              <a:defRPr/>
            </a:pPr>
            <a:r>
              <a:rPr lang="en-US" sz="3200" dirty="0" smtClean="0">
                <a:solidFill>
                  <a:srgbClr val="000099"/>
                </a:solidFill>
              </a:rPr>
              <a:t>Instances of prosecution by Enforcement Directorate (con’t)</a:t>
            </a:r>
            <a:endParaRPr lang="en-US" sz="3200" dirty="0">
              <a:solidFill>
                <a:srgbClr val="000099"/>
              </a:solidFill>
            </a:endParaRPr>
          </a:p>
        </p:txBody>
      </p:sp>
      <p:sp>
        <p:nvSpPr>
          <p:cNvPr id="26627" name="Content Placeholder 2"/>
          <p:cNvSpPr>
            <a:spLocks noGrp="1"/>
          </p:cNvSpPr>
          <p:nvPr>
            <p:ph idx="1"/>
          </p:nvPr>
        </p:nvSpPr>
        <p:spPr>
          <a:xfrm>
            <a:off x="955235" y="1181687"/>
            <a:ext cx="7991915" cy="5086473"/>
          </a:xfrm>
        </p:spPr>
        <p:txBody>
          <a:bodyPr/>
          <a:lstStyle/>
          <a:p>
            <a:pPr>
              <a:spcBef>
                <a:spcPts val="600"/>
              </a:spcBef>
              <a:spcAft>
                <a:spcPts val="600"/>
              </a:spcAft>
            </a:pPr>
            <a:endParaRPr lang="en-US" sz="1900" b="1" dirty="0"/>
          </a:p>
          <a:p>
            <a:pPr>
              <a:spcBef>
                <a:spcPts val="600"/>
              </a:spcBef>
              <a:spcAft>
                <a:spcPts val="600"/>
              </a:spcAft>
            </a:pPr>
            <a:endParaRPr lang="en-US" sz="1900" dirty="0"/>
          </a:p>
        </p:txBody>
      </p:sp>
      <p:sp>
        <p:nvSpPr>
          <p:cNvPr id="26629" name="Slide Number Placeholder 4"/>
          <p:cNvSpPr>
            <a:spLocks noGrp="1"/>
          </p:cNvSpPr>
          <p:nvPr>
            <p:ph type="sldNum" sz="quarter" idx="12"/>
          </p:nvPr>
        </p:nvSpPr>
        <p:spPr>
          <a:xfrm>
            <a:off x="7042150" y="6398383"/>
            <a:ext cx="1905000" cy="457200"/>
          </a:xfrm>
          <a:noFill/>
        </p:spPr>
        <p:txBody>
          <a:bodyPr/>
          <a:lstStyle/>
          <a:p>
            <a:fld id="{3258F569-5D49-4D17-AA62-E7ABE0A5FAC0}" type="slidenum">
              <a:rPr lang="en-US"/>
              <a:pPr/>
              <a:t>72</a:t>
            </a:fld>
            <a:endParaRPr lang="en-US" dirty="0"/>
          </a:p>
        </p:txBody>
      </p:sp>
      <p:sp>
        <p:nvSpPr>
          <p:cNvPr id="3" name="Date Placeholder 2"/>
          <p:cNvSpPr>
            <a:spLocks noGrp="1"/>
          </p:cNvSpPr>
          <p:nvPr>
            <p:ph type="dt" sz="half" idx="10"/>
          </p:nvPr>
        </p:nvSpPr>
        <p:spPr>
          <a:xfrm>
            <a:off x="955235" y="6398383"/>
            <a:ext cx="1905000" cy="457200"/>
          </a:xfrm>
        </p:spPr>
        <p:txBody>
          <a:bodyPr/>
          <a:lstStyle/>
          <a:p>
            <a:pPr>
              <a:defRPr/>
            </a:pPr>
            <a:r>
              <a:rPr lang="en-US" smtClean="0"/>
              <a:t>03.06.2018</a:t>
            </a:r>
            <a:endParaRPr lang="en-US" dirty="0"/>
          </a:p>
        </p:txBody>
      </p:sp>
      <p:sp>
        <p:nvSpPr>
          <p:cNvPr id="4" name="Footer Placeholder 3"/>
          <p:cNvSpPr>
            <a:spLocks noGrp="1"/>
          </p:cNvSpPr>
          <p:nvPr>
            <p:ph type="ftr" sz="quarter" idx="11"/>
          </p:nvPr>
        </p:nvSpPr>
        <p:spPr>
          <a:xfrm>
            <a:off x="3621088" y="6400800"/>
            <a:ext cx="2895600" cy="457200"/>
          </a:xfrm>
        </p:spPr>
        <p:txBody>
          <a:bodyPr/>
          <a:lstStyle/>
          <a:p>
            <a:pPr>
              <a:defRPr/>
            </a:pPr>
            <a:r>
              <a:rPr lang="en-US" dirty="0" smtClean="0"/>
              <a:t>P. P. Shah &amp; Associates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543667345"/>
              </p:ext>
            </p:extLst>
          </p:nvPr>
        </p:nvGraphicFramePr>
        <p:xfrm>
          <a:off x="1055076" y="1397002"/>
          <a:ext cx="7892074" cy="4937760"/>
        </p:xfrm>
        <a:graphic>
          <a:graphicData uri="http://schemas.openxmlformats.org/drawingml/2006/table">
            <a:tbl>
              <a:tblPr firstRow="1" bandRow="1">
                <a:tableStyleId>{073A0DAA-6AF3-43AB-8588-CEC1D06C72B9}</a:tableStyleId>
              </a:tblPr>
              <a:tblGrid>
                <a:gridCol w="1434906"/>
                <a:gridCol w="6457168"/>
              </a:tblGrid>
              <a:tr h="327959">
                <a:tc>
                  <a:txBody>
                    <a:bodyPr/>
                    <a:lstStyle/>
                    <a:p>
                      <a:endParaRPr lang="en-US" dirty="0"/>
                    </a:p>
                  </a:txBody>
                  <a:tcPr/>
                </a:tc>
                <a:tc>
                  <a:txBody>
                    <a:bodyPr/>
                    <a:lstStyle/>
                    <a:p>
                      <a:r>
                        <a:rPr lang="en-US" dirty="0" smtClean="0"/>
                        <a:t>Brief</a:t>
                      </a:r>
                      <a:r>
                        <a:rPr lang="en-US" baseline="0" dirty="0" smtClean="0"/>
                        <a:t> details</a:t>
                      </a:r>
                      <a:endParaRPr lang="en-US" dirty="0"/>
                    </a:p>
                  </a:txBody>
                  <a:tcPr/>
                </a:tc>
              </a:tr>
              <a:tr h="1065868">
                <a:tc>
                  <a:txBody>
                    <a:bodyPr/>
                    <a:lstStyle/>
                    <a:p>
                      <a:r>
                        <a:rPr lang="en-US" b="1" dirty="0" smtClean="0"/>
                        <a:t>Sahara India</a:t>
                      </a:r>
                      <a:endParaRPr lang="en-US"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2014, ED has registered a money laundering case against Sahara Group under PMLA Act, in connection with non-payment of crores of rupees to depositors as probed by capital markets regulator SEBI. Around 1/8th (Rs 3600 crore) money of the total suspected amount (Rs 17000 crore) has been laundered to US and UK</a:t>
                      </a:r>
                      <a:r>
                        <a:rPr lang="en-US" baseline="0" dirty="0" smtClean="0"/>
                        <a:t> to </a:t>
                      </a:r>
                      <a:r>
                        <a:rPr lang="en-US" dirty="0" smtClean="0"/>
                        <a:t>acquire a hotel in UK.</a:t>
                      </a:r>
                    </a:p>
                  </a:txBody>
                  <a:tcPr/>
                </a:tc>
              </a:tr>
              <a:tr h="1557807">
                <a:tc>
                  <a:txBody>
                    <a:bodyPr/>
                    <a:lstStyle/>
                    <a:p>
                      <a:r>
                        <a:rPr lang="en-US" b="1" dirty="0" smtClean="0"/>
                        <a:t>Money laundering at</a:t>
                      </a:r>
                      <a:r>
                        <a:rPr lang="en-US" b="1" baseline="0" dirty="0" smtClean="0"/>
                        <a:t> branch of BOB</a:t>
                      </a:r>
                      <a:endParaRPr lang="en-US" b="1" dirty="0"/>
                    </a:p>
                  </a:txBody>
                  <a:tcPr/>
                </a:tc>
                <a:tc>
                  <a:txBody>
                    <a:bodyPr/>
                    <a:lstStyle/>
                    <a:p>
                      <a:r>
                        <a:rPr lang="en-US" dirty="0" smtClean="0"/>
                        <a:t>Six persons were arrested in the case involving alleged laundering of black money to the tune of Rs. 6000 crore at a</a:t>
                      </a:r>
                    </a:p>
                    <a:p>
                      <a:r>
                        <a:rPr lang="en-US" dirty="0" smtClean="0"/>
                        <a:t>branch of Bank of Baroda in Oct, 2015. Money was being transferred through 59 accounts at the bank's Ashok Vihar</a:t>
                      </a:r>
                    </a:p>
                    <a:p>
                      <a:r>
                        <a:rPr lang="en-US" dirty="0" smtClean="0"/>
                        <a:t>branch to companies in Hong Kong and Dubai. The money was disguised as payments for imports. A search revealed that addresses given by at least 50 companies for bank records were fake. Interrogation of the bank officials revealed that some of the employees acted as middle-men for these companies.</a:t>
                      </a:r>
                      <a:endParaRPr lang="en-US" dirty="0"/>
                    </a:p>
                  </a:txBody>
                  <a:tcPr/>
                </a:tc>
              </a:tr>
            </a:tbl>
          </a:graphicData>
        </a:graphic>
      </p:graphicFrame>
    </p:spTree>
    <p:extLst>
      <p:ext uri="{BB962C8B-B14F-4D97-AF65-F5344CB8AC3E}">
        <p14:creationId xmlns:p14="http://schemas.microsoft.com/office/powerpoint/2010/main" val="4223308213"/>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4"/>
          <p:cNvSpPr>
            <a:spLocks noGrp="1" noChangeArrowheads="1"/>
          </p:cNvSpPr>
          <p:nvPr>
            <p:ph type="dt" sz="quarter" idx="10"/>
          </p:nvPr>
        </p:nvSpPr>
        <p:spPr/>
        <p:txBody>
          <a:bodyPr/>
          <a:lstStyle/>
          <a:p>
            <a:pPr>
              <a:defRPr/>
            </a:pPr>
            <a:r>
              <a:rPr lang="en-US" smtClean="0"/>
              <a:t>03.06.2018</a:t>
            </a:r>
            <a:endParaRPr lang="en-US" dirty="0"/>
          </a:p>
        </p:txBody>
      </p:sp>
      <p:sp>
        <p:nvSpPr>
          <p:cNvPr id="115715" name="Rectangle 15"/>
          <p:cNvSpPr>
            <a:spLocks noGrp="1" noChangeArrowheads="1"/>
          </p:cNvSpPr>
          <p:nvPr>
            <p:ph type="ftr" sz="quarter" idx="11"/>
          </p:nvPr>
        </p:nvSpPr>
        <p:spPr/>
        <p:txBody>
          <a:bodyPr/>
          <a:lstStyle/>
          <a:p>
            <a:pPr>
              <a:defRPr/>
            </a:pPr>
            <a:r>
              <a:rPr lang="en-US" dirty="0" smtClean="0"/>
              <a:t>P. P. Shah &amp; Associates</a:t>
            </a:r>
          </a:p>
        </p:txBody>
      </p:sp>
      <p:sp>
        <p:nvSpPr>
          <p:cNvPr id="115716" name="Rectangle 16"/>
          <p:cNvSpPr>
            <a:spLocks noGrp="1" noChangeArrowheads="1"/>
          </p:cNvSpPr>
          <p:nvPr>
            <p:ph type="sldNum" sz="quarter" idx="12"/>
          </p:nvPr>
        </p:nvSpPr>
        <p:spPr/>
        <p:txBody>
          <a:bodyPr/>
          <a:lstStyle/>
          <a:p>
            <a:pPr>
              <a:defRPr/>
            </a:pPr>
            <a:fld id="{F2825007-C6F3-449F-A6D8-C9A1BFCD6C06}" type="slidenum">
              <a:rPr lang="en-US" smtClean="0"/>
              <a:pPr>
                <a:defRPr/>
              </a:pPr>
              <a:t>73</a:t>
            </a:fld>
            <a:endParaRPr lang="en-US" dirty="0" smtClean="0"/>
          </a:p>
        </p:txBody>
      </p:sp>
      <p:sp>
        <p:nvSpPr>
          <p:cNvPr id="2" name="Rectangle 2"/>
          <p:cNvSpPr>
            <a:spLocks noGrp="1" noChangeArrowheads="1"/>
          </p:cNvSpPr>
          <p:nvPr>
            <p:ph type="ctrTitle"/>
          </p:nvPr>
        </p:nvSpPr>
        <p:spPr>
          <a:effectLst>
            <a:outerShdw dist="53882" dir="2700000" algn="ctr" rotWithShape="0">
              <a:schemeClr val="bg2"/>
            </a:outerShdw>
          </a:effectLst>
        </p:spPr>
        <p:txBody>
          <a:bodyPr/>
          <a:lstStyle/>
          <a:p>
            <a:pPr algn="ctr" eaLnBrk="1" hangingPunct="1">
              <a:defRPr/>
            </a:pPr>
            <a:r>
              <a:rPr lang="en-US" sz="5400" dirty="0" smtClean="0">
                <a:effectLst>
                  <a:outerShdw blurRad="38100" dist="38100" dir="2700000" algn="tl">
                    <a:srgbClr val="C0C0C0"/>
                  </a:outerShdw>
                </a:effectLst>
              </a:rPr>
              <a:t>Thank You</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xfrm>
            <a:off x="1044575" y="6469821"/>
            <a:ext cx="1905000" cy="457200"/>
          </a:xfrm>
        </p:spPr>
        <p:txBody>
          <a:bodyPr/>
          <a:lstStyle/>
          <a:p>
            <a:pPr>
              <a:defRPr/>
            </a:pPr>
            <a:r>
              <a:rPr lang="en-US" smtClean="0"/>
              <a:t>03.06.2018</a:t>
            </a:r>
            <a:endParaRPr lang="en-US" dirty="0"/>
          </a:p>
        </p:txBody>
      </p:sp>
      <p:sp>
        <p:nvSpPr>
          <p:cNvPr id="8195" name="Footer Placeholder 4"/>
          <p:cNvSpPr>
            <a:spLocks noGrp="1"/>
          </p:cNvSpPr>
          <p:nvPr>
            <p:ph type="ftr" sz="quarter" idx="11"/>
          </p:nvPr>
        </p:nvSpPr>
        <p:spPr>
          <a:xfrm>
            <a:off x="3606800" y="6400800"/>
            <a:ext cx="2895600" cy="457200"/>
          </a:xfrm>
        </p:spPr>
        <p:txBody>
          <a:bodyPr/>
          <a:lstStyle/>
          <a:p>
            <a:pPr>
              <a:defRPr/>
            </a:pPr>
            <a:r>
              <a:rPr lang="en-US" smtClean="0"/>
              <a:t>P. P. Shah &amp; Associates</a:t>
            </a:r>
            <a:endParaRPr lang="en-US" dirty="0" smtClean="0"/>
          </a:p>
        </p:txBody>
      </p:sp>
      <p:sp>
        <p:nvSpPr>
          <p:cNvPr id="8196" name="Slide Number Placeholder 5"/>
          <p:cNvSpPr>
            <a:spLocks noGrp="1"/>
          </p:cNvSpPr>
          <p:nvPr>
            <p:ph type="sldNum" sz="quarter" idx="12"/>
          </p:nvPr>
        </p:nvSpPr>
        <p:spPr>
          <a:xfrm>
            <a:off x="7151200" y="6400800"/>
            <a:ext cx="1905000" cy="457200"/>
          </a:xfrm>
        </p:spPr>
        <p:txBody>
          <a:bodyPr/>
          <a:lstStyle/>
          <a:p>
            <a:pPr>
              <a:defRPr/>
            </a:pPr>
            <a:fld id="{A99C179A-76A7-4B77-950C-279ADB174F97}" type="slidenum">
              <a:rPr lang="en-US" smtClean="0"/>
              <a:pPr>
                <a:defRPr/>
              </a:pPr>
              <a:t>8</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2400" dirty="0" smtClean="0"/>
              <a:t>Section 6 of FEMA - amendments by Finance Act, 2015</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r>
              <a:rPr lang="en-US" sz="1400" dirty="0"/>
              <a:t>(1) Subject to the provisions of sub-section (2), any person may sell or draw foreign exchange to or from an authorized person for a capital account transaction</a:t>
            </a:r>
            <a:r>
              <a:rPr lang="en-US" sz="1400" dirty="0" smtClean="0"/>
              <a:t>.</a:t>
            </a:r>
          </a:p>
          <a:p>
            <a:pPr eaLnBrk="1" hangingPunct="1"/>
            <a:endParaRPr lang="en-US" sz="1400" dirty="0"/>
          </a:p>
          <a:p>
            <a:pPr eaLnBrk="1" hangingPunct="1"/>
            <a:r>
              <a:rPr lang="en-US" sz="1400" dirty="0"/>
              <a:t>(2) The Reserve Bank may, in consultation with the Central Government, specify—</a:t>
            </a:r>
          </a:p>
          <a:p>
            <a:pPr marL="400050" lvl="1" indent="0" eaLnBrk="1" hangingPunct="1">
              <a:buNone/>
            </a:pPr>
            <a:r>
              <a:rPr lang="en-US" sz="1400" dirty="0"/>
              <a:t>(a) </a:t>
            </a:r>
            <a:r>
              <a:rPr lang="en-US" sz="1400" strike="sngStrike" dirty="0"/>
              <a:t>any class or classes of capital account transactions which are permissible;</a:t>
            </a:r>
            <a:r>
              <a:rPr lang="en-US" sz="1400" dirty="0"/>
              <a:t> any class or classes of capital account transactions, involving debt instruments, which are permissible;</a:t>
            </a:r>
          </a:p>
          <a:p>
            <a:pPr marL="400050" lvl="1" indent="0" eaLnBrk="1" hangingPunct="1">
              <a:buNone/>
            </a:pPr>
            <a:r>
              <a:rPr lang="en-US" sz="1400" dirty="0"/>
              <a:t>(b) the limit up to which foreign exchanges shall be admissible for such transactions: </a:t>
            </a:r>
          </a:p>
          <a:p>
            <a:pPr marL="400050" lvl="1" indent="0" eaLnBrk="1" hangingPunct="1">
              <a:buNone/>
            </a:pPr>
            <a:r>
              <a:rPr lang="en-US" sz="1400" dirty="0"/>
              <a:t>(c) any conditions which may be placed on such transaction</a:t>
            </a:r>
          </a:p>
          <a:p>
            <a:pPr marL="400050" lvl="1" indent="0" eaLnBrk="1" hangingPunct="1">
              <a:buNone/>
            </a:pPr>
            <a:r>
              <a:rPr lang="en-US" sz="1400" dirty="0"/>
              <a:t>Provided that the Reserve Bank or the Central Government shall not impose any restriction on the drawal of foreign exchange for payment due on account of amortization of loans or for depreciation of direct investments in the ordinary course of business.</a:t>
            </a:r>
          </a:p>
          <a:p>
            <a:pPr eaLnBrk="1" hangingPunct="1"/>
            <a:endParaRPr lang="en-US" sz="1400" dirty="0" smtClean="0"/>
          </a:p>
          <a:p>
            <a:pPr eaLnBrk="1" hangingPunct="1"/>
            <a:r>
              <a:rPr lang="en-US" sz="1400" dirty="0" smtClean="0"/>
              <a:t>(</a:t>
            </a:r>
            <a:r>
              <a:rPr lang="en-US" sz="1400" dirty="0"/>
              <a:t>2A) The Central Government may, in consultation with the Reserve Bank, prescribe––</a:t>
            </a:r>
          </a:p>
          <a:p>
            <a:pPr marL="400050" lvl="1" indent="0" eaLnBrk="1" hangingPunct="1">
              <a:buNone/>
            </a:pPr>
            <a:r>
              <a:rPr lang="en-US" sz="1400" dirty="0"/>
              <a:t>(a) any class or classes of capital account transactions, not involving debt instruments, which are permissible;</a:t>
            </a:r>
          </a:p>
          <a:p>
            <a:pPr marL="400050" lvl="1" indent="0" eaLnBrk="1" hangingPunct="1">
              <a:buNone/>
            </a:pPr>
            <a:r>
              <a:rPr lang="en-US" sz="1400" dirty="0"/>
              <a:t>(b) the limit up to which foreign exchange shall be admissible for such transactions; and</a:t>
            </a:r>
          </a:p>
          <a:p>
            <a:pPr marL="400050" lvl="1" indent="0" eaLnBrk="1" hangingPunct="1">
              <a:buNone/>
            </a:pPr>
            <a:r>
              <a:rPr lang="en-US" sz="1400" dirty="0"/>
              <a:t>(c) any conditions which may be placed on such transactions</a:t>
            </a:r>
            <a:r>
              <a:rPr lang="en-US" sz="1000" dirty="0"/>
              <a:t>.</a:t>
            </a:r>
          </a:p>
          <a:p>
            <a:pPr eaLnBrk="1" hangingPunct="1"/>
            <a:endParaRPr lang="en-US" sz="1400" dirty="0" smtClean="0"/>
          </a:p>
          <a:p>
            <a:pPr eaLnBrk="1" hangingPunct="1"/>
            <a:r>
              <a:rPr lang="en-US" sz="1400" dirty="0" smtClean="0"/>
              <a:t>(</a:t>
            </a:r>
            <a:r>
              <a:rPr lang="en-US" sz="1400" dirty="0"/>
              <a:t>3) Omitted;</a:t>
            </a:r>
          </a:p>
          <a:p>
            <a:pPr eaLnBrk="1" hangingPunct="1"/>
            <a:endParaRPr lang="en-US" sz="1400" dirty="0" smtClean="0"/>
          </a:p>
          <a:p>
            <a:pPr eaLnBrk="1" hangingPunct="1"/>
            <a:r>
              <a:rPr lang="en-US" sz="1400" dirty="0" smtClean="0"/>
              <a:t>(</a:t>
            </a:r>
            <a:r>
              <a:rPr lang="en-US" sz="1400" dirty="0"/>
              <a:t>7) For the purposes of this section, the term “debt instruments” shall mean, such instruments as may be determined by the Central Government in consultation with the Reserve Bank</a:t>
            </a:r>
            <a:r>
              <a:rPr lang="en-US" sz="1400" dirty="0" smtClean="0"/>
              <a:t>.</a:t>
            </a:r>
          </a:p>
        </p:txBody>
      </p:sp>
    </p:spTree>
    <p:extLst>
      <p:ext uri="{BB962C8B-B14F-4D97-AF65-F5344CB8AC3E}">
        <p14:creationId xmlns:p14="http://schemas.microsoft.com/office/powerpoint/2010/main" val="16308510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xfrm>
            <a:off x="1044575" y="6469821"/>
            <a:ext cx="1905000" cy="457200"/>
          </a:xfrm>
        </p:spPr>
        <p:txBody>
          <a:bodyPr/>
          <a:lstStyle/>
          <a:p>
            <a:pPr>
              <a:defRPr/>
            </a:pPr>
            <a:r>
              <a:rPr lang="en-US" smtClean="0"/>
              <a:t>03.06.2018</a:t>
            </a:r>
            <a:endParaRPr lang="en-US" dirty="0"/>
          </a:p>
        </p:txBody>
      </p:sp>
      <p:sp>
        <p:nvSpPr>
          <p:cNvPr id="8195" name="Footer Placeholder 4"/>
          <p:cNvSpPr>
            <a:spLocks noGrp="1"/>
          </p:cNvSpPr>
          <p:nvPr>
            <p:ph type="ftr" sz="quarter" idx="11"/>
          </p:nvPr>
        </p:nvSpPr>
        <p:spPr>
          <a:xfrm>
            <a:off x="3606800" y="6400800"/>
            <a:ext cx="2895600" cy="457200"/>
          </a:xfrm>
        </p:spPr>
        <p:txBody>
          <a:bodyPr/>
          <a:lstStyle/>
          <a:p>
            <a:pPr>
              <a:defRPr/>
            </a:pPr>
            <a:r>
              <a:rPr lang="en-US" smtClean="0"/>
              <a:t>P. P. Shah &amp; Associates</a:t>
            </a:r>
            <a:endParaRPr lang="en-US" dirty="0" smtClean="0"/>
          </a:p>
        </p:txBody>
      </p:sp>
      <p:sp>
        <p:nvSpPr>
          <p:cNvPr id="8196" name="Slide Number Placeholder 5"/>
          <p:cNvSpPr>
            <a:spLocks noGrp="1"/>
          </p:cNvSpPr>
          <p:nvPr>
            <p:ph type="sldNum" sz="quarter" idx="12"/>
          </p:nvPr>
        </p:nvSpPr>
        <p:spPr>
          <a:xfrm>
            <a:off x="7151200" y="6400800"/>
            <a:ext cx="1905000" cy="457200"/>
          </a:xfrm>
        </p:spPr>
        <p:txBody>
          <a:bodyPr/>
          <a:lstStyle/>
          <a:p>
            <a:pPr>
              <a:defRPr/>
            </a:pPr>
            <a:fld id="{A99C179A-76A7-4B77-950C-279ADB174F97}" type="slidenum">
              <a:rPr lang="en-US" smtClean="0"/>
              <a:pPr>
                <a:defRPr/>
              </a:pPr>
              <a:t>9</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2400" dirty="0" smtClean="0"/>
              <a:t>Section 46 of FEMA – as amended by Finance Act, 2015</a:t>
            </a:r>
          </a:p>
        </p:txBody>
      </p:sp>
      <p:sp>
        <p:nvSpPr>
          <p:cNvPr id="8198" name="Rectangle 5"/>
          <p:cNvSpPr>
            <a:spLocks noGrp="1" noChangeArrowheads="1"/>
          </p:cNvSpPr>
          <p:nvPr>
            <p:ph type="body" idx="1"/>
          </p:nvPr>
        </p:nvSpPr>
        <p:spPr>
          <a:xfrm>
            <a:off x="762000" y="1219200"/>
            <a:ext cx="8153400" cy="5181600"/>
          </a:xfrm>
        </p:spPr>
        <p:txBody>
          <a:bodyPr/>
          <a:lstStyle/>
          <a:p>
            <a:endParaRPr lang="en-US" sz="1400" dirty="0" smtClean="0"/>
          </a:p>
          <a:p>
            <a:r>
              <a:rPr lang="en-US" sz="1400" dirty="0" smtClean="0"/>
              <a:t>Power to make rules</a:t>
            </a:r>
            <a:r>
              <a:rPr lang="en-US" sz="1400" dirty="0"/>
              <a:t>.—</a:t>
            </a:r>
          </a:p>
          <a:p>
            <a:r>
              <a:rPr lang="en-US" sz="1400" dirty="0"/>
              <a:t>(</a:t>
            </a:r>
            <a:r>
              <a:rPr lang="en-US" sz="1400" dirty="0" smtClean="0"/>
              <a:t>1) The Central Government may, by notification, make rules to carry out the provisions of this Act</a:t>
            </a:r>
          </a:p>
          <a:p>
            <a:endParaRPr lang="en-US" sz="1400" dirty="0" smtClean="0"/>
          </a:p>
          <a:p>
            <a:r>
              <a:rPr lang="en-US" sz="1400" dirty="0" smtClean="0"/>
              <a:t>(</a:t>
            </a:r>
            <a:r>
              <a:rPr lang="en-US" sz="1400" dirty="0"/>
              <a:t>2</a:t>
            </a:r>
            <a:r>
              <a:rPr lang="en-US" sz="1400" dirty="0" smtClean="0"/>
              <a:t>) Without prejudice to the generality of the foregoing power, such rules may provide for,—</a:t>
            </a:r>
          </a:p>
          <a:p>
            <a:endParaRPr lang="en-US" sz="1400" dirty="0" smtClean="0"/>
          </a:p>
          <a:p>
            <a:r>
              <a:rPr lang="en-US" sz="1400" dirty="0" smtClean="0"/>
              <a:t>(</a:t>
            </a:r>
            <a:r>
              <a:rPr lang="en-US" sz="1400" dirty="0"/>
              <a:t>a</a:t>
            </a:r>
            <a:r>
              <a:rPr lang="en-US" sz="1400" dirty="0" smtClean="0"/>
              <a:t>) the imposition of reasonable restrictions on current account transactions under section 5</a:t>
            </a:r>
            <a:r>
              <a:rPr lang="en-US" sz="1400" dirty="0"/>
              <a:t>;</a:t>
            </a:r>
          </a:p>
          <a:p>
            <a:endParaRPr lang="en-US" sz="1400" b="1" dirty="0" smtClean="0"/>
          </a:p>
          <a:p>
            <a:r>
              <a:rPr lang="en-US" sz="1400" b="1" dirty="0" smtClean="0"/>
              <a:t>(aa) the instruments which are determined to be debt instruments under sub-section(7) of section 6</a:t>
            </a:r>
            <a:r>
              <a:rPr lang="en-US" sz="1400" b="1" dirty="0"/>
              <a:t>;</a:t>
            </a:r>
            <a:endParaRPr lang="en-US" sz="1400" dirty="0"/>
          </a:p>
          <a:p>
            <a:endParaRPr lang="en-US" sz="1400" b="1" dirty="0" smtClean="0"/>
          </a:p>
          <a:p>
            <a:r>
              <a:rPr lang="en-US" sz="1400" b="1" dirty="0" smtClean="0"/>
              <a:t>(</a:t>
            </a:r>
            <a:r>
              <a:rPr lang="en-US" sz="1400" b="1" dirty="0"/>
              <a:t>ab</a:t>
            </a:r>
            <a:r>
              <a:rPr lang="en-US" sz="1400" b="1" dirty="0" smtClean="0"/>
              <a:t>) the permissible classes of capital account transactions in accordance with sub-section(2A) of section 6, the limits of admissibility of foreign exchange, and the prohibition, restriction or regulation of such transactions</a:t>
            </a:r>
            <a:r>
              <a:rPr lang="en-US" sz="1400" b="1" dirty="0"/>
              <a:t>;”;</a:t>
            </a:r>
            <a:endParaRPr lang="en-US" sz="1400" dirty="0"/>
          </a:p>
          <a:p>
            <a:endParaRPr lang="en-US" sz="1400" b="1" dirty="0" smtClean="0"/>
          </a:p>
          <a:p>
            <a:r>
              <a:rPr lang="en-US" sz="1400" b="1" dirty="0" smtClean="0"/>
              <a:t>(gg)the aggregate value of foreign exchange referred  to in subsection (1) of section 37A</a:t>
            </a:r>
            <a:endParaRPr lang="en-US" sz="1400" dirty="0"/>
          </a:p>
          <a:p>
            <a:endParaRPr lang="en-US" sz="1400" dirty="0" smtClean="0"/>
          </a:p>
        </p:txBody>
      </p:sp>
    </p:spTree>
    <p:extLst>
      <p:ext uri="{BB962C8B-B14F-4D97-AF65-F5344CB8AC3E}">
        <p14:creationId xmlns:p14="http://schemas.microsoft.com/office/powerpoint/2010/main" val="4270217710"/>
      </p:ext>
    </p:extLst>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7266</TotalTime>
  <Words>9731</Words>
  <Application>Microsoft Office PowerPoint</Application>
  <PresentationFormat>On-screen Show (4:3)</PresentationFormat>
  <Paragraphs>1077</Paragraphs>
  <Slides>73</Slides>
  <Notes>34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73</vt:i4>
      </vt:variant>
    </vt:vector>
  </HeadingPairs>
  <TitlesOfParts>
    <vt:vector size="80" baseType="lpstr">
      <vt:lpstr>Arial</vt:lpstr>
      <vt:lpstr>Book Antiqua</vt:lpstr>
      <vt:lpstr>Calibri</vt:lpstr>
      <vt:lpstr>Tahoma</vt:lpstr>
      <vt:lpstr>Times New Roman</vt:lpstr>
      <vt:lpstr>Wingdings</vt:lpstr>
      <vt:lpstr>Blends</vt:lpstr>
      <vt:lpstr>  ICAI’s Committee on Economic, Commercial Laws &amp; Economic Advisory  6 days Certificate Course on Anti Money Laundering Laws    Overview of the Foreign Exchange Management Act, 1999 with respect to Anti Money Laundering</vt:lpstr>
      <vt:lpstr>Overview of FEMA</vt:lpstr>
      <vt:lpstr>Overview of PMLA</vt:lpstr>
      <vt:lpstr>FEMA - Abbreviations</vt:lpstr>
      <vt:lpstr>Overview of Foreign Exchange Management Act</vt:lpstr>
      <vt:lpstr>Overview of Foreign Exchange Management Act</vt:lpstr>
      <vt:lpstr>Overview of Foreign Exchange Management Act</vt:lpstr>
      <vt:lpstr>Section 6 of FEMA - amendments by Finance Act, 2015</vt:lpstr>
      <vt:lpstr>Section 46 of FEMA – as amended by Finance Act, 2015</vt:lpstr>
      <vt:lpstr>Important Definitions under FEMA</vt:lpstr>
      <vt:lpstr>Important Definitions under FEMA</vt:lpstr>
      <vt:lpstr>Important Definitions under FEMA</vt:lpstr>
      <vt:lpstr>Important Definitions under FEMA</vt:lpstr>
      <vt:lpstr>Important Definitions under FEMA</vt:lpstr>
      <vt:lpstr>Fundamentals of FEMA</vt:lpstr>
      <vt:lpstr>Fundamentals of FEMA</vt:lpstr>
      <vt:lpstr>Fundamentals of FEMA</vt:lpstr>
      <vt:lpstr>Fundamentals of FEMA</vt:lpstr>
      <vt:lpstr>Fundamentals of FEMA</vt:lpstr>
      <vt:lpstr>Fundamentals of FEMA</vt:lpstr>
      <vt:lpstr>Fundamentals of FEMA</vt:lpstr>
      <vt:lpstr>FEMA Practice</vt:lpstr>
      <vt:lpstr>FEMA Practice</vt:lpstr>
      <vt:lpstr>FEMA Practice</vt:lpstr>
      <vt:lpstr>FEMA Practice</vt:lpstr>
      <vt:lpstr>FEMA Practice </vt:lpstr>
      <vt:lpstr>FEMA Practice </vt:lpstr>
      <vt:lpstr>FEMA Practice</vt:lpstr>
      <vt:lpstr>FEMA Practice – Recent issue of Master Directions</vt:lpstr>
      <vt:lpstr>FEMA Practice -  Revised Notifications &amp; Master Directions</vt:lpstr>
      <vt:lpstr>FEMA Practice -  Revised Notifications &amp; Master Directions</vt:lpstr>
      <vt:lpstr>FEMA Practice -  Revised Notifications &amp; Master Directions</vt:lpstr>
      <vt:lpstr>PMLA OBJECTIVES</vt:lpstr>
      <vt:lpstr>MONEY LAUNDERING &amp; WHY</vt:lpstr>
      <vt:lpstr>WHAT IS MONEY LAUNDERING</vt:lpstr>
      <vt:lpstr>WHAT IS MONEY LAUNDERING (con’t)</vt:lpstr>
      <vt:lpstr>MONEY LAUNDERING &amp; FEMA</vt:lpstr>
      <vt:lpstr>Penalties under S.13 of FEMA</vt:lpstr>
      <vt:lpstr>Penalties under S.13 of FEMA (con’t)</vt:lpstr>
      <vt:lpstr>Penalties under S.13 of FEMA (con’t), S.14 &amp; S.14A</vt:lpstr>
      <vt:lpstr>Power to Compound contravention under S. 15 of FEMA</vt:lpstr>
      <vt:lpstr>Appeals &amp; Adjudication under FEMA</vt:lpstr>
      <vt:lpstr>S. 36: Directorate of Enforcement</vt:lpstr>
      <vt:lpstr>Power of search, seizure, etc. under S. 37 of FEMA</vt:lpstr>
      <vt:lpstr>Special provisions relating to assets held outside India under S. 37A of FEMA</vt:lpstr>
      <vt:lpstr>Special provisions relating to assets held outside India under S. 37A of FEMA (con’t)</vt:lpstr>
      <vt:lpstr>Special provisions relating to assets held outside India under S. 37A of FEMA (con’t)</vt:lpstr>
      <vt:lpstr>PROCESS OF MONEY LAUNDERING</vt:lpstr>
      <vt:lpstr>PLACEMENT</vt:lpstr>
      <vt:lpstr>LAYERING</vt:lpstr>
      <vt:lpstr>LAYERING (con’t)</vt:lpstr>
      <vt:lpstr>INTEGRATION</vt:lpstr>
      <vt:lpstr>METHODS OF MONEY LAUNDERING</vt:lpstr>
      <vt:lpstr>METHODS OF MONEY LAUNDERING</vt:lpstr>
      <vt:lpstr>STRUCTURE OF PMLA</vt:lpstr>
      <vt:lpstr>STRUCTURE OF PMLA (con’t)</vt:lpstr>
      <vt:lpstr>PMLA - OVERVIEW OF ENFORCEMENT PROCESS</vt:lpstr>
      <vt:lpstr>Financial Intelligence Unit-India (FIU)</vt:lpstr>
      <vt:lpstr>Directorate of Enforcement</vt:lpstr>
      <vt:lpstr>Adjudicating Authority</vt:lpstr>
      <vt:lpstr>Appellate Tribunal</vt:lpstr>
      <vt:lpstr>Special Court</vt:lpstr>
      <vt:lpstr>Special Court (con’t)</vt:lpstr>
      <vt:lpstr>Parallel Streams of Proceedings</vt:lpstr>
      <vt:lpstr>Parallel Streams of Proceedings (con’t)</vt:lpstr>
      <vt:lpstr>Civil Courts and PMLA</vt:lpstr>
      <vt:lpstr>PMLA and Other Acts / Laws</vt:lpstr>
      <vt:lpstr>Instances of prosecution by Enforcement Directorate</vt:lpstr>
      <vt:lpstr>Instances of prosecution by Enforcement Directorate (con’t)</vt:lpstr>
      <vt:lpstr>Instances of prosecution by Enforcement Directorate</vt:lpstr>
      <vt:lpstr>Instances of prosecution by Enforcement Directorate (con’t)</vt:lpstr>
      <vt:lpstr>Instances of prosecution by Enforcement Directorate (con’t)</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nirav</dc:creator>
  <cp:lastModifiedBy>PPS</cp:lastModifiedBy>
  <cp:revision>1277</cp:revision>
  <cp:lastPrinted>2017-12-12T06:41:35Z</cp:lastPrinted>
  <dcterms:created xsi:type="dcterms:W3CDTF">1601-01-01T00:00:00Z</dcterms:created>
  <dcterms:modified xsi:type="dcterms:W3CDTF">2018-06-02T10:45:51Z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