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9"/>
  </p:notesMasterIdLst>
  <p:handoutMasterIdLst>
    <p:handoutMasterId r:id="rId60"/>
  </p:handoutMasterIdLst>
  <p:sldIdLst>
    <p:sldId id="256" r:id="rId2"/>
    <p:sldId id="805" r:id="rId3"/>
    <p:sldId id="767" r:id="rId4"/>
    <p:sldId id="640" r:id="rId5"/>
    <p:sldId id="848" r:id="rId6"/>
    <p:sldId id="849" r:id="rId7"/>
    <p:sldId id="850" r:id="rId8"/>
    <p:sldId id="811" r:id="rId9"/>
    <p:sldId id="641" r:id="rId10"/>
    <p:sldId id="642" r:id="rId11"/>
    <p:sldId id="643" r:id="rId12"/>
    <p:sldId id="644" r:id="rId13"/>
    <p:sldId id="645" r:id="rId14"/>
    <p:sldId id="646" r:id="rId15"/>
    <p:sldId id="647" r:id="rId16"/>
    <p:sldId id="648" r:id="rId17"/>
    <p:sldId id="649" r:id="rId18"/>
    <p:sldId id="650" r:id="rId19"/>
    <p:sldId id="651" r:id="rId20"/>
    <p:sldId id="652" r:id="rId21"/>
    <p:sldId id="653" r:id="rId22"/>
    <p:sldId id="654" r:id="rId23"/>
    <p:sldId id="655" r:id="rId24"/>
    <p:sldId id="656" r:id="rId25"/>
    <p:sldId id="657" r:id="rId26"/>
    <p:sldId id="810" r:id="rId27"/>
    <p:sldId id="822" r:id="rId28"/>
    <p:sldId id="823" r:id="rId29"/>
    <p:sldId id="824" r:id="rId30"/>
    <p:sldId id="825" r:id="rId31"/>
    <p:sldId id="826" r:id="rId32"/>
    <p:sldId id="827" r:id="rId33"/>
    <p:sldId id="828" r:id="rId34"/>
    <p:sldId id="829" r:id="rId35"/>
    <p:sldId id="830" r:id="rId36"/>
    <p:sldId id="831" r:id="rId37"/>
    <p:sldId id="832" r:id="rId38"/>
    <p:sldId id="833" r:id="rId39"/>
    <p:sldId id="834" r:id="rId40"/>
    <p:sldId id="835" r:id="rId41"/>
    <p:sldId id="836" r:id="rId42"/>
    <p:sldId id="837" r:id="rId43"/>
    <p:sldId id="674" r:id="rId44"/>
    <p:sldId id="808" r:id="rId45"/>
    <p:sldId id="809" r:id="rId46"/>
    <p:sldId id="851" r:id="rId47"/>
    <p:sldId id="838" r:id="rId48"/>
    <p:sldId id="839" r:id="rId49"/>
    <p:sldId id="840" r:id="rId50"/>
    <p:sldId id="841" r:id="rId51"/>
    <p:sldId id="842" r:id="rId52"/>
    <p:sldId id="843" r:id="rId53"/>
    <p:sldId id="844" r:id="rId54"/>
    <p:sldId id="845" r:id="rId55"/>
    <p:sldId id="846" r:id="rId56"/>
    <p:sldId id="847" r:id="rId57"/>
    <p:sldId id="431" r:id="rId5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2970" autoAdjust="0"/>
  </p:normalViewPr>
  <p:slideViewPr>
    <p:cSldViewPr snapToGrid="0">
      <p:cViewPr varScale="1">
        <p:scale>
          <a:sx n="67" d="100"/>
          <a:sy n="67" d="100"/>
        </p:scale>
        <p:origin x="14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p:nvPr>
        </p:nvSpPr>
        <p:spPr>
          <a:noFill/>
        </p:spPr>
        <p:txBody>
          <a:bodyPr/>
          <a:lstStyle/>
          <a:p>
            <a:fld id="{C6A6C3D7-2A92-4FFD-96BD-CF48C035F690}" type="slidenum">
              <a:rPr lang="en-US" smtClean="0"/>
              <a:pPr/>
              <a:t>10</a:t>
            </a:fld>
            <a:endParaRPr lang="en-US" dirty="0"/>
          </a:p>
        </p:txBody>
      </p:sp>
      <p:sp>
        <p:nvSpPr>
          <p:cNvPr id="73731"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3732"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5328531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8"/>
          <p:cNvSpPr>
            <a:spLocks noGrp="1" noChangeArrowheads="1"/>
          </p:cNvSpPr>
          <p:nvPr>
            <p:ph type="sldNum" sz="quarter"/>
          </p:nvPr>
        </p:nvSpPr>
        <p:spPr>
          <a:noFill/>
        </p:spPr>
        <p:txBody>
          <a:bodyPr/>
          <a:lstStyle/>
          <a:p>
            <a:fld id="{D8BFB77A-B79D-4217-AEA2-1DD337916A36}" type="slidenum">
              <a:rPr lang="en-US" smtClean="0"/>
              <a:pPr/>
              <a:t>11</a:t>
            </a:fld>
            <a:endParaRPr lang="en-US" dirty="0"/>
          </a:p>
        </p:txBody>
      </p:sp>
      <p:sp>
        <p:nvSpPr>
          <p:cNvPr id="74755"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4756"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3896750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p:spPr>
        <p:txBody>
          <a:bodyPr/>
          <a:lstStyle/>
          <a:p>
            <a:fld id="{143E8BBF-C051-4CF9-85F3-A97FBEE2A339}" type="slidenum">
              <a:rPr lang="en-US" smtClean="0"/>
              <a:pPr/>
              <a:t>12</a:t>
            </a:fld>
            <a:endParaRPr lang="en-US" dirty="0"/>
          </a:p>
        </p:txBody>
      </p:sp>
      <p:sp>
        <p:nvSpPr>
          <p:cNvPr id="75779"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5780"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8107840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p:nvPr>
        </p:nvSpPr>
        <p:spPr>
          <a:noFill/>
        </p:spPr>
        <p:txBody>
          <a:bodyPr/>
          <a:lstStyle/>
          <a:p>
            <a:fld id="{F106A86F-BC29-4ADF-95D4-CCDDBB69E781}" type="slidenum">
              <a:rPr lang="en-US" smtClean="0"/>
              <a:pPr/>
              <a:t>13</a:t>
            </a:fld>
            <a:endParaRPr lang="en-US" dirty="0"/>
          </a:p>
        </p:txBody>
      </p:sp>
      <p:sp>
        <p:nvSpPr>
          <p:cNvPr id="7680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7680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702907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14</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1198729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15</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37527251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16</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873539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17</a:t>
            </a:fld>
            <a:endParaRPr lang="en-US" dirty="0"/>
          </a:p>
        </p:txBody>
      </p:sp>
      <p:sp>
        <p:nvSpPr>
          <p:cNvPr id="82947"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2948"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17498206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18</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720205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19</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8957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456439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20</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291055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21</a:t>
            </a:fld>
            <a:endParaRPr lang="en-US" dirty="0"/>
          </a:p>
        </p:txBody>
      </p:sp>
      <p:sp>
        <p:nvSpPr>
          <p:cNvPr id="81923" name="Rectangle 1"/>
          <p:cNvSpPr>
            <a:spLocks noGrp="1" noRot="1" noChangeAspect="1" noChangeArrowheads="1" noTextEdit="1"/>
          </p:cNvSpPr>
          <p:nvPr>
            <p:ph type="sldImg"/>
          </p:nvPr>
        </p:nvSpPr>
        <p:spPr>
          <a:xfrm>
            <a:off x="1116013" y="696913"/>
            <a:ext cx="4649787" cy="3487737"/>
          </a:xfrm>
          <a:solidFill>
            <a:srgbClr val="FFFFFF"/>
          </a:solidFill>
          <a:ln/>
        </p:spPr>
      </p:sp>
      <p:sp>
        <p:nvSpPr>
          <p:cNvPr id="81924" name="Rectangle 2"/>
          <p:cNvSpPr>
            <a:spLocks noGrp="1" noChangeArrowheads="1"/>
          </p:cNvSpPr>
          <p:nvPr>
            <p:ph type="body" idx="1"/>
          </p:nvPr>
        </p:nvSpPr>
        <p:spPr>
          <a:xfrm>
            <a:off x="688183" y="4415791"/>
            <a:ext cx="5503858" cy="4183380"/>
          </a:xfrm>
          <a:noFill/>
          <a:ln/>
        </p:spPr>
        <p:txBody>
          <a:bodyPr wrap="none" anchor="ctr"/>
          <a:lstStyle/>
          <a:p>
            <a:endParaRPr lang="en-US" dirty="0"/>
          </a:p>
        </p:txBody>
      </p:sp>
    </p:spTree>
    <p:extLst>
      <p:ext uri="{BB962C8B-B14F-4D97-AF65-F5344CB8AC3E}">
        <p14:creationId xmlns:p14="http://schemas.microsoft.com/office/powerpoint/2010/main" val="41702398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36412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142896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38195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247700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898757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u="sng" dirty="0"/>
              <a:t> Co production of film</a:t>
            </a:r>
          </a:p>
          <a:p>
            <a:pPr>
              <a:defRPr/>
            </a:pPr>
            <a:r>
              <a:rPr lang="en-US" dirty="0"/>
              <a:t> financing in bollywood production</a:t>
            </a:r>
          </a:p>
          <a:p>
            <a:pPr marL="227503" indent="-227503">
              <a:buFontTx/>
              <a:buAutoNum type="alphaLcPeriod"/>
              <a:defRPr/>
            </a:pPr>
            <a:r>
              <a:rPr lang="en-US" dirty="0"/>
              <a:t>Rate of interest is linked with the profitability of the movie with certain minimum guarantee rate or amt</a:t>
            </a:r>
          </a:p>
          <a:p>
            <a:pPr marL="227503" indent="-227503">
              <a:buFontTx/>
              <a:buAutoNum type="alphaLcPeriod"/>
              <a:defRPr/>
            </a:pPr>
            <a:r>
              <a:rPr lang="en-US" dirty="0"/>
              <a:t>Distribution model to avoid provision of unreasonably high interest</a:t>
            </a:r>
          </a:p>
          <a:p>
            <a:pPr marL="227503" indent="-227503">
              <a:buFontTx/>
              <a:buAutoNum type="alphaLcPeriod"/>
              <a:defRPr/>
            </a:pPr>
            <a:r>
              <a:rPr lang="en-US" dirty="0"/>
              <a:t>Lender situated outside India – so Foreign lender becomes distributor , Sp FEMA comes in the background</a:t>
            </a:r>
          </a:p>
          <a:p>
            <a:pPr marL="227503" indent="-227503">
              <a:buFontTx/>
              <a:buAutoNum type="alphaLcPeriod"/>
              <a:defRPr/>
            </a:pPr>
            <a:r>
              <a:rPr lang="en-US" dirty="0"/>
              <a:t>Certain advantage of movie in foreign country</a:t>
            </a:r>
          </a:p>
          <a:p>
            <a:pPr marL="227503" indent="-227503">
              <a:buFontTx/>
              <a:buChar char="-"/>
              <a:defRPr/>
            </a:pPr>
            <a:r>
              <a:rPr lang="en-US" dirty="0"/>
              <a:t>Subsidy from govt. on actual amt of production</a:t>
            </a:r>
          </a:p>
          <a:p>
            <a:pPr marL="227503" indent="-227503">
              <a:buFontTx/>
              <a:buChar char="-"/>
              <a:defRPr/>
            </a:pPr>
            <a:r>
              <a:rPr lang="en-US" dirty="0"/>
              <a:t>Spent in that country</a:t>
            </a:r>
          </a:p>
          <a:p>
            <a:pPr marL="227503" indent="-227503">
              <a:buFontTx/>
              <a:buChar char="-"/>
              <a:defRPr/>
            </a:pPr>
            <a:r>
              <a:rPr lang="en-US" dirty="0"/>
              <a:t>Only payment activity can take place anywhere</a:t>
            </a:r>
          </a:p>
          <a:p>
            <a:pPr marL="227503" indent="-227503">
              <a:buFontTx/>
              <a:buChar char="-"/>
              <a:defRPr/>
            </a:pPr>
            <a:endParaRPr lang="en-US" dirty="0"/>
          </a:p>
          <a:p>
            <a:pPr marL="227503" indent="-227503">
              <a:buFontTx/>
              <a:buChar char="-"/>
              <a:defRPr/>
            </a:pPr>
            <a:r>
              <a:rPr lang="en-US" dirty="0"/>
              <a:t>Important point here is actual amount of production is only known to financier</a:t>
            </a:r>
          </a:p>
          <a:p>
            <a:pPr marL="227503" indent="-227503">
              <a:buFontTx/>
              <a:buChar cha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val="18877812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p:spPr>
        <p:txBody>
          <a:bodyPr/>
          <a:lstStyle/>
          <a:p>
            <a:r>
              <a:rPr lang="en-US" dirty="0"/>
              <a:t>Simple solution would be –</a:t>
            </a:r>
          </a:p>
          <a:p>
            <a:r>
              <a:rPr lang="en-US" dirty="0"/>
              <a:t>Indian co- FDI 100%</a:t>
            </a:r>
          </a:p>
          <a:p>
            <a:r>
              <a:rPr lang="en-US" dirty="0"/>
              <a:t>50-50% sharing in revenue</a:t>
            </a:r>
          </a:p>
          <a:p>
            <a:endParaRPr lang="en-US" dirty="0"/>
          </a:p>
          <a:p>
            <a:r>
              <a:rPr lang="en-US" dirty="0"/>
              <a:t>But UK beneficial tax treatment[cost is allowed in the year of reals only]</a:t>
            </a:r>
          </a:p>
          <a:p>
            <a:r>
              <a:rPr lang="en-US" dirty="0"/>
              <a:t>UK subsidy from ministry cultural affairs for common law country</a:t>
            </a:r>
          </a:p>
          <a:p>
            <a:endParaRPr lang="en-US" dirty="0"/>
          </a:p>
          <a:p>
            <a:r>
              <a:rPr lang="en-US" dirty="0"/>
              <a:t>New solution, UK co but for valuation we r stuck</a:t>
            </a:r>
          </a:p>
          <a:p>
            <a:endParaRPr lang="en-US" dirty="0"/>
          </a:p>
          <a:p>
            <a:r>
              <a:rPr lang="en-US" dirty="0"/>
              <a:t>IIIrd model,</a:t>
            </a:r>
          </a:p>
          <a:p>
            <a:pPr>
              <a:buFontTx/>
              <a:buChar char="-"/>
            </a:pPr>
            <a:r>
              <a:rPr lang="en-US" dirty="0"/>
              <a:t>Recoupment schedule in Unincorporated JV</a:t>
            </a:r>
          </a:p>
          <a:p>
            <a:pPr>
              <a:buFontTx/>
              <a:buChar char="-"/>
            </a:pPr>
            <a:r>
              <a:rPr lang="en-US" dirty="0"/>
              <a:t> UK cont financing by UK co. producer</a:t>
            </a:r>
          </a:p>
          <a:p>
            <a:pPr>
              <a:buFontTx/>
              <a:buChar char="-"/>
            </a:pPr>
            <a:r>
              <a:rPr lang="en-US" dirty="0"/>
              <a:t>Indian cont. financed by indian producer</a:t>
            </a:r>
          </a:p>
          <a:p>
            <a:pPr>
              <a:buFontTx/>
              <a:buChar char="-"/>
            </a:pPr>
            <a:r>
              <a:rPr lang="en-US" dirty="0"/>
              <a:t> Release distribution </a:t>
            </a:r>
          </a:p>
          <a:p>
            <a:pPr>
              <a:buFontTx/>
              <a:buChar char="-"/>
            </a:pPr>
            <a:r>
              <a:rPr lang="en-US" dirty="0"/>
              <a:t> % to theatres/publicity companies</a:t>
            </a:r>
          </a:p>
          <a:p>
            <a:pPr>
              <a:buFontTx/>
              <a:buChar char="-"/>
            </a:pPr>
            <a:r>
              <a:rPr lang="en-US" dirty="0"/>
              <a:t>Lender /distributor in India /OI</a:t>
            </a:r>
          </a:p>
          <a:p>
            <a:pPr>
              <a:buFontTx/>
              <a:buChar char="-"/>
            </a:pPr>
            <a:r>
              <a:rPr lang="en-US" dirty="0"/>
              <a:t>Producers in pre determined ratio</a:t>
            </a:r>
          </a:p>
          <a:p>
            <a:pPr>
              <a:buFontTx/>
              <a:buChar char="-"/>
            </a:pPr>
            <a:endParaRPr lang="en-US" dirty="0"/>
          </a:p>
          <a:p>
            <a:endParaRPr lang="en-US" dirty="0"/>
          </a:p>
          <a:p>
            <a:endParaRPr lang="en-US" dirty="0"/>
          </a:p>
        </p:txBody>
      </p:sp>
    </p:spTree>
    <p:extLst>
      <p:ext uri="{BB962C8B-B14F-4D97-AF65-F5344CB8AC3E}">
        <p14:creationId xmlns:p14="http://schemas.microsoft.com/office/powerpoint/2010/main" val="27678168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p:spPr>
        <p:txBody>
          <a:bodyPr/>
          <a:lstStyle/>
          <a:p>
            <a:r>
              <a:rPr lang="en-US" dirty="0"/>
              <a:t>Model providing leverage to co-producer with certain minimum amt ./guarantee from oversea with a rider that</a:t>
            </a:r>
          </a:p>
          <a:p>
            <a:r>
              <a:rPr lang="en-US" dirty="0"/>
              <a:t>-if min guarantee is not recovered then he might have a further right of recoupment from indian share</a:t>
            </a:r>
          </a:p>
          <a:p>
            <a:endParaRPr lang="en-US" dirty="0"/>
          </a:p>
          <a:p>
            <a:endParaRPr lang="en-US" dirty="0"/>
          </a:p>
          <a:p>
            <a:r>
              <a:rPr lang="en-US" dirty="0"/>
              <a:t>In this manner you can avoid </a:t>
            </a:r>
          </a:p>
          <a:p>
            <a:r>
              <a:rPr lang="en-US" dirty="0"/>
              <a:t>-procedure of formation of co</a:t>
            </a:r>
          </a:p>
          <a:p>
            <a:pPr>
              <a:buFontTx/>
              <a:buChar char="-"/>
            </a:pPr>
            <a:r>
              <a:rPr lang="en-US" dirty="0"/>
              <a:t>Tax issue</a:t>
            </a:r>
          </a:p>
          <a:p>
            <a:pPr>
              <a:buFontTx/>
              <a:buChar char="-"/>
            </a:pPr>
            <a:r>
              <a:rPr lang="en-US" dirty="0"/>
              <a:t>Reporting transaction as a CURRENT ACOUNT TRANSACTION as contribution is made for purchase of right in the movie to be produced</a:t>
            </a:r>
          </a:p>
        </p:txBody>
      </p:sp>
    </p:spTree>
    <p:extLst>
      <p:ext uri="{BB962C8B-B14F-4D97-AF65-F5344CB8AC3E}">
        <p14:creationId xmlns:p14="http://schemas.microsoft.com/office/powerpoint/2010/main" val="2898950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693718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69192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001258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r>
              <a:rPr lang="en-US" dirty="0"/>
              <a:t>Question arose as to</a:t>
            </a:r>
          </a:p>
          <a:p>
            <a:pPr marL="227503" indent="-227503">
              <a:buFontTx/>
              <a:buAutoNum type="alphaLcPeriod"/>
              <a:defRPr/>
            </a:pPr>
            <a:r>
              <a:rPr lang="en-US" dirty="0"/>
              <a:t>Whether ABC can give guarantee on behalf on LMN SA </a:t>
            </a:r>
          </a:p>
          <a:p>
            <a:pPr marL="227503" indent="-227503">
              <a:buFontTx/>
              <a:buAutoNum type="alphaLcPeriod"/>
              <a:defRPr/>
            </a:pPr>
            <a:r>
              <a:rPr lang="en-US" dirty="0"/>
              <a:t>Whether LMN is  first level step down subsidiary of the Indian party</a:t>
            </a:r>
          </a:p>
          <a:p>
            <a:pPr marL="227503" indent="-227503">
              <a:defRPr/>
            </a:pPr>
            <a:endParaRPr lang="en-US" dirty="0"/>
          </a:p>
          <a:p>
            <a:pPr marL="227503" indent="-227503">
              <a:defRPr/>
            </a:pPr>
            <a:r>
              <a:rPr lang="en-US" dirty="0"/>
              <a:t>Financial commitment of India party-</a:t>
            </a:r>
          </a:p>
          <a:p>
            <a:pPr marL="227503" indent="-227503">
              <a:defRPr/>
            </a:pPr>
            <a:endParaRPr lang="en-US" dirty="0"/>
          </a:p>
          <a:p>
            <a:pPr marL="227503" indent="-227503">
              <a:defRPr/>
            </a:pPr>
            <a:r>
              <a:rPr lang="en-US" dirty="0"/>
              <a:t>100% of its networth plus the networth of its parent and networth of its 50% plus subsidiary</a:t>
            </a:r>
          </a:p>
          <a:p>
            <a:pPr marL="227503" indent="-227503">
              <a:defRPr/>
            </a:pPr>
            <a:endParaRPr lang="en-US" dirty="0"/>
          </a:p>
          <a:p>
            <a:pPr marL="227503" indent="-227503">
              <a:defRPr/>
            </a:pPr>
            <a:r>
              <a:rPr lang="en-US" dirty="0"/>
              <a:t>Indian party 100% net worth may be presented by capital, loan and guarantee</a:t>
            </a:r>
          </a:p>
          <a:p>
            <a:pPr marL="227503" indent="-227503">
              <a:defRPr/>
            </a:pPr>
            <a:endParaRPr lang="en-US" dirty="0"/>
          </a:p>
          <a:p>
            <a:pPr marL="227503" indent="-227503">
              <a:defRPr/>
            </a:pPr>
            <a:r>
              <a:rPr lang="en-US" dirty="0"/>
              <a:t>Guarantee could be by its parent co.</a:t>
            </a:r>
          </a:p>
          <a:p>
            <a:pPr marL="227503" indent="-227503">
              <a:defRPr/>
            </a:pPr>
            <a:endParaRPr lang="en-US" dirty="0"/>
          </a:p>
          <a:p>
            <a:pPr marL="227503" indent="-227503">
              <a:defRPr/>
            </a:pPr>
            <a:r>
              <a:rPr lang="en-US" dirty="0"/>
              <a:t>If guarantee is provided to step down – then guarantee can be given by Indian party only if it has invested in share capital of overseas venture</a:t>
            </a:r>
          </a:p>
        </p:txBody>
      </p:sp>
    </p:spTree>
    <p:extLst>
      <p:ext uri="{BB962C8B-B14F-4D97-AF65-F5344CB8AC3E}">
        <p14:creationId xmlns:p14="http://schemas.microsoft.com/office/powerpoint/2010/main" val="19844756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986274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8705803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9082399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4141998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019638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40720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514936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3412366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5197136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31447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89979693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255758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123284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2625097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96275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96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0F6F3FF-ACE0-4FFD-A6E4-66F8CFF9FEA6}" type="slidenum">
              <a:rPr lang="en-US" altLang="en-US">
                <a:latin typeface="Arial" panose="020B0604020202020204" pitchFamily="34" charset="0"/>
              </a:rPr>
              <a:pPr eaLnBrk="1" hangingPunct="1"/>
              <a:t>47</a:t>
            </a:fld>
            <a:endParaRPr lang="en-US" altLang="en-US">
              <a:latin typeface="Arial" panose="020B0604020202020204" pitchFamily="34" charset="0"/>
            </a:endParaRPr>
          </a:p>
        </p:txBody>
      </p:sp>
    </p:spTree>
    <p:extLst>
      <p:ext uri="{BB962C8B-B14F-4D97-AF65-F5344CB8AC3E}">
        <p14:creationId xmlns:p14="http://schemas.microsoft.com/office/powerpoint/2010/main" val="134893356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79AFAD56-871A-42AC-B915-DC78457BB156}" type="slidenum">
              <a:rPr lang="en-US" altLang="en-US">
                <a:latin typeface="Arial" panose="020B0604020202020204" pitchFamily="34" charset="0"/>
              </a:rPr>
              <a:pPr eaLnBrk="1" hangingPunct="1"/>
              <a:t>48</a:t>
            </a:fld>
            <a:endParaRPr lang="en-US" altLang="en-US">
              <a:latin typeface="Arial" panose="020B0604020202020204" pitchFamily="34" charset="0"/>
            </a:endParaRPr>
          </a:p>
        </p:txBody>
      </p:sp>
    </p:spTree>
    <p:extLst>
      <p:ext uri="{BB962C8B-B14F-4D97-AF65-F5344CB8AC3E}">
        <p14:creationId xmlns:p14="http://schemas.microsoft.com/office/powerpoint/2010/main" val="369681454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E514948-545B-4A0C-A755-CF83C8928FFF}" type="slidenum">
              <a:rPr lang="en-US" altLang="en-US">
                <a:latin typeface="Arial" panose="020B0604020202020204" pitchFamily="34" charset="0"/>
              </a:rPr>
              <a:pPr eaLnBrk="1" hangingPunct="1"/>
              <a:t>49</a:t>
            </a:fld>
            <a:endParaRPr lang="en-US" altLang="en-US">
              <a:latin typeface="Arial" panose="020B0604020202020204" pitchFamily="34" charset="0"/>
            </a:endParaRPr>
          </a:p>
        </p:txBody>
      </p:sp>
    </p:spTree>
    <p:extLst>
      <p:ext uri="{BB962C8B-B14F-4D97-AF65-F5344CB8AC3E}">
        <p14:creationId xmlns:p14="http://schemas.microsoft.com/office/powerpoint/2010/main" val="33782586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6899733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FF36E03-3CC4-4CF5-8694-A988B9E1D2E7}" type="slidenum">
              <a:rPr lang="en-US" altLang="en-US">
                <a:latin typeface="Arial" panose="020B0604020202020204" pitchFamily="34" charset="0"/>
              </a:rPr>
              <a:pPr eaLnBrk="1" hangingPunct="1"/>
              <a:t>50</a:t>
            </a:fld>
            <a:endParaRPr lang="en-US" altLang="en-US">
              <a:latin typeface="Arial" panose="020B0604020202020204" pitchFamily="34" charset="0"/>
            </a:endParaRPr>
          </a:p>
        </p:txBody>
      </p:sp>
    </p:spTree>
    <p:extLst>
      <p:ext uri="{BB962C8B-B14F-4D97-AF65-F5344CB8AC3E}">
        <p14:creationId xmlns:p14="http://schemas.microsoft.com/office/powerpoint/2010/main" val="220256409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9EA715E5-1D11-403C-9790-80B6BE3289EA}" type="slidenum">
              <a:rPr lang="en-US" altLang="en-US">
                <a:latin typeface="Arial" panose="020B0604020202020204" pitchFamily="34" charset="0"/>
              </a:rPr>
              <a:pPr eaLnBrk="1" hangingPunct="1"/>
              <a:t>51</a:t>
            </a:fld>
            <a:endParaRPr lang="en-US" altLang="en-US">
              <a:latin typeface="Arial" panose="020B0604020202020204" pitchFamily="34" charset="0"/>
            </a:endParaRPr>
          </a:p>
        </p:txBody>
      </p:sp>
    </p:spTree>
    <p:extLst>
      <p:ext uri="{BB962C8B-B14F-4D97-AF65-F5344CB8AC3E}">
        <p14:creationId xmlns:p14="http://schemas.microsoft.com/office/powerpoint/2010/main" val="84916528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8496933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183146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0142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6424155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2884349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037551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3623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678086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0084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smtClean="0"/>
              <a:t>4 May, 2019</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a:t>P. P. Shah &amp; Associates</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4 May, 2019</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Associates</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a:xfrm>
            <a:off x="319088" y="6248400"/>
            <a:ext cx="1905000" cy="457200"/>
          </a:xfrm>
        </p:spPr>
        <p:txBody>
          <a:bodyPr/>
          <a:lstStyle/>
          <a:p>
            <a:pPr>
              <a:defRPr/>
            </a:pPr>
            <a:r>
              <a:rPr lang="en-US" smtClean="0"/>
              <a:t>4 May, 2019</a:t>
            </a:r>
            <a:endParaRPr lang="en-US" dirty="0"/>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319089" y="0"/>
            <a:ext cx="8696324" cy="3221502"/>
          </a:xfrm>
        </p:spPr>
        <p:txBody>
          <a:bodyPr/>
          <a:lstStyle/>
          <a:p>
            <a:pPr algn="ctr" eaLnBrk="1" hangingPunct="1"/>
            <a:r>
              <a:rPr lang="en-US" sz="4000" b="1" dirty="0">
                <a:latin typeface="Book Antiqua" pitchFamily="18" charset="0"/>
              </a:rPr>
              <a:t/>
            </a:r>
            <a:br>
              <a:rPr lang="en-US" sz="4000" b="1" dirty="0">
                <a:latin typeface="Book Antiqua" pitchFamily="18" charset="0"/>
              </a:rPr>
            </a:br>
            <a:r>
              <a:rPr lang="en-US" sz="2400" dirty="0"/>
              <a:t/>
            </a:r>
            <a:br>
              <a:rPr lang="en-US" sz="2400" dirty="0"/>
            </a:br>
            <a:r>
              <a:rPr lang="en-US" sz="2400" dirty="0"/>
              <a:t/>
            </a:r>
            <a:br>
              <a:rPr lang="en-US" sz="2400" dirty="0"/>
            </a:br>
            <a:r>
              <a:rPr lang="en-US" sz="2400" dirty="0"/>
              <a:t/>
            </a:r>
            <a:br>
              <a:rPr lang="en-US" sz="2400" dirty="0"/>
            </a:br>
            <a:r>
              <a:rPr lang="en-US" sz="2400" dirty="0"/>
              <a:t/>
            </a:r>
            <a:br>
              <a:rPr lang="en-US" sz="2400" dirty="0"/>
            </a:br>
            <a:r>
              <a:rPr lang="en-US" sz="2400" dirty="0"/>
              <a:t/>
            </a:r>
            <a:br>
              <a:rPr lang="en-US" sz="2400" dirty="0"/>
            </a:br>
            <a:r>
              <a:rPr lang="en-US" sz="2800" b="1" dirty="0"/>
              <a:t>DELHI CHAPTER OF </a:t>
            </a:r>
            <a:br>
              <a:rPr lang="en-US" sz="2800" b="1" dirty="0"/>
            </a:br>
            <a:r>
              <a:rPr lang="en-US" sz="2800" b="1" dirty="0"/>
              <a:t>THE CHAMBER OF TAX CONSULTANTS -</a:t>
            </a:r>
            <a:br>
              <a:rPr lang="en-US" sz="2800" b="1" dirty="0"/>
            </a:br>
            <a:r>
              <a:rPr lang="en-US" sz="2800" b="1" dirty="0"/>
              <a:t>TWO DAYS CONFERENCE ON FEMA</a:t>
            </a:r>
            <a:r>
              <a:rPr lang="en-US" sz="4000" b="1" dirty="0">
                <a:latin typeface="Book Antiqua" pitchFamily="18" charset="0"/>
              </a:rPr>
              <a:t/>
            </a:r>
            <a:br>
              <a:rPr lang="en-US" sz="4000" b="1" dirty="0">
                <a:latin typeface="Book Antiqua" pitchFamily="18" charset="0"/>
              </a:rPr>
            </a:br>
            <a:r>
              <a:rPr lang="en-US" sz="2400" dirty="0"/>
              <a:t/>
            </a:r>
            <a:br>
              <a:rPr lang="en-US" sz="2400" dirty="0"/>
            </a:br>
            <a:r>
              <a:rPr lang="en-US" sz="2800" b="1" dirty="0" smtClean="0"/>
              <a:t> </a:t>
            </a:r>
            <a:r>
              <a:rPr lang="en-US" sz="2800" b="1" smtClean="0"/>
              <a:t>Outbound </a:t>
            </a:r>
            <a:r>
              <a:rPr lang="en-US" sz="2800" b="1" smtClean="0"/>
              <a:t>Investments </a:t>
            </a:r>
            <a:r>
              <a:rPr lang="en-US" sz="2800" b="1" dirty="0" smtClean="0"/>
              <a:t>– Practical Case Studies and Issues</a:t>
            </a:r>
            <a:endParaRPr lang="en-US" sz="2800" dirty="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 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E10707BA-9CCA-46D8-A35B-677E2B736795}"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10</a:t>
            </a:fld>
            <a:endParaRPr lang="en-US" sz="1400" dirty="0">
              <a:solidFill>
                <a:srgbClr val="000000"/>
              </a:solidFill>
            </a:endParaRPr>
          </a:p>
        </p:txBody>
      </p:sp>
      <p:sp>
        <p:nvSpPr>
          <p:cNvPr id="13316" name="Text Box 4"/>
          <p:cNvSpPr txBox="1">
            <a:spLocks noChangeArrowheads="1"/>
          </p:cNvSpPr>
          <p:nvPr/>
        </p:nvSpPr>
        <p:spPr bwMode="auto">
          <a:xfrm>
            <a:off x="1150938" y="152400"/>
            <a:ext cx="7793037" cy="928688"/>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Route-How much can be Invested?</a:t>
            </a:r>
          </a:p>
        </p:txBody>
      </p:sp>
      <p:sp>
        <p:nvSpPr>
          <p:cNvPr id="13317" name="Text Box 5"/>
          <p:cNvSpPr txBox="1">
            <a:spLocks noChangeArrowheads="1"/>
          </p:cNvSpPr>
          <p:nvPr/>
        </p:nvSpPr>
        <p:spPr bwMode="auto">
          <a:xfrm>
            <a:off x="990600" y="1447800"/>
            <a:ext cx="7848600" cy="4800600"/>
          </a:xfrm>
          <a:prstGeom prst="rect">
            <a:avLst/>
          </a:prstGeom>
          <a:noFill/>
          <a:ln w="9525">
            <a:noFill/>
            <a:round/>
            <a:headEnd/>
            <a:tailEnd/>
          </a:ln>
        </p:spPr>
        <p:txBody>
          <a:bodyPr/>
          <a:lstStyle/>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Overall ceiling of the investment: “Financial Commitment” plus amount in EEFC A/c plus amount raised via ADR/GDR issue</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of the IP can not be more than 400% of the Net worth of the IP; however, </a:t>
            </a:r>
            <a:r>
              <a:rPr lang="en-IN" sz="2400" dirty="0">
                <a:solidFill>
                  <a:srgbClr val="000000"/>
                </a:solidFill>
              </a:rPr>
              <a:t>financial commitment exceeding USD 1 (one) billion (or its equivalent) in a financial year would require prior approval of the Reserve Bank </a:t>
            </a:r>
            <a:endParaRPr lang="en-US" sz="2400" dirty="0">
              <a:solidFill>
                <a:srgbClr val="000000"/>
              </a:solidFill>
            </a:endParaRP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Net worth: Regn. 2(o)-Paid up capital and free reserves</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What is Financial Commitment? [Reg.2(f)]</a:t>
            </a:r>
          </a:p>
        </p:txBody>
      </p:sp>
      <p:sp>
        <p:nvSpPr>
          <p:cNvPr id="13318" name="Date Placeholder 7"/>
          <p:cNvSpPr>
            <a:spLocks noGrp="1"/>
          </p:cNvSpPr>
          <p:nvPr>
            <p:ph type="dt" sz="quarter" idx="10"/>
          </p:nvPr>
        </p:nvSpPr>
        <p:spPr>
          <a:xfrm>
            <a:off x="476250" y="6243638"/>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10</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0297727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FDA5B38C-1253-455E-A178-E37259EF541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11</a:t>
            </a:fld>
            <a:endParaRPr lang="en-US" sz="1400" dirty="0">
              <a:solidFill>
                <a:srgbClr val="000000"/>
              </a:solidFill>
            </a:endParaRPr>
          </a:p>
        </p:txBody>
      </p:sp>
      <p:sp>
        <p:nvSpPr>
          <p:cNvPr id="14340"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a:t>
            </a:r>
          </a:p>
        </p:txBody>
      </p:sp>
      <p:sp>
        <p:nvSpPr>
          <p:cNvPr id="14341" name="Text Box 5"/>
          <p:cNvSpPr txBox="1">
            <a:spLocks noChangeArrowheads="1"/>
          </p:cNvSpPr>
          <p:nvPr/>
        </p:nvSpPr>
        <p:spPr bwMode="auto">
          <a:xfrm>
            <a:off x="990600" y="1447800"/>
            <a:ext cx="7848600" cy="4724400"/>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Reg.2(f): </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Amount of Direct Investment by way of contribution to the equity and loan and 100% of guarantees issued by an IP to or on behalf of its overseas JVC or WOS plus 50% of Performance Guarantee</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Contribution to Equity can be by </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Cash contributions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Purchase of Shares or by Capitalization of Exports and Repatriable Entitlements</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Swap of IP’s shares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ADR GDR Swap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Loan to Overseas Entity (only if Equity is issued to IP)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4342" name="Date Placeholder 7"/>
          <p:cNvSpPr>
            <a:spLocks noGrp="1"/>
          </p:cNvSpPr>
          <p:nvPr>
            <p:ph type="dt" sz="quarter" idx="10"/>
          </p:nvPr>
        </p:nvSpPr>
        <p:spPr>
          <a:xfrm>
            <a:off x="476250" y="6243638"/>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11</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660959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FA2DD39-6C15-476E-A654-46399E3F3E7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12</a:t>
            </a:fld>
            <a:endParaRPr lang="en-US" sz="1400" dirty="0">
              <a:solidFill>
                <a:srgbClr val="000000"/>
              </a:solidFill>
            </a:endParaRPr>
          </a:p>
        </p:txBody>
      </p:sp>
      <p:sp>
        <p:nvSpPr>
          <p:cNvPr id="15364"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 (con’t)</a:t>
            </a:r>
          </a:p>
        </p:txBody>
      </p:sp>
      <p:sp>
        <p:nvSpPr>
          <p:cNvPr id="15365" name="Text Box 5"/>
          <p:cNvSpPr txBox="1">
            <a:spLocks noChangeArrowheads="1"/>
          </p:cNvSpPr>
          <p:nvPr/>
        </p:nvSpPr>
        <p:spPr bwMode="auto">
          <a:xfrm>
            <a:off x="976312" y="1176336"/>
            <a:ext cx="7848600" cy="5224463"/>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endParaRPr lang="en-US" sz="2200" dirty="0">
              <a:solidFill>
                <a:srgbClr val="000000"/>
              </a:solidFill>
            </a:endParaRP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Cannot be open-ended; Period &amp; amount to be specified</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Corporate guarantees only</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In case of performance guarantees by IP, 50% is considered for financial commitment; if invocation leads to breach of ceiling of 400% of net worth of IP, prior RBI approval is required before remitting funds from India </a:t>
            </a:r>
            <a:r>
              <a:rPr lang="en-US" sz="2000" i="1" dirty="0">
                <a:solidFill>
                  <a:srgbClr val="000000"/>
                </a:solidFill>
              </a:rPr>
              <a:t>[Ref: Cir. No. 69 </a:t>
            </a:r>
            <a:r>
              <a:rPr lang="en-US" sz="2000" i="1" dirty="0" err="1">
                <a:solidFill>
                  <a:srgbClr val="000000"/>
                </a:solidFill>
              </a:rPr>
              <a:t>dt.</a:t>
            </a:r>
            <a:r>
              <a:rPr lang="en-US" sz="2000" i="1" dirty="0">
                <a:solidFill>
                  <a:srgbClr val="000000"/>
                </a:solidFill>
              </a:rPr>
              <a:t> 27/05/2011 &amp; Master Direction 15 </a:t>
            </a:r>
            <a:r>
              <a:rPr lang="en-US" sz="2000" i="1" dirty="0" err="1">
                <a:solidFill>
                  <a:srgbClr val="000000"/>
                </a:solidFill>
              </a:rPr>
              <a:t>dt.</a:t>
            </a:r>
            <a:r>
              <a:rPr lang="en-US" sz="2000" i="1" dirty="0">
                <a:solidFill>
                  <a:srgbClr val="000000"/>
                </a:solidFill>
              </a:rPr>
              <a:t> 01.01.2016]</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Bank guarantee issued by a resident bank on behalf of an overseas JV / WOS of the IP, which is backed by a counter guarantee / collateral by the IP, shall be reckoned for computation of the financial commitment of the IP </a:t>
            </a:r>
            <a:r>
              <a:rPr lang="en-US" sz="2000" i="1" dirty="0">
                <a:solidFill>
                  <a:srgbClr val="000000"/>
                </a:solidFill>
              </a:rPr>
              <a:t>[Ref: Cir. No. 96 </a:t>
            </a:r>
            <a:r>
              <a:rPr lang="en-US" sz="2000" i="1" dirty="0" err="1">
                <a:solidFill>
                  <a:srgbClr val="000000"/>
                </a:solidFill>
              </a:rPr>
              <a:t>dt.</a:t>
            </a:r>
            <a:r>
              <a:rPr lang="en-US" sz="2000" i="1" dirty="0">
                <a:solidFill>
                  <a:srgbClr val="000000"/>
                </a:solidFill>
              </a:rPr>
              <a:t> 28/03/2012 &amp; Master Direction 15 </a:t>
            </a:r>
            <a:r>
              <a:rPr lang="en-US" sz="2000" i="1" dirty="0" err="1">
                <a:solidFill>
                  <a:srgbClr val="000000"/>
                </a:solidFill>
              </a:rPr>
              <a:t>dt.</a:t>
            </a:r>
            <a:r>
              <a:rPr lang="en-US" sz="2000" i="1" dirty="0">
                <a:solidFill>
                  <a:srgbClr val="000000"/>
                </a:solidFill>
              </a:rPr>
              <a:t> 01.01.2016]]</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5366" name="Date Placeholder 7"/>
          <p:cNvSpPr>
            <a:spLocks noGrp="1"/>
          </p:cNvSpPr>
          <p:nvPr>
            <p:ph type="dt" sz="quarter" idx="10"/>
          </p:nvPr>
        </p:nvSpPr>
        <p:spPr>
          <a:xfrm>
            <a:off x="447675" y="6243638"/>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12</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56238218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79C2C8A3-4E39-4150-84E3-E877E5D3519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13</a:t>
            </a:fld>
            <a:endParaRPr lang="en-US" sz="1400" dirty="0">
              <a:solidFill>
                <a:srgbClr val="000000"/>
              </a:solidFill>
            </a:endParaRPr>
          </a:p>
        </p:txBody>
      </p:sp>
      <p:sp>
        <p:nvSpPr>
          <p:cNvPr id="16388" name="Text Box 4"/>
          <p:cNvSpPr txBox="1">
            <a:spLocks noChangeArrowheads="1"/>
          </p:cNvSpPr>
          <p:nvPr/>
        </p:nvSpPr>
        <p:spPr bwMode="auto">
          <a:xfrm>
            <a:off x="1150938" y="76200"/>
            <a:ext cx="7793037" cy="1066800"/>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Route-What is Prohibited &amp; Exempted?</a:t>
            </a:r>
          </a:p>
        </p:txBody>
      </p:sp>
      <p:sp>
        <p:nvSpPr>
          <p:cNvPr id="16389" name="Text Box 5"/>
          <p:cNvSpPr txBox="1">
            <a:spLocks noChangeArrowheads="1"/>
          </p:cNvSpPr>
          <p:nvPr/>
        </p:nvSpPr>
        <p:spPr bwMode="auto">
          <a:xfrm>
            <a:off x="876300" y="1143000"/>
            <a:ext cx="7772400" cy="5100638"/>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Prohibitions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Portfolio Investment, Real Estate &amp; Banking Sector</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As per RBI’s FAQs on ODI, Indian banks operating in India can set up JVs/WOSs abroad provided they obtain clearance under the Banking Regulation Act, 1949, from the Department of Banking Regulation (DBR), CO, RBI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Exemptions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through RFC A/c</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Bonus issue</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by Persons Resident in India but not permanently resident in India.</a:t>
            </a:r>
          </a:p>
        </p:txBody>
      </p:sp>
      <p:sp>
        <p:nvSpPr>
          <p:cNvPr id="16390" name="Date Placeholder 7"/>
          <p:cNvSpPr>
            <a:spLocks noGrp="1"/>
          </p:cNvSpPr>
          <p:nvPr>
            <p:ph type="dt" sz="quarter" idx="10"/>
          </p:nvPr>
        </p:nvSpPr>
        <p:spPr>
          <a:xfrm>
            <a:off x="198438" y="6253163"/>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13</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3698303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14</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Eligible Entities for Investment – Important definitions as per Notification 120</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Sec. 2(e): </a:t>
            </a:r>
            <a:r>
              <a:rPr lang="en-IN" sz="2200" dirty="0">
                <a:solidFill>
                  <a:srgbClr val="000000"/>
                </a:solidFill>
              </a:rPr>
              <a:t>"Direct investment outside India" means investment by way of contribution to the capital or subscription to the Memorandum of Association </a:t>
            </a:r>
            <a:r>
              <a:rPr lang="en-IN" sz="2200" u="sng" dirty="0">
                <a:solidFill>
                  <a:srgbClr val="000000"/>
                </a:solidFill>
              </a:rPr>
              <a:t>of a foreign entity</a:t>
            </a:r>
            <a:r>
              <a:rPr lang="en-IN" sz="2200" dirty="0">
                <a:solidFill>
                  <a:srgbClr val="000000"/>
                </a:solidFill>
              </a:rPr>
              <a:t> or by way of </a:t>
            </a:r>
            <a:r>
              <a:rPr lang="en-IN" sz="2200" u="sng" dirty="0">
                <a:solidFill>
                  <a:srgbClr val="000000"/>
                </a:solidFill>
              </a:rPr>
              <a:t>purchase of existing shares</a:t>
            </a:r>
            <a:r>
              <a:rPr lang="en-IN" sz="2200" dirty="0">
                <a:solidFill>
                  <a:srgbClr val="000000"/>
                </a:solidFill>
              </a:rPr>
              <a:t> of a foreign entity either by market purchase or private placement or through stock </a:t>
            </a:r>
            <a:r>
              <a:rPr lang="en-IN" sz="2200" u="sng" dirty="0">
                <a:solidFill>
                  <a:srgbClr val="000000"/>
                </a:solidFill>
              </a:rPr>
              <a:t>exchange, but does not include portfolio investment</a:t>
            </a:r>
            <a:endParaRPr lang="en-US" sz="2200" u="sng" dirty="0">
              <a:solidFill>
                <a:srgbClr val="000000"/>
              </a:solidFill>
            </a:endParaRP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2(m): "Joint Venture (JV)"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in which the Indian party makes a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2(q): "Wholly Owned Subsidiary (WOS)"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whose entire capital is held by the Indian party</a:t>
            </a:r>
            <a:endParaRPr lang="en-US" sz="2200" dirty="0">
              <a:solidFill>
                <a:srgbClr val="000000"/>
              </a:solidFill>
            </a:endParaRPr>
          </a:p>
        </p:txBody>
      </p:sp>
      <p:sp>
        <p:nvSpPr>
          <p:cNvPr id="22534" name="Date Placeholder 7"/>
          <p:cNvSpPr>
            <a:spLocks noGrp="1"/>
          </p:cNvSpPr>
          <p:nvPr>
            <p:ph type="dt" sz="quarter" idx="10"/>
          </p:nvPr>
        </p:nvSpPr>
        <p:spPr>
          <a:xfrm>
            <a:off x="242887" y="6216650"/>
            <a:ext cx="1901825" cy="64135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14</a:t>
            </a:fld>
            <a:endParaRPr lang="en-US" dirty="0"/>
          </a:p>
        </p:txBody>
      </p:sp>
      <p:sp>
        <p:nvSpPr>
          <p:cNvPr id="4" name="Footer Placeholder 3"/>
          <p:cNvSpPr>
            <a:spLocks noGrp="1"/>
          </p:cNvSpPr>
          <p:nvPr>
            <p:ph type="ftr" sz="quarter" idx="11"/>
          </p:nvPr>
        </p:nvSpPr>
        <p:spPr>
          <a:xfrm>
            <a:off x="3734594" y="6385719"/>
            <a:ext cx="2895600" cy="457200"/>
          </a:xfrm>
        </p:spPr>
        <p:txBody>
          <a:bodyPr/>
          <a:lstStyle/>
          <a:p>
            <a:pPr>
              <a:defRPr/>
            </a:pPr>
            <a:r>
              <a:rPr lang="en-US"/>
              <a:t>P. P. Shah &amp; Associates</a:t>
            </a:r>
            <a:endParaRPr lang="en-US" dirty="0"/>
          </a:p>
        </p:txBody>
      </p:sp>
    </p:spTree>
    <p:extLst>
      <p:ext uri="{BB962C8B-B14F-4D97-AF65-F5344CB8AC3E}">
        <p14:creationId xmlns:p14="http://schemas.microsoft.com/office/powerpoint/2010/main" val="26323750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15</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Eligible Entities for Investment (con’t)</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‘Foreign entity’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But from aforesaid definitions, it is one that is formed, registered or incorporated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So can a foreign Proprietorship, Partnership Firm, LLP, Trust be considered as ‘Foreign Entity’? </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As per definition of ‘Direct investment outside India’, investment has to be by way of purchase of shares; hence foreign entity must have Share Capital. Therefore, does it exclude investment in Firm, LLP or Trust as such entities do not have Share Capital even though they fall within the definition of ‘Foreign entity’ as they are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Portfolio Investment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000" dirty="0">
              <a:solidFill>
                <a:srgbClr val="000000"/>
              </a:solidFill>
            </a:endParaRPr>
          </a:p>
        </p:txBody>
      </p:sp>
      <p:sp>
        <p:nvSpPr>
          <p:cNvPr id="22534" name="Date Placeholder 7"/>
          <p:cNvSpPr>
            <a:spLocks noGrp="1"/>
          </p:cNvSpPr>
          <p:nvPr>
            <p:ph type="dt" sz="quarter" idx="10"/>
          </p:nvPr>
        </p:nvSpPr>
        <p:spPr>
          <a:xfrm>
            <a:off x="271462" y="6059488"/>
            <a:ext cx="1901825" cy="64135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15</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9250248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16</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Is Foreign Trust an eligible Entity for ODI?</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2(u) of FEMA, 1999</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2(31) of Income – Tax Act, 1961</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overseas Trust may be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However, can it be regarded as eligible ‘Foreign Entity’ for overseas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No, as it does not have shares which can be purchased by the Indian Party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Indian Trust, however, is permitted to make overseas direct investment under approval route</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200" dirty="0">
              <a:solidFill>
                <a:srgbClr val="000000"/>
              </a:solidFill>
            </a:endParaRPr>
          </a:p>
        </p:txBody>
      </p:sp>
      <p:sp>
        <p:nvSpPr>
          <p:cNvPr id="22534" name="Date Placeholder 7"/>
          <p:cNvSpPr>
            <a:spLocks noGrp="1"/>
          </p:cNvSpPr>
          <p:nvPr>
            <p:ph type="dt" sz="quarter" idx="10"/>
          </p:nvPr>
        </p:nvSpPr>
        <p:spPr>
          <a:xfrm>
            <a:off x="242888" y="6073776"/>
            <a:ext cx="1901825" cy="64135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16</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15797818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17</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Other types of Entities – Whether Eligible Entities or not for ODI</a:t>
            </a:r>
          </a:p>
        </p:txBody>
      </p:sp>
      <p:sp>
        <p:nvSpPr>
          <p:cNvPr id="22533" name="Text Box 5"/>
          <p:cNvSpPr txBox="1">
            <a:spLocks noChangeArrowheads="1"/>
          </p:cNvSpPr>
          <p:nvPr/>
        </p:nvSpPr>
        <p:spPr bwMode="auto">
          <a:xfrm>
            <a:off x="990600" y="1219200"/>
            <a:ext cx="7772400" cy="50292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 Artificial Juridical Person:</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Not defined in FEMA</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But included as Persons in Sec. 2(u) of FEMA 1999 and in Sec. 2(31) of Income-Tax Act, 1961</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included in ‘Person’ in General Clauses Act, 1897</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Trust is not AOP / BOI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Artificial Juridical Persons such as Board of Directors of a Company or Managing Committee of a Society are recognized only for the purpose of the relevant Statute/s</a:t>
            </a:r>
          </a:p>
        </p:txBody>
      </p:sp>
      <p:sp>
        <p:nvSpPr>
          <p:cNvPr id="22534" name="Date Placeholder 7"/>
          <p:cNvSpPr>
            <a:spLocks noGrp="1"/>
          </p:cNvSpPr>
          <p:nvPr>
            <p:ph type="dt" sz="quarter" idx="10"/>
          </p:nvPr>
        </p:nvSpPr>
        <p:spPr>
          <a:xfrm>
            <a:off x="398463" y="6243638"/>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17</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0522382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18</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With effect from August 05, 2013,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a resident individual (single or in association with another resident individual or with an ‘Indian Party’ as defined in the Notification)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satisfying the criteria as per Schedule V of the Notification, may make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overseas direct investment in the equity shares and compulsorily convertible preference shares of a Joint Venture (JV) or Wholly Owned Subsidiary (WOS) outside India</a:t>
            </a:r>
            <a:endParaRPr lang="en-US" sz="2400" dirty="0">
              <a:solidFill>
                <a:srgbClr val="000000"/>
              </a:solidFill>
            </a:endParaRP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400" dirty="0">
              <a:solidFill>
                <a:srgbClr val="000000"/>
              </a:solidFill>
            </a:endParaRPr>
          </a:p>
          <a:p>
            <a:pPr marL="339725" indent="-339725">
              <a:lnSpc>
                <a:spcPct val="80000"/>
              </a:lnSpc>
              <a:spcBef>
                <a:spcPts val="600"/>
              </a:spcBef>
              <a:buClr>
                <a:srgbClr val="3333CC"/>
              </a:buClr>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The limit of overseas direct investment by the resident individual shall be within the overall limit prescribed by the Reserve Bank of India under the provisions of Liberalised Remittance Scheme</a:t>
            </a:r>
            <a:endParaRPr lang="en-US" sz="2400" dirty="0">
              <a:solidFill>
                <a:srgbClr val="000000"/>
              </a:solidFill>
            </a:endParaRPr>
          </a:p>
        </p:txBody>
      </p:sp>
      <p:sp>
        <p:nvSpPr>
          <p:cNvPr id="21510" name="Date Placeholder 7"/>
          <p:cNvSpPr>
            <a:spLocks noGrp="1"/>
          </p:cNvSpPr>
          <p:nvPr>
            <p:ph type="dt" sz="quarter" idx="10"/>
          </p:nvPr>
        </p:nvSpPr>
        <p:spPr>
          <a:xfrm>
            <a:off x="361950" y="6243638"/>
            <a:ext cx="1905000" cy="457200"/>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18</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413674105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19</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219200"/>
            <a:ext cx="8001000" cy="51816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should not be engaged in the real estate business or banking business or in the business of financial services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shall be engaged in bonafide business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not to be located in the countries identified by the Financial Action Task Force (FATF) as "non co-operative countries and territories" as available on FATF website www.fatf-gafi.org or as notified by the Reserve Bank</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shall be an operating entity only and no step down subsidiary is allowed to be acquired or set up by the JV or WOS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For the purpose of making investment under this Schedule, the valuation shall be as per Regulation 6(6)(a) of this Notification</a:t>
            </a:r>
            <a:endParaRPr lang="en-US" sz="2000" dirty="0">
              <a:solidFill>
                <a:srgbClr val="000000"/>
              </a:solidFill>
            </a:endParaRPr>
          </a:p>
        </p:txBody>
      </p:sp>
      <p:sp>
        <p:nvSpPr>
          <p:cNvPr id="21510" name="Date Placeholder 7"/>
          <p:cNvSpPr>
            <a:spLocks noGrp="1"/>
          </p:cNvSpPr>
          <p:nvPr>
            <p:ph type="dt" sz="quarter" idx="10"/>
          </p:nvPr>
        </p:nvSpPr>
        <p:spPr>
          <a:xfrm>
            <a:off x="384175" y="6343650"/>
            <a:ext cx="1901825" cy="373063"/>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19</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83710325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dirty="0"/>
              <a:t>Overview</a:t>
            </a:r>
          </a:p>
        </p:txBody>
      </p:sp>
      <p:sp>
        <p:nvSpPr>
          <p:cNvPr id="4099" name="Content Placeholder 2"/>
          <p:cNvSpPr>
            <a:spLocks noGrp="1"/>
          </p:cNvSpPr>
          <p:nvPr>
            <p:ph idx="1"/>
          </p:nvPr>
        </p:nvSpPr>
        <p:spPr>
          <a:xfrm>
            <a:off x="914400" y="1143000"/>
            <a:ext cx="7696200" cy="5257800"/>
          </a:xfrm>
        </p:spPr>
        <p:txBody>
          <a:bodyPr/>
          <a:lstStyle/>
          <a:p>
            <a:endParaRPr lang="en-US" sz="2400" dirty="0"/>
          </a:p>
          <a:p>
            <a:r>
              <a:rPr lang="en-US" sz="2400" dirty="0"/>
              <a:t>Overseas Direct investments under FEMA</a:t>
            </a:r>
          </a:p>
          <a:p>
            <a:endParaRPr lang="en-US" sz="2400" dirty="0"/>
          </a:p>
          <a:p>
            <a:r>
              <a:rPr lang="en-US" sz="2400" dirty="0"/>
              <a:t>Overseas Direct Investments under LRS</a:t>
            </a:r>
          </a:p>
          <a:p>
            <a:endParaRPr lang="en-US" sz="2400" dirty="0"/>
          </a:p>
          <a:p>
            <a:r>
              <a:rPr lang="en-US" sz="2400" dirty="0"/>
              <a:t>Case Study – ODI</a:t>
            </a:r>
          </a:p>
          <a:p>
            <a:endParaRPr lang="en-US" sz="2400" dirty="0"/>
          </a:p>
          <a:p>
            <a:r>
              <a:rPr lang="en-US" sz="2400" dirty="0"/>
              <a:t>Practical Issues – ODI</a:t>
            </a:r>
          </a:p>
          <a:p>
            <a:endParaRPr lang="en-US" sz="2400" dirty="0"/>
          </a:p>
          <a:p>
            <a:r>
              <a:rPr lang="en-US" sz="2400" dirty="0"/>
              <a:t>Factors affecting choice of jurisdiction outside India</a:t>
            </a:r>
          </a:p>
        </p:txBody>
      </p:sp>
      <p:sp>
        <p:nvSpPr>
          <p:cNvPr id="4100" name="Date Placeholder 3"/>
          <p:cNvSpPr>
            <a:spLocks noGrp="1"/>
          </p:cNvSpPr>
          <p:nvPr>
            <p:ph type="dt" sz="quarter" idx="10"/>
          </p:nvPr>
        </p:nvSpPr>
        <p:spPr>
          <a:xfrm>
            <a:off x="433388" y="6243638"/>
            <a:ext cx="1905000" cy="457200"/>
          </a:xfrm>
        </p:spPr>
        <p:txBody>
          <a:bodyPr/>
          <a:lstStyle/>
          <a:p>
            <a:pPr>
              <a:defRPr/>
            </a:pPr>
            <a:r>
              <a:rPr lang="en-US" smtClean="0"/>
              <a:t>4 May, 2019</a:t>
            </a:r>
            <a:endParaRPr lang="en-US" dirty="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8400555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20</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(partially or fully) allowed by way of transfer / sale or by way of liquidation / merger of the JV or WOS</a:t>
            </a:r>
          </a:p>
          <a:p>
            <a:pPr marL="1082675" lvl="1"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by a resident individual shall be allowed after one year from the date of making first remittance for setting up or acquiring the JV or WOS abroad. 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proceeds shall be repatriated to India immediately and in any case not later than 60 days from the date of disinvestment</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No write off shall be allowed in case of disinvestments by the resident individuals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20</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3815813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21</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resident individual, making overseas direct investments under the provisions of this Schedule, shall submit Part I of the Form ODI, duly completed, to the designated authorised dealer, within 30 days of making the remittance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obligations as required in terms of Regulation 15 of Notification 120 shall also apply to the resident individuals who have set up or acquired a JV or WOS under the provisions of this Schedule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disinvestment by the resident individual may be reported by the designated AD to the Reserve Bank in Form ODI Part IV within 30 days of receipt of disinvestment proceeds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smtClean="0"/>
              <a:t>4 May, 2019</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21</a:t>
            </a:fld>
            <a:endParaRPr lang="en-US" dirty="0"/>
          </a:p>
        </p:txBody>
      </p:sp>
      <p:sp>
        <p:nvSpPr>
          <p:cNvPr id="4" name="Footer Placeholder 3"/>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0981842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a:t>
            </a:r>
          </a:p>
        </p:txBody>
      </p:sp>
      <p:sp>
        <p:nvSpPr>
          <p:cNvPr id="63491" name="Content Placeholder 2"/>
          <p:cNvSpPr>
            <a:spLocks noGrp="1"/>
          </p:cNvSpPr>
          <p:nvPr>
            <p:ph idx="1"/>
          </p:nvPr>
        </p:nvSpPr>
        <p:spPr>
          <a:xfrm>
            <a:off x="685800" y="1295400"/>
            <a:ext cx="8269288" cy="4837113"/>
          </a:xfrm>
        </p:spPr>
        <p:txBody>
          <a:bodyPr/>
          <a:lstStyle/>
          <a:p>
            <a:r>
              <a:rPr lang="en-US" sz="1800" b="1" u="sng" dirty="0"/>
              <a:t>A. ODI- Investment by Individual under Liberalised Remittance Scheme</a:t>
            </a:r>
          </a:p>
          <a:p>
            <a:endParaRPr lang="en-US" sz="1800" b="1" dirty="0"/>
          </a:p>
          <a:p>
            <a:r>
              <a:rPr lang="en-US" sz="1800" b="1" dirty="0"/>
              <a:t>Mr. A desires to make investment in shares of a foreign company. He seeks guidance on the relevant provisions and routes available to him under FEMA. </a:t>
            </a:r>
          </a:p>
          <a:p>
            <a:endParaRPr lang="en-US" sz="1800" b="1" dirty="0"/>
          </a:p>
          <a:p>
            <a:r>
              <a:rPr lang="en-US" sz="1800" b="1" dirty="0"/>
              <a:t>Leads:</a:t>
            </a:r>
          </a:p>
          <a:p>
            <a:pPr lvl="1"/>
            <a:r>
              <a:rPr lang="en-US" sz="1800" b="1" dirty="0"/>
              <a:t>Liberalised Remittance Scheme (LRS) under A.P.(Dir) Circular No. 64 </a:t>
            </a:r>
            <a:r>
              <a:rPr lang="en-US" sz="1800" b="1" dirty="0" err="1"/>
              <a:t>dt.</a:t>
            </a:r>
            <a:r>
              <a:rPr lang="en-US" sz="1800" b="1" dirty="0"/>
              <a:t> 04.02.2004 as amended</a:t>
            </a:r>
          </a:p>
          <a:p>
            <a:pPr lvl="1"/>
            <a:r>
              <a:rPr lang="en-US" sz="1800" b="1" dirty="0"/>
              <a:t>Overseas Direct Investment under Regn. 20A read with Schedule V of FEMA Ntf. 120</a:t>
            </a:r>
          </a:p>
          <a:p>
            <a:pPr lvl="1"/>
            <a:r>
              <a:rPr lang="en-US" sz="1800" b="1" dirty="0"/>
              <a:t>Discuss the possible alternatives through Indian company compared with LRS</a:t>
            </a:r>
            <a:endParaRPr lang="en-US" sz="1800" dirty="0"/>
          </a:p>
          <a:p>
            <a:endParaRPr lang="en-US" sz="1800" dirty="0"/>
          </a:p>
        </p:txBody>
      </p:sp>
      <p:sp>
        <p:nvSpPr>
          <p:cNvPr id="60420" name="Date Placeholder 3"/>
          <p:cNvSpPr>
            <a:spLocks noGrp="1"/>
          </p:cNvSpPr>
          <p:nvPr>
            <p:ph type="dt" sz="quarter" idx="10"/>
          </p:nvPr>
        </p:nvSpPr>
        <p:spPr>
          <a:xfrm>
            <a:off x="347663" y="6243638"/>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22</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14751958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091332"/>
          </a:xfrm>
        </p:spPr>
        <p:txBody>
          <a:bodyPr/>
          <a:lstStyle/>
          <a:p>
            <a:pPr>
              <a:buSzPct val="125000"/>
              <a:buFont typeface="Wingdings" panose="05000000000000000000" pitchFamily="2" charset="2"/>
              <a:buChar char="§"/>
            </a:pPr>
            <a:r>
              <a:rPr lang="en-US" sz="1600" b="1" dirty="0"/>
              <a:t> Overview of legal framework:</a:t>
            </a:r>
          </a:p>
          <a:p>
            <a:r>
              <a:rPr lang="en-US" sz="1600" dirty="0"/>
              <a:t>Under LRS, resident individuals can freely remit up to USD 2,50,000 per Financial Year (April-March) for any permitted current or capital account transaction or a combination of both</a:t>
            </a:r>
          </a:p>
          <a:p>
            <a:r>
              <a:rPr lang="en-US" sz="1600" dirty="0"/>
              <a:t>Permissible capital account transactions by an individual under LRS includes:</a:t>
            </a:r>
          </a:p>
          <a:p>
            <a:pPr lvl="1"/>
            <a:r>
              <a:rPr lang="en-US" sz="1600" dirty="0"/>
              <a:t>making investments abroad - acquisition and holding shares of both listed and unlisted overseas company or debt instruments; acquisition of ESOPs; investment in units of Mutual Funds, Venture Capital Funds, unrated debt securities, promissory notes;</a:t>
            </a:r>
          </a:p>
          <a:p>
            <a:pPr lvl="1"/>
            <a:r>
              <a:rPr lang="en-US" sz="1600" dirty="0"/>
              <a:t>setting up Wholly Owned Subsidiaries and Joint Ventures (with effect from August 05, 2013) outside India for bonafide business subject to the terms &amp; conditions stipulated in Notification No FEMA.263/RB-2013 dated March 5, 2013 which amended Notification No FEMA 120 relating to Overseas Direct Investments</a:t>
            </a:r>
          </a:p>
          <a:p>
            <a:pPr lvl="1"/>
            <a:endParaRPr lang="en-US" sz="1600" dirty="0">
              <a:ea typeface="+mn-ea"/>
              <a:cs typeface="+mn-cs"/>
            </a:endParaRPr>
          </a:p>
          <a:p>
            <a:r>
              <a:rPr lang="en-US" sz="1600" dirty="0"/>
              <a:t>Under FEMA 120, "Direct investment outside India" means investment by way of contribution to the capital or subscription to the Memorandum of Association of a foreign entity or by way of purchase of existing shares of a foreign entity either by market purchase or private placement or through stock exchange, </a:t>
            </a:r>
            <a:r>
              <a:rPr lang="en-US" sz="1600" b="1" u="sng" dirty="0"/>
              <a:t>but does not include portfolio investment</a:t>
            </a:r>
            <a:r>
              <a:rPr lang="en-US" sz="1600" b="1" dirty="0"/>
              <a:t> (emphasis applied)</a:t>
            </a:r>
          </a:p>
        </p:txBody>
      </p:sp>
      <p:sp>
        <p:nvSpPr>
          <p:cNvPr id="60420" name="Date Placeholder 3"/>
          <p:cNvSpPr>
            <a:spLocks noGrp="1"/>
          </p:cNvSpPr>
          <p:nvPr>
            <p:ph type="dt" sz="quarter" idx="10"/>
          </p:nvPr>
        </p:nvSpPr>
        <p:spPr>
          <a:xfrm>
            <a:off x="335427" y="6243638"/>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23</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925715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1500" b="1" dirty="0"/>
              <a:t> Discussions:</a:t>
            </a:r>
          </a:p>
          <a:p>
            <a:r>
              <a:rPr lang="en-US" sz="1500" dirty="0"/>
              <a:t>From the definition of Direct investment outside India, it is evident that investment in the nature of portfolio investment does not fall under the same and hence is outside the purview of provisions specified in Ntf. FEMA 120</a:t>
            </a:r>
          </a:p>
          <a:p>
            <a:endParaRPr lang="en-US" sz="1500" dirty="0"/>
          </a:p>
          <a:p>
            <a:r>
              <a:rPr lang="en-US" sz="1500" dirty="0"/>
              <a:t>The term ‘portfolio investments’ is not defined in FEMA or in any of its regulations. The Advance Law Lexicon defines the term ‘portfolio investment’ as “the purchase of foreign financial asset with the purpose of deriving returns from the security without intervening in the management of the foreign operations”. </a:t>
            </a:r>
          </a:p>
          <a:p>
            <a:endParaRPr lang="en-US" sz="1500" dirty="0"/>
          </a:p>
          <a:p>
            <a:r>
              <a:rPr lang="en-US" sz="1500" dirty="0"/>
              <a:t>Hence, in common parlance, portfolio investments may be considered as “hands-off” investments which are made only with the intention to earn returns and do not include  control/ participation in decision making of an offshore entity by the resident individual. </a:t>
            </a:r>
          </a:p>
          <a:p>
            <a:endParaRPr lang="en-US" sz="1500" dirty="0"/>
          </a:p>
          <a:p>
            <a:r>
              <a:rPr lang="en-US" sz="1500" dirty="0"/>
              <a:t>Therefore, the route available to Mr. A depends on whether his investment in foreign company is for undertaking business with participation / control in decision making by him or is “hands-off” i.e. in nature of portfolio investment.</a:t>
            </a:r>
          </a:p>
          <a:p>
            <a:endParaRPr lang="en-US" sz="1500" dirty="0"/>
          </a:p>
          <a:p>
            <a:r>
              <a:rPr lang="en-US" sz="1500" dirty="0"/>
              <a:t>Issue arises as to whether investment in unlisted securities can be considered as portfolio investment if it does not involve management participation or control because,  as per common parlance, only listed investments are generally considered as portfolio investments</a:t>
            </a:r>
          </a:p>
        </p:txBody>
      </p:sp>
      <p:sp>
        <p:nvSpPr>
          <p:cNvPr id="60420" name="Date Placeholder 3"/>
          <p:cNvSpPr>
            <a:spLocks noGrp="1"/>
          </p:cNvSpPr>
          <p:nvPr>
            <p:ph type="dt" sz="quarter" idx="10"/>
          </p:nvPr>
        </p:nvSpPr>
        <p:spPr>
          <a:xfrm>
            <a:off x="478302" y="6352661"/>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24</a:t>
            </a:fld>
            <a:endParaRPr lang="en-US" dirty="0"/>
          </a:p>
        </p:txBody>
      </p:sp>
      <p:sp>
        <p:nvSpPr>
          <p:cNvPr id="2" name="Footer Placeholder 1"/>
          <p:cNvSpPr>
            <a:spLocks noGrp="1"/>
          </p:cNvSpPr>
          <p:nvPr>
            <p:ph type="ftr" sz="quarter" idx="11"/>
          </p:nvPr>
        </p:nvSpPr>
        <p:spPr>
          <a:xfrm>
            <a:off x="3599656" y="636431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920422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 (con’t)</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1500" b="1" dirty="0"/>
              <a:t> Discussions:</a:t>
            </a:r>
          </a:p>
          <a:p>
            <a:r>
              <a:rPr lang="en-US" sz="1500" dirty="0"/>
              <a:t>The maximum amount of investment in foreign shares by resident individual is limited to the LRS limit of US$ 250,000 whether through LRS or through ODI route</a:t>
            </a:r>
          </a:p>
          <a:p>
            <a:endParaRPr lang="en-US" sz="1500" dirty="0"/>
          </a:p>
          <a:p>
            <a:r>
              <a:rPr lang="en-US" sz="1500" dirty="0"/>
              <a:t>If Mr. A’s case falls under ODI route, it is subject to conditions specified in Schedule V of FEMA Ntf. 120. The following conditions are more restrictive in case of ODI by individual compared to ODI by a company / registered partnership firm / LLP:</a:t>
            </a:r>
          </a:p>
          <a:p>
            <a:pPr lvl="1"/>
            <a:r>
              <a:rPr lang="en-US" sz="1500" dirty="0"/>
              <a:t>The JV or WOS, to be acquired / set up by a resident individual under Schedule V, shall be </a:t>
            </a:r>
            <a:r>
              <a:rPr lang="en-US" sz="1500" u="sng" dirty="0"/>
              <a:t>an operating entity only and no step down subsidiary is allowed </a:t>
            </a:r>
            <a:r>
              <a:rPr lang="en-US" sz="1500" dirty="0"/>
              <a:t>to be acquired or set up by the JV or WOS</a:t>
            </a:r>
          </a:p>
          <a:p>
            <a:pPr lvl="1"/>
            <a:r>
              <a:rPr lang="en-US" sz="1500" dirty="0"/>
              <a:t>The financial commitment by a resident individual to / on behalf of the JV or WOS, other than the overseas direct investments as defined under Regulation 2(e) read with Regulation 20A of this Notification, is prohibited. As per said definition, investment is permissible only by way of contribution to the capital or subscription to the Memorandum of Association of a foreign entity or by way of purchase of existing shares of a foreign entity; hence it </a:t>
            </a:r>
            <a:r>
              <a:rPr lang="en-US" sz="1500" u="sng" dirty="0"/>
              <a:t>may not be possible for Mr. A to grant loan to or issue guarantee </a:t>
            </a:r>
            <a:r>
              <a:rPr lang="en-US" sz="1500" dirty="0"/>
              <a:t>on behalf of his JV / WOS abroad</a:t>
            </a:r>
          </a:p>
          <a:p>
            <a:pPr lvl="1"/>
            <a:endParaRPr lang="en-US" sz="1500" dirty="0"/>
          </a:p>
          <a:p>
            <a:pPr lvl="1"/>
            <a:r>
              <a:rPr lang="en-US" sz="1500" dirty="0"/>
              <a:t>In case an individual invests in JV / WOS along with Indian company as part of Indian Party, issue arises whether the above mentioned restrictive provisions relating to step down subsidiaries, loans &amp; guarantees would apply to such ODI. </a:t>
            </a:r>
          </a:p>
        </p:txBody>
      </p:sp>
      <p:sp>
        <p:nvSpPr>
          <p:cNvPr id="60420" name="Date Placeholder 3"/>
          <p:cNvSpPr>
            <a:spLocks noGrp="1"/>
          </p:cNvSpPr>
          <p:nvPr>
            <p:ph type="dt" sz="quarter" idx="10"/>
          </p:nvPr>
        </p:nvSpPr>
        <p:spPr>
          <a:xfrm>
            <a:off x="386227" y="6383874"/>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25</a:t>
            </a:fld>
            <a:endParaRPr lang="en-US" dirty="0"/>
          </a:p>
        </p:txBody>
      </p:sp>
      <p:sp>
        <p:nvSpPr>
          <p:cNvPr id="2" name="Footer Placeholder 1"/>
          <p:cNvSpPr>
            <a:spLocks noGrp="1"/>
          </p:cNvSpPr>
          <p:nvPr>
            <p:ph type="ftr" sz="quarter" idx="11"/>
          </p:nvPr>
        </p:nvSpPr>
        <p:spPr>
          <a:xfrm>
            <a:off x="3743325"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876127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ODI under LRS: Case Study - II</a:t>
            </a:r>
          </a:p>
        </p:txBody>
      </p:sp>
      <p:sp>
        <p:nvSpPr>
          <p:cNvPr id="63491" name="Content Placeholder 2"/>
          <p:cNvSpPr>
            <a:spLocks noGrp="1"/>
          </p:cNvSpPr>
          <p:nvPr>
            <p:ph idx="1"/>
          </p:nvPr>
        </p:nvSpPr>
        <p:spPr>
          <a:xfrm>
            <a:off x="478302" y="1295400"/>
            <a:ext cx="8476786" cy="5274212"/>
          </a:xfrm>
        </p:spPr>
        <p:txBody>
          <a:bodyPr/>
          <a:lstStyle/>
          <a:p>
            <a:pPr>
              <a:buSzPct val="125000"/>
              <a:buFont typeface="Wingdings" panose="05000000000000000000" pitchFamily="2" charset="2"/>
              <a:buChar char="§"/>
            </a:pPr>
            <a:r>
              <a:rPr lang="en-US" sz="2000" b="1" dirty="0"/>
              <a:t>  Kindly examine the following issues:</a:t>
            </a:r>
          </a:p>
          <a:p>
            <a:pPr>
              <a:buSzPct val="125000"/>
              <a:buFont typeface="Wingdings" panose="05000000000000000000" pitchFamily="2" charset="2"/>
              <a:buChar char="§"/>
            </a:pPr>
            <a:endParaRPr lang="en-US" sz="2000" b="1" dirty="0"/>
          </a:p>
          <a:p>
            <a:r>
              <a:rPr lang="en-US" sz="2000" dirty="0"/>
              <a:t>Is it possible to make payment for incorporation of foreign company to service provider before the incorporation? </a:t>
            </a:r>
          </a:p>
          <a:p>
            <a:endParaRPr lang="en-US" sz="2000" dirty="0"/>
          </a:p>
          <a:p>
            <a:r>
              <a:rPr lang="en-US" sz="2000" dirty="0"/>
              <a:t>Is purchase of minimum shares from a company agent treated a purchase of shares of an existing company?</a:t>
            </a:r>
          </a:p>
        </p:txBody>
      </p:sp>
      <p:sp>
        <p:nvSpPr>
          <p:cNvPr id="60420" name="Date Placeholder 3"/>
          <p:cNvSpPr>
            <a:spLocks noGrp="1"/>
          </p:cNvSpPr>
          <p:nvPr>
            <p:ph type="dt" sz="quarter" idx="10"/>
          </p:nvPr>
        </p:nvSpPr>
        <p:spPr>
          <a:xfrm>
            <a:off x="486240" y="6183850"/>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26</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6623496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150938" y="214313"/>
            <a:ext cx="7793037" cy="776287"/>
          </a:xfrm>
        </p:spPr>
        <p:txBody>
          <a:bodyPr/>
          <a:lstStyle/>
          <a:p>
            <a:r>
              <a:rPr lang="en-US" sz="3200" dirty="0"/>
              <a:t>Case study – III </a:t>
            </a:r>
          </a:p>
        </p:txBody>
      </p:sp>
      <p:sp>
        <p:nvSpPr>
          <p:cNvPr id="30723" name="Content Placeholder 2"/>
          <p:cNvSpPr>
            <a:spLocks noGrp="1"/>
          </p:cNvSpPr>
          <p:nvPr>
            <p:ph idx="1"/>
          </p:nvPr>
        </p:nvSpPr>
        <p:spPr>
          <a:xfrm>
            <a:off x="609600" y="1143000"/>
            <a:ext cx="8305800" cy="5181600"/>
          </a:xfrm>
        </p:spPr>
        <p:txBody>
          <a:bodyPr/>
          <a:lstStyle/>
          <a:p>
            <a:pPr>
              <a:defRPr/>
            </a:pPr>
            <a:r>
              <a:rPr lang="en-US" sz="1800" b="1" u="sng" dirty="0"/>
              <a:t>Investment outside India for co-production of the Film</a:t>
            </a:r>
            <a:endParaRPr lang="en-US" sz="1800" dirty="0"/>
          </a:p>
          <a:p>
            <a:pPr>
              <a:defRPr/>
            </a:pPr>
            <a:r>
              <a:rPr lang="en-US" sz="1600" dirty="0"/>
              <a:t> A U.K. company engaged in production of International film, proposed its next production during F.Y. </a:t>
            </a:r>
            <a:r>
              <a:rPr lang="en-US" sz="1600" dirty="0" smtClean="0"/>
              <a:t>2018-19  </a:t>
            </a:r>
            <a:r>
              <a:rPr lang="en-US" sz="1600" dirty="0"/>
              <a:t>to be completed and released by 30th April </a:t>
            </a:r>
            <a:r>
              <a:rPr lang="en-US" sz="1600" dirty="0" smtClean="0"/>
              <a:t>2019. </a:t>
            </a:r>
            <a:r>
              <a:rPr lang="en-US" sz="1600" dirty="0"/>
              <a:t>The film is budgeted at a cost of GBP 1mn which is partly (equally) financed by Indian co-producer. On release of the film, Indian co-producer will have all the right in relation to Indian territory and U.K. company will have world wide rights except that of India. The film contemplates:-</a:t>
            </a:r>
          </a:p>
          <a:p>
            <a:pPr marL="796925" indent="-285750">
              <a:buClr>
                <a:srgbClr val="FF0000"/>
              </a:buClr>
              <a:buSzPct val="125000"/>
              <a:buFont typeface="Wingdings" panose="05000000000000000000" pitchFamily="2" charset="2"/>
              <a:buChar char="§"/>
              <a:defRPr/>
            </a:pPr>
            <a:r>
              <a:rPr lang="en-US" sz="1600" dirty="0"/>
              <a:t>30% of shooting in India at a cost of GBP 1,00,000.</a:t>
            </a:r>
          </a:p>
          <a:p>
            <a:pPr lvl="1">
              <a:defRPr/>
            </a:pPr>
            <a:r>
              <a:rPr lang="en-US" sz="1600" dirty="0"/>
              <a:t>50% of principal star cast from India for a consideration of GBP 2,00,000.</a:t>
            </a:r>
          </a:p>
          <a:p>
            <a:pPr lvl="1">
              <a:defRPr/>
            </a:pPr>
            <a:r>
              <a:rPr lang="en-US" sz="1600" dirty="0"/>
              <a:t>Various pre productions &amp; post production activities in U.K. at a cost of GBP 7,00,000 which includes payment to storywriter, choreography, supporting artists, cameraman, production co-ordinator, technicians &amp; directors.</a:t>
            </a:r>
          </a:p>
          <a:p>
            <a:pPr>
              <a:defRPr/>
            </a:pPr>
            <a:r>
              <a:rPr lang="en-US" sz="1600" dirty="0"/>
              <a:t>  Indian co-producer is a company with paid up capital  &amp; reserves of equivalent to GBP 1,00,000, contemplating the funding of its share of  contribution of GBP 5,00,000 to part finance the film.</a:t>
            </a:r>
          </a:p>
          <a:p>
            <a:pPr>
              <a:defRPr/>
            </a:pPr>
            <a:r>
              <a:rPr lang="en-US" sz="1600" dirty="0"/>
              <a:t>Indian company is seeking immediate solution to finalise the structuring of the co-production finance as it did not have time to approach RBI for prior approval if any, kindly advise Indian company.</a:t>
            </a:r>
          </a:p>
          <a:p>
            <a:pPr>
              <a:buFont typeface="Wingdings" pitchFamily="2" charset="2"/>
              <a:buNone/>
              <a:defRPr/>
            </a:pPr>
            <a:endParaRPr lang="en-US" sz="1600" dirty="0"/>
          </a:p>
        </p:txBody>
      </p:sp>
      <p:sp>
        <p:nvSpPr>
          <p:cNvPr id="30724" name="Date Placeholder 3"/>
          <p:cNvSpPr>
            <a:spLocks noGrp="1"/>
          </p:cNvSpPr>
          <p:nvPr>
            <p:ph type="dt" sz="quarter" idx="10"/>
          </p:nvPr>
        </p:nvSpPr>
        <p:spPr/>
        <p:txBody>
          <a:bodyPr/>
          <a:lstStyle/>
          <a:p>
            <a:pPr>
              <a:defRPr/>
            </a:pPr>
            <a:r>
              <a:rPr lang="en-US" smtClean="0"/>
              <a:t>4 May, 2019</a:t>
            </a:r>
            <a:endParaRPr lang="en-US" dirty="0"/>
          </a:p>
        </p:txBody>
      </p:sp>
      <p:sp>
        <p:nvSpPr>
          <p:cNvPr id="30725" name="Footer Placeholder 4"/>
          <p:cNvSpPr>
            <a:spLocks noGrp="1"/>
          </p:cNvSpPr>
          <p:nvPr>
            <p:ph type="ftr" sz="quarter" idx="11"/>
          </p:nvPr>
        </p:nvSpPr>
        <p:spPr/>
        <p:txBody>
          <a:bodyPr/>
          <a:lstStyle/>
          <a:p>
            <a:pPr>
              <a:defRPr/>
            </a:pPr>
            <a:r>
              <a:rPr lang="en-US"/>
              <a:t>P. P. Shah &amp; Associates</a:t>
            </a:r>
            <a:endParaRPr lang="en-US" dirty="0"/>
          </a:p>
        </p:txBody>
      </p:sp>
      <p:sp>
        <p:nvSpPr>
          <p:cNvPr id="30726" name="Slide Number Placeholder 5"/>
          <p:cNvSpPr>
            <a:spLocks noGrp="1"/>
          </p:cNvSpPr>
          <p:nvPr>
            <p:ph type="sldNum" sz="quarter" idx="12"/>
          </p:nvPr>
        </p:nvSpPr>
        <p:spPr/>
        <p:txBody>
          <a:bodyPr/>
          <a:lstStyle/>
          <a:p>
            <a:pPr>
              <a:defRPr/>
            </a:pPr>
            <a:fld id="{C72E0851-1156-4817-8F6B-ACC28BD7CDF7}" type="slidenum">
              <a:rPr lang="en-US" smtClean="0"/>
              <a:pPr>
                <a:defRPr/>
              </a:pPr>
              <a:t>27</a:t>
            </a:fld>
            <a:endParaRPr lang="en-US" dirty="0"/>
          </a:p>
        </p:txBody>
      </p:sp>
    </p:spTree>
    <p:extLst>
      <p:ext uri="{BB962C8B-B14F-4D97-AF65-F5344CB8AC3E}">
        <p14:creationId xmlns:p14="http://schemas.microsoft.com/office/powerpoint/2010/main" val="27882463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48131" name="Content Placeholder 2"/>
          <p:cNvSpPr>
            <a:spLocks noGrp="1"/>
          </p:cNvSpPr>
          <p:nvPr>
            <p:ph idx="1"/>
          </p:nvPr>
        </p:nvSpPr>
        <p:spPr>
          <a:xfrm>
            <a:off x="885826" y="1219200"/>
            <a:ext cx="7872412" cy="5105400"/>
          </a:xfrm>
        </p:spPr>
        <p:txBody>
          <a:bodyPr/>
          <a:lstStyle/>
          <a:p>
            <a:r>
              <a:rPr lang="en-US" sz="1600" b="1" u="sng" dirty="0" smtClean="0"/>
              <a:t>Overview </a:t>
            </a:r>
            <a:r>
              <a:rPr lang="en-US" sz="1600" b="1" u="sng" dirty="0"/>
              <a:t>of legal framework</a:t>
            </a:r>
            <a:endParaRPr lang="en-US" sz="1600" dirty="0"/>
          </a:p>
          <a:p>
            <a:r>
              <a:rPr lang="en-US" sz="1600" dirty="0"/>
              <a:t>Section 6(3)(a) of Foreign  Exchange Management Act deals with "Transfer or issue of any foreign security by a person resident in India". Regulation relating to this transaction is notified by RBI as Notification No. 120 dt 7.7.2004.</a:t>
            </a:r>
          </a:p>
          <a:p>
            <a:r>
              <a:rPr lang="en-US" sz="1600" dirty="0"/>
              <a:t>As per regulation 6 of FEMA Notification no. 120 an Indian party may make direct investment in a Joint Venture or Wholly Owned Subsidiary outside India. According to  regulation 2(k) "Indian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Further as per regulation 6(2) The total financial commitment of the Indian Party in Joint Ventures / Wholly Owned Subsidiaries shall not exceed 400%, or as amended  by the Reserve Bank from time to time, of the net worth of the Indian Party as on the date of the last audited balance sheet and as per regulation 2(o) Net worth’ means paid up capital and free reserves.</a:t>
            </a:r>
          </a:p>
          <a:p>
            <a:r>
              <a:rPr lang="en-US" sz="1600" dirty="0"/>
              <a:t>Other conditions of regulation of 6(2)</a:t>
            </a:r>
          </a:p>
          <a:p>
            <a:endParaRPr lang="en-US" sz="1600" dirty="0"/>
          </a:p>
        </p:txBody>
      </p:sp>
      <p:sp>
        <p:nvSpPr>
          <p:cNvPr id="31748" name="Date Placeholder 3"/>
          <p:cNvSpPr>
            <a:spLocks noGrp="1"/>
          </p:cNvSpPr>
          <p:nvPr>
            <p:ph type="dt" sz="quarter" idx="10"/>
          </p:nvPr>
        </p:nvSpPr>
        <p:spPr/>
        <p:txBody>
          <a:bodyPr/>
          <a:lstStyle/>
          <a:p>
            <a:pPr>
              <a:defRPr/>
            </a:pPr>
            <a:r>
              <a:rPr lang="en-US" smtClean="0"/>
              <a:t>4 May, 2019</a:t>
            </a:r>
            <a:endParaRPr lang="en-US" dirty="0"/>
          </a:p>
        </p:txBody>
      </p:sp>
      <p:sp>
        <p:nvSpPr>
          <p:cNvPr id="31749" name="Footer Placeholder 4"/>
          <p:cNvSpPr>
            <a:spLocks noGrp="1"/>
          </p:cNvSpPr>
          <p:nvPr>
            <p:ph type="ftr" sz="quarter" idx="11"/>
          </p:nvPr>
        </p:nvSpPr>
        <p:spPr/>
        <p:txBody>
          <a:bodyPr/>
          <a:lstStyle/>
          <a:p>
            <a:pPr>
              <a:defRPr/>
            </a:pPr>
            <a:r>
              <a:rPr lang="en-US"/>
              <a:t>P. P. Shah &amp; Associates</a:t>
            </a:r>
            <a:endParaRPr lang="en-US" dirty="0"/>
          </a:p>
        </p:txBody>
      </p:sp>
      <p:sp>
        <p:nvSpPr>
          <p:cNvPr id="31750" name="Slide Number Placeholder 5"/>
          <p:cNvSpPr>
            <a:spLocks noGrp="1"/>
          </p:cNvSpPr>
          <p:nvPr>
            <p:ph type="sldNum" sz="quarter" idx="12"/>
          </p:nvPr>
        </p:nvSpPr>
        <p:spPr/>
        <p:txBody>
          <a:bodyPr/>
          <a:lstStyle/>
          <a:p>
            <a:pPr>
              <a:defRPr/>
            </a:pPr>
            <a:fld id="{84AAA156-3ED6-4AAD-B2AF-0D4CA50A6334}" type="slidenum">
              <a:rPr lang="en-US" smtClean="0"/>
              <a:pPr>
                <a:defRPr/>
              </a:pPr>
              <a:t>28</a:t>
            </a:fld>
            <a:endParaRPr lang="en-US" dirty="0"/>
          </a:p>
        </p:txBody>
      </p:sp>
    </p:spTree>
    <p:extLst>
      <p:ext uri="{BB962C8B-B14F-4D97-AF65-F5344CB8AC3E}">
        <p14:creationId xmlns:p14="http://schemas.microsoft.com/office/powerpoint/2010/main" val="3230136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49155" name="Content Placeholder 2"/>
          <p:cNvSpPr>
            <a:spLocks noGrp="1"/>
          </p:cNvSpPr>
          <p:nvPr>
            <p:ph idx="1"/>
          </p:nvPr>
        </p:nvSpPr>
        <p:spPr>
          <a:xfrm>
            <a:off x="762000" y="1371600"/>
            <a:ext cx="7924800" cy="4648200"/>
          </a:xfrm>
        </p:spPr>
        <p:txBody>
          <a:bodyPr/>
          <a:lstStyle/>
          <a:p>
            <a:endParaRPr lang="en-US" sz="1800" dirty="0"/>
          </a:p>
          <a:p>
            <a:r>
              <a:rPr lang="en-US" sz="1800" dirty="0"/>
              <a:t>Regulation 6(6) deals with investment outside India in </a:t>
            </a:r>
            <a:r>
              <a:rPr lang="en-US" sz="1800" b="1" u="sng" dirty="0"/>
              <a:t>existing company </a:t>
            </a:r>
            <a:r>
              <a:rPr lang="en-US" sz="1800" dirty="0"/>
              <a:t>that is required to be valued by a Category I Merchant Banker Registered with Securities and Exchange Board of India (SEBI), or an Investment Banker/Merchant Banker outside India registered with the appropriate regulatory authority in the host country, where investment is more than USD 5 (Five) million; and</a:t>
            </a:r>
          </a:p>
          <a:p>
            <a:endParaRPr lang="en-US" sz="1800" dirty="0"/>
          </a:p>
          <a:p>
            <a:r>
              <a:rPr lang="en-US" sz="1800" dirty="0"/>
              <a:t>(ii) in all other cases, by a Chartered Accountant or a Certified Public Accountant.</a:t>
            </a:r>
          </a:p>
          <a:p>
            <a:endParaRPr lang="en-US" sz="2000" dirty="0"/>
          </a:p>
          <a:p>
            <a:endParaRPr lang="en-US" sz="2000" dirty="0"/>
          </a:p>
        </p:txBody>
      </p:sp>
      <p:sp>
        <p:nvSpPr>
          <p:cNvPr id="35844" name="Date Placeholder 3"/>
          <p:cNvSpPr>
            <a:spLocks noGrp="1"/>
          </p:cNvSpPr>
          <p:nvPr>
            <p:ph type="dt" sz="quarter" idx="10"/>
          </p:nvPr>
        </p:nvSpPr>
        <p:spPr/>
        <p:txBody>
          <a:bodyPr/>
          <a:lstStyle/>
          <a:p>
            <a:pPr>
              <a:defRPr/>
            </a:pPr>
            <a:r>
              <a:rPr lang="en-US" smtClean="0"/>
              <a:t>4 May, 2019</a:t>
            </a:r>
            <a:endParaRPr lang="en-US" dirty="0"/>
          </a:p>
        </p:txBody>
      </p:sp>
      <p:sp>
        <p:nvSpPr>
          <p:cNvPr id="35845" name="Footer Placeholder 4"/>
          <p:cNvSpPr>
            <a:spLocks noGrp="1"/>
          </p:cNvSpPr>
          <p:nvPr>
            <p:ph type="ftr" sz="quarter" idx="11"/>
          </p:nvPr>
        </p:nvSpPr>
        <p:spPr/>
        <p:txBody>
          <a:bodyPr/>
          <a:lstStyle/>
          <a:p>
            <a:pPr>
              <a:defRPr/>
            </a:pPr>
            <a:r>
              <a:rPr lang="en-US"/>
              <a:t>P. P. Shah &amp; Associates</a:t>
            </a:r>
            <a:endParaRPr lang="en-US" dirty="0"/>
          </a:p>
        </p:txBody>
      </p:sp>
      <p:sp>
        <p:nvSpPr>
          <p:cNvPr id="35846" name="Slide Number Placeholder 5"/>
          <p:cNvSpPr>
            <a:spLocks noGrp="1"/>
          </p:cNvSpPr>
          <p:nvPr>
            <p:ph type="sldNum" sz="quarter" idx="12"/>
          </p:nvPr>
        </p:nvSpPr>
        <p:spPr/>
        <p:txBody>
          <a:bodyPr/>
          <a:lstStyle/>
          <a:p>
            <a:pPr>
              <a:defRPr/>
            </a:pPr>
            <a:fld id="{8AAB0DA4-8774-40B8-B0DA-62F118E92A18}" type="slidenum">
              <a:rPr lang="en-US" smtClean="0"/>
              <a:pPr>
                <a:defRPr/>
              </a:pPr>
              <a:t>29</a:t>
            </a:fld>
            <a:endParaRPr lang="en-US" dirty="0"/>
          </a:p>
        </p:txBody>
      </p:sp>
    </p:spTree>
    <p:extLst>
      <p:ext uri="{BB962C8B-B14F-4D97-AF65-F5344CB8AC3E}">
        <p14:creationId xmlns:p14="http://schemas.microsoft.com/office/powerpoint/2010/main" val="1960870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dirty="0"/>
              <a:t>Overview</a:t>
            </a:r>
          </a:p>
        </p:txBody>
      </p:sp>
      <p:sp>
        <p:nvSpPr>
          <p:cNvPr id="4099" name="Content Placeholder 2"/>
          <p:cNvSpPr>
            <a:spLocks noGrp="1"/>
          </p:cNvSpPr>
          <p:nvPr>
            <p:ph idx="1"/>
          </p:nvPr>
        </p:nvSpPr>
        <p:spPr>
          <a:xfrm>
            <a:off x="914400" y="1143000"/>
            <a:ext cx="7696200" cy="5257800"/>
          </a:xfrm>
        </p:spPr>
        <p:txBody>
          <a:bodyPr/>
          <a:lstStyle/>
          <a:p>
            <a:r>
              <a:rPr lang="en-US" sz="1800" dirty="0"/>
              <a:t>Abbreviations:</a:t>
            </a:r>
          </a:p>
          <a:p>
            <a:pPr marL="0" indent="0">
              <a:buNone/>
            </a:pPr>
            <a:r>
              <a:rPr lang="en-US" sz="1800" dirty="0"/>
              <a:t>                          </a:t>
            </a:r>
            <a:r>
              <a:rPr lang="en-US" sz="1800" dirty="0" err="1"/>
              <a:t>Authorised</a:t>
            </a:r>
            <a:r>
              <a:rPr lang="en-US" sz="1800" dirty="0"/>
              <a:t> Dealer(AD), </a:t>
            </a:r>
          </a:p>
          <a:p>
            <a:pPr>
              <a:buFont typeface="Wingdings" pitchFamily="2" charset="2"/>
              <a:buNone/>
            </a:pPr>
            <a:r>
              <a:rPr lang="en-US" sz="1800" dirty="0"/>
              <a:t>                          Capital Account transaction (CAP), </a:t>
            </a:r>
          </a:p>
          <a:p>
            <a:pPr>
              <a:buFont typeface="Wingdings" pitchFamily="2" charset="2"/>
              <a:buNone/>
            </a:pPr>
            <a:r>
              <a:rPr lang="en-US" sz="1800" dirty="0"/>
              <a:t>                          Current Account Transaction(CAT),</a:t>
            </a:r>
          </a:p>
          <a:p>
            <a:pPr>
              <a:buFont typeface="Wingdings" pitchFamily="2" charset="2"/>
              <a:buNone/>
            </a:pPr>
            <a:r>
              <a:rPr lang="en-US" sz="1800" dirty="0"/>
              <a:t>                          Foreign Exchange(FE), </a:t>
            </a:r>
          </a:p>
          <a:p>
            <a:pPr>
              <a:buFont typeface="Wingdings" pitchFamily="2" charset="2"/>
              <a:buNone/>
            </a:pPr>
            <a:r>
              <a:rPr lang="en-US" sz="1800" dirty="0"/>
              <a:t>                          Government of India (GOI) ,</a:t>
            </a:r>
          </a:p>
          <a:p>
            <a:pPr>
              <a:buFont typeface="Wingdings" pitchFamily="2" charset="2"/>
              <a:buNone/>
            </a:pPr>
            <a:r>
              <a:rPr lang="en-US" sz="1800" dirty="0"/>
              <a:t>                          Notification no.(Notf.),</a:t>
            </a:r>
          </a:p>
          <a:p>
            <a:pPr>
              <a:buFont typeface="Wingdings" pitchFamily="2" charset="2"/>
              <a:buNone/>
            </a:pPr>
            <a:r>
              <a:rPr lang="en-US" sz="1800" dirty="0"/>
              <a:t>                          Person Resident Outside India(PROI),</a:t>
            </a:r>
          </a:p>
          <a:p>
            <a:pPr>
              <a:buFont typeface="Wingdings" pitchFamily="2" charset="2"/>
              <a:buNone/>
            </a:pPr>
            <a:r>
              <a:rPr lang="en-US" sz="1800" dirty="0"/>
              <a:t>                          Person Resident in India (PRII),</a:t>
            </a:r>
          </a:p>
          <a:p>
            <a:pPr>
              <a:buFont typeface="Wingdings" pitchFamily="2" charset="2"/>
              <a:buNone/>
            </a:pPr>
            <a:r>
              <a:rPr lang="en-US" sz="1800" dirty="0"/>
              <a:t>                          Non Resident Indian (NRI),</a:t>
            </a:r>
          </a:p>
          <a:p>
            <a:pPr>
              <a:buFont typeface="Wingdings" pitchFamily="2" charset="2"/>
              <a:buNone/>
            </a:pPr>
            <a:r>
              <a:rPr lang="en-US" sz="1800" dirty="0"/>
              <a:t>                          Person of Indian Origin (PIO),</a:t>
            </a:r>
          </a:p>
          <a:p>
            <a:pPr>
              <a:buFont typeface="Wingdings" pitchFamily="2" charset="2"/>
              <a:buNone/>
            </a:pPr>
            <a:r>
              <a:rPr lang="en-US" sz="1800" dirty="0"/>
              <a:t>                          Reserve Bank of India (RBI),</a:t>
            </a:r>
          </a:p>
          <a:p>
            <a:pPr marL="1771650">
              <a:buFont typeface="Wingdings" pitchFamily="2" charset="2"/>
              <a:buNone/>
            </a:pPr>
            <a:r>
              <a:rPr lang="en-US" sz="1800" dirty="0"/>
              <a:t>      Indian Party (IP),</a:t>
            </a:r>
          </a:p>
          <a:p>
            <a:pPr marL="1771650">
              <a:buFont typeface="Wingdings" pitchFamily="2" charset="2"/>
              <a:buNone/>
            </a:pPr>
            <a:r>
              <a:rPr lang="en-US" sz="1800" dirty="0"/>
              <a:t>     Joint Venture (JV),</a:t>
            </a:r>
          </a:p>
          <a:p>
            <a:pPr marL="1771650">
              <a:buFont typeface="Wingdings" pitchFamily="2" charset="2"/>
              <a:buNone/>
            </a:pPr>
            <a:r>
              <a:rPr lang="en-US" sz="1800" dirty="0"/>
              <a:t>     Wholly owned Subsidiary (WOS)</a:t>
            </a:r>
          </a:p>
        </p:txBody>
      </p:sp>
      <p:sp>
        <p:nvSpPr>
          <p:cNvPr id="4100" name="Date Placeholder 3"/>
          <p:cNvSpPr>
            <a:spLocks noGrp="1"/>
          </p:cNvSpPr>
          <p:nvPr>
            <p:ph type="dt" sz="quarter" idx="10"/>
          </p:nvPr>
        </p:nvSpPr>
        <p:spPr>
          <a:xfrm>
            <a:off x="390525" y="6243638"/>
            <a:ext cx="1905000" cy="457200"/>
          </a:xfrm>
        </p:spPr>
        <p:txBody>
          <a:bodyPr/>
          <a:lstStyle/>
          <a:p>
            <a:pPr>
              <a:defRPr/>
            </a:pPr>
            <a:r>
              <a:rPr lang="en-US" smtClean="0"/>
              <a:t>4 May, 2019</a:t>
            </a:r>
            <a:endParaRPr lang="en-US" dirty="0"/>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589979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150938" y="214313"/>
            <a:ext cx="7793037" cy="776287"/>
          </a:xfrm>
        </p:spPr>
        <p:txBody>
          <a:bodyPr/>
          <a:lstStyle/>
          <a:p>
            <a:r>
              <a:rPr lang="en-US" sz="3200" dirty="0"/>
              <a:t>Case study – III (</a:t>
            </a:r>
            <a:r>
              <a:rPr lang="en-US" sz="3200" dirty="0" err="1"/>
              <a:t>con’t</a:t>
            </a:r>
            <a:r>
              <a:rPr lang="en-US" sz="3200" dirty="0"/>
              <a:t>)</a:t>
            </a:r>
          </a:p>
        </p:txBody>
      </p:sp>
      <p:sp>
        <p:nvSpPr>
          <p:cNvPr id="50179" name="Content Placeholder 2"/>
          <p:cNvSpPr>
            <a:spLocks noGrp="1"/>
          </p:cNvSpPr>
          <p:nvPr>
            <p:ph idx="1"/>
          </p:nvPr>
        </p:nvSpPr>
        <p:spPr>
          <a:xfrm>
            <a:off x="600074" y="1143000"/>
            <a:ext cx="8315325" cy="5257800"/>
          </a:xfrm>
        </p:spPr>
        <p:txBody>
          <a:bodyPr/>
          <a:lstStyle/>
          <a:p>
            <a:r>
              <a:rPr lang="en-US" sz="1600" b="1" u="sng" dirty="0"/>
              <a:t>Conclusion</a:t>
            </a:r>
            <a:endParaRPr lang="en-US" sz="1600" b="1" dirty="0"/>
          </a:p>
          <a:p>
            <a:r>
              <a:rPr lang="en-US" sz="1600" u="sng" dirty="0"/>
              <a:t>Case(a)</a:t>
            </a:r>
          </a:p>
          <a:p>
            <a:r>
              <a:rPr lang="en-US" sz="1600" dirty="0"/>
              <a:t>Thus, Indian party can invest upto 400% of net worth (i.e. capital and reserve) in JV or WOS outside India without prior approval of RBI. </a:t>
            </a:r>
          </a:p>
          <a:p>
            <a:r>
              <a:rPr lang="en-US" sz="1600" dirty="0"/>
              <a:t>In the given case Indian Party is Indian company and net worth of the company is GBP 1,00,000 and investment to be made is also GBP 5,00,000 (which is 500% of its net worth).Thus it needs to take prior approval of RBI subject to condition specified in the regulation i.e.</a:t>
            </a:r>
          </a:p>
          <a:p>
            <a:r>
              <a:rPr lang="en-US" sz="1600" dirty="0"/>
              <a:t>(i) The direct investment is made in an overseas JV or WOS engaged in a bonafide business activity. </a:t>
            </a:r>
          </a:p>
          <a:p>
            <a:r>
              <a:rPr lang="en-US" sz="1600" dirty="0"/>
              <a:t>(ii) The Indian Party is not on the Reserve Bank’s Exporters caution list /list of defaulters to the banking system circulated by the Reserve Bank or under investigation by any investigation /enforcement agency or regulatory body.</a:t>
            </a:r>
          </a:p>
          <a:p>
            <a:r>
              <a:rPr lang="en-US" sz="1600" dirty="0"/>
              <a:t>(iii) The Indian party has submitted its Annual Performance Report  in respect of all its overseas investments in the format given in Part II of the Form ODI </a:t>
            </a:r>
          </a:p>
          <a:p>
            <a:r>
              <a:rPr lang="en-US" sz="1600" dirty="0"/>
              <a:t>(iv) The Indian Party routes all transactions relating to the investment in a Joint Venture/Wholly Owned Subsidiary through only one branch of an authorised dealer to be designated by it.</a:t>
            </a:r>
          </a:p>
          <a:p>
            <a:pPr>
              <a:buFont typeface="Wingdings" pitchFamily="2" charset="2"/>
              <a:buNone/>
            </a:pPr>
            <a:r>
              <a:rPr lang="en-US" sz="1600" dirty="0"/>
              <a:t>    B. Further, valuation by CA of Foreign company will be required since it is an existing company, which may take “considerable time”.</a:t>
            </a:r>
          </a:p>
          <a:p>
            <a:endParaRPr lang="en-US" sz="1600" dirty="0"/>
          </a:p>
          <a:p>
            <a:endParaRPr lang="en-US" sz="1600" dirty="0"/>
          </a:p>
        </p:txBody>
      </p:sp>
      <p:sp>
        <p:nvSpPr>
          <p:cNvPr id="38916" name="Date Placeholder 3"/>
          <p:cNvSpPr>
            <a:spLocks noGrp="1"/>
          </p:cNvSpPr>
          <p:nvPr>
            <p:ph type="dt" sz="quarter" idx="10"/>
          </p:nvPr>
        </p:nvSpPr>
        <p:spPr>
          <a:xfrm>
            <a:off x="198438" y="6543674"/>
            <a:ext cx="1905000" cy="300038"/>
          </a:xfrm>
        </p:spPr>
        <p:txBody>
          <a:bodyPr/>
          <a:lstStyle/>
          <a:p>
            <a:pPr>
              <a:defRPr/>
            </a:pPr>
            <a:r>
              <a:rPr lang="en-US" dirty="0" smtClean="0"/>
              <a:t>4 May, 2019</a:t>
            </a:r>
            <a:endParaRPr lang="en-US" dirty="0"/>
          </a:p>
        </p:txBody>
      </p:sp>
      <p:sp>
        <p:nvSpPr>
          <p:cNvPr id="38917" name="Footer Placeholder 4"/>
          <p:cNvSpPr>
            <a:spLocks noGrp="1"/>
          </p:cNvSpPr>
          <p:nvPr>
            <p:ph type="ftr" sz="quarter" idx="11"/>
          </p:nvPr>
        </p:nvSpPr>
        <p:spPr>
          <a:xfrm>
            <a:off x="3599656" y="6688930"/>
            <a:ext cx="2895600" cy="147638"/>
          </a:xfrm>
        </p:spPr>
        <p:txBody>
          <a:bodyPr/>
          <a:lstStyle/>
          <a:p>
            <a:pPr>
              <a:defRPr/>
            </a:pPr>
            <a:r>
              <a:rPr lang="en-US" dirty="0"/>
              <a:t>P. P. Shah &amp; Associates</a:t>
            </a:r>
          </a:p>
        </p:txBody>
      </p:sp>
      <p:sp>
        <p:nvSpPr>
          <p:cNvPr id="38918" name="Slide Number Placeholder 5"/>
          <p:cNvSpPr>
            <a:spLocks noGrp="1"/>
          </p:cNvSpPr>
          <p:nvPr>
            <p:ph type="sldNum" sz="quarter" idx="12"/>
          </p:nvPr>
        </p:nvSpPr>
        <p:spPr/>
        <p:txBody>
          <a:bodyPr/>
          <a:lstStyle/>
          <a:p>
            <a:pPr>
              <a:defRPr/>
            </a:pPr>
            <a:fld id="{3E057137-49A6-4B34-A264-F6DDF800B361}" type="slidenum">
              <a:rPr lang="en-US" smtClean="0"/>
              <a:pPr>
                <a:defRPr/>
              </a:pPr>
              <a:t>30</a:t>
            </a:fld>
            <a:endParaRPr lang="en-US" dirty="0"/>
          </a:p>
        </p:txBody>
      </p:sp>
    </p:spTree>
    <p:extLst>
      <p:ext uri="{BB962C8B-B14F-4D97-AF65-F5344CB8AC3E}">
        <p14:creationId xmlns:p14="http://schemas.microsoft.com/office/powerpoint/2010/main" val="465916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066800" y="228600"/>
            <a:ext cx="7793038" cy="776288"/>
          </a:xfrm>
        </p:spPr>
        <p:txBody>
          <a:bodyPr/>
          <a:lstStyle/>
          <a:p>
            <a:r>
              <a:rPr lang="en-US" sz="3200" dirty="0"/>
              <a:t>Case study - IV</a:t>
            </a:r>
          </a:p>
        </p:txBody>
      </p:sp>
      <p:sp>
        <p:nvSpPr>
          <p:cNvPr id="50179" name="Content Placeholder 2"/>
          <p:cNvSpPr>
            <a:spLocks noGrp="1"/>
          </p:cNvSpPr>
          <p:nvPr>
            <p:ph idx="1"/>
          </p:nvPr>
        </p:nvSpPr>
        <p:spPr>
          <a:xfrm>
            <a:off x="304800" y="1143000"/>
            <a:ext cx="8839200" cy="5334000"/>
          </a:xfrm>
        </p:spPr>
        <p:txBody>
          <a:bodyPr/>
          <a:lstStyle/>
          <a:p>
            <a:pPr indent="4763">
              <a:buFont typeface="Wingdings" pitchFamily="2" charset="2"/>
              <a:buNone/>
              <a:defRPr/>
            </a:pPr>
            <a:r>
              <a:rPr lang="en-US" sz="2000" b="1" u="sng" dirty="0"/>
              <a:t>Guarantee By PRII in favour Of Foreign Step Down Subsidiary</a:t>
            </a:r>
          </a:p>
          <a:p>
            <a:pPr>
              <a:buFont typeface="Wingdings" pitchFamily="2" charset="2"/>
              <a:buNone/>
              <a:defRPr/>
            </a:pPr>
            <a:r>
              <a:rPr lang="en-US" sz="2000" b="1" dirty="0"/>
              <a:t>     </a:t>
            </a:r>
            <a:r>
              <a:rPr lang="en-US" sz="2000" b="1" u="sng" dirty="0"/>
              <a:t>Background</a:t>
            </a:r>
          </a:p>
          <a:p>
            <a:pPr>
              <a:defRPr/>
            </a:pPr>
            <a:r>
              <a:rPr lang="en-US" sz="2000" dirty="0"/>
              <a:t>XYZ Limited (XYZ) is an Indian subsidiary of ABC Ltd. (ABC). ABC holds 74% stake in XYZ. </a:t>
            </a:r>
          </a:p>
          <a:p>
            <a:pPr>
              <a:defRPr/>
            </a:pPr>
            <a:r>
              <a:rPr lang="en-US" sz="2000" dirty="0"/>
              <a:t>LMN SA, Spain (‘LMN’) is a subsidiary of XYZ, where XYZ holds 77%. The balance 23% is held by XYZ International PTE Ltd (XYZIIPL), Singapore which is a wholly owned subsidiary of XYZ. </a:t>
            </a:r>
          </a:p>
          <a:p>
            <a:pPr>
              <a:defRPr/>
            </a:pPr>
            <a:r>
              <a:rPr lang="en-US" sz="2000" dirty="0"/>
              <a:t>AAA Bank India, had sanctioned a Euro 10 mn Non fund based (SBLC) facility at the request of XYZ in favour of AAA Bank Spain, who in turn had provided a Working capital facility of Euro 10 mn to LMN SA. The said facility was secured by way of a corporate guarantee by ABC. </a:t>
            </a:r>
          </a:p>
          <a:p>
            <a:pPr>
              <a:defRPr/>
            </a:pPr>
            <a:r>
              <a:rPr lang="en-US" sz="2000" dirty="0"/>
              <a:t>Due to RBI raising certain objection to the above arrangement, AAA Bank India has now sanctioned the Euro 10 mn Non fund based (SBLC) facility directly to LMN, Spain. </a:t>
            </a:r>
          </a:p>
          <a:p>
            <a:pPr>
              <a:defRPr/>
            </a:pPr>
            <a:r>
              <a:rPr lang="en-US" sz="2000" dirty="0"/>
              <a:t>The said facility is to be secured by way of a letter of Comfort from XYZ &amp; a Corporate guarantee by ABC</a:t>
            </a:r>
          </a:p>
          <a:p>
            <a:pPr>
              <a:defRPr/>
            </a:pPr>
            <a:endParaRPr lang="en-US" sz="2000" dirty="0"/>
          </a:p>
          <a:p>
            <a:pPr>
              <a:defRPr/>
            </a:pPr>
            <a:endParaRPr lang="en-US" sz="2000" dirty="0"/>
          </a:p>
        </p:txBody>
      </p:sp>
      <p:sp>
        <p:nvSpPr>
          <p:cNvPr id="50180" name="Date Placeholder 3"/>
          <p:cNvSpPr>
            <a:spLocks noGrp="1"/>
          </p:cNvSpPr>
          <p:nvPr>
            <p:ph type="dt" sz="quarter" idx="10"/>
          </p:nvPr>
        </p:nvSpPr>
        <p:spPr/>
        <p:txBody>
          <a:bodyPr/>
          <a:lstStyle/>
          <a:p>
            <a:pPr>
              <a:defRPr/>
            </a:pPr>
            <a:r>
              <a:rPr lang="en-US" smtClean="0"/>
              <a:t>4 May, 2019</a:t>
            </a:r>
            <a:endParaRPr lang="en-US" dirty="0"/>
          </a:p>
        </p:txBody>
      </p:sp>
      <p:sp>
        <p:nvSpPr>
          <p:cNvPr id="50181" name="Footer Placeholder 4"/>
          <p:cNvSpPr>
            <a:spLocks noGrp="1"/>
          </p:cNvSpPr>
          <p:nvPr>
            <p:ph type="ftr" sz="quarter" idx="11"/>
          </p:nvPr>
        </p:nvSpPr>
        <p:spPr/>
        <p:txBody>
          <a:bodyPr/>
          <a:lstStyle/>
          <a:p>
            <a:pPr>
              <a:defRPr/>
            </a:pPr>
            <a:r>
              <a:rPr lang="en-US"/>
              <a:t>P. P. Shah &amp; Associates</a:t>
            </a:r>
            <a:endParaRPr lang="en-US" dirty="0"/>
          </a:p>
        </p:txBody>
      </p:sp>
      <p:sp>
        <p:nvSpPr>
          <p:cNvPr id="50182" name="Slide Number Placeholder 5"/>
          <p:cNvSpPr>
            <a:spLocks noGrp="1"/>
          </p:cNvSpPr>
          <p:nvPr>
            <p:ph type="sldNum" sz="quarter" idx="12"/>
          </p:nvPr>
        </p:nvSpPr>
        <p:spPr/>
        <p:txBody>
          <a:bodyPr/>
          <a:lstStyle/>
          <a:p>
            <a:pPr>
              <a:defRPr/>
            </a:pPr>
            <a:fld id="{2688A760-F242-4DA6-BC6F-DDB15EAEA9D8}" type="slidenum">
              <a:rPr lang="en-US" smtClean="0"/>
              <a:pPr>
                <a:defRPr/>
              </a:pPr>
              <a:t>31</a:t>
            </a:fld>
            <a:endParaRPr lang="en-US" dirty="0"/>
          </a:p>
        </p:txBody>
      </p:sp>
    </p:spTree>
    <p:extLst>
      <p:ext uri="{BB962C8B-B14F-4D97-AF65-F5344CB8AC3E}">
        <p14:creationId xmlns:p14="http://schemas.microsoft.com/office/powerpoint/2010/main" val="231074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4 May, 2019</a:t>
            </a:r>
            <a:endParaRPr lang="en-US" dirty="0"/>
          </a:p>
        </p:txBody>
      </p:sp>
      <p:sp>
        <p:nvSpPr>
          <p:cNvPr id="11267" name="Footer Placeholder 4"/>
          <p:cNvSpPr>
            <a:spLocks noGrp="1"/>
          </p:cNvSpPr>
          <p:nvPr>
            <p:ph type="ftr" sz="quarter" idx="11"/>
          </p:nvPr>
        </p:nvSpPr>
        <p:spPr/>
        <p:txBody>
          <a:bodyPr/>
          <a:lstStyle/>
          <a:p>
            <a:pPr>
              <a:defRPr/>
            </a:pPr>
            <a:r>
              <a:rPr lang="en-US"/>
              <a:t>P. P. Shah &amp; Associates</a:t>
            </a:r>
            <a:endParaRPr lang="en-US" dirty="0"/>
          </a:p>
        </p:txBody>
      </p:sp>
      <p:sp>
        <p:nvSpPr>
          <p:cNvPr id="11268" name="Slide Number Placeholder 5"/>
          <p:cNvSpPr>
            <a:spLocks noGrp="1"/>
          </p:cNvSpPr>
          <p:nvPr>
            <p:ph type="sldNum" sz="quarter" idx="12"/>
          </p:nvPr>
        </p:nvSpPr>
        <p:spPr/>
        <p:txBody>
          <a:bodyPr/>
          <a:lstStyle/>
          <a:p>
            <a:pPr>
              <a:defRPr/>
            </a:pPr>
            <a:fld id="{D6B88ACA-DBF8-4F47-B9D6-749C17DDB819}" type="slidenum">
              <a:rPr lang="en-US" smtClean="0"/>
              <a:pPr>
                <a:defRPr/>
              </a:pPr>
              <a:t>32</a:t>
            </a:fld>
            <a:endParaRPr lang="en-US" dirty="0"/>
          </a:p>
        </p:txBody>
      </p:sp>
      <p:sp>
        <p:nvSpPr>
          <p:cNvPr id="52229"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2230" name="Rectangle 3"/>
          <p:cNvSpPr>
            <a:spLocks noGrp="1" noChangeArrowheads="1"/>
          </p:cNvSpPr>
          <p:nvPr>
            <p:ph type="body" idx="1"/>
          </p:nvPr>
        </p:nvSpPr>
        <p:spPr>
          <a:xfrm>
            <a:off x="1219200" y="1066800"/>
            <a:ext cx="7275513" cy="4913313"/>
          </a:xfrm>
        </p:spPr>
        <p:txBody>
          <a:bodyPr/>
          <a:lstStyle/>
          <a:p>
            <a:pPr eaLnBrk="1" hangingPunct="1"/>
            <a:endParaRPr lang="en-US" dirty="0"/>
          </a:p>
          <a:p>
            <a:pPr eaLnBrk="1" hangingPunct="1"/>
            <a:endParaRPr lang="en-US" dirty="0"/>
          </a:p>
          <a:p>
            <a:pPr eaLnBrk="1" hangingPunct="1">
              <a:buFont typeface="Wingdings" pitchFamily="2" charset="2"/>
              <a:buNone/>
            </a:pPr>
            <a:r>
              <a:rPr lang="en-US" dirty="0"/>
              <a:t>                               </a:t>
            </a:r>
            <a:r>
              <a:rPr lang="en-US" sz="1600" dirty="0"/>
              <a:t>74%</a:t>
            </a:r>
          </a:p>
          <a:p>
            <a:pPr eaLnBrk="1" hangingPunct="1">
              <a:buFont typeface="Wingdings" pitchFamily="2" charset="2"/>
              <a:buNone/>
            </a:pPr>
            <a:r>
              <a:rPr lang="en-US" sz="1600" dirty="0"/>
              <a:t>                                                           </a:t>
            </a:r>
          </a:p>
          <a:p>
            <a:pPr eaLnBrk="1" hangingPunct="1">
              <a:buFont typeface="Wingdings" pitchFamily="2" charset="2"/>
              <a:buNone/>
            </a:pPr>
            <a:r>
              <a:rPr lang="en-US" sz="1600" dirty="0"/>
              <a:t>                                                                     100%</a:t>
            </a:r>
          </a:p>
          <a:p>
            <a:pPr eaLnBrk="1" hangingPunct="1">
              <a:buFont typeface="Wingdings" pitchFamily="2" charset="2"/>
              <a:buNone/>
            </a:pPr>
            <a:r>
              <a:rPr lang="en-US" sz="1600" dirty="0"/>
              <a:t>                          Indian subsidiary </a:t>
            </a:r>
          </a:p>
          <a:p>
            <a:pPr eaLnBrk="1" hangingPunct="1">
              <a:buFont typeface="Wingdings" pitchFamily="2" charset="2"/>
              <a:buNone/>
            </a:pPr>
            <a:r>
              <a:rPr lang="en-US" sz="1600" dirty="0"/>
              <a:t>                                                        </a:t>
            </a:r>
          </a:p>
          <a:p>
            <a:pPr eaLnBrk="1" hangingPunct="1">
              <a:buFont typeface="Wingdings" pitchFamily="2" charset="2"/>
              <a:buNone/>
            </a:pPr>
            <a:r>
              <a:rPr lang="en-US" sz="1600" dirty="0"/>
              <a:t>                                                             77%</a:t>
            </a:r>
          </a:p>
          <a:p>
            <a:pPr eaLnBrk="1" hangingPunct="1">
              <a:buFont typeface="Wingdings" pitchFamily="2" charset="2"/>
              <a:buNone/>
            </a:pPr>
            <a:r>
              <a:rPr lang="en-US" sz="1600" dirty="0"/>
              <a:t>                           Outside India                            23%</a:t>
            </a:r>
          </a:p>
        </p:txBody>
      </p:sp>
      <p:sp>
        <p:nvSpPr>
          <p:cNvPr id="52231" name="Rectangle 6"/>
          <p:cNvSpPr>
            <a:spLocks noChangeArrowheads="1"/>
          </p:cNvSpPr>
          <p:nvPr/>
        </p:nvSpPr>
        <p:spPr bwMode="auto">
          <a:xfrm>
            <a:off x="4572000" y="1600200"/>
            <a:ext cx="990600" cy="762000"/>
          </a:xfrm>
          <a:prstGeom prst="rect">
            <a:avLst/>
          </a:prstGeom>
          <a:solidFill>
            <a:schemeClr val="accent1"/>
          </a:solidFill>
          <a:ln w="9525" algn="ctr">
            <a:solidFill>
              <a:schemeClr val="tx1"/>
            </a:solidFill>
            <a:round/>
            <a:headEnd/>
            <a:tailEnd/>
          </a:ln>
        </p:spPr>
        <p:txBody>
          <a:bodyPr/>
          <a:lstStyle/>
          <a:p>
            <a:pPr algn="ctr"/>
            <a:r>
              <a:rPr lang="en-US" dirty="0"/>
              <a:t>ABC </a:t>
            </a:r>
          </a:p>
        </p:txBody>
      </p:sp>
      <p:sp>
        <p:nvSpPr>
          <p:cNvPr id="52232" name="Rectangle 7"/>
          <p:cNvSpPr>
            <a:spLocks noChangeArrowheads="1"/>
          </p:cNvSpPr>
          <p:nvPr/>
        </p:nvSpPr>
        <p:spPr bwMode="auto">
          <a:xfrm>
            <a:off x="4572000" y="2971800"/>
            <a:ext cx="990600" cy="914400"/>
          </a:xfrm>
          <a:prstGeom prst="rect">
            <a:avLst/>
          </a:prstGeom>
          <a:solidFill>
            <a:schemeClr val="accent1"/>
          </a:solidFill>
          <a:ln w="9525" algn="ctr">
            <a:solidFill>
              <a:schemeClr val="tx1"/>
            </a:solidFill>
            <a:round/>
            <a:headEnd/>
            <a:tailEnd/>
          </a:ln>
        </p:spPr>
        <p:txBody>
          <a:bodyPr/>
          <a:lstStyle/>
          <a:p>
            <a:pPr algn="ctr"/>
            <a:r>
              <a:rPr lang="en-US" dirty="0"/>
              <a:t>XYZ</a:t>
            </a:r>
          </a:p>
        </p:txBody>
      </p:sp>
      <p:sp>
        <p:nvSpPr>
          <p:cNvPr id="52233" name="Rectangle 11"/>
          <p:cNvSpPr>
            <a:spLocks noChangeArrowheads="1"/>
          </p:cNvSpPr>
          <p:nvPr/>
        </p:nvSpPr>
        <p:spPr bwMode="auto">
          <a:xfrm>
            <a:off x="4648200" y="4419600"/>
            <a:ext cx="990600" cy="914400"/>
          </a:xfrm>
          <a:prstGeom prst="rect">
            <a:avLst/>
          </a:prstGeom>
          <a:solidFill>
            <a:schemeClr val="accent1"/>
          </a:solidFill>
          <a:ln w="9525" algn="ctr">
            <a:solidFill>
              <a:schemeClr val="tx1"/>
            </a:solidFill>
            <a:round/>
            <a:headEnd/>
            <a:tailEnd/>
          </a:ln>
        </p:spPr>
        <p:txBody>
          <a:bodyPr/>
          <a:lstStyle/>
          <a:p>
            <a:pPr algn="ctr"/>
            <a:r>
              <a:rPr lang="en-US" dirty="0"/>
              <a:t>LMN SA</a:t>
            </a:r>
          </a:p>
        </p:txBody>
      </p:sp>
      <p:cxnSp>
        <p:nvCxnSpPr>
          <p:cNvPr id="52234" name="Straight Arrow Connector 13"/>
          <p:cNvCxnSpPr>
            <a:cxnSpLocks noChangeShapeType="1"/>
            <a:stCxn id="52231" idx="2"/>
            <a:endCxn id="52232" idx="0"/>
          </p:cNvCxnSpPr>
          <p:nvPr/>
        </p:nvCxnSpPr>
        <p:spPr bwMode="auto">
          <a:xfrm>
            <a:off x="5067300" y="2362200"/>
            <a:ext cx="0" cy="609600"/>
          </a:xfrm>
          <a:prstGeom prst="straightConnector1">
            <a:avLst/>
          </a:prstGeom>
          <a:noFill/>
          <a:ln w="9525" algn="ctr">
            <a:solidFill>
              <a:schemeClr val="tx1"/>
            </a:solidFill>
            <a:round/>
            <a:headEnd/>
            <a:tailEnd type="arrow" w="med" len="med"/>
          </a:ln>
        </p:spPr>
      </p:cxnSp>
      <p:cxnSp>
        <p:nvCxnSpPr>
          <p:cNvPr id="52235" name="Straight Arrow Connector 17"/>
          <p:cNvCxnSpPr>
            <a:cxnSpLocks noChangeShapeType="1"/>
          </p:cNvCxnSpPr>
          <p:nvPr/>
        </p:nvCxnSpPr>
        <p:spPr bwMode="auto">
          <a:xfrm>
            <a:off x="5029200" y="3886200"/>
            <a:ext cx="0" cy="609600"/>
          </a:xfrm>
          <a:prstGeom prst="straightConnector1">
            <a:avLst/>
          </a:prstGeom>
          <a:noFill/>
          <a:ln w="9525" algn="ctr">
            <a:solidFill>
              <a:schemeClr val="tx1"/>
            </a:solidFill>
            <a:round/>
            <a:headEnd/>
            <a:tailEnd type="arrow" w="med" len="med"/>
          </a:ln>
        </p:spPr>
      </p:cxnSp>
      <p:cxnSp>
        <p:nvCxnSpPr>
          <p:cNvPr id="52236" name="Straight Arrow Connector 19"/>
          <p:cNvCxnSpPr>
            <a:cxnSpLocks noChangeShapeType="1"/>
          </p:cNvCxnSpPr>
          <p:nvPr/>
        </p:nvCxnSpPr>
        <p:spPr bwMode="auto">
          <a:xfrm>
            <a:off x="5562600" y="3505200"/>
            <a:ext cx="1295400" cy="0"/>
          </a:xfrm>
          <a:prstGeom prst="straightConnector1">
            <a:avLst/>
          </a:prstGeom>
          <a:noFill/>
          <a:ln w="9525" algn="ctr">
            <a:solidFill>
              <a:schemeClr val="tx1"/>
            </a:solidFill>
            <a:round/>
            <a:headEnd/>
            <a:tailEnd type="arrow" w="med" len="med"/>
          </a:ln>
        </p:spPr>
      </p:cxnSp>
      <p:cxnSp>
        <p:nvCxnSpPr>
          <p:cNvPr id="27" name="Straight Arrow Connector 26"/>
          <p:cNvCxnSpPr/>
          <p:nvPr/>
        </p:nvCxnSpPr>
        <p:spPr bwMode="auto">
          <a:xfrm>
            <a:off x="6781800" y="3505200"/>
            <a:ext cx="0" cy="121920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52238" name="Straight Arrow Connector 30"/>
          <p:cNvCxnSpPr>
            <a:cxnSpLocks noChangeShapeType="1"/>
          </p:cNvCxnSpPr>
          <p:nvPr/>
        </p:nvCxnSpPr>
        <p:spPr bwMode="auto">
          <a:xfrm flipH="1">
            <a:off x="5638800" y="4724400"/>
            <a:ext cx="1143000" cy="0"/>
          </a:xfrm>
          <a:prstGeom prst="straightConnector1">
            <a:avLst/>
          </a:prstGeom>
          <a:noFill/>
          <a:ln w="9525" algn="ctr">
            <a:solidFill>
              <a:schemeClr val="tx1"/>
            </a:solidFill>
            <a:round/>
            <a:headEnd/>
            <a:tailEnd type="arrow" w="med" len="med"/>
          </a:ln>
        </p:spPr>
      </p:cxnSp>
      <p:sp>
        <p:nvSpPr>
          <p:cNvPr id="52239" name="Rectangle 10"/>
          <p:cNvSpPr>
            <a:spLocks noChangeArrowheads="1"/>
          </p:cNvSpPr>
          <p:nvPr/>
        </p:nvSpPr>
        <p:spPr bwMode="auto">
          <a:xfrm>
            <a:off x="6629400" y="4419600"/>
            <a:ext cx="1066800" cy="990600"/>
          </a:xfrm>
          <a:prstGeom prst="rect">
            <a:avLst/>
          </a:prstGeom>
          <a:solidFill>
            <a:schemeClr val="accent1"/>
          </a:solidFill>
          <a:ln w="9525" algn="ctr">
            <a:solidFill>
              <a:schemeClr val="tx1"/>
            </a:solidFill>
            <a:round/>
            <a:headEnd/>
            <a:tailEnd/>
          </a:ln>
        </p:spPr>
        <p:txBody>
          <a:bodyPr/>
          <a:lstStyle/>
          <a:p>
            <a:pPr algn="ctr"/>
            <a:r>
              <a:rPr lang="en-US" dirty="0"/>
              <a:t>XYZIIPL</a:t>
            </a:r>
          </a:p>
        </p:txBody>
      </p:sp>
      <p:cxnSp>
        <p:nvCxnSpPr>
          <p:cNvPr id="52240" name="Straight Connector 19"/>
          <p:cNvCxnSpPr>
            <a:cxnSpLocks noChangeShapeType="1"/>
          </p:cNvCxnSpPr>
          <p:nvPr/>
        </p:nvCxnSpPr>
        <p:spPr bwMode="auto">
          <a:xfrm>
            <a:off x="1524000" y="3962400"/>
            <a:ext cx="6477000" cy="0"/>
          </a:xfrm>
          <a:prstGeom prst="line">
            <a:avLst/>
          </a:prstGeom>
          <a:noFill/>
          <a:ln w="9525" algn="ctr">
            <a:solidFill>
              <a:schemeClr val="tx1"/>
            </a:solidFill>
            <a:round/>
            <a:headEnd/>
            <a:tailEnd/>
          </a:ln>
        </p:spPr>
      </p:cxnSp>
    </p:spTree>
    <p:extLst>
      <p:ext uri="{BB962C8B-B14F-4D97-AF65-F5344CB8AC3E}">
        <p14:creationId xmlns:p14="http://schemas.microsoft.com/office/powerpoint/2010/main" val="18871423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p:txBody>
          <a:bodyPr/>
          <a:lstStyle/>
          <a:p>
            <a:pPr>
              <a:defRPr/>
            </a:pPr>
            <a:r>
              <a:rPr lang="en-US" smtClean="0"/>
              <a:t>4 May, 2019</a:t>
            </a:r>
            <a:endParaRPr lang="en-US" dirty="0"/>
          </a:p>
        </p:txBody>
      </p:sp>
      <p:sp>
        <p:nvSpPr>
          <p:cNvPr id="12291" name="Footer Placeholder 4"/>
          <p:cNvSpPr>
            <a:spLocks noGrp="1"/>
          </p:cNvSpPr>
          <p:nvPr>
            <p:ph type="ftr" sz="quarter" idx="11"/>
          </p:nvPr>
        </p:nvSpPr>
        <p:spPr/>
        <p:txBody>
          <a:bodyPr/>
          <a:lstStyle/>
          <a:p>
            <a:pPr>
              <a:defRPr/>
            </a:pPr>
            <a:r>
              <a:rPr lang="en-US"/>
              <a:t>P. P. Shah &amp; Associates</a:t>
            </a:r>
            <a:endParaRPr lang="en-US" dirty="0"/>
          </a:p>
        </p:txBody>
      </p:sp>
      <p:sp>
        <p:nvSpPr>
          <p:cNvPr id="12292" name="Slide Number Placeholder 5"/>
          <p:cNvSpPr>
            <a:spLocks noGrp="1"/>
          </p:cNvSpPr>
          <p:nvPr>
            <p:ph type="sldNum" sz="quarter" idx="12"/>
          </p:nvPr>
        </p:nvSpPr>
        <p:spPr/>
        <p:txBody>
          <a:bodyPr/>
          <a:lstStyle/>
          <a:p>
            <a:pPr>
              <a:defRPr/>
            </a:pPr>
            <a:fld id="{4E8DB9E8-01C1-484E-BFE8-D4F737E431E7}" type="slidenum">
              <a:rPr lang="en-US" smtClean="0"/>
              <a:pPr>
                <a:defRPr/>
              </a:pPr>
              <a:t>33</a:t>
            </a:fld>
            <a:endParaRPr lang="en-US" dirty="0"/>
          </a:p>
        </p:txBody>
      </p:sp>
      <p:sp>
        <p:nvSpPr>
          <p:cNvPr id="53253" name="Rectangle 2"/>
          <p:cNvSpPr>
            <a:spLocks noGrp="1" noChangeArrowheads="1"/>
          </p:cNvSpPr>
          <p:nvPr>
            <p:ph type="title"/>
          </p:nvPr>
        </p:nvSpPr>
        <p:spPr>
          <a:xfrm>
            <a:off x="1150938" y="214313"/>
            <a:ext cx="7793037" cy="928687"/>
          </a:xfrm>
        </p:spPr>
        <p:txBody>
          <a:bodyPr/>
          <a:lstStyle/>
          <a:p>
            <a:pPr eaLnBrk="1" hangingPunct="1"/>
            <a:r>
              <a:rPr lang="en-US" sz="3200" dirty="0"/>
              <a:t>Case study – IV (</a:t>
            </a:r>
            <a:r>
              <a:rPr lang="en-US" sz="3200" dirty="0" err="1"/>
              <a:t>con’t</a:t>
            </a:r>
            <a:r>
              <a:rPr lang="en-US" sz="3200" dirty="0"/>
              <a:t>)</a:t>
            </a:r>
          </a:p>
        </p:txBody>
      </p:sp>
      <p:sp>
        <p:nvSpPr>
          <p:cNvPr id="53254" name="Rectangle 3"/>
          <p:cNvSpPr>
            <a:spLocks noGrp="1" noChangeArrowheads="1"/>
          </p:cNvSpPr>
          <p:nvPr>
            <p:ph type="body" idx="1"/>
          </p:nvPr>
        </p:nvSpPr>
        <p:spPr>
          <a:xfrm>
            <a:off x="990600" y="1524000"/>
            <a:ext cx="7772400" cy="4724400"/>
          </a:xfrm>
        </p:spPr>
        <p:txBody>
          <a:bodyPr/>
          <a:lstStyle/>
          <a:p>
            <a:pPr>
              <a:buFont typeface="Wingdings" pitchFamily="2" charset="2"/>
              <a:buNone/>
            </a:pPr>
            <a:r>
              <a:rPr lang="en-US" sz="2000" dirty="0"/>
              <a:t>   </a:t>
            </a:r>
            <a:r>
              <a:rPr lang="en-US" sz="2000" b="1" u="sng" dirty="0"/>
              <a:t>Question for consideration</a:t>
            </a:r>
            <a:endParaRPr lang="en-US" sz="2000" b="1" dirty="0"/>
          </a:p>
          <a:p>
            <a:pPr>
              <a:buFont typeface="Wingdings" pitchFamily="2" charset="2"/>
              <a:buNone/>
            </a:pPr>
            <a:r>
              <a:rPr lang="en-US" sz="2000" dirty="0"/>
              <a:t>     Based on discussions with the ABC, the clarification is sought</a:t>
            </a:r>
          </a:p>
          <a:p>
            <a:r>
              <a:rPr lang="en-US" sz="2000" dirty="0"/>
              <a:t>A. Whether ABC can extend corporate guarantee for the arrangement? </a:t>
            </a:r>
          </a:p>
          <a:p>
            <a:r>
              <a:rPr lang="en-US" sz="2000" dirty="0"/>
              <a:t>    If No, Can you suggest a minimal requirement to do so?</a:t>
            </a:r>
          </a:p>
          <a:p>
            <a:r>
              <a:rPr lang="en-US" sz="2000" dirty="0"/>
              <a:t>B. Whether LMN is a first level step down subsidiary or a second level step down subsidiary for Indian party that intends to issue a corporate guarantee to AAA Bank, India for the purpose of providing the facility for Euro 10mn to LMN?</a:t>
            </a:r>
          </a:p>
          <a:p>
            <a:endParaRPr lang="en-US" sz="2000" dirty="0"/>
          </a:p>
          <a:p>
            <a:r>
              <a:rPr lang="en-US" sz="2000" dirty="0"/>
              <a:t>Leads: Notf. 8 on Guarantee</a:t>
            </a:r>
          </a:p>
          <a:p>
            <a:r>
              <a:rPr lang="en-US" sz="2000" dirty="0"/>
              <a:t>          Notf. 120 on overseas investment</a:t>
            </a:r>
          </a:p>
          <a:p>
            <a:r>
              <a:rPr lang="en-US" sz="2000" dirty="0"/>
              <a:t>          Definition of Indian Party </a:t>
            </a:r>
          </a:p>
          <a:p>
            <a:pPr>
              <a:buFont typeface="Wingdings" pitchFamily="2" charset="2"/>
              <a:buNone/>
            </a:pPr>
            <a:r>
              <a:rPr lang="en-US" sz="2000" b="1" u="sng" dirty="0"/>
              <a:t/>
            </a:r>
            <a:br>
              <a:rPr lang="en-US" sz="2000" b="1" u="sng" dirty="0"/>
            </a:br>
            <a:endParaRPr lang="en-US" sz="2000" dirty="0"/>
          </a:p>
        </p:txBody>
      </p:sp>
    </p:spTree>
    <p:extLst>
      <p:ext uri="{BB962C8B-B14F-4D97-AF65-F5344CB8AC3E}">
        <p14:creationId xmlns:p14="http://schemas.microsoft.com/office/powerpoint/2010/main" val="19086435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smtClean="0"/>
              <a:t>4 May, 2019</a:t>
            </a:r>
            <a:endParaRPr lang="en-US" dirty="0"/>
          </a:p>
        </p:txBody>
      </p:sp>
      <p:sp>
        <p:nvSpPr>
          <p:cNvPr id="13315" name="Footer Placeholder 4"/>
          <p:cNvSpPr>
            <a:spLocks noGrp="1"/>
          </p:cNvSpPr>
          <p:nvPr>
            <p:ph type="ftr" sz="quarter" idx="11"/>
          </p:nvPr>
        </p:nvSpPr>
        <p:spPr/>
        <p:txBody>
          <a:bodyPr/>
          <a:lstStyle/>
          <a:p>
            <a:pPr>
              <a:defRPr/>
            </a:pPr>
            <a:r>
              <a:rPr lang="en-US"/>
              <a:t>P. P. Shah &amp; Associates</a:t>
            </a:r>
            <a:endParaRPr lang="en-US" dirty="0"/>
          </a:p>
        </p:txBody>
      </p:sp>
      <p:sp>
        <p:nvSpPr>
          <p:cNvPr id="13316" name="Slide Number Placeholder 5"/>
          <p:cNvSpPr>
            <a:spLocks noGrp="1"/>
          </p:cNvSpPr>
          <p:nvPr>
            <p:ph type="sldNum" sz="quarter" idx="12"/>
          </p:nvPr>
        </p:nvSpPr>
        <p:spPr/>
        <p:txBody>
          <a:bodyPr/>
          <a:lstStyle/>
          <a:p>
            <a:pPr>
              <a:defRPr/>
            </a:pPr>
            <a:fld id="{B28AB041-AB72-4988-A883-AC605B6F05F1}" type="slidenum">
              <a:rPr lang="en-US" smtClean="0"/>
              <a:pPr>
                <a:defRPr/>
              </a:pPr>
              <a:t>34</a:t>
            </a:fld>
            <a:endParaRPr lang="en-US" dirty="0"/>
          </a:p>
        </p:txBody>
      </p:sp>
      <p:sp>
        <p:nvSpPr>
          <p:cNvPr id="54277"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4278" name="Rectangle 3"/>
          <p:cNvSpPr>
            <a:spLocks noGrp="1" noChangeArrowheads="1"/>
          </p:cNvSpPr>
          <p:nvPr>
            <p:ph type="body" idx="1"/>
          </p:nvPr>
        </p:nvSpPr>
        <p:spPr>
          <a:xfrm>
            <a:off x="685800" y="1219200"/>
            <a:ext cx="8077200" cy="5105400"/>
          </a:xfrm>
        </p:spPr>
        <p:txBody>
          <a:bodyPr/>
          <a:lstStyle/>
          <a:p>
            <a:r>
              <a:rPr lang="en-US" sz="2000" b="1" u="sng" dirty="0"/>
              <a:t>Overview of Legal framework on Guarantees</a:t>
            </a:r>
            <a:r>
              <a:rPr lang="en-US" sz="2000" b="1" dirty="0"/>
              <a:t>:</a:t>
            </a:r>
            <a:endParaRPr lang="en-US" sz="2000" dirty="0"/>
          </a:p>
          <a:p>
            <a:r>
              <a:rPr lang="en-US" sz="2000" dirty="0"/>
              <a:t>Issue of guarantees by a PRII is regulated by RBI under Foreign Exchange Management (Guarantees) Regulations, 2000 issued under Notification No. FEMA 8/2000-RB dated 3rd May 2000 ('FEMA 8') as amended from time to time.</a:t>
            </a:r>
          </a:p>
          <a:p>
            <a:r>
              <a:rPr lang="en-US" sz="2000" dirty="0"/>
              <a:t>Regulation 5(b) of FEMA 8 permits a company in India which is promoter of a JV / WOS outside India to give a guarantee to or on behalf of the JV / WOS in connection with its business subject to the terms and conditions stipulated in Foreign Exchange Management (Transfer or Issue of any Foreign Security) Regulations, 2000.</a:t>
            </a:r>
          </a:p>
          <a:p>
            <a:pPr>
              <a:buFont typeface="Wingdings" pitchFamily="2" charset="2"/>
              <a:buNone/>
            </a:pPr>
            <a:endParaRPr lang="en-US" sz="2000" dirty="0"/>
          </a:p>
          <a:p>
            <a:pPr eaLnBrk="1" hangingPunct="1">
              <a:lnSpc>
                <a:spcPct val="80000"/>
              </a:lnSpc>
            </a:pPr>
            <a:endParaRPr lang="en-US" sz="2000" dirty="0"/>
          </a:p>
        </p:txBody>
      </p:sp>
    </p:spTree>
    <p:extLst>
      <p:ext uri="{BB962C8B-B14F-4D97-AF65-F5344CB8AC3E}">
        <p14:creationId xmlns:p14="http://schemas.microsoft.com/office/powerpoint/2010/main" val="40313792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smtClean="0"/>
              <a:t>4 May, 2019</a:t>
            </a:r>
            <a:endParaRPr lang="en-US" dirty="0"/>
          </a:p>
        </p:txBody>
      </p:sp>
      <p:sp>
        <p:nvSpPr>
          <p:cNvPr id="13315" name="Footer Placeholder 4"/>
          <p:cNvSpPr>
            <a:spLocks noGrp="1"/>
          </p:cNvSpPr>
          <p:nvPr>
            <p:ph type="ftr" sz="quarter" idx="11"/>
          </p:nvPr>
        </p:nvSpPr>
        <p:spPr/>
        <p:txBody>
          <a:bodyPr/>
          <a:lstStyle/>
          <a:p>
            <a:pPr>
              <a:defRPr/>
            </a:pPr>
            <a:r>
              <a:rPr lang="en-US"/>
              <a:t>P. P. Shah &amp; Associates</a:t>
            </a:r>
            <a:endParaRPr lang="en-US" dirty="0"/>
          </a:p>
        </p:txBody>
      </p:sp>
      <p:sp>
        <p:nvSpPr>
          <p:cNvPr id="13316" name="Slide Number Placeholder 5"/>
          <p:cNvSpPr>
            <a:spLocks noGrp="1"/>
          </p:cNvSpPr>
          <p:nvPr>
            <p:ph type="sldNum" sz="quarter" idx="12"/>
          </p:nvPr>
        </p:nvSpPr>
        <p:spPr/>
        <p:txBody>
          <a:bodyPr/>
          <a:lstStyle/>
          <a:p>
            <a:pPr>
              <a:defRPr/>
            </a:pPr>
            <a:fld id="{9EABBD87-42A7-44C6-9801-BAFE61CDF1BE}" type="slidenum">
              <a:rPr lang="en-US" smtClean="0"/>
              <a:pPr>
                <a:defRPr/>
              </a:pPr>
              <a:t>35</a:t>
            </a:fld>
            <a:endParaRPr lang="en-US" dirty="0"/>
          </a:p>
        </p:txBody>
      </p:sp>
      <p:sp>
        <p:nvSpPr>
          <p:cNvPr id="55301" name="Rectangle 2"/>
          <p:cNvSpPr>
            <a:spLocks noGrp="1" noChangeArrowheads="1"/>
          </p:cNvSpPr>
          <p:nvPr>
            <p:ph type="title"/>
          </p:nvPr>
        </p:nvSpPr>
        <p:spPr>
          <a:xfrm>
            <a:off x="1150938" y="214313"/>
            <a:ext cx="7793037" cy="852487"/>
          </a:xfrm>
        </p:spPr>
        <p:txBody>
          <a:bodyPr/>
          <a:lstStyle/>
          <a:p>
            <a:pPr eaLnBrk="1" hangingPunct="1"/>
            <a:r>
              <a:rPr lang="en-US" sz="3200" dirty="0"/>
              <a:t>Case study – IV (</a:t>
            </a:r>
            <a:r>
              <a:rPr lang="en-US" sz="3200" dirty="0" err="1"/>
              <a:t>con’t</a:t>
            </a:r>
            <a:r>
              <a:rPr lang="en-US" sz="3200" dirty="0"/>
              <a:t>)</a:t>
            </a:r>
          </a:p>
        </p:txBody>
      </p:sp>
      <p:sp>
        <p:nvSpPr>
          <p:cNvPr id="55302" name="Rectangle 3"/>
          <p:cNvSpPr>
            <a:spLocks noGrp="1" noChangeArrowheads="1"/>
          </p:cNvSpPr>
          <p:nvPr>
            <p:ph type="body" idx="1"/>
          </p:nvPr>
        </p:nvSpPr>
        <p:spPr>
          <a:xfrm>
            <a:off x="762000" y="1219200"/>
            <a:ext cx="8077200" cy="5195888"/>
          </a:xfrm>
        </p:spPr>
        <p:txBody>
          <a:bodyPr/>
          <a:lstStyle/>
          <a:p>
            <a:r>
              <a:rPr lang="en-US" sz="1800" b="1" u="sng" dirty="0"/>
              <a:t>Overseas Investments</a:t>
            </a:r>
            <a:r>
              <a:rPr lang="en-US" sz="1800" u="sng" dirty="0"/>
              <a:t>:</a:t>
            </a:r>
            <a:endParaRPr lang="en-US" sz="1800" dirty="0"/>
          </a:p>
          <a:p>
            <a:r>
              <a:rPr lang="en-US" sz="1800" dirty="0"/>
              <a:t>Direct Investments outside India are regulated by RBI under Foreign Exchange Management (Transfer or Issue of any Foreign Security) Regulations, 2000 issued under Notification No. FEMA 120/2000-RB dated 7th July 2004 ('FEMA 120') as amended from time to time. The procedural instructions are issued by the RBI vide A.P. (DIR Series) Circulars from time to time. Various existing instructions are consolidated vide Master Directions No. 15/2015-16 dated Jan. 01, 2016 as updated from time to time, on Direct Investments by Residents in Joint Ventures and Wholly Owned Subsidiaries abroad.</a:t>
            </a:r>
          </a:p>
          <a:p>
            <a:r>
              <a:rPr lang="en-US" sz="1800" b="1" dirty="0"/>
              <a:t>Relevant provisions regarding Financial Commitment under FEMA 120:</a:t>
            </a:r>
            <a:endParaRPr lang="en-US" sz="1800" dirty="0"/>
          </a:p>
          <a:p>
            <a:r>
              <a:rPr lang="en-US" sz="1800" dirty="0"/>
              <a:t>Regulation 6 specifies the conditions for Overseas Direct investments under the automatic route.</a:t>
            </a:r>
          </a:p>
          <a:p>
            <a:r>
              <a:rPr lang="en-US" sz="1800" dirty="0"/>
              <a:t>In terms of Regulation 6(2) of the Notification, an Indian party has been permitted to make total financial commitment in overseas Joint Ventures (JV) / Wholly Owned Subsidiaries (WOS), not exceeding 400 per cent of the net worth as on the date of its last audited balance sheet</a:t>
            </a:r>
          </a:p>
          <a:p>
            <a:pPr eaLnBrk="1" hangingPunct="1">
              <a:lnSpc>
                <a:spcPct val="80000"/>
              </a:lnSpc>
            </a:pPr>
            <a:endParaRPr lang="en-US" sz="1800" dirty="0"/>
          </a:p>
        </p:txBody>
      </p:sp>
    </p:spTree>
    <p:extLst>
      <p:ext uri="{BB962C8B-B14F-4D97-AF65-F5344CB8AC3E}">
        <p14:creationId xmlns:p14="http://schemas.microsoft.com/office/powerpoint/2010/main" val="41740892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4 May, 2019</a:t>
            </a:r>
            <a:endParaRPr lang="en-US" dirty="0"/>
          </a:p>
        </p:txBody>
      </p:sp>
      <p:sp>
        <p:nvSpPr>
          <p:cNvPr id="16387" name="Footer Placeholder 4"/>
          <p:cNvSpPr>
            <a:spLocks noGrp="1"/>
          </p:cNvSpPr>
          <p:nvPr>
            <p:ph type="ftr" sz="quarter" idx="11"/>
          </p:nvPr>
        </p:nvSpPr>
        <p:spPr/>
        <p:txBody>
          <a:bodyPr/>
          <a:lstStyle/>
          <a:p>
            <a:pPr>
              <a:defRPr/>
            </a:pPr>
            <a:r>
              <a:rPr lang="en-US"/>
              <a:t>P. P. Shah &amp; Associates</a:t>
            </a:r>
            <a:endParaRPr lang="en-US" dirty="0"/>
          </a:p>
        </p:txBody>
      </p:sp>
      <p:sp>
        <p:nvSpPr>
          <p:cNvPr id="16388" name="Slide Number Placeholder 5"/>
          <p:cNvSpPr>
            <a:spLocks noGrp="1"/>
          </p:cNvSpPr>
          <p:nvPr>
            <p:ph type="sldNum" sz="quarter" idx="12"/>
          </p:nvPr>
        </p:nvSpPr>
        <p:spPr/>
        <p:txBody>
          <a:bodyPr/>
          <a:lstStyle/>
          <a:p>
            <a:pPr>
              <a:defRPr/>
            </a:pPr>
            <a:fld id="{2AD65B3B-B02D-492D-AFA6-1629C93C782B}" type="slidenum">
              <a:rPr lang="en-US" smtClean="0"/>
              <a:pPr>
                <a:defRPr/>
              </a:pPr>
              <a:t>36</a:t>
            </a:fld>
            <a:endParaRPr lang="en-US" dirty="0"/>
          </a:p>
        </p:txBody>
      </p:sp>
      <p:sp>
        <p:nvSpPr>
          <p:cNvPr id="56325" name="Rectangle 2"/>
          <p:cNvSpPr>
            <a:spLocks noGrp="1" noChangeArrowheads="1"/>
          </p:cNvSpPr>
          <p:nvPr>
            <p:ph type="title"/>
          </p:nvPr>
        </p:nvSpPr>
        <p:spPr>
          <a:xfrm>
            <a:off x="1143000" y="0"/>
            <a:ext cx="7793038" cy="1081088"/>
          </a:xfrm>
        </p:spPr>
        <p:txBody>
          <a:bodyPr/>
          <a:lstStyle/>
          <a:p>
            <a:pPr eaLnBrk="1" hangingPunct="1"/>
            <a:r>
              <a:rPr lang="en-US" sz="3200" dirty="0"/>
              <a:t>Case study – IV (</a:t>
            </a:r>
            <a:r>
              <a:rPr lang="en-US" sz="3200" dirty="0" err="1"/>
              <a:t>con’t</a:t>
            </a:r>
            <a:r>
              <a:rPr lang="en-US" sz="3200" dirty="0"/>
              <a:t>)</a:t>
            </a:r>
          </a:p>
        </p:txBody>
      </p:sp>
      <p:sp>
        <p:nvSpPr>
          <p:cNvPr id="56326" name="Rectangle 3"/>
          <p:cNvSpPr>
            <a:spLocks noGrp="1" noChangeArrowheads="1"/>
          </p:cNvSpPr>
          <p:nvPr>
            <p:ph type="body" idx="1"/>
          </p:nvPr>
        </p:nvSpPr>
        <p:spPr>
          <a:xfrm>
            <a:off x="900112" y="1143000"/>
            <a:ext cx="8243887" cy="5257800"/>
          </a:xfrm>
        </p:spPr>
        <p:txBody>
          <a:bodyPr/>
          <a:lstStyle/>
          <a:p>
            <a:r>
              <a:rPr lang="en-US" sz="1600" b="1" dirty="0"/>
              <a:t>   Relevant provisions of the Master Direction: [Also Reg. 6(2)(i)]</a:t>
            </a:r>
            <a:endParaRPr lang="en-US" sz="1600" dirty="0"/>
          </a:p>
          <a:p>
            <a:r>
              <a:rPr lang="en-US" sz="1600" u="sng" dirty="0"/>
              <a:t>'Financial Commitment':</a:t>
            </a:r>
            <a:endParaRPr lang="en-US" sz="1600" dirty="0"/>
          </a:p>
          <a:p>
            <a:r>
              <a:rPr lang="en-US" sz="1600" dirty="0"/>
              <a:t>As consolidated by the aforesaid Master Direction in its Para B.1 (3), for the purpose of determining the 'total financial commitment' within the limit of 400% as specified above, the following shall be reckoned, namely:</a:t>
            </a:r>
          </a:p>
          <a:p>
            <a:r>
              <a:rPr lang="en-US" sz="1600" dirty="0"/>
              <a:t>100% of the amount of equity shares;</a:t>
            </a:r>
          </a:p>
          <a:p>
            <a:r>
              <a:rPr lang="en-US" sz="1600" dirty="0"/>
              <a:t>100% of the amount of compulsorily and mandatorily convertible preference shares;</a:t>
            </a:r>
          </a:p>
          <a:p>
            <a:r>
              <a:rPr lang="en-US" sz="1600" dirty="0"/>
              <a:t>100% of the amount of other preference shares;</a:t>
            </a:r>
          </a:p>
          <a:p>
            <a:r>
              <a:rPr lang="en-US" sz="1600" dirty="0"/>
              <a:t>100% of the amount of loan;</a:t>
            </a:r>
          </a:p>
          <a:p>
            <a:r>
              <a:rPr lang="en-US" sz="1600" dirty="0"/>
              <a:t>100% of the amount of guarantee (other than performance guarantee) issued by the Indian party;</a:t>
            </a:r>
          </a:p>
          <a:p>
            <a:r>
              <a:rPr lang="en-US" sz="1600" dirty="0"/>
              <a:t>100% of the amount of bank guarantee issued by a resident bank on behalf of JV or WOS of the Indian party provided the bank guarantee is backed by a counter guarantee / collateral by the Indian party.</a:t>
            </a:r>
          </a:p>
          <a:p>
            <a:r>
              <a:rPr lang="en-US" sz="1600" dirty="0"/>
              <a:t>50% of the amount of performance guarantee issued by the Indian party provided that the outflow on account of invocation of performance guarantee results in the breach of the limit of the financial commitment in force, prior permission of the Reserve Bank is to be obtained before executing remittance beyond the limit prescribed for the financial commitment.</a:t>
            </a:r>
          </a:p>
          <a:p>
            <a:endParaRPr lang="en-US" sz="1600" dirty="0"/>
          </a:p>
        </p:txBody>
      </p:sp>
    </p:spTree>
    <p:extLst>
      <p:ext uri="{BB962C8B-B14F-4D97-AF65-F5344CB8AC3E}">
        <p14:creationId xmlns:p14="http://schemas.microsoft.com/office/powerpoint/2010/main" val="1835610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150938" y="214313"/>
            <a:ext cx="7793037" cy="928687"/>
          </a:xfrm>
        </p:spPr>
        <p:txBody>
          <a:bodyPr/>
          <a:lstStyle/>
          <a:p>
            <a:r>
              <a:rPr lang="en-US" sz="3200" dirty="0"/>
              <a:t>Case study – IV (</a:t>
            </a:r>
            <a:r>
              <a:rPr lang="en-US" sz="3200" dirty="0" err="1"/>
              <a:t>con’t</a:t>
            </a:r>
            <a:r>
              <a:rPr lang="en-US" sz="3200" dirty="0"/>
              <a:t>)</a:t>
            </a:r>
          </a:p>
        </p:txBody>
      </p:sp>
      <p:sp>
        <p:nvSpPr>
          <p:cNvPr id="57347" name="Content Placeholder 2"/>
          <p:cNvSpPr>
            <a:spLocks noGrp="1"/>
          </p:cNvSpPr>
          <p:nvPr>
            <p:ph idx="1"/>
          </p:nvPr>
        </p:nvSpPr>
        <p:spPr>
          <a:xfrm>
            <a:off x="900112" y="1143000"/>
            <a:ext cx="8054975" cy="5334000"/>
          </a:xfrm>
        </p:spPr>
        <p:txBody>
          <a:bodyPr/>
          <a:lstStyle/>
          <a:p>
            <a:r>
              <a:rPr lang="en-US" sz="1600" dirty="0"/>
              <a:t>As provided in the Explanation to Regulation 6(3), an Indian Party may offer to a person resident outside India any form of guarantees, that is, corporate or personal / primary or collateral / guarantee by promoter company in India / guarantee by group company, sister concern or associate company in India, provided that:</a:t>
            </a:r>
          </a:p>
          <a:p>
            <a:r>
              <a:rPr lang="en-US" sz="1600" dirty="0"/>
              <a:t>a) total 'financial commitment' including all forms of guarantees remains within the overall ceiling stipulated for overseas investment by an Indian Party and </a:t>
            </a:r>
          </a:p>
          <a:p>
            <a:r>
              <a:rPr lang="en-US" sz="1600" dirty="0"/>
              <a:t>b) no guarantee is 'open ended‘</a:t>
            </a:r>
          </a:p>
          <a:p>
            <a:r>
              <a:rPr lang="en-US" sz="1600" u="sng" dirty="0"/>
              <a:t>Definition of Net worth:</a:t>
            </a:r>
            <a:endParaRPr lang="en-US" sz="1600" dirty="0"/>
          </a:p>
          <a:p>
            <a:r>
              <a:rPr lang="en-US" sz="1600" dirty="0"/>
              <a:t>Net worth has been defined in Regulation 2(o) of the said Notification as paid-up capital and free reserves. </a:t>
            </a:r>
          </a:p>
          <a:p>
            <a:r>
              <a:rPr lang="en-US" sz="1600" u="sng" dirty="0"/>
              <a:t>Indian Party has been defined in Regulation 2(k) as under:</a:t>
            </a:r>
            <a:endParaRPr lang="en-US" sz="1600" dirty="0"/>
          </a:p>
          <a:p>
            <a:r>
              <a:rPr lang="en-US" sz="1600" dirty="0"/>
              <a:t>"Indian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Provided that when more than one such company, body or entity make an investment in the foreign entity, all such companies or bodies or entities shall together constitute the "Indian party”.</a:t>
            </a:r>
          </a:p>
          <a:p>
            <a:endParaRPr lang="en-US" sz="1600" dirty="0"/>
          </a:p>
          <a:p>
            <a:endParaRPr lang="en-US" sz="1600" dirty="0"/>
          </a:p>
        </p:txBody>
      </p:sp>
      <p:sp>
        <p:nvSpPr>
          <p:cNvPr id="15364" name="Date Placeholder 3"/>
          <p:cNvSpPr>
            <a:spLocks noGrp="1"/>
          </p:cNvSpPr>
          <p:nvPr>
            <p:ph type="dt" sz="quarter" idx="10"/>
          </p:nvPr>
        </p:nvSpPr>
        <p:spPr/>
        <p:txBody>
          <a:bodyPr/>
          <a:lstStyle/>
          <a:p>
            <a:pPr>
              <a:defRPr/>
            </a:pPr>
            <a:r>
              <a:rPr lang="en-US" smtClean="0"/>
              <a:t>4 May, 2019</a:t>
            </a:r>
            <a:endParaRPr lang="en-US" dirty="0"/>
          </a:p>
        </p:txBody>
      </p:sp>
      <p:sp>
        <p:nvSpPr>
          <p:cNvPr id="15365" name="Footer Placeholder 4"/>
          <p:cNvSpPr>
            <a:spLocks noGrp="1"/>
          </p:cNvSpPr>
          <p:nvPr>
            <p:ph type="ftr" sz="quarter" idx="11"/>
          </p:nvPr>
        </p:nvSpPr>
        <p:spPr/>
        <p:txBody>
          <a:bodyPr/>
          <a:lstStyle/>
          <a:p>
            <a:pPr>
              <a:defRPr/>
            </a:pPr>
            <a:r>
              <a:rPr lang="en-US"/>
              <a:t>P. P. Shah &amp; Associates</a:t>
            </a:r>
            <a:endParaRPr lang="en-US" dirty="0"/>
          </a:p>
        </p:txBody>
      </p:sp>
      <p:sp>
        <p:nvSpPr>
          <p:cNvPr id="15366" name="Slide Number Placeholder 5"/>
          <p:cNvSpPr>
            <a:spLocks noGrp="1"/>
          </p:cNvSpPr>
          <p:nvPr>
            <p:ph type="sldNum" sz="quarter" idx="12"/>
          </p:nvPr>
        </p:nvSpPr>
        <p:spPr/>
        <p:txBody>
          <a:bodyPr/>
          <a:lstStyle/>
          <a:p>
            <a:pPr>
              <a:defRPr/>
            </a:pPr>
            <a:fld id="{22C6EAD4-FFA4-4DC7-AA6A-306A6DAF9B54}" type="slidenum">
              <a:rPr lang="en-US" smtClean="0"/>
              <a:pPr>
                <a:defRPr/>
              </a:pPr>
              <a:t>37</a:t>
            </a:fld>
            <a:endParaRPr lang="en-US" dirty="0"/>
          </a:p>
        </p:txBody>
      </p:sp>
    </p:spTree>
    <p:extLst>
      <p:ext uri="{BB962C8B-B14F-4D97-AF65-F5344CB8AC3E}">
        <p14:creationId xmlns:p14="http://schemas.microsoft.com/office/powerpoint/2010/main" val="31926318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4 May, 2019</a:t>
            </a:r>
            <a:endParaRPr lang="en-US" dirty="0"/>
          </a:p>
        </p:txBody>
      </p:sp>
      <p:sp>
        <p:nvSpPr>
          <p:cNvPr id="16387" name="Footer Placeholder 4"/>
          <p:cNvSpPr>
            <a:spLocks noGrp="1"/>
          </p:cNvSpPr>
          <p:nvPr>
            <p:ph type="ftr" sz="quarter" idx="11"/>
          </p:nvPr>
        </p:nvSpPr>
        <p:spPr/>
        <p:txBody>
          <a:bodyPr/>
          <a:lstStyle/>
          <a:p>
            <a:pPr>
              <a:defRPr/>
            </a:pPr>
            <a:r>
              <a:rPr lang="en-US"/>
              <a:t>P. P. Shah &amp; Associates</a:t>
            </a:r>
            <a:endParaRPr lang="en-US" dirty="0"/>
          </a:p>
        </p:txBody>
      </p:sp>
      <p:sp>
        <p:nvSpPr>
          <p:cNvPr id="16388" name="Slide Number Placeholder 5"/>
          <p:cNvSpPr>
            <a:spLocks noGrp="1"/>
          </p:cNvSpPr>
          <p:nvPr>
            <p:ph type="sldNum" sz="quarter" idx="12"/>
          </p:nvPr>
        </p:nvSpPr>
        <p:spPr/>
        <p:txBody>
          <a:bodyPr/>
          <a:lstStyle/>
          <a:p>
            <a:pPr>
              <a:defRPr/>
            </a:pPr>
            <a:fld id="{5F321361-78DB-4DD1-8B63-FD14A5F802A9}" type="slidenum">
              <a:rPr lang="en-US" smtClean="0"/>
              <a:pPr>
                <a:defRPr/>
              </a:pPr>
              <a:t>38</a:t>
            </a:fld>
            <a:endParaRPr lang="en-US" dirty="0"/>
          </a:p>
        </p:txBody>
      </p:sp>
      <p:sp>
        <p:nvSpPr>
          <p:cNvPr id="58373" name="Rectangle 2"/>
          <p:cNvSpPr>
            <a:spLocks noGrp="1" noChangeArrowheads="1"/>
          </p:cNvSpPr>
          <p:nvPr>
            <p:ph type="title"/>
          </p:nvPr>
        </p:nvSpPr>
        <p:spPr>
          <a:xfrm>
            <a:off x="1143000" y="0"/>
            <a:ext cx="7793038" cy="1081088"/>
          </a:xfrm>
        </p:spPr>
        <p:txBody>
          <a:bodyPr/>
          <a:lstStyle/>
          <a:p>
            <a:pPr eaLnBrk="1" hangingPunct="1"/>
            <a:r>
              <a:rPr lang="en-US" sz="3200" dirty="0"/>
              <a:t>Case study – IV (</a:t>
            </a:r>
            <a:r>
              <a:rPr lang="en-US" sz="3200" dirty="0" err="1"/>
              <a:t>con’t</a:t>
            </a:r>
            <a:r>
              <a:rPr lang="en-US" sz="3200" dirty="0"/>
              <a:t>)</a:t>
            </a:r>
          </a:p>
        </p:txBody>
      </p:sp>
      <p:sp>
        <p:nvSpPr>
          <p:cNvPr id="58374" name="Rectangle 3"/>
          <p:cNvSpPr>
            <a:spLocks noGrp="1" noChangeArrowheads="1"/>
          </p:cNvSpPr>
          <p:nvPr>
            <p:ph type="body" idx="1"/>
          </p:nvPr>
        </p:nvSpPr>
        <p:spPr>
          <a:xfrm>
            <a:off x="885824" y="1143000"/>
            <a:ext cx="8258175" cy="5257800"/>
          </a:xfrm>
        </p:spPr>
        <p:txBody>
          <a:bodyPr/>
          <a:lstStyle/>
          <a:p>
            <a:r>
              <a:rPr lang="en-US" sz="1800" u="sng" dirty="0"/>
              <a:t>Issue of Guarantee by Indian Party to step down subsidiary of JV / WOS:</a:t>
            </a:r>
            <a:endParaRPr lang="en-US" sz="1800" dirty="0"/>
          </a:p>
          <a:p>
            <a:r>
              <a:rPr lang="en-US" sz="1800" dirty="0"/>
              <a:t>As provided in regulation6(4) of FEMA Notf. 120,(i) An Indian Party may extend a loan or a guarantee to or on behalf of the Joint Venture / Wholly Owned Subsidiary abroad, within the permissible financial commitment, provided that the Indian Party has made investment by way of contribution to the equity capital of the Joint Venture.</a:t>
            </a:r>
          </a:p>
          <a:p>
            <a:r>
              <a:rPr lang="en-US" sz="1800" dirty="0"/>
              <a:t>Notwithstanding the above regulation, the following shall also be permitted.</a:t>
            </a:r>
          </a:p>
          <a:p>
            <a:r>
              <a:rPr lang="en-US" sz="1800" dirty="0"/>
              <a:t>(ii) </a:t>
            </a:r>
            <a:r>
              <a:rPr lang="en-US" sz="1800" b="1" dirty="0"/>
              <a:t>An Indian Party may extend corporate guarantee on behalf of its first generation step down operating company or SPV within the prevailing limit for overseas direct investment.</a:t>
            </a:r>
          </a:p>
          <a:p>
            <a:r>
              <a:rPr lang="en-US" sz="1800" dirty="0"/>
              <a:t>Explanation: Issue of corporate guarantee on behalf of second level or subsequent level step down operating subsidiaries will be considered under the Approval Route, provided the Indian Party indirectly holds 51 per cent or more stake in the overseas subsidiary for which such guarantee is intended to be issued.”</a:t>
            </a:r>
          </a:p>
          <a:p>
            <a:endParaRPr lang="en-US" sz="1800" dirty="0"/>
          </a:p>
        </p:txBody>
      </p:sp>
    </p:spTree>
    <p:extLst>
      <p:ext uri="{BB962C8B-B14F-4D97-AF65-F5344CB8AC3E}">
        <p14:creationId xmlns:p14="http://schemas.microsoft.com/office/powerpoint/2010/main" val="34387540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p:txBody>
          <a:bodyPr/>
          <a:lstStyle/>
          <a:p>
            <a:pPr>
              <a:defRPr/>
            </a:pPr>
            <a:r>
              <a:rPr lang="en-US" smtClean="0"/>
              <a:t>4 May, 2019</a:t>
            </a:r>
            <a:endParaRPr lang="en-US" dirty="0"/>
          </a:p>
        </p:txBody>
      </p:sp>
      <p:sp>
        <p:nvSpPr>
          <p:cNvPr id="17411" name="Footer Placeholder 4"/>
          <p:cNvSpPr>
            <a:spLocks noGrp="1"/>
          </p:cNvSpPr>
          <p:nvPr>
            <p:ph type="ftr" sz="quarter" idx="11"/>
          </p:nvPr>
        </p:nvSpPr>
        <p:spPr/>
        <p:txBody>
          <a:bodyPr/>
          <a:lstStyle/>
          <a:p>
            <a:pPr>
              <a:defRPr/>
            </a:pPr>
            <a:r>
              <a:rPr lang="en-US"/>
              <a:t>P. P. Shah &amp; Associates</a:t>
            </a:r>
            <a:endParaRPr lang="en-US" dirty="0"/>
          </a:p>
        </p:txBody>
      </p:sp>
      <p:sp>
        <p:nvSpPr>
          <p:cNvPr id="17412" name="Slide Number Placeholder 5"/>
          <p:cNvSpPr>
            <a:spLocks noGrp="1"/>
          </p:cNvSpPr>
          <p:nvPr>
            <p:ph type="sldNum" sz="quarter" idx="12"/>
          </p:nvPr>
        </p:nvSpPr>
        <p:spPr/>
        <p:txBody>
          <a:bodyPr/>
          <a:lstStyle/>
          <a:p>
            <a:pPr>
              <a:defRPr/>
            </a:pPr>
            <a:fld id="{388C575E-ADF6-417D-A433-42AEAB6495DF}" type="slidenum">
              <a:rPr lang="en-US" smtClean="0"/>
              <a:pPr>
                <a:defRPr/>
              </a:pPr>
              <a:t>39</a:t>
            </a:fld>
            <a:endParaRPr lang="en-US" dirty="0"/>
          </a:p>
        </p:txBody>
      </p:sp>
      <p:sp>
        <p:nvSpPr>
          <p:cNvPr id="59397" name="Rectangle 2"/>
          <p:cNvSpPr>
            <a:spLocks noGrp="1" noChangeArrowheads="1"/>
          </p:cNvSpPr>
          <p:nvPr>
            <p:ph type="title"/>
          </p:nvPr>
        </p:nvSpPr>
        <p:spPr>
          <a:xfrm>
            <a:off x="762000" y="228600"/>
            <a:ext cx="8382000" cy="928688"/>
          </a:xfrm>
        </p:spPr>
        <p:txBody>
          <a:bodyPr/>
          <a:lstStyle/>
          <a:p>
            <a:pPr eaLnBrk="1" hangingPunct="1"/>
            <a:r>
              <a:rPr lang="en-US" sz="3200" dirty="0"/>
              <a:t>Case study – IV (</a:t>
            </a:r>
            <a:r>
              <a:rPr lang="en-US" sz="3200" dirty="0" err="1"/>
              <a:t>con’t</a:t>
            </a:r>
            <a:r>
              <a:rPr lang="en-US" sz="3200" dirty="0"/>
              <a:t>)</a:t>
            </a:r>
          </a:p>
        </p:txBody>
      </p:sp>
      <p:sp>
        <p:nvSpPr>
          <p:cNvPr id="59398" name="Rectangle 3"/>
          <p:cNvSpPr>
            <a:spLocks noGrp="1" noChangeArrowheads="1"/>
          </p:cNvSpPr>
          <p:nvPr>
            <p:ph type="body" idx="1"/>
          </p:nvPr>
        </p:nvSpPr>
        <p:spPr>
          <a:xfrm>
            <a:off x="885824" y="1219200"/>
            <a:ext cx="8258175" cy="5334000"/>
          </a:xfrm>
        </p:spPr>
        <p:txBody>
          <a:bodyPr/>
          <a:lstStyle/>
          <a:p>
            <a:r>
              <a:rPr lang="en-US" sz="1600" b="1" dirty="0"/>
              <a:t>Applicability to the case study:</a:t>
            </a:r>
            <a:endParaRPr lang="en-US" sz="1600" dirty="0"/>
          </a:p>
          <a:p>
            <a:r>
              <a:rPr lang="en-US" sz="1600" dirty="0"/>
              <a:t>As provided in Regulation 2(k) of FEMA 120, when more than one Indian company, body or entity make an investment in the foreign entity, all such companies or bodies or entities shall together constitute the "Indian Party”. Accordingly, when more than one Indian company has participated in the investment in a foreign entity, all such Indian companies jointly constitute “Indian party”. If 100% ownership of the foreign entity is held by such multiple Indian companies comprising the “Indian Party”, the foreign entity will be in the nature of a wholly-owned subsidiary of the “Indian Party” and not a joint venture between the companies comprised in the “Indian Party”. Thus FEMA does not seek to distinguish between the various entities located within India or the group structure in India but is concerned with the structure of the entities set up outside India. Under FEMA, the concept of JV / WOS and step down entities refers only to foreign entities and not to a wholly owned subsidiary in India which is part of the Indian Party.</a:t>
            </a:r>
          </a:p>
          <a:p>
            <a:r>
              <a:rPr lang="en-US" sz="1600" dirty="0"/>
              <a:t>e.g. If Co. A is the holding company of Co. B in India and they both invest in a foreign entity Co. C, then, keeping in view the definition of “Indian Party” both Co. A and Co. B shall be the “Indian Party” and Co. C shall be its wholly-owned subsidiary abroad (‘WOS’). Since Co. C is an WOS, it cannot be considered as  first level step down subsidiary under FEMA even though it is a step down subsidiary for Co. A as per company law.</a:t>
            </a:r>
          </a:p>
          <a:p>
            <a:pPr eaLnBrk="1" hangingPunct="1"/>
            <a:endParaRPr lang="en-US" sz="1600" dirty="0"/>
          </a:p>
        </p:txBody>
      </p:sp>
    </p:spTree>
    <p:extLst>
      <p:ext uri="{BB962C8B-B14F-4D97-AF65-F5344CB8AC3E}">
        <p14:creationId xmlns:p14="http://schemas.microsoft.com/office/powerpoint/2010/main" val="4267748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1962" y="6243638"/>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under FEMA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Regulated under separate Notification No. 120</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What is the rationale for having separate notification to regulate overseas direct investments?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i="1"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Shortcomings....</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23(R)</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14</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err="1">
                <a:latin typeface="Calibri" panose="020F0502020204030204" pitchFamily="34" charset="0"/>
                <a:cs typeface="Calibri" panose="020F0502020204030204" pitchFamily="34" charset="0"/>
              </a:rPr>
              <a:t>Ntf</a:t>
            </a:r>
            <a:r>
              <a:rPr lang="en-US" sz="2000" dirty="0">
                <a:latin typeface="Calibri" panose="020F0502020204030204" pitchFamily="34" charset="0"/>
                <a:cs typeface="Calibri" panose="020F0502020204030204" pitchFamily="34" charset="0"/>
              </a:rPr>
              <a:t>. No. 9</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170429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p:txBody>
          <a:bodyPr/>
          <a:lstStyle/>
          <a:p>
            <a:pPr>
              <a:defRPr/>
            </a:pPr>
            <a:r>
              <a:rPr lang="en-US" smtClean="0"/>
              <a:t>4 May, 2019</a:t>
            </a:r>
            <a:endParaRPr lang="en-US" dirty="0"/>
          </a:p>
        </p:txBody>
      </p:sp>
      <p:sp>
        <p:nvSpPr>
          <p:cNvPr id="18435" name="Footer Placeholder 4"/>
          <p:cNvSpPr>
            <a:spLocks noGrp="1"/>
          </p:cNvSpPr>
          <p:nvPr>
            <p:ph type="ftr" sz="quarter" idx="11"/>
          </p:nvPr>
        </p:nvSpPr>
        <p:spPr/>
        <p:txBody>
          <a:bodyPr/>
          <a:lstStyle/>
          <a:p>
            <a:pPr>
              <a:defRPr/>
            </a:pPr>
            <a:r>
              <a:rPr lang="en-US"/>
              <a:t>P. P. Shah &amp; Associates</a:t>
            </a:r>
            <a:endParaRPr lang="en-US" dirty="0"/>
          </a:p>
        </p:txBody>
      </p:sp>
      <p:sp>
        <p:nvSpPr>
          <p:cNvPr id="18436" name="Slide Number Placeholder 5"/>
          <p:cNvSpPr>
            <a:spLocks noGrp="1"/>
          </p:cNvSpPr>
          <p:nvPr>
            <p:ph type="sldNum" sz="quarter" idx="12"/>
          </p:nvPr>
        </p:nvSpPr>
        <p:spPr/>
        <p:txBody>
          <a:bodyPr/>
          <a:lstStyle/>
          <a:p>
            <a:pPr>
              <a:defRPr/>
            </a:pPr>
            <a:fld id="{EDCBC2A1-4328-4A7F-8799-AF0232C1AA45}" type="slidenum">
              <a:rPr lang="en-US" smtClean="0"/>
              <a:pPr>
                <a:defRPr/>
              </a:pPr>
              <a:t>40</a:t>
            </a:fld>
            <a:endParaRPr lang="en-US" dirty="0"/>
          </a:p>
        </p:txBody>
      </p:sp>
      <p:sp>
        <p:nvSpPr>
          <p:cNvPr id="60421" name="Rectangle 2"/>
          <p:cNvSpPr>
            <a:spLocks noGrp="1" noChangeArrowheads="1"/>
          </p:cNvSpPr>
          <p:nvPr>
            <p:ph type="title"/>
          </p:nvPr>
        </p:nvSpPr>
        <p:spPr>
          <a:xfrm>
            <a:off x="1150938" y="214313"/>
            <a:ext cx="7793037" cy="928687"/>
          </a:xfrm>
        </p:spPr>
        <p:txBody>
          <a:bodyPr/>
          <a:lstStyle/>
          <a:p>
            <a:pPr eaLnBrk="1" hangingPunct="1"/>
            <a:r>
              <a:rPr lang="en-US" sz="3600" dirty="0"/>
              <a:t>Case study – IV (</a:t>
            </a:r>
            <a:r>
              <a:rPr lang="en-US" sz="3600" dirty="0" err="1"/>
              <a:t>con’t</a:t>
            </a:r>
            <a:r>
              <a:rPr lang="en-US" sz="3600" dirty="0"/>
              <a:t>)</a:t>
            </a:r>
          </a:p>
        </p:txBody>
      </p:sp>
      <p:sp>
        <p:nvSpPr>
          <p:cNvPr id="60422" name="Rectangle 3"/>
          <p:cNvSpPr>
            <a:spLocks noGrp="1" noChangeArrowheads="1"/>
          </p:cNvSpPr>
          <p:nvPr>
            <p:ph type="body" idx="1"/>
          </p:nvPr>
        </p:nvSpPr>
        <p:spPr>
          <a:xfrm>
            <a:off x="533400" y="1295400"/>
            <a:ext cx="8305800" cy="5181600"/>
          </a:xfrm>
        </p:spPr>
        <p:txBody>
          <a:bodyPr/>
          <a:lstStyle/>
          <a:p>
            <a:r>
              <a:rPr lang="en-US" sz="1800" dirty="0"/>
              <a:t>In the instant case, XYZ, the Indian Party, is the holding company of LMN, which it has promoted along with XYZIIPL. As LMN has direct investment from XYZ, it is a JV / WOS of the Indian Party and not a first level step down subsidiary. In case LMN had received entire investment from XYZIIPL, it would have been construed as a first level step down subsidiary of XYZ. However, given the shareholding pattern of LMN, there is no issue whatsoever that it is a JV / WOS of Indian Party and not a first level or second level step down subsidiary.</a:t>
            </a:r>
          </a:p>
          <a:p>
            <a:r>
              <a:rPr lang="en-US" sz="1800" dirty="0"/>
              <a:t>As regards extending corporate guarantee on behalf of LMN, it would be permissible under Regn. 6(2)(i)(c) of FEMA 120 within the financial commitment of 400% of the net worth of the Indian Party. As this is a direct case of Indian Party extending guarantee on behalf of its JV / WOS, it does not fall under provisions regulation 6(4)(ii) of FEMA notf. 120 that is applicable to first level and second level step down subsidiaries. Thus the Indian Party can extend the said guarantee under Regn. 6(2)(i)(c) without attracting the provisions relating to first or second level step down subsidiaries. </a:t>
            </a:r>
          </a:p>
          <a:p>
            <a:pPr eaLnBrk="1" hangingPunct="1"/>
            <a:endParaRPr lang="en-US" sz="1800" dirty="0"/>
          </a:p>
        </p:txBody>
      </p:sp>
    </p:spTree>
    <p:extLst>
      <p:ext uri="{BB962C8B-B14F-4D97-AF65-F5344CB8AC3E}">
        <p14:creationId xmlns:p14="http://schemas.microsoft.com/office/powerpoint/2010/main" val="15337840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4 May, 2019</a:t>
            </a:r>
            <a:endParaRPr lang="en-US" dirty="0"/>
          </a:p>
        </p:txBody>
      </p:sp>
      <p:sp>
        <p:nvSpPr>
          <p:cNvPr id="19459" name="Footer Placeholder 4"/>
          <p:cNvSpPr>
            <a:spLocks noGrp="1"/>
          </p:cNvSpPr>
          <p:nvPr>
            <p:ph type="ftr" sz="quarter" idx="11"/>
          </p:nvPr>
        </p:nvSpPr>
        <p:spPr/>
        <p:txBody>
          <a:bodyPr/>
          <a:lstStyle/>
          <a:p>
            <a:pPr>
              <a:defRPr/>
            </a:pPr>
            <a:r>
              <a:rPr lang="en-US"/>
              <a:t>P. P. Shah &amp; Associates</a:t>
            </a:r>
            <a:endParaRPr lang="en-US" dirty="0"/>
          </a:p>
        </p:txBody>
      </p:sp>
      <p:sp>
        <p:nvSpPr>
          <p:cNvPr id="19460" name="Slide Number Placeholder 5"/>
          <p:cNvSpPr>
            <a:spLocks noGrp="1"/>
          </p:cNvSpPr>
          <p:nvPr>
            <p:ph type="sldNum" sz="quarter" idx="12"/>
          </p:nvPr>
        </p:nvSpPr>
        <p:spPr/>
        <p:txBody>
          <a:bodyPr/>
          <a:lstStyle/>
          <a:p>
            <a:pPr>
              <a:defRPr/>
            </a:pPr>
            <a:fld id="{55A3EC6A-1B6B-4012-AF1F-775171CEE9BF}" type="slidenum">
              <a:rPr lang="en-US" smtClean="0"/>
              <a:pPr>
                <a:defRPr/>
              </a:pPr>
              <a:t>41</a:t>
            </a:fld>
            <a:endParaRPr lang="en-US" dirty="0"/>
          </a:p>
        </p:txBody>
      </p:sp>
      <p:sp>
        <p:nvSpPr>
          <p:cNvPr id="61445" name="Rectangle 2"/>
          <p:cNvSpPr>
            <a:spLocks noGrp="1" noChangeArrowheads="1"/>
          </p:cNvSpPr>
          <p:nvPr>
            <p:ph type="title"/>
          </p:nvPr>
        </p:nvSpPr>
        <p:spPr>
          <a:xfrm>
            <a:off x="1143000" y="228600"/>
            <a:ext cx="7793038" cy="914400"/>
          </a:xfrm>
        </p:spPr>
        <p:txBody>
          <a:bodyPr/>
          <a:lstStyle/>
          <a:p>
            <a:pPr eaLnBrk="1" hangingPunct="1"/>
            <a:r>
              <a:rPr lang="en-US" sz="3600" dirty="0"/>
              <a:t>Case study – IV (</a:t>
            </a:r>
            <a:r>
              <a:rPr lang="en-US" sz="3600" dirty="0" err="1"/>
              <a:t>con’t</a:t>
            </a:r>
            <a:r>
              <a:rPr lang="en-US" sz="3600" dirty="0"/>
              <a:t>)</a:t>
            </a:r>
          </a:p>
        </p:txBody>
      </p:sp>
      <p:sp>
        <p:nvSpPr>
          <p:cNvPr id="61446" name="Rectangle 3"/>
          <p:cNvSpPr>
            <a:spLocks noGrp="1" noChangeArrowheads="1"/>
          </p:cNvSpPr>
          <p:nvPr>
            <p:ph type="body" idx="1"/>
          </p:nvPr>
        </p:nvSpPr>
        <p:spPr>
          <a:xfrm>
            <a:off x="533400" y="1371600"/>
            <a:ext cx="8421688" cy="4953000"/>
          </a:xfrm>
        </p:spPr>
        <p:txBody>
          <a:bodyPr/>
          <a:lstStyle/>
          <a:p>
            <a:r>
              <a:rPr lang="en-US" sz="2000" b="1" u="sng" dirty="0"/>
              <a:t>Applicability to case study:</a:t>
            </a:r>
            <a:endParaRPr lang="en-US" sz="2000" dirty="0"/>
          </a:p>
          <a:p>
            <a:r>
              <a:rPr lang="en-US" sz="2000" dirty="0"/>
              <a:t>Q. (a)  Whether guarantee can be  issued by ABC ltd.</a:t>
            </a:r>
          </a:p>
          <a:p>
            <a:r>
              <a:rPr lang="en-US" sz="2000" dirty="0"/>
              <a:t>Ans. (a) Since ABC is an India party, guarantee can be extended by it. However in view of the language used in the Notf. about who can provide loan or guarantee, it is advisable to make a small investment by ABC  along with  XYZ in to LMN ,in order to avoid any issue of contravention in future</a:t>
            </a:r>
          </a:p>
        </p:txBody>
      </p:sp>
    </p:spTree>
    <p:extLst>
      <p:ext uri="{BB962C8B-B14F-4D97-AF65-F5344CB8AC3E}">
        <p14:creationId xmlns:p14="http://schemas.microsoft.com/office/powerpoint/2010/main" val="42896423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4 May, 2019</a:t>
            </a:r>
            <a:endParaRPr lang="en-US" dirty="0"/>
          </a:p>
        </p:txBody>
      </p:sp>
      <p:sp>
        <p:nvSpPr>
          <p:cNvPr id="19459" name="Footer Placeholder 4"/>
          <p:cNvSpPr>
            <a:spLocks noGrp="1"/>
          </p:cNvSpPr>
          <p:nvPr>
            <p:ph type="ftr" sz="quarter" idx="11"/>
          </p:nvPr>
        </p:nvSpPr>
        <p:spPr/>
        <p:txBody>
          <a:bodyPr/>
          <a:lstStyle/>
          <a:p>
            <a:pPr>
              <a:defRPr/>
            </a:pPr>
            <a:r>
              <a:rPr lang="en-US"/>
              <a:t>P. P. Shah &amp; Associates</a:t>
            </a:r>
            <a:endParaRPr lang="en-US" dirty="0"/>
          </a:p>
        </p:txBody>
      </p:sp>
      <p:sp>
        <p:nvSpPr>
          <p:cNvPr id="19460" name="Slide Number Placeholder 5"/>
          <p:cNvSpPr>
            <a:spLocks noGrp="1"/>
          </p:cNvSpPr>
          <p:nvPr>
            <p:ph type="sldNum" sz="quarter" idx="12"/>
          </p:nvPr>
        </p:nvSpPr>
        <p:spPr/>
        <p:txBody>
          <a:bodyPr/>
          <a:lstStyle/>
          <a:p>
            <a:pPr>
              <a:defRPr/>
            </a:pPr>
            <a:fld id="{632B0DFC-41F4-496E-B6CB-AAE3B1A11916}" type="slidenum">
              <a:rPr lang="en-US" smtClean="0"/>
              <a:pPr>
                <a:defRPr/>
              </a:pPr>
              <a:t>42</a:t>
            </a:fld>
            <a:endParaRPr lang="en-US" dirty="0"/>
          </a:p>
        </p:txBody>
      </p:sp>
      <p:sp>
        <p:nvSpPr>
          <p:cNvPr id="62469" name="Rectangle 2"/>
          <p:cNvSpPr>
            <a:spLocks noGrp="1" noChangeArrowheads="1"/>
          </p:cNvSpPr>
          <p:nvPr>
            <p:ph type="title"/>
          </p:nvPr>
        </p:nvSpPr>
        <p:spPr>
          <a:xfrm>
            <a:off x="1143000" y="228600"/>
            <a:ext cx="7793038" cy="914400"/>
          </a:xfrm>
        </p:spPr>
        <p:txBody>
          <a:bodyPr/>
          <a:lstStyle/>
          <a:p>
            <a:pPr eaLnBrk="1" hangingPunct="1"/>
            <a:r>
              <a:rPr lang="en-US" sz="3600" dirty="0"/>
              <a:t>Case study – IV (</a:t>
            </a:r>
            <a:r>
              <a:rPr lang="en-US" sz="3600" dirty="0" err="1"/>
              <a:t>con’t</a:t>
            </a:r>
            <a:r>
              <a:rPr lang="en-US" sz="3600" dirty="0"/>
              <a:t>)</a:t>
            </a:r>
          </a:p>
        </p:txBody>
      </p:sp>
      <p:sp>
        <p:nvSpPr>
          <p:cNvPr id="62470" name="Rectangle 3"/>
          <p:cNvSpPr>
            <a:spLocks noGrp="1" noChangeArrowheads="1"/>
          </p:cNvSpPr>
          <p:nvPr>
            <p:ph type="body" idx="1"/>
          </p:nvPr>
        </p:nvSpPr>
        <p:spPr>
          <a:xfrm>
            <a:off x="533400" y="1371600"/>
            <a:ext cx="8421688" cy="4953000"/>
          </a:xfrm>
        </p:spPr>
        <p:txBody>
          <a:bodyPr/>
          <a:lstStyle/>
          <a:p>
            <a:r>
              <a:rPr lang="en-US" sz="1800" b="1" u="sng" dirty="0"/>
              <a:t>Applicability to case study:</a:t>
            </a:r>
            <a:endParaRPr lang="en-US" sz="1800" dirty="0"/>
          </a:p>
          <a:p>
            <a:r>
              <a:rPr lang="en-US" sz="1800" dirty="0"/>
              <a:t>Q. (b)  Whether LMN is a first level step down subsidiary or a second level step down subsidiary for Indian party that intends to issue a corporate guarantee to AAA Bank, India for the purpose of providing the facility for Euro 10mn to LMN?</a:t>
            </a:r>
          </a:p>
          <a:p>
            <a:r>
              <a:rPr lang="en-US" sz="1800" dirty="0"/>
              <a:t>A. (b)  As discussed in detail , LMN has received direct investment from the Indian Party, it shall be regarded as an JV / WOS of such Indian Party and not a step down subsidiary and guarantee can be extended under Regn. 6(2)(i)(c) of FEMA 120 within the limit of 400% of net worth without attracting the provisions &amp; restrictions relating to step down subsidiaries. Further, even If LMN was an 100% subsidiary of XYZIIPL, only in that case would it would be considered as 1</a:t>
            </a:r>
            <a:r>
              <a:rPr lang="en-US" sz="1800" baseline="30000" dirty="0"/>
              <a:t>st</a:t>
            </a:r>
            <a:r>
              <a:rPr lang="en-US" sz="1800" dirty="0"/>
              <a:t> level step down subsidiary of the Indian Party and guarantee could be extended by such Indian Party under the automatic route as provided under regulation 6(4)(ii)of Notf. 120. Thus in no case is LMN a second level subsidiary which would have necessitated RBI approval for guarantee by Indian Party.</a:t>
            </a:r>
          </a:p>
          <a:p>
            <a:pPr eaLnBrk="1" hangingPunct="1">
              <a:buFont typeface="Wingdings" pitchFamily="2" charset="2"/>
              <a:buNone/>
            </a:pPr>
            <a:endParaRPr lang="en-US" sz="1800" dirty="0"/>
          </a:p>
        </p:txBody>
      </p:sp>
    </p:spTree>
    <p:extLst>
      <p:ext uri="{BB962C8B-B14F-4D97-AF65-F5344CB8AC3E}">
        <p14:creationId xmlns:p14="http://schemas.microsoft.com/office/powerpoint/2010/main" val="6063523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1150938" y="214313"/>
            <a:ext cx="7793037" cy="776287"/>
          </a:xfrm>
        </p:spPr>
        <p:txBody>
          <a:bodyPr/>
          <a:lstStyle/>
          <a:p>
            <a:r>
              <a:rPr lang="en-US" sz="3200" dirty="0"/>
              <a:t>Practical Issues - ODI Policy</a:t>
            </a:r>
          </a:p>
        </p:txBody>
      </p:sp>
      <p:sp>
        <p:nvSpPr>
          <p:cNvPr id="63491" name="Content Placeholder 2"/>
          <p:cNvSpPr>
            <a:spLocks noGrp="1"/>
          </p:cNvSpPr>
          <p:nvPr>
            <p:ph idx="1"/>
          </p:nvPr>
        </p:nvSpPr>
        <p:spPr>
          <a:xfrm>
            <a:off x="600074" y="1109662"/>
            <a:ext cx="8355013" cy="5274212"/>
          </a:xfrm>
        </p:spPr>
        <p:txBody>
          <a:bodyPr/>
          <a:lstStyle/>
          <a:p>
            <a:pPr>
              <a:buSzPct val="125000"/>
              <a:buFont typeface="Wingdings" panose="05000000000000000000" pitchFamily="2" charset="2"/>
              <a:buChar char="§"/>
            </a:pPr>
            <a:r>
              <a:rPr lang="en-US" sz="1600" b="1" dirty="0">
                <a:latin typeface="Calibri" panose="020F0502020204030204" pitchFamily="34" charset="0"/>
                <a:cs typeface="Calibri" panose="020F0502020204030204" pitchFamily="34" charset="0"/>
              </a:rPr>
              <a:t> Other key issues arising under ODI &amp; LRS:</a:t>
            </a:r>
          </a:p>
          <a:p>
            <a:r>
              <a:rPr lang="en-US" sz="1600" dirty="0">
                <a:latin typeface="Calibri" panose="020F0502020204030204" pitchFamily="34" charset="0"/>
                <a:cs typeface="Calibri" panose="020F0502020204030204" pitchFamily="34" charset="0"/>
              </a:rPr>
              <a:t>What is the status of investments in unlisted pvt. companies done under LRS prior to Aug. 2013?</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Is Form APR required to be filed?</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But UIN was not required earlier under LRS. So will RBI issue UIN for such old cases?</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Or do the above investments need to be liquidated / exited?</a:t>
            </a:r>
          </a:p>
          <a:p>
            <a:pPr lvl="1">
              <a:buFont typeface="Wingdings" panose="05000000000000000000" pitchFamily="2" charset="2"/>
              <a:buChar char="Ø"/>
            </a:pPr>
            <a:r>
              <a:rPr lang="en-US" sz="1600" dirty="0">
                <a:solidFill>
                  <a:srgbClr val="000000"/>
                </a:solidFill>
                <a:latin typeface="Calibri" panose="020F0502020204030204" pitchFamily="34" charset="0"/>
              </a:rPr>
              <a:t>It is learnt that these matters of investment in the overseas companies are subject matter of Compounding</a:t>
            </a:r>
            <a:endParaRPr lang="en-US" sz="1600" dirty="0">
              <a:latin typeface="Calibri" panose="020F0502020204030204" pitchFamily="34" charset="0"/>
              <a:cs typeface="Calibri" panose="020F0502020204030204" pitchFamily="34" charset="0"/>
            </a:endParaRP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What if investment in above </a:t>
            </a:r>
            <a:r>
              <a:rPr lang="en-US" sz="1600" dirty="0" smtClean="0">
                <a:latin typeface="Calibri" panose="020F0502020204030204" pitchFamily="34" charset="0"/>
                <a:cs typeface="Calibri" panose="020F0502020204030204" pitchFamily="34" charset="0"/>
              </a:rPr>
              <a:t>unlisted company </a:t>
            </a:r>
            <a:r>
              <a:rPr lang="en-US" sz="1600" dirty="0">
                <a:latin typeface="Calibri" panose="020F0502020204030204" pitchFamily="34" charset="0"/>
                <a:cs typeface="Calibri" panose="020F0502020204030204" pitchFamily="34" charset="0"/>
              </a:rPr>
              <a:t>through LRS was in nature of portfolio investment?</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If yes, will it be outside the purview of FEMA Ntf. 120 i.e. no requirement of filing of APR / disinvestment report / valuation, etc. ?</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Portfolio Investment is not defined in FEMA or in any of its regulations. The Advance Law Lexicon defines the term ‘portfolio investment’ as “the purchase of foreign financial asset with the purpose of deriving returns from the security without intervening in the management of the foreign operations”. Hence, issue arises as to whether investment in unlisted securities can be considered as portfolio investment if it does not involve management participation or control because,  as per common parlance, only listed investments are generally considered as portfolio investments. </a:t>
            </a:r>
          </a:p>
          <a:p>
            <a:pPr lvl="1">
              <a:buFont typeface="Wingdings" panose="05000000000000000000" pitchFamily="2" charset="2"/>
              <a:buChar char="Ø"/>
            </a:pPr>
            <a:endParaRPr lang="en-US" sz="1600" dirty="0">
              <a:latin typeface="Calibri" panose="020F0502020204030204" pitchFamily="34" charset="0"/>
              <a:cs typeface="Calibri" panose="020F0502020204030204" pitchFamily="34" charset="0"/>
            </a:endParaRPr>
          </a:p>
        </p:txBody>
      </p:sp>
      <p:sp>
        <p:nvSpPr>
          <p:cNvPr id="60420" name="Date Placeholder 3"/>
          <p:cNvSpPr>
            <a:spLocks noGrp="1"/>
          </p:cNvSpPr>
          <p:nvPr>
            <p:ph type="dt" sz="quarter" idx="10"/>
          </p:nvPr>
        </p:nvSpPr>
        <p:spPr>
          <a:xfrm>
            <a:off x="478302" y="6383874"/>
            <a:ext cx="1905000" cy="457200"/>
          </a:xfrm>
        </p:spPr>
        <p:txBody>
          <a:bodyPr/>
          <a:lstStyle/>
          <a:p>
            <a:pPr>
              <a:defRPr/>
            </a:pPr>
            <a:r>
              <a:rPr lang="en-US" smtClean="0"/>
              <a:t>4 May, 2019</a:t>
            </a:r>
            <a:endParaRPr lang="en-US" dirty="0"/>
          </a:p>
        </p:txBody>
      </p:sp>
      <p:sp>
        <p:nvSpPr>
          <p:cNvPr id="60422" name="Slide Number Placeholder 5"/>
          <p:cNvSpPr>
            <a:spLocks noGrp="1"/>
          </p:cNvSpPr>
          <p:nvPr>
            <p:ph type="sldNum" sz="quarter" idx="12"/>
          </p:nvPr>
        </p:nvSpPr>
        <p:spPr>
          <a:xfrm>
            <a:off x="7239000" y="6341012"/>
            <a:ext cx="1905000" cy="457200"/>
          </a:xfrm>
        </p:spPr>
        <p:txBody>
          <a:bodyPr/>
          <a:lstStyle/>
          <a:p>
            <a:pPr>
              <a:defRPr/>
            </a:pPr>
            <a:fld id="{3BA56FA4-C03A-412E-98CD-B140AA0A7B72}" type="slidenum">
              <a:rPr lang="en-US" smtClean="0"/>
              <a:pPr>
                <a:defRPr/>
              </a:pPr>
              <a:t>43</a:t>
            </a:fld>
            <a:endParaRPr lang="en-US" dirty="0"/>
          </a:p>
        </p:txBody>
      </p:sp>
      <p:sp>
        <p:nvSpPr>
          <p:cNvPr id="2" name="Footer Placeholder 1"/>
          <p:cNvSpPr>
            <a:spLocks noGrp="1"/>
          </p:cNvSpPr>
          <p:nvPr>
            <p:ph type="ftr" sz="quarter" idx="11"/>
          </p:nvPr>
        </p:nvSpPr>
        <p:spPr>
          <a:xfrm>
            <a:off x="3714750" y="6383874"/>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3365522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384315"/>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914400" y="1219200"/>
            <a:ext cx="8040688" cy="5322277"/>
          </a:xfrm>
        </p:spPr>
        <p:txBody>
          <a:bodyPr/>
          <a:lstStyle/>
          <a:p>
            <a:r>
              <a:rPr lang="en-US" sz="1500" b="1" dirty="0" smtClean="0">
                <a:latin typeface="Calibri" panose="020F0502020204030204" pitchFamily="34" charset="0"/>
                <a:cs typeface="Calibri" panose="020F0502020204030204" pitchFamily="34" charset="0"/>
              </a:rPr>
              <a:t>Key </a:t>
            </a:r>
            <a:r>
              <a:rPr lang="en-US" sz="1500" b="1" dirty="0">
                <a:latin typeface="Calibri" panose="020F0502020204030204" pitchFamily="34" charset="0"/>
                <a:cs typeface="Calibri" panose="020F0502020204030204" pitchFamily="34" charset="0"/>
              </a:rPr>
              <a:t>Issues (con’t):</a:t>
            </a:r>
          </a:p>
          <a:p>
            <a:r>
              <a:rPr lang="en-US" sz="1600" dirty="0" smtClean="0">
                <a:latin typeface="Calibri" panose="020F0502020204030204" pitchFamily="34" charset="0"/>
                <a:cs typeface="Calibri" panose="020F0502020204030204" pitchFamily="34" charset="0"/>
              </a:rPr>
              <a:t>What </a:t>
            </a:r>
            <a:r>
              <a:rPr lang="en-US" sz="1600" dirty="0">
                <a:latin typeface="Calibri" panose="020F0502020204030204" pitchFamily="34" charset="0"/>
                <a:cs typeface="Calibri" panose="020F0502020204030204" pitchFamily="34" charset="0"/>
              </a:rPr>
              <a:t>if investment in above company was  made when person was resident outside India  (or it was inherited from a person resident outside India) and  he is now contemplating further investment in same company under LRS? </a:t>
            </a:r>
          </a:p>
          <a:p>
            <a:pPr lvl="1">
              <a:buFont typeface="Wingdings" panose="05000000000000000000" pitchFamily="2" charset="2"/>
              <a:buChar char="Ø"/>
            </a:pPr>
            <a:r>
              <a:rPr lang="en-US" sz="1600" dirty="0">
                <a:latin typeface="Calibri" panose="020F0502020204030204" pitchFamily="34" charset="0"/>
                <a:cs typeface="Calibri" panose="020F0502020204030204" pitchFamily="34" charset="0"/>
              </a:rPr>
              <a:t>In such cases, will conditions of FEMA </a:t>
            </a:r>
            <a:r>
              <a:rPr lang="en-US" sz="1600" dirty="0" err="1">
                <a:latin typeface="Calibri" panose="020F0502020204030204" pitchFamily="34" charset="0"/>
                <a:cs typeface="Calibri" panose="020F0502020204030204" pitchFamily="34" charset="0"/>
              </a:rPr>
              <a:t>Ntf</a:t>
            </a:r>
            <a:r>
              <a:rPr lang="en-US" sz="1600" dirty="0">
                <a:latin typeface="Calibri" panose="020F0502020204030204" pitchFamily="34" charset="0"/>
                <a:cs typeface="Calibri" panose="020F0502020204030204" pitchFamily="34" charset="0"/>
              </a:rPr>
              <a:t>. 120 apply pro-rata to the two methods of investment or will the entire investment be subjected to the rigors such as filing of APR / valuation  / divestment report, etc.?</a:t>
            </a:r>
          </a:p>
          <a:p>
            <a:pPr>
              <a:buClr>
                <a:schemeClr val="tx2"/>
              </a:buClr>
              <a:buSzPct val="70000"/>
            </a:pPr>
            <a:r>
              <a:rPr lang="en-US" sz="1600" dirty="0">
                <a:latin typeface="Calibri" panose="020F0502020204030204" pitchFamily="34" charset="0"/>
                <a:cs typeface="Calibri" panose="020F0502020204030204" pitchFamily="34" charset="0"/>
              </a:rPr>
              <a:t>What if </a:t>
            </a:r>
            <a:r>
              <a:rPr lang="en-US" sz="1600" dirty="0" smtClean="0">
                <a:latin typeface="Calibri" panose="020F0502020204030204" pitchFamily="34" charset="0"/>
                <a:cs typeface="Calibri" panose="020F0502020204030204" pitchFamily="34" charset="0"/>
              </a:rPr>
              <a:t>investment is contemplated by an individual under LRS along with another </a:t>
            </a:r>
            <a:r>
              <a:rPr lang="en-US" sz="1600" smtClean="0">
                <a:latin typeface="Calibri" panose="020F0502020204030204" pitchFamily="34" charset="0"/>
                <a:cs typeface="Calibri" panose="020F0502020204030204" pitchFamily="34" charset="0"/>
              </a:rPr>
              <a:t>Indian Company? </a:t>
            </a:r>
            <a:r>
              <a:rPr lang="en-US" sz="1600" dirty="0" smtClean="0">
                <a:latin typeface="Calibri" panose="020F0502020204030204" pitchFamily="34" charset="0"/>
                <a:cs typeface="Calibri" panose="020F0502020204030204" pitchFamily="34" charset="0"/>
              </a:rPr>
              <a:t>What would be the implications particularly with regard to:</a:t>
            </a:r>
          </a:p>
          <a:p>
            <a:pPr lvl="1">
              <a:buClr>
                <a:srgbClr val="FF0000"/>
              </a:buClr>
              <a:buSzPct val="70000"/>
              <a:buFont typeface="Wingdings" panose="05000000000000000000" pitchFamily="2" charset="2"/>
              <a:buChar char="Ø"/>
            </a:pPr>
            <a:r>
              <a:rPr lang="en-US" sz="1600" dirty="0" smtClean="0">
                <a:latin typeface="Calibri" panose="020F0502020204030204" pitchFamily="34" charset="0"/>
                <a:cs typeface="Calibri" panose="020F0502020204030204" pitchFamily="34" charset="0"/>
              </a:rPr>
              <a:t>Downstream activities by the overseas company,</a:t>
            </a:r>
          </a:p>
          <a:p>
            <a:pPr lvl="1">
              <a:buClr>
                <a:srgbClr val="FF0000"/>
              </a:buClr>
              <a:buSzPct val="70000"/>
              <a:buFont typeface="Wingdings" panose="05000000000000000000" pitchFamily="2" charset="2"/>
              <a:buChar char="Ø"/>
            </a:pPr>
            <a:r>
              <a:rPr lang="en-US" sz="1600" dirty="0" smtClean="0">
                <a:latin typeface="Calibri" panose="020F0502020204030204" pitchFamily="34" charset="0"/>
                <a:cs typeface="Calibri" panose="020F0502020204030204" pitchFamily="34" charset="0"/>
              </a:rPr>
              <a:t>Lending by Indian Party to the overseas company</a:t>
            </a:r>
            <a:endParaRPr lang="en-US" sz="1600" dirty="0">
              <a:latin typeface="Calibri" panose="020F0502020204030204" pitchFamily="34" charset="0"/>
              <a:cs typeface="Calibri" panose="020F0502020204030204" pitchFamily="34" charset="0"/>
            </a:endParaRPr>
          </a:p>
          <a:p>
            <a:pPr>
              <a:buClr>
                <a:schemeClr val="tx2"/>
              </a:buClr>
              <a:buSzPct val="70000"/>
            </a:pPr>
            <a:endParaRPr lang="en-US" sz="1600" dirty="0" smtClean="0">
              <a:latin typeface="Calibri" panose="020F0502020204030204" pitchFamily="34" charset="0"/>
              <a:cs typeface="Calibri" panose="020F0502020204030204" pitchFamily="34" charset="0"/>
            </a:endParaRPr>
          </a:p>
          <a:p>
            <a:pPr>
              <a:buClr>
                <a:schemeClr val="tx2"/>
              </a:buClr>
              <a:buSzPct val="70000"/>
            </a:pPr>
            <a:endParaRPr lang="en-US" sz="1600" dirty="0">
              <a:latin typeface="Calibri" panose="020F0502020204030204" pitchFamily="34" charset="0"/>
              <a:cs typeface="Calibri" panose="020F0502020204030204" pitchFamily="34" charset="0"/>
            </a:endParaRPr>
          </a:p>
          <a:p>
            <a:pPr>
              <a:buClr>
                <a:schemeClr val="tx2"/>
              </a:buClr>
              <a:buSzPct val="70000"/>
            </a:pPr>
            <a:endParaRPr lang="en-US" sz="1600" dirty="0" smtClean="0">
              <a:latin typeface="Calibri" panose="020F0502020204030204" pitchFamily="34" charset="0"/>
              <a:cs typeface="Calibri" panose="020F0502020204030204" pitchFamily="34" charset="0"/>
            </a:endParaRPr>
          </a:p>
          <a:p>
            <a:pPr>
              <a:buClr>
                <a:schemeClr val="tx2"/>
              </a:buClr>
              <a:buSzPct val="70000"/>
            </a:pPr>
            <a:endParaRPr lang="en-US" sz="1600" dirty="0">
              <a:latin typeface="Calibri" panose="020F0502020204030204" pitchFamily="34" charset="0"/>
              <a:cs typeface="Calibri" panose="020F0502020204030204" pitchFamily="34" charset="0"/>
            </a:endParaRPr>
          </a:p>
          <a:p>
            <a:pPr>
              <a:buClr>
                <a:schemeClr val="tx2"/>
              </a:buClr>
              <a:buSzPct val="70000"/>
            </a:pPr>
            <a:endParaRPr lang="en-US" sz="1600" dirty="0" smtClean="0">
              <a:latin typeface="Calibri" panose="020F0502020204030204" pitchFamily="34" charset="0"/>
              <a:cs typeface="Calibri" panose="020F0502020204030204" pitchFamily="34" charset="0"/>
            </a:endParaRPr>
          </a:p>
          <a:p>
            <a:pPr>
              <a:buClr>
                <a:schemeClr val="tx2"/>
              </a:buClr>
              <a:buSzPct val="70000"/>
            </a:pPr>
            <a:endParaRPr lang="en-US" sz="1600" dirty="0">
              <a:latin typeface="Calibri" panose="020F0502020204030204" pitchFamily="34" charset="0"/>
              <a:cs typeface="Calibri" panose="020F0502020204030204" pitchFamily="34" charset="0"/>
            </a:endParaRPr>
          </a:p>
          <a:p>
            <a:pPr>
              <a:buClr>
                <a:schemeClr val="tx2"/>
              </a:buClr>
              <a:buSzPct val="70000"/>
            </a:pPr>
            <a:endParaRPr lang="en-US" sz="1600" dirty="0" smtClean="0">
              <a:latin typeface="Calibri" panose="020F0502020204030204" pitchFamily="34" charset="0"/>
              <a:cs typeface="Calibri" panose="020F0502020204030204" pitchFamily="34" charset="0"/>
            </a:endParaRPr>
          </a:p>
          <a:p>
            <a:pPr>
              <a:buClr>
                <a:schemeClr val="tx2"/>
              </a:buClr>
              <a:buSzPct val="70000"/>
            </a:pPr>
            <a:endParaRPr lang="en-US" sz="16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729038" y="6384315"/>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2894989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243638"/>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914400" y="1219200"/>
            <a:ext cx="8040688" cy="5322277"/>
          </a:xfrm>
        </p:spPr>
        <p:txBody>
          <a:bodyPr/>
          <a:lstStyle/>
          <a:p>
            <a:r>
              <a:rPr lang="en-US" sz="1500" b="1" dirty="0">
                <a:latin typeface="Calibri" panose="020F0502020204030204" pitchFamily="34" charset="0"/>
                <a:cs typeface="Calibri" panose="020F0502020204030204" pitchFamily="34" charset="0"/>
              </a:rPr>
              <a:t>Overseas Direct Investment for purpose of attracting FDI:</a:t>
            </a: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Often, when structuring foreign direct investment into India, the Indian co-promoters realize that their foreign co-promoters desire to route the FDI through a holding company in a suitable international jurisdiction due to various reasons such as efficient shareholder control, brand image, licensing of Intellectual Property, etc. As a result, the Indian co-promoters are required to contribute to the equity of the foreign holding company by way of ODI which then, in turn, makes FDI into India. Although, there is no specific bar in the FEMA regulations against such a structure, regulators have raised concerns over re-routing of funds to India / round-tripping.</a:t>
            </a:r>
          </a:p>
          <a:p>
            <a:r>
              <a:rPr lang="en-US" sz="1500" dirty="0">
                <a:latin typeface="Calibri" panose="020F0502020204030204" pitchFamily="34" charset="0"/>
                <a:cs typeface="Calibri" panose="020F0502020204030204" pitchFamily="34" charset="0"/>
              </a:rPr>
              <a:t>However, FEMA regulations have recognized that overseas direct investments may be made in JV / WOS in order to attract FDI into India as is evidenced from the old Form APR (point J.(v)) as well as the current one (point V(iv)).</a:t>
            </a:r>
          </a:p>
          <a:p>
            <a:endParaRPr lang="en-US" sz="1500" b="1" dirty="0">
              <a:latin typeface="Calibri" panose="020F0502020204030204" pitchFamily="34" charset="0"/>
              <a:cs typeface="Calibri" panose="020F0502020204030204" pitchFamily="34" charset="0"/>
            </a:endParaRPr>
          </a:p>
          <a:p>
            <a:r>
              <a:rPr lang="en-US" sz="15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While the concerns of the regulators can be appreciated, if the foreign holding company is utilizing its profit reserves to make FDI, would it still amount to re-routing / round-tripping?</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What if amount is borrowed by the foreign holding company and invested in India?</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38252640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74259" y="6243638"/>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46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a:t>Practical Issues - ODI Policy (con’t)</a:t>
            </a:r>
          </a:p>
        </p:txBody>
      </p:sp>
      <p:sp>
        <p:nvSpPr>
          <p:cNvPr id="9222" name="Content Placeholder 6"/>
          <p:cNvSpPr>
            <a:spLocks noGrp="1"/>
          </p:cNvSpPr>
          <p:nvPr>
            <p:ph idx="1"/>
          </p:nvPr>
        </p:nvSpPr>
        <p:spPr>
          <a:xfrm>
            <a:off x="685800" y="1219200"/>
            <a:ext cx="8269288" cy="5322277"/>
          </a:xfrm>
        </p:spPr>
        <p:txBody>
          <a:bodyPr/>
          <a:lstStyle/>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Investment by </a:t>
            </a:r>
            <a:r>
              <a:rPr lang="en-US" sz="2400" dirty="0" err="1">
                <a:latin typeface="Calibri" panose="020F0502020204030204" pitchFamily="34" charset="0"/>
                <a:cs typeface="Calibri" panose="020F0502020204030204" pitchFamily="34" charset="0"/>
              </a:rPr>
              <a:t>Navratna</a:t>
            </a:r>
            <a:r>
              <a:rPr lang="en-US" sz="2400" dirty="0">
                <a:latin typeface="Calibri" panose="020F0502020204030204" pitchFamily="34" charset="0"/>
                <a:cs typeface="Calibri" panose="020F0502020204030204" pitchFamily="34" charset="0"/>
              </a:rPr>
              <a:t> Oil Companies – Is it in nature of Branch operations?</a:t>
            </a:r>
          </a:p>
          <a:p>
            <a:endParaRPr lang="en-US" sz="2400" dirty="0">
              <a:latin typeface="Calibri" panose="020F0502020204030204" pitchFamily="34" charset="0"/>
              <a:cs typeface="Calibri" panose="020F0502020204030204" pitchFamily="34" charset="0"/>
            </a:endParaRPr>
          </a:p>
          <a:p>
            <a:r>
              <a:rPr lang="en-US" sz="2400" dirty="0">
                <a:latin typeface="Calibri" panose="020F0502020204030204" pitchFamily="34" charset="0"/>
                <a:cs typeface="Calibri" panose="020F0502020204030204" pitchFamily="34" charset="0"/>
              </a:rPr>
              <a:t>Gift of foreign securities by Resident to Resident – Whether it is a Current account transaction?</a:t>
            </a: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425747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xfrm>
            <a:off x="433388"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mtClean="0"/>
              <a:t>4 May, 2019</a:t>
            </a:r>
            <a:endParaRPr lang="en-US" altLang="en-US" dirty="0"/>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87D7067F-F64D-443D-BEA6-9F24B9C87809}" type="slidenum">
              <a:rPr lang="en-US" altLang="en-US"/>
              <a:pPr eaLnBrk="1" hangingPunct="1"/>
              <a:t>47</a:t>
            </a:fld>
            <a:endParaRPr lang="en-US" altLang="en-US"/>
          </a:p>
        </p:txBody>
      </p:sp>
      <p:sp>
        <p:nvSpPr>
          <p:cNvPr id="32773" name="Rectangle 2"/>
          <p:cNvSpPr>
            <a:spLocks noGrp="1" noChangeArrowheads="1"/>
          </p:cNvSpPr>
          <p:nvPr>
            <p:ph type="title"/>
          </p:nvPr>
        </p:nvSpPr>
        <p:spPr>
          <a:xfrm>
            <a:off x="1150938" y="228600"/>
            <a:ext cx="7793037" cy="990600"/>
          </a:xfrm>
        </p:spPr>
        <p:txBody>
          <a:bodyPr/>
          <a:lstStyle/>
          <a:p>
            <a:pPr algn="ctr" eaLnBrk="1" hangingPunct="1"/>
            <a:r>
              <a:rPr lang="en-US" altLang="en-US" sz="3600"/>
              <a:t>FACTOR AFFECTING OVERSEAS INVESTMENT</a:t>
            </a:r>
          </a:p>
        </p:txBody>
      </p:sp>
      <p:sp>
        <p:nvSpPr>
          <p:cNvPr id="32774" name="Rectangle 3"/>
          <p:cNvSpPr>
            <a:spLocks noGrp="1" noChangeArrowheads="1"/>
          </p:cNvSpPr>
          <p:nvPr>
            <p:ph type="body" idx="1"/>
          </p:nvPr>
        </p:nvSpPr>
        <p:spPr/>
        <p:txBody>
          <a:bodyPr/>
          <a:lstStyle/>
          <a:p>
            <a:pPr eaLnBrk="1" hangingPunct="1"/>
            <a:r>
              <a:rPr lang="en-US" altLang="en-US"/>
              <a:t>General Factors</a:t>
            </a:r>
          </a:p>
          <a:p>
            <a:pPr eaLnBrk="1" hangingPunct="1"/>
            <a:r>
              <a:rPr lang="en-US" altLang="en-US"/>
              <a:t>Corporate Factors</a:t>
            </a:r>
          </a:p>
          <a:p>
            <a:pPr eaLnBrk="1" hangingPunct="1"/>
            <a:r>
              <a:rPr lang="en-US" altLang="en-US"/>
              <a:t>Tax Factors</a:t>
            </a:r>
          </a:p>
          <a:p>
            <a:pPr eaLnBrk="1" hangingPunct="1"/>
            <a:r>
              <a:rPr lang="en-US" altLang="en-US"/>
              <a:t>KYC &amp; Bank Accounts</a:t>
            </a:r>
          </a:p>
        </p:txBody>
      </p:sp>
    </p:spTree>
    <p:extLst>
      <p:ext uri="{BB962C8B-B14F-4D97-AF65-F5344CB8AC3E}">
        <p14:creationId xmlns:p14="http://schemas.microsoft.com/office/powerpoint/2010/main" val="31354899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3"/>
          <p:cNvSpPr>
            <a:spLocks noGrp="1"/>
          </p:cNvSpPr>
          <p:nvPr>
            <p:ph type="dt" sz="quarter" idx="10"/>
          </p:nvPr>
        </p:nvSpPr>
        <p:spPr>
          <a:xfrm>
            <a:off x="555625" y="64008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mtClean="0"/>
              <a:t>4 May, 2019</a:t>
            </a:r>
            <a:endParaRPr lang="en-US" altLang="en-US" dirty="0"/>
          </a:p>
        </p:txBody>
      </p:sp>
      <p:sp>
        <p:nvSpPr>
          <p:cNvPr id="33795" name="Footer Placeholder 4"/>
          <p:cNvSpPr>
            <a:spLocks noGrp="1"/>
          </p:cNvSpPr>
          <p:nvPr>
            <p:ph type="ftr" sz="quarter" idx="11"/>
          </p:nvPr>
        </p:nvSpPr>
        <p:spPr>
          <a:xfrm>
            <a:off x="3599656" y="6372225"/>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dirty="0"/>
              <a:t>P. P. Shah &amp; Associates</a:t>
            </a:r>
          </a:p>
        </p:txBody>
      </p:sp>
      <p:sp>
        <p:nvSpPr>
          <p:cNvPr id="33796" name="Slide Number Placeholder 5"/>
          <p:cNvSpPr>
            <a:spLocks noGrp="1"/>
          </p:cNvSpPr>
          <p:nvPr>
            <p:ph type="sldNum" sz="quarter" idx="12"/>
          </p:nvPr>
        </p:nvSpPr>
        <p:spPr>
          <a:xfrm>
            <a:off x="7038975" y="6372225"/>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214A27DD-9383-417A-9EBC-673ABFE9A758}" type="slidenum">
              <a:rPr lang="en-US" altLang="en-US"/>
              <a:pPr eaLnBrk="1" hangingPunct="1"/>
              <a:t>48</a:t>
            </a:fld>
            <a:endParaRPr lang="en-US" altLang="en-US" dirty="0"/>
          </a:p>
        </p:txBody>
      </p:sp>
      <p:sp>
        <p:nvSpPr>
          <p:cNvPr id="33797" name="Rectangle 2"/>
          <p:cNvSpPr>
            <a:spLocks noGrp="1" noChangeArrowheads="1"/>
          </p:cNvSpPr>
          <p:nvPr>
            <p:ph type="title"/>
          </p:nvPr>
        </p:nvSpPr>
        <p:spPr>
          <a:xfrm>
            <a:off x="1150938" y="214313"/>
            <a:ext cx="7793037" cy="852487"/>
          </a:xfrm>
        </p:spPr>
        <p:txBody>
          <a:bodyPr/>
          <a:lstStyle/>
          <a:p>
            <a:pPr algn="ctr" eaLnBrk="1" hangingPunct="1"/>
            <a:r>
              <a:rPr lang="en-US" altLang="en-US"/>
              <a:t>General Factors</a:t>
            </a:r>
          </a:p>
        </p:txBody>
      </p:sp>
      <p:sp>
        <p:nvSpPr>
          <p:cNvPr id="33798" name="Rectangle 3"/>
          <p:cNvSpPr>
            <a:spLocks noGrp="1" noChangeArrowheads="1"/>
          </p:cNvSpPr>
          <p:nvPr>
            <p:ph type="body" idx="1"/>
          </p:nvPr>
        </p:nvSpPr>
        <p:spPr>
          <a:xfrm>
            <a:off x="685800" y="1295400"/>
            <a:ext cx="8153400" cy="4953000"/>
          </a:xfrm>
        </p:spPr>
        <p:txBody>
          <a:bodyPr/>
          <a:lstStyle/>
          <a:p>
            <a:pPr eaLnBrk="1" hangingPunct="1"/>
            <a:r>
              <a:rPr lang="en-US" altLang="en-US" sz="2000"/>
              <a:t>The selection  of the most suitable jurisdiction  for either international trade or investment can often be difficult  and requires very  careful consideration. It is important to select a jurisdiction that is well suited to specific corporate and personal needs and it should meet the following criteria :-</a:t>
            </a:r>
            <a:br>
              <a:rPr lang="en-US" altLang="en-US" sz="2000"/>
            </a:br>
            <a:r>
              <a:rPr lang="en-US" altLang="en-US" sz="1900"/>
              <a:t>1)	Political and Economic Stability</a:t>
            </a:r>
            <a:br>
              <a:rPr lang="en-US" altLang="en-US" sz="1900"/>
            </a:br>
            <a:r>
              <a:rPr lang="en-US" altLang="en-US" sz="1900"/>
              <a:t>2)	Legislation</a:t>
            </a:r>
            <a:br>
              <a:rPr lang="en-US" altLang="en-US" sz="1900"/>
            </a:br>
            <a:r>
              <a:rPr lang="en-US" altLang="en-US" sz="1900"/>
              <a:t>3)	Basic Desirable Corporate Characteristics </a:t>
            </a:r>
            <a:br>
              <a:rPr lang="en-US" altLang="en-US" sz="1900"/>
            </a:br>
            <a:r>
              <a:rPr lang="en-US" altLang="en-US" sz="1900"/>
              <a:t>4)	Professional Infrastructure</a:t>
            </a:r>
            <a:br>
              <a:rPr lang="en-US" altLang="en-US" sz="1900"/>
            </a:br>
            <a:r>
              <a:rPr lang="en-US" altLang="en-US" sz="1900"/>
              <a:t>5)	Comparison of Company Law</a:t>
            </a:r>
            <a:br>
              <a:rPr lang="en-US" altLang="en-US" sz="1900"/>
            </a:br>
            <a:r>
              <a:rPr lang="en-US" altLang="en-US" sz="1900"/>
              <a:t>6)	Time Zone</a:t>
            </a:r>
            <a:br>
              <a:rPr lang="en-US" altLang="en-US" sz="1900"/>
            </a:br>
            <a:r>
              <a:rPr lang="en-US" altLang="en-US" sz="1900"/>
              <a:t>7)	Market globalization and deregulation</a:t>
            </a:r>
            <a:br>
              <a:rPr lang="en-US" altLang="en-US" sz="1900"/>
            </a:br>
            <a:r>
              <a:rPr lang="en-US" altLang="en-US" sz="1900"/>
              <a:t>8)	The Internationalization of business</a:t>
            </a:r>
            <a:br>
              <a:rPr lang="en-US" altLang="en-US" sz="1900"/>
            </a:br>
            <a:r>
              <a:rPr lang="en-US" altLang="en-US" sz="1900"/>
              <a:t>9)	The lifting of trade barriers</a:t>
            </a:r>
            <a:br>
              <a:rPr lang="en-US" altLang="en-US" sz="1900"/>
            </a:br>
            <a:r>
              <a:rPr lang="en-US" altLang="en-US" sz="1900"/>
              <a:t>10)	A trend towards steady global economic growth</a:t>
            </a:r>
            <a:br>
              <a:rPr lang="en-US" altLang="en-US" sz="1900"/>
            </a:br>
            <a:r>
              <a:rPr lang="en-US" altLang="en-US" sz="1900"/>
              <a:t>11)	Global relaxation of foreign exchange controls</a:t>
            </a:r>
          </a:p>
        </p:txBody>
      </p:sp>
    </p:spTree>
    <p:extLst>
      <p:ext uri="{BB962C8B-B14F-4D97-AF65-F5344CB8AC3E}">
        <p14:creationId xmlns:p14="http://schemas.microsoft.com/office/powerpoint/2010/main" val="134768593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3"/>
          <p:cNvSpPr>
            <a:spLocks noGrp="1"/>
          </p:cNvSpPr>
          <p:nvPr>
            <p:ph type="dt" sz="quarter" idx="10"/>
          </p:nvPr>
        </p:nvSpPr>
        <p:spPr>
          <a:xfrm>
            <a:off x="555625"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mtClean="0"/>
              <a:t>4 May, 2019</a:t>
            </a:r>
            <a:endParaRPr lang="en-US" altLang="en-US" dirty="0"/>
          </a:p>
        </p:txBody>
      </p:sp>
      <p:sp>
        <p:nvSpPr>
          <p:cNvPr id="3481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482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34B76BF3-AB57-48B0-9785-6C61AE40D6C5}" type="slidenum">
              <a:rPr lang="en-US" altLang="en-US"/>
              <a:pPr eaLnBrk="1" hangingPunct="1"/>
              <a:t>49</a:t>
            </a:fld>
            <a:endParaRPr lang="en-US" altLang="en-US"/>
          </a:p>
        </p:txBody>
      </p:sp>
      <p:sp>
        <p:nvSpPr>
          <p:cNvPr id="34821" name="Rectangle 2"/>
          <p:cNvSpPr>
            <a:spLocks noGrp="1" noChangeArrowheads="1"/>
          </p:cNvSpPr>
          <p:nvPr>
            <p:ph type="title"/>
          </p:nvPr>
        </p:nvSpPr>
        <p:spPr>
          <a:xfrm>
            <a:off x="1150938" y="214313"/>
            <a:ext cx="7793037" cy="928687"/>
          </a:xfrm>
        </p:spPr>
        <p:txBody>
          <a:bodyPr/>
          <a:lstStyle/>
          <a:p>
            <a:pPr algn="ctr" eaLnBrk="1" hangingPunct="1"/>
            <a:r>
              <a:rPr lang="en-US" altLang="en-US"/>
              <a:t>Corporate Factors</a:t>
            </a:r>
          </a:p>
        </p:txBody>
      </p:sp>
      <p:sp>
        <p:nvSpPr>
          <p:cNvPr id="34822" name="Rectangle 3"/>
          <p:cNvSpPr>
            <a:spLocks noGrp="1" noChangeArrowheads="1"/>
          </p:cNvSpPr>
          <p:nvPr>
            <p:ph type="body" idx="1"/>
          </p:nvPr>
        </p:nvSpPr>
        <p:spPr>
          <a:xfrm>
            <a:off x="914400" y="1447800"/>
            <a:ext cx="7848600" cy="4724400"/>
          </a:xfrm>
        </p:spPr>
        <p:txBody>
          <a:bodyPr/>
          <a:lstStyle/>
          <a:p>
            <a:pPr marL="465138" indent="-465138" eaLnBrk="1" hangingPunct="1">
              <a:buFont typeface="Wingdings" panose="05000000000000000000" pitchFamily="2" charset="2"/>
              <a:buNone/>
            </a:pPr>
            <a:r>
              <a:rPr lang="en-US" altLang="en-US" sz="2000"/>
              <a:t>1.	Limited Liability</a:t>
            </a:r>
          </a:p>
          <a:p>
            <a:pPr marL="465138" indent="-465138" eaLnBrk="1" hangingPunct="1">
              <a:buFont typeface="Wingdings" panose="05000000000000000000" pitchFamily="2" charset="2"/>
              <a:buNone/>
            </a:pPr>
            <a:r>
              <a:rPr lang="en-US" altLang="en-US" sz="2000"/>
              <a:t>2.	Directors liability [local]- directors are generally responsible for the acts of a company and its beneficial owners</a:t>
            </a:r>
          </a:p>
          <a:p>
            <a:pPr marL="465138" indent="-465138" eaLnBrk="1" hangingPunct="1">
              <a:buFont typeface="Wingdings" panose="05000000000000000000" pitchFamily="2" charset="2"/>
              <a:buNone/>
            </a:pPr>
            <a:r>
              <a:rPr lang="en-US" altLang="en-US" sz="2000"/>
              <a:t>3.	Minimal or optional statutory filing obligation</a:t>
            </a:r>
          </a:p>
          <a:p>
            <a:pPr marL="465138" indent="-465138" eaLnBrk="1" hangingPunct="1">
              <a:buFont typeface="Wingdings" panose="05000000000000000000" pitchFamily="2" charset="2"/>
              <a:buNone/>
            </a:pPr>
            <a:r>
              <a:rPr lang="en-US" altLang="en-US" sz="2000"/>
              <a:t>4.	Nominee shareholders allowed</a:t>
            </a:r>
          </a:p>
          <a:p>
            <a:pPr marL="465138" indent="-465138" eaLnBrk="1" hangingPunct="1">
              <a:buFont typeface="Wingdings" panose="05000000000000000000" pitchFamily="2" charset="2"/>
              <a:buNone/>
            </a:pPr>
            <a:r>
              <a:rPr lang="en-US" altLang="en-US" sz="2000"/>
              <a:t>5.	The availability of bearer shares</a:t>
            </a:r>
          </a:p>
          <a:p>
            <a:pPr marL="465138" indent="-465138" eaLnBrk="1" hangingPunct="1">
              <a:buFont typeface="Wingdings" panose="05000000000000000000" pitchFamily="2" charset="2"/>
              <a:buNone/>
            </a:pPr>
            <a:r>
              <a:rPr lang="en-US" altLang="en-US" sz="2000"/>
              <a:t>6.	Disclosure of beneficial ownership </a:t>
            </a:r>
          </a:p>
          <a:p>
            <a:pPr marL="465138" indent="-465138" eaLnBrk="1" hangingPunct="1">
              <a:buFont typeface="Wingdings" panose="05000000000000000000" pitchFamily="2" charset="2"/>
              <a:buNone/>
            </a:pPr>
            <a:r>
              <a:rPr lang="en-US" altLang="en-US" sz="2000"/>
              <a:t>7.	Low capital requirements</a:t>
            </a:r>
          </a:p>
          <a:p>
            <a:pPr marL="465138" indent="-465138" eaLnBrk="1" hangingPunct="1">
              <a:buFont typeface="Wingdings" panose="05000000000000000000" pitchFamily="2" charset="2"/>
              <a:buNone/>
            </a:pPr>
            <a:r>
              <a:rPr lang="en-US" altLang="en-US" sz="2000"/>
              <a:t>8.	Directors and/or shareholders meetings anywhere in the world</a:t>
            </a:r>
          </a:p>
          <a:p>
            <a:pPr marL="465138" indent="-465138" eaLnBrk="1" hangingPunct="1">
              <a:buFont typeface="Wingdings" panose="05000000000000000000" pitchFamily="2" charset="2"/>
              <a:buNone/>
            </a:pPr>
            <a:r>
              <a:rPr lang="en-US" altLang="en-US" sz="2000"/>
              <a:t>9.	Audit requirements – optional or mandatory </a:t>
            </a:r>
          </a:p>
          <a:p>
            <a:pPr marL="465138" indent="-465138" eaLnBrk="1" hangingPunct="1">
              <a:buFont typeface="Wingdings" panose="05000000000000000000" pitchFamily="2" charset="2"/>
              <a:buNone/>
            </a:pPr>
            <a:r>
              <a:rPr lang="en-US" altLang="en-US" sz="2000"/>
              <a:t>10. On shore/Off shore business – facility</a:t>
            </a:r>
          </a:p>
          <a:p>
            <a:pPr marL="465138" indent="-465138" eaLnBrk="1" hangingPunct="1">
              <a:buFont typeface="Wingdings" panose="05000000000000000000" pitchFamily="2" charset="2"/>
              <a:buNone/>
            </a:pPr>
            <a:r>
              <a:rPr lang="en-US" altLang="en-US" sz="2000"/>
              <a:t>11. Redomiciliation</a:t>
            </a:r>
          </a:p>
        </p:txBody>
      </p:sp>
    </p:spTree>
    <p:extLst>
      <p:ext uri="{BB962C8B-B14F-4D97-AF65-F5344CB8AC3E}">
        <p14:creationId xmlns:p14="http://schemas.microsoft.com/office/powerpoint/2010/main" val="362396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10(R) gives general permission to a firm or company registered or incorporated in India to open a foreign currency account with a bank outside India in the name of its office (trading or non-trading) or its branch set up outside India or its representative posted outside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Conditions to be fulfilled: - The general permission is available to open an overseas branch and a bank account outside India only if the following conditions are fulfilled:</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t>
            </a:r>
            <a:r>
              <a:rPr lang="en-US" sz="1800" dirty="0" err="1">
                <a:latin typeface="Calibri" panose="020F0502020204030204" pitchFamily="34" charset="0"/>
                <a:cs typeface="Calibri" panose="020F0502020204030204" pitchFamily="34" charset="0"/>
              </a:rPr>
              <a:t>i</a:t>
            </a:r>
            <a:r>
              <a:rPr lang="en-US" sz="1800" dirty="0">
                <a:latin typeface="Calibri" panose="020F0502020204030204" pitchFamily="34" charset="0"/>
                <a:cs typeface="Calibri" panose="020F0502020204030204" pitchFamily="34" charset="0"/>
              </a:rPr>
              <a:t>) Conducting normal business activities: The overseas branch or office has been set up or representative is posted overseas for conducting normal business activities of the Indian entity.</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 Permissible amount of remittance: The total remittances by the Indian entity shall not exceed -</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Remittance for Initial expenses</a:t>
            </a:r>
            <a:r>
              <a:rPr lang="en-US" sz="1800" dirty="0">
                <a:latin typeface="Calibri" panose="020F0502020204030204" pitchFamily="34" charset="0"/>
                <a:cs typeface="Calibri" panose="020F0502020204030204" pitchFamily="34" charset="0"/>
              </a:rPr>
              <a:t>: - 15 per cent of the average annual sales/ income or turnover of the Indian entity during the last two financial years or up to 25 per cent of the net worth whichever is higher, where the remittances are made to meet initial expenses of the branch or office or representative.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Recurring expenses</a:t>
            </a:r>
            <a:r>
              <a:rPr lang="en-US" sz="1800" dirty="0">
                <a:latin typeface="Calibri" panose="020F0502020204030204" pitchFamily="34" charset="0"/>
                <a:cs typeface="Calibri" panose="020F0502020204030204" pitchFamily="34" charset="0"/>
              </a:rPr>
              <a:t>: - 10 per cent of such average annual sales/ income or turnover during the last financial year where the remittances are done to meet recurring expenses of the branch or office or representative.</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445173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xfrm>
            <a:off x="555625" y="6243638"/>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mtClean="0"/>
              <a:t>4 May, 2019</a:t>
            </a:r>
            <a:endParaRPr lang="en-US" altLang="en-US" dirty="0"/>
          </a:p>
        </p:txBody>
      </p:sp>
      <p:sp>
        <p:nvSpPr>
          <p:cNvPr id="3584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584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E0835F72-308B-4843-8706-C09238B1E75D}" type="slidenum">
              <a:rPr lang="en-US" altLang="en-US"/>
              <a:pPr eaLnBrk="1" hangingPunct="1"/>
              <a:t>50</a:t>
            </a:fld>
            <a:endParaRPr lang="en-US" altLang="en-US"/>
          </a:p>
        </p:txBody>
      </p:sp>
      <p:sp>
        <p:nvSpPr>
          <p:cNvPr id="35845" name="Rectangle 2"/>
          <p:cNvSpPr>
            <a:spLocks noGrp="1" noChangeArrowheads="1"/>
          </p:cNvSpPr>
          <p:nvPr>
            <p:ph type="title"/>
          </p:nvPr>
        </p:nvSpPr>
        <p:spPr>
          <a:xfrm>
            <a:off x="1150938" y="214313"/>
            <a:ext cx="7793037" cy="928687"/>
          </a:xfrm>
        </p:spPr>
        <p:txBody>
          <a:bodyPr/>
          <a:lstStyle/>
          <a:p>
            <a:pPr algn="ctr" eaLnBrk="1" hangingPunct="1"/>
            <a:r>
              <a:rPr lang="en-US" altLang="en-US"/>
              <a:t>Tax Factors</a:t>
            </a:r>
          </a:p>
        </p:txBody>
      </p:sp>
      <p:sp>
        <p:nvSpPr>
          <p:cNvPr id="35846" name="Rectangle 3"/>
          <p:cNvSpPr>
            <a:spLocks noGrp="1" noChangeArrowheads="1"/>
          </p:cNvSpPr>
          <p:nvPr>
            <p:ph type="body" idx="1"/>
          </p:nvPr>
        </p:nvSpPr>
        <p:spPr>
          <a:xfrm>
            <a:off x="914399" y="1143000"/>
            <a:ext cx="8029575" cy="5272088"/>
          </a:xfrm>
        </p:spPr>
        <p:txBody>
          <a:bodyPr/>
          <a:lstStyle/>
          <a:p>
            <a:pPr marL="228600" indent="-228600" eaLnBrk="1" hangingPunct="1">
              <a:buFont typeface="Wingdings" panose="05000000000000000000" pitchFamily="2" charset="2"/>
              <a:buNone/>
            </a:pPr>
            <a:r>
              <a:rPr lang="en-US" altLang="en-US" sz="1900" dirty="0"/>
              <a:t>1.	To be relatively simple to set up and operate</a:t>
            </a:r>
          </a:p>
          <a:p>
            <a:pPr marL="228600" indent="-228600" eaLnBrk="1" hangingPunct="1">
              <a:buFont typeface="Wingdings" panose="05000000000000000000" pitchFamily="2" charset="2"/>
              <a:buNone/>
            </a:pPr>
            <a:r>
              <a:rPr lang="en-US" altLang="en-US" sz="1900" dirty="0"/>
              <a:t>2.	To rely only upon a provision or an interpretation accepted by the revenues</a:t>
            </a:r>
          </a:p>
          <a:p>
            <a:pPr marL="228600" indent="-228600" eaLnBrk="1" hangingPunct="1">
              <a:buFont typeface="Wingdings" panose="05000000000000000000" pitchFamily="2" charset="2"/>
              <a:buNone/>
            </a:pPr>
            <a:r>
              <a:rPr lang="en-US" altLang="en-US" sz="1900" dirty="0"/>
              <a:t>3.	Credible commercial basis / Principle Purpose Test / Limited LOB - MLI</a:t>
            </a:r>
          </a:p>
          <a:p>
            <a:pPr marL="228600" indent="-228600" eaLnBrk="1" hangingPunct="1">
              <a:buFont typeface="Wingdings" panose="05000000000000000000" pitchFamily="2" charset="2"/>
              <a:buNone/>
            </a:pPr>
            <a:r>
              <a:rPr lang="en-US" altLang="en-US" sz="1900" dirty="0"/>
              <a:t>4.	To make possible a full reporting of all income and expenses and audited accounts</a:t>
            </a:r>
          </a:p>
          <a:p>
            <a:pPr marL="228600" indent="-228600" eaLnBrk="1" hangingPunct="1">
              <a:buFont typeface="Wingdings" panose="05000000000000000000" pitchFamily="2" charset="2"/>
              <a:buNone/>
            </a:pPr>
            <a:r>
              <a:rPr lang="en-US" altLang="en-US" sz="1900" dirty="0"/>
              <a:t>5.	To avoid the use of a objectionable/ blacklisted  device or location – Applicability of relevant special anti-avoidance regulations (SAAR) in the Treaty and provisions of GAAR in provisions of domestic law</a:t>
            </a:r>
          </a:p>
          <a:p>
            <a:pPr marL="228600" indent="-228600" eaLnBrk="1" hangingPunct="1">
              <a:buFont typeface="Wingdings" panose="05000000000000000000" pitchFamily="2" charset="2"/>
              <a:buNone/>
            </a:pPr>
            <a:r>
              <a:rPr lang="en-US" altLang="en-US" sz="1900" dirty="0"/>
              <a:t>6.	Usually, to result in the payment of some tax, though significantly less tax under the structure than  would be payable if it  was  not used</a:t>
            </a:r>
          </a:p>
          <a:p>
            <a:pPr marL="228600" indent="-228600" eaLnBrk="1" hangingPunct="1">
              <a:buFont typeface="Wingdings" panose="05000000000000000000" pitchFamily="2" charset="2"/>
              <a:buNone/>
            </a:pPr>
            <a:r>
              <a:rPr lang="en-US" altLang="en-US" sz="1900" dirty="0"/>
              <a:t>7.	Double Taxation Agreements including the impact of recent mandatory standard on related action points accepted by Treaty Partners</a:t>
            </a:r>
          </a:p>
          <a:p>
            <a:pPr marL="228600" indent="-228600" eaLnBrk="1" hangingPunct="1">
              <a:buFont typeface="Wingdings" panose="05000000000000000000" pitchFamily="2" charset="2"/>
              <a:buNone/>
            </a:pPr>
            <a:r>
              <a:rPr lang="en-US" altLang="en-US" sz="1900" dirty="0"/>
              <a:t>8. Impact of TIEA</a:t>
            </a:r>
          </a:p>
          <a:p>
            <a:pPr marL="228600" indent="-228600" eaLnBrk="1" hangingPunct="1">
              <a:buFont typeface="Wingdings" panose="05000000000000000000" pitchFamily="2" charset="2"/>
              <a:buNone/>
            </a:pPr>
            <a:r>
              <a:rPr lang="en-US" altLang="en-US" sz="1900" dirty="0"/>
              <a:t>9. Taxation of Digital Payments</a:t>
            </a:r>
          </a:p>
        </p:txBody>
      </p:sp>
    </p:spTree>
    <p:extLst>
      <p:ext uri="{BB962C8B-B14F-4D97-AF65-F5344CB8AC3E}">
        <p14:creationId xmlns:p14="http://schemas.microsoft.com/office/powerpoint/2010/main" val="5422265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xfrm>
            <a:off x="690563" y="6257926"/>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smtClean="0"/>
              <a:t>4 May, 2019</a:t>
            </a:r>
            <a:endParaRPr lang="en-US" altLang="en-US" dirty="0"/>
          </a:p>
        </p:txBody>
      </p:sp>
      <p:sp>
        <p:nvSpPr>
          <p:cNvPr id="3686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en-US" altLang="en-US"/>
              <a:t>P. P. Shah &amp; Associates</a:t>
            </a:r>
          </a:p>
        </p:txBody>
      </p:sp>
      <p:sp>
        <p:nvSpPr>
          <p:cNvPr id="3686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fld id="{09FC3F1F-77C3-4B63-B001-99ACD82424F1}" type="slidenum">
              <a:rPr lang="en-US" altLang="en-US"/>
              <a:pPr eaLnBrk="1" hangingPunct="1"/>
              <a:t>51</a:t>
            </a:fld>
            <a:endParaRPr lang="en-US" altLang="en-US"/>
          </a:p>
        </p:txBody>
      </p:sp>
      <p:sp>
        <p:nvSpPr>
          <p:cNvPr id="36869" name="Rectangle 2"/>
          <p:cNvSpPr>
            <a:spLocks noGrp="1" noChangeArrowheads="1"/>
          </p:cNvSpPr>
          <p:nvPr>
            <p:ph type="title"/>
          </p:nvPr>
        </p:nvSpPr>
        <p:spPr>
          <a:xfrm>
            <a:off x="1150938" y="214313"/>
            <a:ext cx="7793037" cy="852487"/>
          </a:xfrm>
        </p:spPr>
        <p:txBody>
          <a:bodyPr/>
          <a:lstStyle/>
          <a:p>
            <a:pPr algn="ctr" eaLnBrk="1" hangingPunct="1"/>
            <a:r>
              <a:rPr lang="en-US" altLang="en-US"/>
              <a:t>KYC &amp; Bank Accounts</a:t>
            </a:r>
          </a:p>
        </p:txBody>
      </p:sp>
      <p:sp>
        <p:nvSpPr>
          <p:cNvPr id="36870" name="Rectangle 3"/>
          <p:cNvSpPr>
            <a:spLocks noGrp="1" noChangeArrowheads="1"/>
          </p:cNvSpPr>
          <p:nvPr>
            <p:ph type="body" idx="1"/>
          </p:nvPr>
        </p:nvSpPr>
        <p:spPr>
          <a:xfrm>
            <a:off x="1219200" y="1752600"/>
            <a:ext cx="7772400" cy="4114800"/>
          </a:xfrm>
        </p:spPr>
        <p:txBody>
          <a:bodyPr/>
          <a:lstStyle/>
          <a:p>
            <a:pPr eaLnBrk="1" hangingPunct="1"/>
            <a:r>
              <a:rPr lang="en-US" altLang="en-US" dirty="0"/>
              <a:t>Brief CV of shareholders who are individuals with identity proof of Residence</a:t>
            </a:r>
          </a:p>
          <a:p>
            <a:pPr eaLnBrk="1" hangingPunct="1"/>
            <a:r>
              <a:rPr lang="en-US" altLang="en-US" dirty="0"/>
              <a:t>Bank Reference</a:t>
            </a:r>
          </a:p>
          <a:p>
            <a:pPr eaLnBrk="1" hangingPunct="1"/>
            <a:r>
              <a:rPr lang="en-US" altLang="en-US" dirty="0"/>
              <a:t>Practice issues </a:t>
            </a:r>
          </a:p>
        </p:txBody>
      </p:sp>
    </p:spTree>
    <p:extLst>
      <p:ext uri="{BB962C8B-B14F-4D97-AF65-F5344CB8AC3E}">
        <p14:creationId xmlns:p14="http://schemas.microsoft.com/office/powerpoint/2010/main" val="35146211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386512"/>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52</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Corporate features</a:t>
            </a:r>
          </a:p>
        </p:txBody>
      </p:sp>
      <p:graphicFrame>
        <p:nvGraphicFramePr>
          <p:cNvPr id="3" name="Content Placeholder 2"/>
          <p:cNvGraphicFramePr>
            <a:graphicFrameLocks noGrp="1"/>
          </p:cNvGraphicFramePr>
          <p:nvPr>
            <p:ph idx="1"/>
            <p:extLst/>
          </p:nvPr>
        </p:nvGraphicFramePr>
        <p:xfrm>
          <a:off x="224586" y="1219201"/>
          <a:ext cx="8719388" cy="5214164"/>
        </p:xfrm>
        <a:graphic>
          <a:graphicData uri="http://schemas.openxmlformats.org/drawingml/2006/table">
            <a:tbl>
              <a:tblPr firstRow="1" firstCol="1" bandRow="1">
                <a:tableStyleId>{C4B1156A-380E-4F78-BDF5-A606A8083BF9}</a:tableStyleId>
              </a:tblPr>
              <a:tblGrid>
                <a:gridCol w="2983835">
                  <a:extLst>
                    <a:ext uri="{9D8B030D-6E8A-4147-A177-3AD203B41FA5}">
                      <a16:colId xmlns:a16="http://schemas.microsoft.com/office/drawing/2014/main" xmlns="" val="20000"/>
                    </a:ext>
                  </a:extLst>
                </a:gridCol>
                <a:gridCol w="1989221">
                  <a:extLst>
                    <a:ext uri="{9D8B030D-6E8A-4147-A177-3AD203B41FA5}">
                      <a16:colId xmlns:a16="http://schemas.microsoft.com/office/drawing/2014/main" xmlns="" val="20001"/>
                    </a:ext>
                  </a:extLst>
                </a:gridCol>
                <a:gridCol w="1909011">
                  <a:extLst>
                    <a:ext uri="{9D8B030D-6E8A-4147-A177-3AD203B41FA5}">
                      <a16:colId xmlns:a16="http://schemas.microsoft.com/office/drawing/2014/main" xmlns="" val="20002"/>
                    </a:ext>
                  </a:extLst>
                </a:gridCol>
                <a:gridCol w="1837321">
                  <a:extLst>
                    <a:ext uri="{9D8B030D-6E8A-4147-A177-3AD203B41FA5}">
                      <a16:colId xmlns:a16="http://schemas.microsoft.com/office/drawing/2014/main" xmlns="" val="20003"/>
                    </a:ext>
                  </a:extLst>
                </a:gridCol>
              </a:tblGrid>
              <a:tr h="488608">
                <a:tc>
                  <a:txBody>
                    <a:bodyPr/>
                    <a:lstStyle/>
                    <a:p>
                      <a:pPr>
                        <a:lnSpc>
                          <a:spcPct val="107000"/>
                        </a:lnSpc>
                      </a:pPr>
                      <a:endParaRPr lang="en-US" sz="1600" dirty="0">
                        <a:effectLst/>
                        <a:latin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Dubai (DIFC) LLC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Mauritius GBC1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rPr>
                        <a:t>Singapore Private Company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0"/>
                  </a:ext>
                </a:extLst>
              </a:tr>
              <a:tr h="249502">
                <a:tc>
                  <a:txBody>
                    <a:bodyPr/>
                    <a:lstStyle/>
                    <a:p>
                      <a:pPr marL="0" marR="0">
                        <a:lnSpc>
                          <a:spcPct val="107000"/>
                        </a:lnSpc>
                        <a:spcBef>
                          <a:spcPts val="0"/>
                        </a:spcBef>
                        <a:spcAft>
                          <a:spcPts val="0"/>
                        </a:spcAft>
                      </a:pPr>
                      <a:r>
                        <a:rPr lang="en-US" sz="1600" dirty="0">
                          <a:effectLst/>
                        </a:rPr>
                        <a:t>Liability of shareholders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488608">
                <a:tc>
                  <a:txBody>
                    <a:bodyPr/>
                    <a:lstStyle/>
                    <a:p>
                      <a:pPr marL="0" marR="0">
                        <a:lnSpc>
                          <a:spcPct val="107000"/>
                        </a:lnSpc>
                        <a:spcBef>
                          <a:spcPts val="0"/>
                        </a:spcBef>
                        <a:spcAft>
                          <a:spcPts val="0"/>
                        </a:spcAft>
                      </a:pPr>
                      <a:r>
                        <a:rPr lang="en-US" sz="1600">
                          <a:effectLst/>
                        </a:rPr>
                        <a:t>Minimum number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488608">
                <a:tc>
                  <a:txBody>
                    <a:bodyPr/>
                    <a:lstStyle/>
                    <a:p>
                      <a:pPr marL="0" marR="0">
                        <a:lnSpc>
                          <a:spcPct val="107000"/>
                        </a:lnSpc>
                        <a:spcBef>
                          <a:spcPts val="0"/>
                        </a:spcBef>
                        <a:spcAft>
                          <a:spcPts val="0"/>
                        </a:spcAft>
                      </a:pPr>
                      <a:r>
                        <a:rPr lang="en-US" sz="1600">
                          <a:effectLst/>
                        </a:rPr>
                        <a:t>Maximum number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Unlimited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Unlimited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50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727714">
                <a:tc>
                  <a:txBody>
                    <a:bodyPr/>
                    <a:lstStyle/>
                    <a:p>
                      <a:pPr marL="0" marR="0">
                        <a:lnSpc>
                          <a:spcPct val="107000"/>
                        </a:lnSpc>
                        <a:spcBef>
                          <a:spcPts val="0"/>
                        </a:spcBef>
                        <a:spcAft>
                          <a:spcPts val="0"/>
                        </a:spcAft>
                      </a:pPr>
                      <a:r>
                        <a:rPr lang="en-US" sz="1600">
                          <a:effectLst/>
                        </a:rPr>
                        <a:t>Restriction on nationality/residency of shareholders?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None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Should not be resident of Mauritius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None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r h="488608">
                <a:tc>
                  <a:txBody>
                    <a:bodyPr/>
                    <a:lstStyle/>
                    <a:p>
                      <a:pPr marL="0" marR="0">
                        <a:lnSpc>
                          <a:spcPct val="107000"/>
                        </a:lnSpc>
                        <a:spcBef>
                          <a:spcPts val="0"/>
                        </a:spcBef>
                        <a:spcAft>
                          <a:spcPts val="0"/>
                        </a:spcAft>
                      </a:pPr>
                      <a:r>
                        <a:rPr lang="en-US" sz="1600">
                          <a:effectLst/>
                        </a:rPr>
                        <a:t>Corporate shareholders allowed?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Yes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5"/>
                  </a:ext>
                </a:extLst>
              </a:tr>
              <a:tr h="400569">
                <a:tc>
                  <a:txBody>
                    <a:bodyPr/>
                    <a:lstStyle/>
                    <a:p>
                      <a:pPr marL="0" marR="0">
                        <a:lnSpc>
                          <a:spcPct val="107000"/>
                        </a:lnSpc>
                        <a:spcBef>
                          <a:spcPts val="0"/>
                        </a:spcBef>
                        <a:spcAft>
                          <a:spcPts val="0"/>
                        </a:spcAft>
                      </a:pPr>
                      <a:r>
                        <a:rPr lang="en-US" sz="1600">
                          <a:effectLst/>
                        </a:rPr>
                        <a:t>Minimum number of directors</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1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6"/>
                  </a:ext>
                </a:extLst>
              </a:tr>
              <a:tr h="727714">
                <a:tc>
                  <a:txBody>
                    <a:bodyPr/>
                    <a:lstStyle/>
                    <a:p>
                      <a:pPr marL="0" marR="0">
                        <a:lnSpc>
                          <a:spcPct val="107000"/>
                        </a:lnSpc>
                        <a:spcBef>
                          <a:spcPts val="0"/>
                        </a:spcBef>
                        <a:spcAft>
                          <a:spcPts val="0"/>
                        </a:spcAft>
                      </a:pPr>
                      <a:r>
                        <a:rPr lang="en-US" sz="1600" dirty="0">
                          <a:effectLst/>
                        </a:rPr>
                        <a:t>Restriction on nationality/residency of directors?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None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Majority of Mauritius resident directors is needed to obtain GBC1 license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At least 1 director should be an individual resident in Singapore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7"/>
                  </a:ext>
                </a:extLst>
              </a:tr>
              <a:tr h="365176">
                <a:tc>
                  <a:txBody>
                    <a:bodyPr/>
                    <a:lstStyle/>
                    <a:p>
                      <a:pPr marL="0" marR="0">
                        <a:lnSpc>
                          <a:spcPct val="107000"/>
                        </a:lnSpc>
                        <a:spcBef>
                          <a:spcPts val="0"/>
                        </a:spcBef>
                        <a:spcAft>
                          <a:spcPts val="0"/>
                        </a:spcAft>
                      </a:pPr>
                      <a:r>
                        <a:rPr lang="en-US" sz="1600">
                          <a:effectLst/>
                        </a:rPr>
                        <a:t>Local director requirement?</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No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rPr>
                        <a:t>No </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rPr>
                        <a:t>Yes at least 1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8"/>
                  </a:ext>
                </a:extLst>
              </a:tr>
            </a:tbl>
          </a:graphicData>
        </a:graphic>
      </p:graphicFrame>
      <p:sp>
        <p:nvSpPr>
          <p:cNvPr id="2" name="Footer Placeholder 1"/>
          <p:cNvSpPr>
            <a:spLocks noGrp="1"/>
          </p:cNvSpPr>
          <p:nvPr>
            <p:ph type="ftr" sz="quarter" idx="11"/>
          </p:nvPr>
        </p:nvSpPr>
        <p:spPr>
          <a:xfrm>
            <a:off x="3599656" y="6386512"/>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0200287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53</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Corporate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1"/>
          <a:ext cx="8719388" cy="5326884"/>
        </p:xfrm>
        <a:graphic>
          <a:graphicData uri="http://schemas.openxmlformats.org/drawingml/2006/table">
            <a:tbl>
              <a:tblPr firstRow="1" firstCol="1" bandRow="1">
                <a:tableStyleId>{C4B1156A-380E-4F78-BDF5-A606A8083BF9}</a:tableStyleId>
              </a:tblPr>
              <a:tblGrid>
                <a:gridCol w="2983835">
                  <a:extLst>
                    <a:ext uri="{9D8B030D-6E8A-4147-A177-3AD203B41FA5}">
                      <a16:colId xmlns:a16="http://schemas.microsoft.com/office/drawing/2014/main" xmlns="" val="20000"/>
                    </a:ext>
                  </a:extLst>
                </a:gridCol>
                <a:gridCol w="1989221">
                  <a:extLst>
                    <a:ext uri="{9D8B030D-6E8A-4147-A177-3AD203B41FA5}">
                      <a16:colId xmlns:a16="http://schemas.microsoft.com/office/drawing/2014/main" xmlns="" val="20001"/>
                    </a:ext>
                  </a:extLst>
                </a:gridCol>
                <a:gridCol w="1909011">
                  <a:extLst>
                    <a:ext uri="{9D8B030D-6E8A-4147-A177-3AD203B41FA5}">
                      <a16:colId xmlns:a16="http://schemas.microsoft.com/office/drawing/2014/main" xmlns="" val="20002"/>
                    </a:ext>
                  </a:extLst>
                </a:gridCol>
                <a:gridCol w="1837321">
                  <a:extLst>
                    <a:ext uri="{9D8B030D-6E8A-4147-A177-3AD203B41FA5}">
                      <a16:colId xmlns:a16="http://schemas.microsoft.com/office/drawing/2014/main" xmlns="" val="20003"/>
                    </a:ext>
                  </a:extLst>
                </a:gridCol>
              </a:tblGrid>
              <a:tr h="488608">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 (DIFC) LLC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 GBC1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 Private Company</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0"/>
                  </a:ext>
                </a:extLst>
              </a:tr>
              <a:tr h="249502">
                <a:tc>
                  <a:txBody>
                    <a:bodyPr/>
                    <a:lstStyle/>
                    <a:p>
                      <a:pPr marL="0" marR="0">
                        <a:lnSpc>
                          <a:spcPct val="107000"/>
                        </a:lnSpc>
                        <a:spcBef>
                          <a:spcPts val="0"/>
                        </a:spcBef>
                        <a:spcAft>
                          <a:spcPts val="0"/>
                        </a:spcAft>
                      </a:pPr>
                      <a:r>
                        <a:rPr lang="en-US" sz="1600" dirty="0">
                          <a:solidFill>
                            <a:srgbClr val="223355"/>
                          </a:solidFill>
                          <a:effectLst/>
                          <a:latin typeface="+mn-lt"/>
                          <a:ea typeface="Times New Roman" panose="02020603050405020304" pitchFamily="18" charset="0"/>
                          <a:cs typeface="Times New Roman" panose="02020603050405020304" pitchFamily="18" charset="0"/>
                        </a:rPr>
                        <a:t>Corporate directors allowed?</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Shareholders' meeting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but can be waived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Shareholders' meetings location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Dubai DIFC </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Anywhere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Anywhere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727714">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Minimum capital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US$1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US$1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S$1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r h="4886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Registered office needs to be in the country?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5"/>
                  </a:ext>
                </a:extLst>
              </a:tr>
              <a:tr h="400569">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Company secretary/registered agent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6"/>
                  </a:ext>
                </a:extLst>
              </a:tr>
              <a:tr h="727714">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Restrictions to foreign investors?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None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7"/>
                  </a:ext>
                </a:extLst>
              </a:tr>
              <a:tr h="365176">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Time needed for registration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4 - 6 weeks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15 - 20 days </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1 - 2 days </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8"/>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1477456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a:t>
            </a:r>
          </a:p>
        </p:txBody>
      </p:sp>
      <p:graphicFrame>
        <p:nvGraphicFramePr>
          <p:cNvPr id="3" name="Content Placeholder 2"/>
          <p:cNvGraphicFramePr>
            <a:graphicFrameLocks noGrp="1"/>
          </p:cNvGraphicFramePr>
          <p:nvPr>
            <p:ph idx="1"/>
            <p:extLst/>
          </p:nvPr>
        </p:nvGraphicFramePr>
        <p:xfrm>
          <a:off x="224586" y="1219202"/>
          <a:ext cx="8719388" cy="5078406"/>
        </p:xfrm>
        <a:graphic>
          <a:graphicData uri="http://schemas.openxmlformats.org/drawingml/2006/table">
            <a:tbl>
              <a:tblPr firstRow="1" firstCol="1" bandRow="1">
                <a:tableStyleId>{C4B1156A-380E-4F78-BDF5-A606A8083BF9}</a:tableStyleId>
              </a:tblPr>
              <a:tblGrid>
                <a:gridCol w="2101519">
                  <a:extLst>
                    <a:ext uri="{9D8B030D-6E8A-4147-A177-3AD203B41FA5}">
                      <a16:colId xmlns:a16="http://schemas.microsoft.com/office/drawing/2014/main" xmlns="" val="20000"/>
                    </a:ext>
                  </a:extLst>
                </a:gridCol>
                <a:gridCol w="1957137">
                  <a:extLst>
                    <a:ext uri="{9D8B030D-6E8A-4147-A177-3AD203B41FA5}">
                      <a16:colId xmlns:a16="http://schemas.microsoft.com/office/drawing/2014/main" xmlns="" val="20001"/>
                    </a:ext>
                  </a:extLst>
                </a:gridCol>
                <a:gridCol w="2422358">
                  <a:extLst>
                    <a:ext uri="{9D8B030D-6E8A-4147-A177-3AD203B41FA5}">
                      <a16:colId xmlns:a16="http://schemas.microsoft.com/office/drawing/2014/main" xmlns="" val="20002"/>
                    </a:ext>
                  </a:extLst>
                </a:gridCol>
                <a:gridCol w="2238374">
                  <a:extLst>
                    <a:ext uri="{9D8B030D-6E8A-4147-A177-3AD203B41FA5}">
                      <a16:colId xmlns:a16="http://schemas.microsoft.com/office/drawing/2014/main" xmlns="" val="20003"/>
                    </a:ext>
                  </a:extLst>
                </a:gridCol>
              </a:tblGrid>
              <a:tr h="40470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0"/>
                  </a:ext>
                </a:extLst>
              </a:tr>
              <a:tr h="1232968">
                <a:tc>
                  <a:txBody>
                    <a:bodyPr/>
                    <a:lstStyle/>
                    <a:p>
                      <a:pPr marL="0" marR="0">
                        <a:lnSpc>
                          <a:spcPct val="107000"/>
                        </a:lnSpc>
                        <a:spcBef>
                          <a:spcPts val="0"/>
                        </a:spcBef>
                        <a:spcAft>
                          <a:spcPts val="0"/>
                        </a:spcAft>
                      </a:pPr>
                      <a:r>
                        <a:rPr lang="en-US" sz="1600" dirty="0">
                          <a:solidFill>
                            <a:srgbClr val="223355"/>
                          </a:solidFill>
                          <a:effectLst/>
                          <a:latin typeface="+mn-lt"/>
                          <a:ea typeface="Times New Roman" panose="02020603050405020304" pitchFamily="18" charset="0"/>
                          <a:cs typeface="Times New Roman" panose="02020603050405020304" pitchFamily="18" charset="0"/>
                        </a:rPr>
                        <a:t>Corporation tax rate(s)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0%</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at 15%</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GBC2 companies at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at 15% (Alternative Minimum Tax may apply)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 but 75% of the first SGD 10,000 and 75% of the next SGD 290,000 are exempt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6027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Capital gains tax rate(s)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738095">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Capital losses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Not tax-deductible since capital gains are not taxable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738095">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Taxable period</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N/A - no tax for Dubai DIFC companies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Calendar or accounting year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Calendar or accounting year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r h="6027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return requirement</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Yes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Yes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5"/>
                  </a:ext>
                </a:extLst>
              </a:tr>
              <a:tr h="49065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return due date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N/A - No requirement for tax return</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6 months after the tax year-end</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30/11 of the following year</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6"/>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4783651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22263" y="6400800"/>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2"/>
          <a:ext cx="8719388" cy="5052760"/>
        </p:xfrm>
        <a:graphic>
          <a:graphicData uri="http://schemas.openxmlformats.org/drawingml/2006/table">
            <a:tbl>
              <a:tblPr firstRow="1" firstCol="1" bandRow="1">
                <a:tableStyleId>{C4B1156A-380E-4F78-BDF5-A606A8083BF9}</a:tableStyleId>
              </a:tblPr>
              <a:tblGrid>
                <a:gridCol w="2101519">
                  <a:extLst>
                    <a:ext uri="{9D8B030D-6E8A-4147-A177-3AD203B41FA5}">
                      <a16:colId xmlns:a16="http://schemas.microsoft.com/office/drawing/2014/main" xmlns="" val="20000"/>
                    </a:ext>
                  </a:extLst>
                </a:gridCol>
                <a:gridCol w="1957137">
                  <a:extLst>
                    <a:ext uri="{9D8B030D-6E8A-4147-A177-3AD203B41FA5}">
                      <a16:colId xmlns:a16="http://schemas.microsoft.com/office/drawing/2014/main" xmlns="" val="20001"/>
                    </a:ext>
                  </a:extLst>
                </a:gridCol>
                <a:gridCol w="2422358">
                  <a:extLst>
                    <a:ext uri="{9D8B030D-6E8A-4147-A177-3AD203B41FA5}">
                      <a16:colId xmlns:a16="http://schemas.microsoft.com/office/drawing/2014/main" xmlns="" val="20002"/>
                    </a:ext>
                  </a:extLst>
                </a:gridCol>
                <a:gridCol w="2238374">
                  <a:extLst>
                    <a:ext uri="{9D8B030D-6E8A-4147-A177-3AD203B41FA5}">
                      <a16:colId xmlns:a16="http://schemas.microsoft.com/office/drawing/2014/main" xmlns="" val="20003"/>
                    </a:ext>
                  </a:extLst>
                </a:gridCol>
              </a:tblGrid>
              <a:tr h="20024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0"/>
                  </a:ext>
                </a:extLst>
              </a:tr>
              <a:tr h="996952">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residency requirements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Registered in Dubai DIFC and management and control exercised in 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Management and control to be exercised in the Mauritius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Management and control to be exercised in Singapore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5968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dividends from local investments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1197023">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dividends from foreign investments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 if the foreign tax burden is at least 15% and the tax has been paid. Otherwise corporation tax rates apply</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796879">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dividend payments to foreign shareholders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0%</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bl>
          </a:graphicData>
        </a:graphic>
      </p:graphicFrame>
      <p:sp>
        <p:nvSpPr>
          <p:cNvPr id="2" name="Footer Placeholder 1"/>
          <p:cNvSpPr>
            <a:spLocks noGrp="1"/>
          </p:cNvSpPr>
          <p:nvPr>
            <p:ph type="ftr" sz="quarter" idx="11"/>
          </p:nvPr>
        </p:nvSpPr>
        <p:spPr>
          <a:xfrm>
            <a:off x="3700463"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3595525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307976" y="6400800"/>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400800"/>
            <a:ext cx="1905000" cy="457200"/>
          </a:xfrm>
        </p:spPr>
        <p:txBody>
          <a:bodyPr/>
          <a:lstStyle/>
          <a:p>
            <a:pPr>
              <a:defRPr/>
            </a:pPr>
            <a:fld id="{FB34A73F-7633-4765-B60F-ABA8245B9BEA}" type="slidenum">
              <a:rPr lang="en-US" smtClean="0"/>
              <a:pPr>
                <a:defRPr/>
              </a:pPr>
              <a:t>56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ODI in select foreign jurisdictions – A comparison of Tax features (</a:t>
            </a:r>
            <a:r>
              <a:rPr lang="en-US" sz="3200" dirty="0" err="1"/>
              <a:t>con’t</a:t>
            </a:r>
            <a:r>
              <a:rPr lang="en-US" sz="3200" dirty="0"/>
              <a:t>)</a:t>
            </a:r>
          </a:p>
        </p:txBody>
      </p:sp>
      <p:graphicFrame>
        <p:nvGraphicFramePr>
          <p:cNvPr id="3" name="Content Placeholder 2"/>
          <p:cNvGraphicFramePr>
            <a:graphicFrameLocks noGrp="1"/>
          </p:cNvGraphicFramePr>
          <p:nvPr>
            <p:ph idx="1"/>
            <p:extLst/>
          </p:nvPr>
        </p:nvGraphicFramePr>
        <p:xfrm>
          <a:off x="224586" y="1219202"/>
          <a:ext cx="8719388" cy="4945176"/>
        </p:xfrm>
        <a:graphic>
          <a:graphicData uri="http://schemas.openxmlformats.org/drawingml/2006/table">
            <a:tbl>
              <a:tblPr firstRow="1" firstCol="1" bandRow="1">
                <a:tableStyleId>{C4B1156A-380E-4F78-BDF5-A606A8083BF9}</a:tableStyleId>
              </a:tblPr>
              <a:tblGrid>
                <a:gridCol w="2277982">
                  <a:extLst>
                    <a:ext uri="{9D8B030D-6E8A-4147-A177-3AD203B41FA5}">
                      <a16:colId xmlns:a16="http://schemas.microsoft.com/office/drawing/2014/main" xmlns="" val="20000"/>
                    </a:ext>
                  </a:extLst>
                </a:gridCol>
                <a:gridCol w="1780674">
                  <a:extLst>
                    <a:ext uri="{9D8B030D-6E8A-4147-A177-3AD203B41FA5}">
                      <a16:colId xmlns:a16="http://schemas.microsoft.com/office/drawing/2014/main" xmlns="" val="20001"/>
                    </a:ext>
                  </a:extLst>
                </a:gridCol>
                <a:gridCol w="2630905">
                  <a:extLst>
                    <a:ext uri="{9D8B030D-6E8A-4147-A177-3AD203B41FA5}">
                      <a16:colId xmlns:a16="http://schemas.microsoft.com/office/drawing/2014/main" xmlns="" val="20002"/>
                    </a:ext>
                  </a:extLst>
                </a:gridCol>
                <a:gridCol w="2029827">
                  <a:extLst>
                    <a:ext uri="{9D8B030D-6E8A-4147-A177-3AD203B41FA5}">
                      <a16:colId xmlns:a16="http://schemas.microsoft.com/office/drawing/2014/main" xmlns="" val="20003"/>
                    </a:ext>
                  </a:extLst>
                </a:gridCol>
              </a:tblGrid>
              <a:tr h="200249">
                <a:tc>
                  <a:txBody>
                    <a:bodyPr/>
                    <a:lstStyle/>
                    <a:p>
                      <a:pPr>
                        <a:lnSpc>
                          <a:spcPct val="107000"/>
                        </a:lnSpc>
                      </a:pPr>
                      <a:endParaRPr lang="en-US" sz="1600" dirty="0">
                        <a:effectLst/>
                        <a:latin typeface="+mn-lt"/>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Dubai</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Mauritius</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gn="ctr">
                        <a:lnSpc>
                          <a:spcPct val="107000"/>
                        </a:lnSpc>
                        <a:spcBef>
                          <a:spcPts val="0"/>
                        </a:spcBef>
                        <a:spcAft>
                          <a:spcPts val="0"/>
                        </a:spcAft>
                      </a:pPr>
                      <a:r>
                        <a:rPr lang="en-US" sz="1600" dirty="0">
                          <a:effectLst/>
                          <a:latin typeface="+mn-lt"/>
                        </a:rPr>
                        <a:t>Singapore</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0"/>
                  </a:ext>
                </a:extLst>
              </a:tr>
              <a:tr h="996952">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interest income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company types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1"/>
                  </a:ext>
                </a:extLst>
              </a:tr>
              <a:tr h="59680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interest payments to foreign recipients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2"/>
                  </a:ext>
                </a:extLst>
              </a:tr>
              <a:tr h="1197023">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 rate on royalty income</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- 3%</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company types - 15% (or Alternative Minimum Tax)</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17%</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3"/>
                  </a:ext>
                </a:extLst>
              </a:tr>
              <a:tr h="53136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Withholding tax on royalty payments to foreign recipients</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 GBC1 companies - 0%</a:t>
                      </a:r>
                      <a:br>
                        <a:rPr lang="en-US" sz="1600">
                          <a:effectLst/>
                          <a:latin typeface="+mn-lt"/>
                          <a:ea typeface="Times New Roman" panose="02020603050405020304" pitchFamily="18" charset="0"/>
                          <a:cs typeface="Times New Roman" panose="02020603050405020304" pitchFamily="18" charset="0"/>
                        </a:rPr>
                      </a:br>
                      <a:r>
                        <a:rPr lang="en-US" sz="1600">
                          <a:effectLst/>
                          <a:latin typeface="+mn-lt"/>
                          <a:ea typeface="Times New Roman" panose="02020603050405020304" pitchFamily="18" charset="0"/>
                          <a:cs typeface="Times New Roman" panose="02020603050405020304" pitchFamily="18" charset="0"/>
                        </a:rPr>
                        <a:t>- Other companies - 15%</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10%</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4"/>
                  </a:ext>
                </a:extLst>
              </a:tr>
              <a:tr h="531368">
                <a:tc>
                  <a:txBody>
                    <a:bodyPr/>
                    <a:lstStyle/>
                    <a:p>
                      <a:pPr marL="0" marR="0">
                        <a:lnSpc>
                          <a:spcPct val="107000"/>
                        </a:lnSpc>
                        <a:spcBef>
                          <a:spcPts val="0"/>
                        </a:spcBef>
                        <a:spcAft>
                          <a:spcPts val="0"/>
                        </a:spcAft>
                      </a:pPr>
                      <a:r>
                        <a:rPr lang="en-US" sz="1600">
                          <a:solidFill>
                            <a:srgbClr val="223355"/>
                          </a:solidFill>
                          <a:effectLst/>
                          <a:latin typeface="+mn-lt"/>
                          <a:ea typeface="Times New Roman" panose="02020603050405020304" pitchFamily="18" charset="0"/>
                          <a:cs typeface="Times New Roman" panose="02020603050405020304" pitchFamily="18" charset="0"/>
                        </a:rPr>
                        <a:t>Taxability of disposal of shares by foreign shareholder</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a:effectLst/>
                          <a:latin typeface="+mn-lt"/>
                          <a:ea typeface="Times New Roman" panose="02020603050405020304" pitchFamily="18" charset="0"/>
                          <a:cs typeface="Times New Roman" panose="02020603050405020304" pitchFamily="18" charset="0"/>
                        </a:rPr>
                        <a:t>No</a:t>
                      </a:r>
                      <a:endParaRPr lang="en-US" sz="1600">
                        <a:effectLst/>
                        <a:latin typeface="+mn-lt"/>
                        <a:ea typeface="Calibri" panose="020F0502020204030204" pitchFamily="34" charset="0"/>
                        <a:cs typeface="Times New Roman" panose="02020603050405020304" pitchFamily="18" charset="0"/>
                      </a:endParaRPr>
                    </a:p>
                  </a:txBody>
                  <a:tcPr marL="9525" marR="9525" marT="9525" marB="9525" anchor="ctr"/>
                </a:tc>
                <a:tc>
                  <a:txBody>
                    <a:bodyPr/>
                    <a:lstStyle/>
                    <a:p>
                      <a:pPr marL="0" marR="0">
                        <a:lnSpc>
                          <a:spcPct val="107000"/>
                        </a:lnSpc>
                        <a:spcBef>
                          <a:spcPts val="0"/>
                        </a:spcBef>
                        <a:spcAft>
                          <a:spcPts val="0"/>
                        </a:spcAft>
                      </a:pPr>
                      <a:r>
                        <a:rPr lang="en-US" sz="1600" dirty="0">
                          <a:effectLst/>
                          <a:latin typeface="+mn-lt"/>
                          <a:ea typeface="Times New Roman" panose="02020603050405020304" pitchFamily="18" charset="0"/>
                          <a:cs typeface="Times New Roman" panose="02020603050405020304" pitchFamily="18" charset="0"/>
                        </a:rPr>
                        <a:t>No</a:t>
                      </a:r>
                      <a:endParaRPr lang="en-US" sz="1600" dirty="0">
                        <a:effectLst/>
                        <a:latin typeface="+mn-lt"/>
                        <a:ea typeface="Calibri" panose="020F0502020204030204" pitchFamily="34" charset="0"/>
                        <a:cs typeface="Times New Roman" panose="02020603050405020304" pitchFamily="18" charset="0"/>
                      </a:endParaRPr>
                    </a:p>
                  </a:txBody>
                  <a:tcPr marL="9525" marR="9525" marT="9525" marB="9525" anchor="ctr"/>
                </a:tc>
                <a:extLst>
                  <a:ext uri="{0D108BD9-81ED-4DB2-BD59-A6C34878D82A}">
                    <a16:rowId xmlns:a16="http://schemas.microsoft.com/office/drawing/2014/main" xmlns="" val="10005"/>
                  </a:ext>
                </a:extLst>
              </a:tr>
            </a:tbl>
          </a:graphicData>
        </a:graphic>
      </p:graphicFrame>
      <p:sp>
        <p:nvSpPr>
          <p:cNvPr id="2" name="Footer Placeholder 1"/>
          <p:cNvSpPr>
            <a:spLocks noGrp="1"/>
          </p:cNvSpPr>
          <p:nvPr>
            <p:ph type="ftr" sz="quarter" idx="11"/>
          </p:nvPr>
        </p:nvSpPr>
        <p:spPr>
          <a:xfrm>
            <a:off x="3599656"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864834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a:xfrm>
            <a:off x="304800" y="6248400"/>
            <a:ext cx="1905000" cy="457200"/>
          </a:xfrm>
        </p:spPr>
        <p:txBody>
          <a:bodyPr/>
          <a:lstStyle/>
          <a:p>
            <a:pPr>
              <a:defRPr/>
            </a:pPr>
            <a:r>
              <a:rPr lang="en-US" smtClean="0"/>
              <a:t>4 May, 2019</a:t>
            </a:r>
            <a:endParaRPr lang="en-US" dirty="0"/>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57</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
        <p:nvSpPr>
          <p:cNvPr id="3" name="Footer Placeholder 2"/>
          <p:cNvSpPr>
            <a:spLocks noGrp="1"/>
          </p:cNvSpPr>
          <p:nvPr>
            <p:ph type="ftr" sz="quarter" idx="11"/>
          </p:nvPr>
        </p:nvSpPr>
        <p:spPr/>
        <p:txBody>
          <a:bodyPr/>
          <a:lstStyle/>
          <a:p>
            <a:pPr>
              <a:defRPr/>
            </a:pPr>
            <a:r>
              <a:rPr lang="en-US"/>
              <a:t>P. P. Shah &amp; Associates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a:t>
            </a:r>
            <a:r>
              <a:rPr lang="en-US" sz="3200" dirty="0" err="1"/>
              <a:t>con’t</a:t>
            </a:r>
            <a:r>
              <a:rPr lang="en-US" sz="3200" dirty="0"/>
              <a: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Above restrictions on remittances not applicable in a case where: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1) remittances are made out of funds held in EEFC account of the Indian entity, or</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2) the overseas branch/ office is set up or representative posted by a 100% Export Oriented Unit (EOU) or a unit in Export Processing Zone (EPZ) or in a Hardware Technology Park or in a Software Technology Park, within two years of establishment of the Unit.</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(iii)  The Overseas Branch/Officer/representative shall not enter into any contract or agreement in contravention of the Act, Rules or Regulations made thereunder;</a:t>
            </a:r>
          </a:p>
          <a:p>
            <a:pPr marL="6858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285750" indent="-285750" eaLnBrk="1" hangingPunct="1">
              <a:spcBef>
                <a:spcPts val="0"/>
              </a:spcBef>
              <a:buClr>
                <a:srgbClr val="3333CC"/>
              </a:buClr>
              <a:buFont typeface="Wingdings" panose="05000000000000000000" pitchFamily="2" charset="2"/>
              <a:buChar char="Ø"/>
              <a:tabLst>
                <a:tab pos="171450" algn="l"/>
                <a:tab pos="228600" algn="l"/>
                <a:tab pos="4524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 (iv) The account so opened, held or maintained shall be closed,</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 if the overseas branch/ office is not set up within six months of opening the account,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(b) within one month of closure of the overseas branch/ office,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 where no representative is posted for six months,</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and the balance held in the account shall be repatriated to India;</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95526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a:t>
            </a:r>
            <a:r>
              <a:rPr lang="en-US" sz="3200" dirty="0" err="1"/>
              <a:t>con’t</a:t>
            </a:r>
            <a:r>
              <a:rPr lang="en-US" sz="3200" dirty="0"/>
              <a: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Important explanations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Purchase of acquisition of office equipment and other assets required for normal business operations of the overseas branch/ office/ representative will not be deemed as a capital account transaction;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Transfer or acquisition of immovable property outside India, other than by way of lease not exceeding five years, by the overseas branch/ office/ representative will be subject to the Foreign Exchange Management (Acquisition and Transfer of Immovable Property outside India) Regulations, 2015.</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169728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19100" y="6243638"/>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 – Conditions for Automatic approval</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6A – Investments in Agricultural operations overseas  directly or through Overseas Offices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6B – Investment in Listed Equity overseas by a listed Indian company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6C – Investment by Mutual 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7 – Investment by IP in Financial Services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8 – Investment by swap or exchange of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 – Prior Approval Route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9A – Overseas Investments by Regd. Trust / Society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10 – Unique Identification Number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11 – Investment by Capitalization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12 – Export of Goods towards Equity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13 – Post investment changes / additional investment in existing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14 – Acquisition through bidding / tender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15 – Obligations of Indian Party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16 – Transfer by way of sale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17 – Transfer involving write-off</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 – Pledge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18A – Creation of charge on domestic and foreign assets</a:t>
            </a: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3108923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04825" y="6243638"/>
            <a:ext cx="1905000" cy="457200"/>
          </a:xfrm>
        </p:spPr>
        <p:txBody>
          <a:bodyPr/>
          <a:lstStyle/>
          <a:p>
            <a:pPr>
              <a:defRPr/>
            </a:pPr>
            <a:r>
              <a:rPr lang="en-US" smtClean="0"/>
              <a:t>4 May, 2019</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 – Prior RBI approval for Proprietory in India to accept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19A – Overseas Investments by Proprietorships / unregistered Partnership Firm in India being recognized Star Export House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 – Investments by Individuals for acquiring shares as consideration for professional services rendered</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20A - Acquisition or Setting up of a JV or WOS abroad by resident individual (w.e.f. 5th Aug. 2013)</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21 – Issue of foreign security (FCCB)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22 – Purchase / acquisition by way of gift / inheritance / ESOP</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23 – Transfer of foreign security by way of pledge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24 – General permission for acquiring qualification / rights shares and  foreign securities under ADR/GDR linked stock options schemes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25 – Prior RBI approval for qualification shares in excess of limits specified under Regn. 24</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26 – Investments by Mutual Funds / Venture Cap.Funds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27 – Opening of Demat Accounts with foreign depositories by Indian Clearing Corporations and Clearing Members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a:t>P. P. Shah &amp; Associates</a:t>
            </a:r>
            <a:endParaRPr lang="en-US" dirty="0"/>
          </a:p>
        </p:txBody>
      </p:sp>
    </p:spTree>
    <p:extLst>
      <p:ext uri="{BB962C8B-B14F-4D97-AF65-F5344CB8AC3E}">
        <p14:creationId xmlns:p14="http://schemas.microsoft.com/office/powerpoint/2010/main" val="2111928723"/>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8875</TotalTime>
  <Words>8394</Words>
  <Application>Microsoft Office PowerPoint</Application>
  <PresentationFormat>On-screen Show (4:3)</PresentationFormat>
  <Paragraphs>815</Paragraphs>
  <Slides>57</Slides>
  <Notes>57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57</vt:i4>
      </vt:variant>
    </vt:vector>
  </HeadingPairs>
  <TitlesOfParts>
    <vt:vector size="64" baseType="lpstr">
      <vt:lpstr>Arial</vt:lpstr>
      <vt:lpstr>Book Antiqua</vt:lpstr>
      <vt:lpstr>Calibri</vt:lpstr>
      <vt:lpstr>Tahoma</vt:lpstr>
      <vt:lpstr>Times New Roman</vt:lpstr>
      <vt:lpstr>Wingdings</vt:lpstr>
      <vt:lpstr>Blends</vt:lpstr>
      <vt:lpstr>      DELHI CHAPTER OF  THE CHAMBER OF TAX CONSULTANTS - TWO DAYS CONFERENCE ON FEMA   Outbound Investments – Practical Case Studies and Issues</vt:lpstr>
      <vt:lpstr>Overview</vt:lpstr>
      <vt:lpstr>Overview</vt:lpstr>
      <vt:lpstr>Overseas Direct Investments under FEMA</vt:lpstr>
      <vt:lpstr>Branch outside India</vt:lpstr>
      <vt:lpstr>Branch outside India (con’t)</vt:lpstr>
      <vt:lpstr>Branch outside India (con’t)</vt:lpstr>
      <vt:lpstr>Overseas Direct Investments - FEMA Ntf. 120</vt:lpstr>
      <vt:lpstr>Overseas Direct Investments - FEMA Ntf. 120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ODI under LRS: Case Study - I</vt:lpstr>
      <vt:lpstr>ODI under LRS: Case Study - I (con’t)</vt:lpstr>
      <vt:lpstr>ODI under LRS: Case Study - I (con’t)</vt:lpstr>
      <vt:lpstr>ODI under LRS: Case Study - I (con’t)</vt:lpstr>
      <vt:lpstr>ODI under LRS: Case Study - II</vt:lpstr>
      <vt:lpstr>Case study – III </vt:lpstr>
      <vt:lpstr>Case study – III (con’t)</vt:lpstr>
      <vt:lpstr>Case study – III (con’t)</vt:lpstr>
      <vt:lpstr>Case study – III (con’t)</vt:lpstr>
      <vt:lpstr>Case study - IV</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Case study – IV (con’t)</vt:lpstr>
      <vt:lpstr>Practical Issues - ODI Policy</vt:lpstr>
      <vt:lpstr>Practical Issues - ODI Policy (con’t)</vt:lpstr>
      <vt:lpstr>Practical Issues - ODI Policy (con’t)</vt:lpstr>
      <vt:lpstr>Practical Issues - ODI Policy (con’t)</vt:lpstr>
      <vt:lpstr>FACTOR AFFECTING OVERSEAS INVESTMENT</vt:lpstr>
      <vt:lpstr>General Factors</vt:lpstr>
      <vt:lpstr>Corporate Factors</vt:lpstr>
      <vt:lpstr>Tax Factors</vt:lpstr>
      <vt:lpstr>KYC &amp; Bank Accounts</vt:lpstr>
      <vt:lpstr>ODI in select foreign jurisdictions – A comparison of Corporate features</vt:lpstr>
      <vt:lpstr>ODI in select foreign jurisdictions – A comparison of Corporate features (con’t)</vt:lpstr>
      <vt:lpstr>ODI in select foreign jurisdictions – A comparison of Tax features</vt:lpstr>
      <vt:lpstr>ODI in select foreign jurisdictions – A comparison of Tax features (con’t)</vt:lpstr>
      <vt:lpstr>ODI in select foreign jurisdictions – A comparison of Tax features (con’t)</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pps</cp:lastModifiedBy>
  <cp:revision>1355</cp:revision>
  <cp:lastPrinted>2018-02-28T05:19:40Z</cp:lastPrinted>
  <dcterms:created xsi:type="dcterms:W3CDTF">1601-01-01T00:00:00Z</dcterms:created>
  <dcterms:modified xsi:type="dcterms:W3CDTF">2019-04-29T11:21:09Z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