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3"/>
  </p:notesMasterIdLst>
  <p:handoutMasterIdLst>
    <p:handoutMasterId r:id="rId44"/>
  </p:handoutMasterIdLst>
  <p:sldIdLst>
    <p:sldId id="256" r:id="rId2"/>
    <p:sldId id="493" r:id="rId3"/>
    <p:sldId id="634" r:id="rId4"/>
    <p:sldId id="705" r:id="rId5"/>
    <p:sldId id="609" r:id="rId6"/>
    <p:sldId id="706" r:id="rId7"/>
    <p:sldId id="728" r:id="rId8"/>
    <p:sldId id="729" r:id="rId9"/>
    <p:sldId id="730" r:id="rId10"/>
    <p:sldId id="731" r:id="rId11"/>
    <p:sldId id="732" r:id="rId12"/>
    <p:sldId id="733" r:id="rId13"/>
    <p:sldId id="735" r:id="rId14"/>
    <p:sldId id="736" r:id="rId15"/>
    <p:sldId id="737" r:id="rId16"/>
    <p:sldId id="707" r:id="rId17"/>
    <p:sldId id="708" r:id="rId18"/>
    <p:sldId id="709" r:id="rId19"/>
    <p:sldId id="710" r:id="rId20"/>
    <p:sldId id="711" r:id="rId21"/>
    <p:sldId id="712" r:id="rId22"/>
    <p:sldId id="713" r:id="rId23"/>
    <p:sldId id="703" r:id="rId24"/>
    <p:sldId id="704" r:id="rId25"/>
    <p:sldId id="637" r:id="rId26"/>
    <p:sldId id="714" r:id="rId27"/>
    <p:sldId id="715" r:id="rId28"/>
    <p:sldId id="716" r:id="rId29"/>
    <p:sldId id="717" r:id="rId30"/>
    <p:sldId id="718" r:id="rId31"/>
    <p:sldId id="719" r:id="rId32"/>
    <p:sldId id="720" r:id="rId33"/>
    <p:sldId id="734" r:id="rId34"/>
    <p:sldId id="721" r:id="rId35"/>
    <p:sldId id="722" r:id="rId36"/>
    <p:sldId id="723" r:id="rId37"/>
    <p:sldId id="724" r:id="rId38"/>
    <p:sldId id="727" r:id="rId39"/>
    <p:sldId id="725" r:id="rId40"/>
    <p:sldId id="726" r:id="rId41"/>
    <p:sldId id="636" r:id="rId42"/>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70" autoAdjust="0"/>
    <p:restoredTop sz="95126" autoAdjust="0"/>
  </p:normalViewPr>
  <p:slideViewPr>
    <p:cSldViewPr snapToGrid="0">
      <p:cViewPr varScale="1">
        <p:scale>
          <a:sx n="68" d="100"/>
          <a:sy n="68" d="100"/>
        </p:scale>
        <p:origin x="142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8" d="100"/>
          <a:sy n="48" d="100"/>
        </p:scale>
        <p:origin x="-2994" y="-10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302963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82119" cy="464375"/>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98102" y="0"/>
            <a:ext cx="2982119" cy="464375"/>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8182" y="4415272"/>
            <a:ext cx="5505450" cy="4183825"/>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5062" name="Rectangle 6"/>
          <p:cNvSpPr>
            <a:spLocks noGrp="1" noChangeArrowheads="1"/>
          </p:cNvSpPr>
          <p:nvPr>
            <p:ph type="ftr" sz="quarter" idx="4"/>
          </p:nvPr>
        </p:nvSpPr>
        <p:spPr bwMode="auto">
          <a:xfrm>
            <a:off x="0" y="8830543"/>
            <a:ext cx="2982119" cy="464375"/>
          </a:xfrm>
          <a:prstGeom prst="rect">
            <a:avLst/>
          </a:prstGeom>
          <a:noFill/>
          <a:ln w="9525">
            <a:noFill/>
            <a:miter lim="800000"/>
            <a:headEnd/>
            <a:tailEnd/>
          </a:ln>
          <a:effectLst/>
        </p:spPr>
        <p:txBody>
          <a:bodyPr vert="horz" wrap="square" lIns="90519" tIns="45260" rIns="90519" bIns="45260"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98102" y="8830543"/>
            <a:ext cx="2982119" cy="464375"/>
          </a:xfrm>
          <a:prstGeom prst="rect">
            <a:avLst/>
          </a:prstGeom>
          <a:noFill/>
          <a:ln w="9525">
            <a:noFill/>
            <a:miter lim="800000"/>
            <a:headEnd/>
            <a:tailEnd/>
          </a:ln>
          <a:effectLst/>
        </p:spPr>
        <p:txBody>
          <a:bodyPr vert="horz" wrap="square" lIns="90519" tIns="45260" rIns="90519" bIns="45260"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358841890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112019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708354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372774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494575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smtClean="0"/>
              <a:t>06.01.2018</a:t>
            </a: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smtClean="0"/>
              <a:t>P. P. Shah &amp; Associates</a:t>
            </a: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06.01.2018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06.01.2018</a:t>
            </a:r>
            <a:endParaRPr lang="en-US" dirty="0"/>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smtClean="0"/>
              <a:t>P. P. Shah &amp; Associates</a:t>
            </a:r>
            <a:endParaRPr lang="en-US" dirty="0"/>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smtClean="0"/>
              <a:t>06.01.2018</a:t>
            </a:r>
            <a:endParaRPr lang="en-US" dirty="0"/>
          </a:p>
        </p:txBody>
      </p:sp>
      <p:sp>
        <p:nvSpPr>
          <p:cNvPr id="3075" name="Rectangle 15"/>
          <p:cNvSpPr>
            <a:spLocks noGrp="1" noChangeArrowheads="1"/>
          </p:cNvSpPr>
          <p:nvPr>
            <p:ph type="ftr" sz="quarter" idx="11"/>
          </p:nvPr>
        </p:nvSpPr>
        <p:spPr/>
        <p:txBody>
          <a:bodyPr/>
          <a:lstStyle/>
          <a:p>
            <a:pPr>
              <a:defRPr/>
            </a:pPr>
            <a:r>
              <a:rPr lang="en-US" dirty="0" smtClean="0"/>
              <a:t>P. P. Shah &amp; Associates</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smtClean="0"/>
          </a:p>
        </p:txBody>
      </p:sp>
      <p:sp>
        <p:nvSpPr>
          <p:cNvPr id="3077" name="Rectangle 2"/>
          <p:cNvSpPr>
            <a:spLocks noGrp="1" noChangeArrowheads="1"/>
          </p:cNvSpPr>
          <p:nvPr>
            <p:ph type="ctrTitle"/>
          </p:nvPr>
        </p:nvSpPr>
        <p:spPr>
          <a:xfrm>
            <a:off x="748862" y="112542"/>
            <a:ext cx="7924800" cy="3003776"/>
          </a:xfrm>
        </p:spPr>
        <p:txBody>
          <a:bodyPr/>
          <a:lstStyle/>
          <a:p>
            <a:pPr algn="ctr" eaLnBrk="1" hangingPunct="1"/>
            <a:r>
              <a:rPr lang="en-US" sz="4000" b="1" dirty="0" smtClean="0">
                <a:latin typeface="Book Antiqua" pitchFamily="18" charset="0"/>
              </a:rPr>
              <a:t/>
            </a:r>
            <a:br>
              <a:rPr lang="en-US" sz="4000" b="1" dirty="0" smtClean="0">
                <a:latin typeface="Book Antiqua" pitchFamily="18" charset="0"/>
              </a:rPr>
            </a:br>
            <a:r>
              <a:rPr lang="en-US" sz="2400" dirty="0" smtClean="0"/>
              <a:t/>
            </a:r>
            <a:br>
              <a:rPr lang="en-US" sz="2400" dirty="0" smtClean="0"/>
            </a:br>
            <a:r>
              <a:rPr lang="en-US" sz="2400" b="1" dirty="0" smtClean="0"/>
              <a:t>CTC’s Full Day Seminar jointly with </a:t>
            </a:r>
            <a:r>
              <a:rPr lang="en-US" sz="2400" b="1" dirty="0" smtClean="0"/>
              <a:t/>
            </a:r>
            <a:br>
              <a:rPr lang="en-US" sz="2400" b="1" dirty="0" smtClean="0"/>
            </a:br>
            <a:r>
              <a:rPr lang="en-US" sz="2400" b="1" dirty="0" smtClean="0"/>
              <a:t>CIRC of ICAI, Raipur</a:t>
            </a:r>
            <a:r>
              <a:rPr lang="en-US" sz="2400" b="1" dirty="0" smtClean="0"/>
              <a:t/>
            </a:r>
            <a:br>
              <a:rPr lang="en-US" sz="2400" b="1" dirty="0" smtClean="0"/>
            </a:br>
            <a:r>
              <a:rPr lang="en-US" sz="2400" b="1" dirty="0" smtClean="0"/>
              <a:t>On</a:t>
            </a:r>
            <a:br>
              <a:rPr lang="en-US" sz="2400" b="1" dirty="0" smtClean="0"/>
            </a:br>
            <a:r>
              <a:rPr lang="en-US" sz="2400" b="1" dirty="0" smtClean="0"/>
              <a:t> Demonetisation, Capital Gains, </a:t>
            </a:r>
            <a:r>
              <a:rPr lang="en-US" sz="2400" b="1" dirty="0" smtClean="0"/>
              <a:t/>
            </a:r>
            <a:br>
              <a:rPr lang="en-US" sz="2400" b="1" dirty="0" smtClean="0"/>
            </a:br>
            <a:r>
              <a:rPr lang="en-US" sz="2400" b="1" dirty="0" err="1" smtClean="0"/>
              <a:t>Benami</a:t>
            </a:r>
            <a:r>
              <a:rPr lang="en-US" sz="2400" b="1" dirty="0" smtClean="0"/>
              <a:t> </a:t>
            </a:r>
            <a:r>
              <a:rPr lang="en-US" sz="2400" b="1" dirty="0" smtClean="0"/>
              <a:t>Property Act, </a:t>
            </a:r>
            <a:r>
              <a:rPr lang="en-US" sz="2400" b="1" dirty="0" smtClean="0"/>
              <a:t>PMLA </a:t>
            </a:r>
            <a:r>
              <a:rPr lang="en-US" sz="2400" b="1" dirty="0" smtClean="0"/>
              <a:t>&amp; Penalties</a:t>
            </a:r>
            <a:r>
              <a:rPr lang="en-US" sz="2800" b="1" dirty="0" smtClean="0"/>
              <a:t/>
            </a:r>
            <a:br>
              <a:rPr lang="en-US" sz="2800" b="1" dirty="0" smtClean="0"/>
            </a:br>
            <a:r>
              <a:rPr lang="en-US" sz="2800" b="1" dirty="0" smtClean="0"/>
              <a:t/>
            </a:r>
            <a:br>
              <a:rPr lang="en-US" sz="2800" b="1" dirty="0" smtClean="0"/>
            </a:br>
            <a:r>
              <a:rPr lang="en-US" sz="2800" b="1" dirty="0" smtClean="0"/>
              <a:t> </a:t>
            </a:r>
            <a:r>
              <a:rPr lang="en-US" sz="2400" b="1" dirty="0" smtClean="0"/>
              <a:t>OVERVIEW OF PMLA, 2002</a:t>
            </a:r>
            <a:endParaRPr lang="en-US" sz="2400" dirty="0" smtClean="0">
              <a:solidFill>
                <a:srgbClr val="990033"/>
              </a:solidFill>
            </a:endParaRPr>
          </a:p>
        </p:txBody>
      </p:sp>
      <p:sp>
        <p:nvSpPr>
          <p:cNvPr id="3078" name="Rectangle 5"/>
          <p:cNvSpPr>
            <a:spLocks noGrp="1" noChangeArrowheads="1"/>
          </p:cNvSpPr>
          <p:nvPr>
            <p:ph type="subTitle" idx="1"/>
          </p:nvPr>
        </p:nvSpPr>
        <p:spPr>
          <a:xfrm>
            <a:off x="990600" y="3429000"/>
            <a:ext cx="7239000" cy="2895600"/>
          </a:xfrm>
        </p:spPr>
        <p:txBody>
          <a:bodyPr/>
          <a:lstStyle/>
          <a:p>
            <a:pPr eaLnBrk="1" hangingPunct="1">
              <a:lnSpc>
                <a:spcPct val="90000"/>
              </a:lnSpc>
            </a:pPr>
            <a:endParaRPr lang="en-US" sz="2800" b="1" dirty="0" smtClean="0">
              <a:solidFill>
                <a:schemeClr val="tx2"/>
              </a:solidFill>
            </a:endParaRPr>
          </a:p>
          <a:p>
            <a:pPr eaLnBrk="1" hangingPunct="1">
              <a:lnSpc>
                <a:spcPct val="90000"/>
              </a:lnSpc>
            </a:pPr>
            <a:endParaRPr lang="en-US" sz="2200" b="1" dirty="0" smtClean="0">
              <a:solidFill>
                <a:schemeClr val="tx2"/>
              </a:solidFill>
            </a:endParaRPr>
          </a:p>
          <a:p>
            <a:pPr eaLnBrk="1" hangingPunct="1">
              <a:lnSpc>
                <a:spcPct val="90000"/>
              </a:lnSpc>
            </a:pPr>
            <a:r>
              <a:rPr lang="en-US" sz="2200" b="1" dirty="0" smtClean="0">
                <a:solidFill>
                  <a:schemeClr val="tx2"/>
                </a:solidFill>
              </a:rPr>
              <a:t>by: Mr. Paresh P. Shah</a:t>
            </a:r>
          </a:p>
          <a:p>
            <a:pPr eaLnBrk="1" hangingPunct="1">
              <a:lnSpc>
                <a:spcPct val="90000"/>
              </a:lnSpc>
            </a:pPr>
            <a:endParaRPr lang="en-US" sz="2000" dirty="0" smtClean="0">
              <a:solidFill>
                <a:srgbClr val="339966"/>
              </a:solidFill>
            </a:endParaRPr>
          </a:p>
          <a:p>
            <a:pPr eaLnBrk="1" hangingPunct="1">
              <a:lnSpc>
                <a:spcPct val="90000"/>
              </a:lnSpc>
            </a:pPr>
            <a:r>
              <a:rPr lang="en-US" sz="2000" dirty="0" smtClean="0">
                <a:solidFill>
                  <a:schemeClr val="folHlink"/>
                </a:solidFill>
              </a:rPr>
              <a:t>P.P. Shah &amp; Associates</a:t>
            </a:r>
          </a:p>
          <a:p>
            <a:pPr eaLnBrk="1" hangingPunct="1">
              <a:lnSpc>
                <a:spcPct val="90000"/>
              </a:lnSpc>
            </a:pPr>
            <a:r>
              <a:rPr lang="en-US" sz="2000" dirty="0" smtClean="0">
                <a:solidFill>
                  <a:schemeClr val="folHlink"/>
                </a:solidFill>
              </a:rPr>
              <a:t>Chartered Accountants</a:t>
            </a:r>
          </a:p>
          <a:p>
            <a:pPr eaLnBrk="1" hangingPunct="1">
              <a:lnSpc>
                <a:spcPct val="90000"/>
              </a:lnSpc>
            </a:pPr>
            <a:r>
              <a:rPr lang="en-US" sz="2000" dirty="0" smtClean="0">
                <a:solidFill>
                  <a:schemeClr val="folHlink"/>
                </a:solidFill>
              </a:rPr>
              <a:t>Email: ppshahandassociates@gmail.com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10</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smtClean="0"/>
              <a:t>Penalties (con’t) </a:t>
            </a:r>
            <a:endParaRPr lang="en-US" sz="1500" dirty="0"/>
          </a:p>
          <a:p>
            <a:pPr marL="338138" indent="0" eaLnBrk="1" hangingPunct="1">
              <a:buNone/>
            </a:pPr>
            <a:endParaRPr lang="en-US" sz="1500" dirty="0" smtClean="0"/>
          </a:p>
          <a:p>
            <a:pPr marL="338138" indent="0" eaLnBrk="1" hangingPunct="1">
              <a:buNone/>
            </a:pPr>
            <a:r>
              <a:rPr lang="en-US" sz="1500" dirty="0" smtClean="0"/>
              <a:t>Explanation.—For the purposes of this sub-section, "property" in respect of which contravention has taken place, shall include—</a:t>
            </a:r>
          </a:p>
          <a:p>
            <a:pPr marL="338138" indent="0" eaLnBrk="1" hangingPunct="1">
              <a:buNone/>
            </a:pPr>
            <a:r>
              <a:rPr lang="en-US" sz="1500" dirty="0" smtClean="0"/>
              <a:t>(a) deposits in a bank, where the said property is converted into such deposits;</a:t>
            </a:r>
          </a:p>
          <a:p>
            <a:pPr marL="338138" indent="0" eaLnBrk="1" hangingPunct="1">
              <a:buNone/>
            </a:pPr>
            <a:r>
              <a:rPr lang="en-US" sz="1500" dirty="0" smtClean="0"/>
              <a:t>(b) Indian currency, where the said property is converted into that currency; and</a:t>
            </a:r>
          </a:p>
          <a:p>
            <a:pPr marL="338138" indent="0" eaLnBrk="1" hangingPunct="1">
              <a:buNone/>
            </a:pPr>
            <a:r>
              <a:rPr lang="en-US" sz="1500" dirty="0" smtClean="0"/>
              <a:t>(c) any other property which has resulted out of the conversion of that property.</a:t>
            </a:r>
          </a:p>
          <a:p>
            <a:pPr marL="338138" indent="0" eaLnBrk="1" hangingPunct="1">
              <a:buNone/>
            </a:pPr>
            <a:endParaRPr lang="en-US" sz="1500" dirty="0" smtClean="0"/>
          </a:p>
          <a:p>
            <a:pPr marL="338138" indent="0" eaLnBrk="1" hangingPunct="1">
              <a:buNone/>
            </a:pPr>
            <a:r>
              <a:rPr lang="en-US" sz="1500" b="1" i="1" dirty="0" smtClean="0"/>
              <a:t>Sections 1A – 1D  of Section 13 inserted by the Finance Act, 2015, w.e.f. 9-9-2015</a:t>
            </a:r>
            <a:endParaRPr lang="en-US" sz="1500" b="1" i="1"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 (con’t)</a:t>
            </a:r>
            <a:endParaRPr lang="en-US" sz="3200" dirty="0" smtClean="0"/>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575056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11</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endParaRPr lang="en-US" sz="1800" dirty="0"/>
          </a:p>
          <a:p>
            <a:pPr eaLnBrk="1" hangingPunct="1"/>
            <a:r>
              <a:rPr lang="en-US" sz="1800" b="1" dirty="0" smtClean="0"/>
              <a:t>Power </a:t>
            </a:r>
            <a:r>
              <a:rPr lang="en-US" sz="1800" b="1" dirty="0"/>
              <a:t>to compound contravention</a:t>
            </a:r>
          </a:p>
          <a:p>
            <a:pPr eaLnBrk="1" hangingPunct="1"/>
            <a:endParaRPr lang="en-US" sz="1800" dirty="0"/>
          </a:p>
          <a:p>
            <a:pPr marL="338138" indent="0" eaLnBrk="1" hangingPunct="1">
              <a:buNone/>
            </a:pPr>
            <a:r>
              <a:rPr lang="en-US" sz="1800" dirty="0"/>
              <a:t>15. (1) Any contravention under section 13 may, on an application made by the person committing such contravention, be compounded within one hundred and eighty days from the date of receipt of application by the Director of Enforcement or such other officers of the Directorate of Enforcement and Officers of the Reserve Bank as may be authorised in this behalf by the Central Government in such manner as may be </a:t>
            </a:r>
            <a:r>
              <a:rPr lang="en-US" sz="1800" dirty="0" smtClean="0"/>
              <a:t>prescribed.</a:t>
            </a:r>
            <a:endParaRPr lang="en-US" sz="1800" dirty="0"/>
          </a:p>
          <a:p>
            <a:pPr marL="338138" indent="0" eaLnBrk="1" hangingPunct="1">
              <a:buNone/>
            </a:pPr>
            <a:endParaRPr lang="en-US" sz="1800" dirty="0"/>
          </a:p>
          <a:p>
            <a:pPr marL="338138" indent="0" eaLnBrk="1" hangingPunct="1">
              <a:buNone/>
            </a:pPr>
            <a:r>
              <a:rPr lang="en-US" sz="1800" dirty="0"/>
              <a:t>(2) Where a contravention has been compounded under sub-section (1), no proceeding or further proceeding, as the case may be, shall be initiated or continued, as the case may be, against the person committing such contravention under that section, in respect of the contravention so compounded.</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Power to Compound contravention under S. 15 of FEMA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9100358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12</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700" dirty="0" smtClean="0"/>
              <a:t>Power </a:t>
            </a:r>
            <a:r>
              <a:rPr lang="en-US" sz="1700" dirty="0"/>
              <a:t>of search, seizure, etc.</a:t>
            </a:r>
          </a:p>
          <a:p>
            <a:pPr eaLnBrk="1" hangingPunct="1"/>
            <a:endParaRPr lang="en-US" sz="1700" dirty="0"/>
          </a:p>
          <a:p>
            <a:pPr marL="338138" indent="0" eaLnBrk="1" hangingPunct="1">
              <a:buNone/>
            </a:pPr>
            <a:r>
              <a:rPr lang="en-US" sz="1700" dirty="0"/>
              <a:t>37. (1) The Director of Enforcement and other officers of Enforcement, not below the rank of an Assistant Director, shall take up for investigation the contravention referred to in section 13.</a:t>
            </a:r>
          </a:p>
          <a:p>
            <a:pPr marL="338138" indent="0" eaLnBrk="1" hangingPunct="1">
              <a:buNone/>
            </a:pPr>
            <a:endParaRPr lang="en-US" sz="1700" dirty="0"/>
          </a:p>
          <a:p>
            <a:pPr marL="338138" indent="0" eaLnBrk="1" hangingPunct="1">
              <a:buNone/>
            </a:pPr>
            <a:r>
              <a:rPr lang="en-US" sz="1700" dirty="0"/>
              <a:t>(2) Without prejudice to the provisions of sub-section (1), the Central Government may also, by notification, authorise any officer or class of officers in the Central Government, State Government or the Reserve Bank, not below the rank of an Under Secretary to the Government of India to investigate any contravention referred to in section 13.</a:t>
            </a:r>
          </a:p>
          <a:p>
            <a:pPr marL="338138" indent="0" eaLnBrk="1" hangingPunct="1">
              <a:buNone/>
            </a:pPr>
            <a:endParaRPr lang="en-US" sz="1700" dirty="0"/>
          </a:p>
          <a:p>
            <a:pPr marL="338138" indent="0" eaLnBrk="1" hangingPunct="1">
              <a:buNone/>
            </a:pPr>
            <a:r>
              <a:rPr lang="en-US" sz="1700" dirty="0"/>
              <a:t>(3) The officers referred to in sub-section (1) shall exercise the like powers which are conferred on income-tax authorities under the Income-tax Act, 1961 (43 of 1961) and shall exercise such powers, subject to such limitations laid down under that Act.</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Power of search, seizure, etc. under S. 37 of FEMA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898232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77312" y="6413608"/>
            <a:ext cx="1905000" cy="457200"/>
          </a:xfrm>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xfrm>
            <a:off x="7021432" y="6384315"/>
            <a:ext cx="1905000" cy="457200"/>
          </a:xfrm>
          <a:noFill/>
        </p:spPr>
        <p:txBody>
          <a:bodyPr/>
          <a:lstStyle/>
          <a:p>
            <a:fld id="{6B440D97-9C69-45B4-AF9E-185B4900AD82}" type="slidenum">
              <a:rPr lang="en-US" smtClean="0"/>
              <a:pPr/>
              <a:t>13</a:t>
            </a:fld>
            <a:endParaRPr lang="en-US" dirty="0" smtClean="0"/>
          </a:p>
        </p:txBody>
      </p:sp>
      <p:sp>
        <p:nvSpPr>
          <p:cNvPr id="6148" name="Rectangle 3"/>
          <p:cNvSpPr>
            <a:spLocks noGrp="1" noChangeArrowheads="1"/>
          </p:cNvSpPr>
          <p:nvPr>
            <p:ph type="body" idx="4294967295"/>
          </p:nvPr>
        </p:nvSpPr>
        <p:spPr>
          <a:xfrm>
            <a:off x="945932" y="1229436"/>
            <a:ext cx="7772400" cy="5438650"/>
          </a:xfrm>
        </p:spPr>
        <p:txBody>
          <a:bodyPr/>
          <a:lstStyle/>
          <a:p>
            <a:pPr eaLnBrk="1" hangingPunct="1"/>
            <a:r>
              <a:rPr lang="en-US" sz="1700" b="1" dirty="0"/>
              <a:t>Special provisions relating to assets held outside India in contravention of section </a:t>
            </a:r>
            <a:r>
              <a:rPr lang="en-US" sz="1700" b="1" dirty="0" smtClean="0"/>
              <a:t>4</a:t>
            </a:r>
          </a:p>
          <a:p>
            <a:pPr marL="338138" indent="0" eaLnBrk="1" hangingPunct="1">
              <a:buNone/>
            </a:pPr>
            <a:r>
              <a:rPr lang="en-US" sz="1700" dirty="0" smtClean="0"/>
              <a:t> </a:t>
            </a:r>
            <a:r>
              <a:rPr lang="en-US" sz="1700" dirty="0"/>
              <a:t>37A. (1) Upon receipt of any information or otherwise, if the </a:t>
            </a:r>
            <a:r>
              <a:rPr lang="en-US" sz="1700" dirty="0" err="1"/>
              <a:t>Authorised</a:t>
            </a:r>
            <a:r>
              <a:rPr lang="en-US" sz="1700" dirty="0"/>
              <a:t> Officer prescribed by the Central Government has reason to believe that any foreign exchange, foreign security, or any immovable property, situated outside India, is suspected to have been held in contravention of section 4, he may after recording the reasons in writing, by an order, seize value equivalent, situated within India, of such foreign exchange, foreign security or immovable property:</a:t>
            </a:r>
          </a:p>
          <a:p>
            <a:pPr marL="338138" indent="0" eaLnBrk="1" hangingPunct="1">
              <a:buNone/>
            </a:pPr>
            <a:r>
              <a:rPr lang="en-US" sz="1700" dirty="0" smtClean="0"/>
              <a:t>Provided </a:t>
            </a:r>
            <a:r>
              <a:rPr lang="en-US" sz="1700" dirty="0"/>
              <a:t>that no such seizure shall be made in case where the aggregate value of such foreign exchange, foreign security or any immovable property, situated outside India, is less than the value as may be prescribed.</a:t>
            </a:r>
          </a:p>
          <a:p>
            <a:pPr marL="338138" indent="0" eaLnBrk="1" hangingPunct="1">
              <a:buNone/>
            </a:pPr>
            <a:endParaRPr lang="en-US" sz="1700" dirty="0"/>
          </a:p>
          <a:p>
            <a:pPr marL="338138" indent="0" eaLnBrk="1" hangingPunct="1">
              <a:buNone/>
            </a:pPr>
            <a:r>
              <a:rPr lang="en-US" sz="1700" dirty="0"/>
              <a:t>(2) The order of seizure along with relevant material shall be placed before the Competent Authority, appointed by the Central Government, who shall be an officer not below the rank of Joint Secretary to the Government of India by the </a:t>
            </a:r>
            <a:r>
              <a:rPr lang="en-US" sz="1700" dirty="0" err="1"/>
              <a:t>Authorised</a:t>
            </a:r>
            <a:r>
              <a:rPr lang="en-US" sz="1700" dirty="0"/>
              <a:t> Officer within a period of thirty days from the date of such seizure</a:t>
            </a:r>
            <a:r>
              <a:rPr lang="en-US" sz="1700" dirty="0" smtClean="0"/>
              <a:t>.</a:t>
            </a:r>
            <a:endParaRPr lang="en-US" sz="1700" dirty="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3200" dirty="0"/>
              <a:t>Special provisions relating to assets held outside India </a:t>
            </a:r>
            <a:r>
              <a:rPr lang="en-US" sz="3200" dirty="0" smtClean="0"/>
              <a:t>under S. 37A of FEMA</a:t>
            </a:r>
          </a:p>
        </p:txBody>
      </p:sp>
      <p:sp>
        <p:nvSpPr>
          <p:cNvPr id="6" name="Footer Placeholder 5"/>
          <p:cNvSpPr>
            <a:spLocks noGrp="1"/>
          </p:cNvSpPr>
          <p:nvPr>
            <p:ph type="ftr" sz="quarter" idx="11"/>
          </p:nvPr>
        </p:nvSpPr>
        <p:spPr>
          <a:xfrm>
            <a:off x="3606800" y="6384315"/>
            <a:ext cx="2895600" cy="457200"/>
          </a:xfrm>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40680161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233582" y="6413608"/>
            <a:ext cx="1905000" cy="457200"/>
          </a:xfrm>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xfrm>
            <a:off x="7119718" y="6422970"/>
            <a:ext cx="1905000" cy="457200"/>
          </a:xfrm>
          <a:noFill/>
        </p:spPr>
        <p:txBody>
          <a:bodyPr/>
          <a:lstStyle/>
          <a:p>
            <a:fld id="{6B440D97-9C69-45B4-AF9E-185B4900AD82}" type="slidenum">
              <a:rPr lang="en-US" smtClean="0"/>
              <a:pPr/>
              <a:t>14</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marL="0" indent="0" eaLnBrk="1" hangingPunct="1">
              <a:buNone/>
            </a:pPr>
            <a:r>
              <a:rPr lang="en-US" sz="1600" dirty="0" smtClean="0"/>
              <a:t>37A</a:t>
            </a:r>
            <a:r>
              <a:rPr lang="en-US" sz="1600" dirty="0"/>
              <a:t>. </a:t>
            </a:r>
            <a:r>
              <a:rPr lang="en-US" sz="1600" dirty="0" smtClean="0"/>
              <a:t>(</a:t>
            </a:r>
            <a:r>
              <a:rPr lang="en-US" sz="1600" dirty="0"/>
              <a:t>3) The Competent Authority shall dispose of the petition within a period of one hundred eighty days from the date of seizure by either confirming or by setting aside such order, after giving an opportunity of being heard to the representatives of the Directorate of Enforcement and the aggrieved person.</a:t>
            </a:r>
          </a:p>
          <a:p>
            <a:pPr marL="0" indent="0" eaLnBrk="1" hangingPunct="1">
              <a:buNone/>
            </a:pPr>
            <a:r>
              <a:rPr lang="en-US" sz="1600" dirty="0" smtClean="0"/>
              <a:t>Explanation</a:t>
            </a:r>
            <a:r>
              <a:rPr lang="en-US" sz="1600" dirty="0"/>
              <a:t>.—While computing the period of one hundred eighty days, the period of stay granted by court shall be excluded and a further period of at least thirty days shall be granted from the date of communication of vacation of such stay order.</a:t>
            </a:r>
          </a:p>
          <a:p>
            <a:pPr marL="338138" indent="0" eaLnBrk="1" hangingPunct="1">
              <a:buNone/>
            </a:pPr>
            <a:endParaRPr lang="en-US" sz="1600" dirty="0"/>
          </a:p>
          <a:p>
            <a:pPr marL="0" indent="0" eaLnBrk="1" hangingPunct="1">
              <a:buNone/>
            </a:pPr>
            <a:r>
              <a:rPr lang="en-US" sz="1600" dirty="0"/>
              <a:t>(4) The order of the Competent Authority confirming seizure of equivalent asset shall continue till the disposal of adjudication proceedings and thereafter, the Adjudicating Authority shall pass appropriate directions in the adjudication order with regard to further action as regards the seizure made under sub-section (1):</a:t>
            </a:r>
          </a:p>
          <a:p>
            <a:pPr marL="0" indent="0" eaLnBrk="1" hangingPunct="1">
              <a:buNone/>
            </a:pPr>
            <a:r>
              <a:rPr lang="en-US" sz="1600" dirty="0" smtClean="0"/>
              <a:t>Provided </a:t>
            </a:r>
            <a:r>
              <a:rPr lang="en-US" sz="1600" dirty="0"/>
              <a:t>that if, at any stage of the proceedings under this Act, the aggrieved person discloses the fact of such foreign exchange, foreign security or immovable property and brings back the same into India, then the Competent Authority or the Adjudicating Authority, as the case may be, on receipt of an application in this regard from the aggrieved person, and after affording an opportunity of being heard to the aggrieved person and representatives of the Directorate of Enforcement, shall pass an appropriate order as it deems fit, including setting aside of the seizure made under sub-section (1</a:t>
            </a:r>
            <a:r>
              <a:rPr lang="en-US" sz="1600" dirty="0" smtClean="0"/>
              <a:t>).</a:t>
            </a:r>
            <a:endParaRPr lang="en-US" sz="1600" dirty="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a:t>
            </a:r>
            <a:r>
              <a:rPr lang="en-US" sz="2800" dirty="0" smtClean="0"/>
              <a:t>under S. 37A of FEMA (</a:t>
            </a:r>
            <a:r>
              <a:rPr lang="en-US" sz="2800" dirty="0" err="1" smtClean="0"/>
              <a:t>con’t</a:t>
            </a:r>
            <a:r>
              <a:rPr lang="en-US" sz="3200" dirty="0" smtClean="0"/>
              <a:t>)</a:t>
            </a:r>
          </a:p>
        </p:txBody>
      </p:sp>
      <p:sp>
        <p:nvSpPr>
          <p:cNvPr id="6" name="Footer Placeholder 5"/>
          <p:cNvSpPr>
            <a:spLocks noGrp="1"/>
          </p:cNvSpPr>
          <p:nvPr>
            <p:ph type="ftr" sz="quarter" idx="11"/>
          </p:nvPr>
        </p:nvSpPr>
        <p:spPr>
          <a:xfrm>
            <a:off x="3657600" y="6413608"/>
            <a:ext cx="2895600" cy="457200"/>
          </a:xfrm>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5607440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15</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marL="338138" indent="0" eaLnBrk="1" hangingPunct="1">
              <a:buNone/>
            </a:pPr>
            <a:endParaRPr lang="en-US" sz="1600" dirty="0" smtClean="0"/>
          </a:p>
          <a:p>
            <a:pPr marL="338138" indent="0" eaLnBrk="1" hangingPunct="1">
              <a:buNone/>
            </a:pPr>
            <a:r>
              <a:rPr lang="en-US" sz="1600" dirty="0" smtClean="0"/>
              <a:t>37A.</a:t>
            </a:r>
          </a:p>
          <a:p>
            <a:pPr marL="338138" indent="0" eaLnBrk="1" hangingPunct="1">
              <a:buNone/>
            </a:pPr>
            <a:r>
              <a:rPr lang="en-US" sz="1600" dirty="0" smtClean="0"/>
              <a:t>(5) Any person aggrieved by any order passed by the Competent Authority may prefer an appeal to the Appellate Tribunal.</a:t>
            </a:r>
          </a:p>
          <a:p>
            <a:pPr marL="338138" indent="0" eaLnBrk="1" hangingPunct="1">
              <a:buNone/>
            </a:pPr>
            <a:endParaRPr lang="en-US" sz="1600" dirty="0"/>
          </a:p>
          <a:p>
            <a:pPr marL="338138" indent="0" eaLnBrk="1" hangingPunct="1">
              <a:buNone/>
            </a:pPr>
            <a:r>
              <a:rPr lang="en-US" sz="1600" dirty="0"/>
              <a:t>(6) Nothing contained </a:t>
            </a:r>
            <a:r>
              <a:rPr lang="en-US" sz="1600" dirty="0" smtClean="0"/>
              <a:t>in </a:t>
            </a:r>
            <a:r>
              <a:rPr lang="en-US" sz="1600" dirty="0"/>
              <a:t>section 15 shall apply to this section</a:t>
            </a:r>
            <a:r>
              <a:rPr lang="en-US" sz="1600" dirty="0" smtClean="0"/>
              <a:t>.</a:t>
            </a:r>
          </a:p>
          <a:p>
            <a:pPr marL="338138" indent="0" eaLnBrk="1" hangingPunct="1">
              <a:buNone/>
            </a:pPr>
            <a:endParaRPr lang="en-US" sz="1600" dirty="0"/>
          </a:p>
          <a:p>
            <a:pPr marL="338138" indent="0" eaLnBrk="1" hangingPunct="1">
              <a:buNone/>
            </a:pPr>
            <a:endParaRPr lang="en-US" sz="1600" dirty="0" smtClean="0"/>
          </a:p>
          <a:p>
            <a:pPr marL="338138" indent="0" eaLnBrk="1" hangingPunct="1">
              <a:buNone/>
            </a:pPr>
            <a:endParaRPr lang="en-US" sz="1600" dirty="0"/>
          </a:p>
          <a:p>
            <a:pPr marL="338138" indent="0" eaLnBrk="1" hangingPunct="1">
              <a:buNone/>
            </a:pPr>
            <a:r>
              <a:rPr lang="en-US" sz="1600" b="1" i="1" dirty="0" smtClean="0"/>
              <a:t>Section 37A </a:t>
            </a:r>
            <a:r>
              <a:rPr lang="en-US" sz="1600" b="1" i="1" dirty="0"/>
              <a:t>inserted by the Finance Act, 2015, </a:t>
            </a:r>
            <a:r>
              <a:rPr lang="en-US" sz="1600" b="1" i="1" dirty="0" err="1"/>
              <a:t>w.e.f</a:t>
            </a:r>
            <a:r>
              <a:rPr lang="en-US" sz="1600" b="1" i="1" dirty="0"/>
              <a:t>. 9-9-2015</a:t>
            </a:r>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a:t>
            </a:r>
            <a:r>
              <a:rPr lang="en-US" sz="2800" dirty="0" smtClean="0"/>
              <a:t>under S. 37A of FEMA (</a:t>
            </a:r>
            <a:r>
              <a:rPr lang="en-US" sz="2800" dirty="0" err="1" smtClean="0"/>
              <a:t>con’t</a:t>
            </a:r>
            <a:r>
              <a:rPr lang="en-US" sz="3200" dirty="0" smtClean="0"/>
              <a: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5950348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16</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b="1" dirty="0" smtClean="0"/>
              <a:t>Placement</a:t>
            </a:r>
            <a:endParaRPr lang="en-US" sz="2200" b="1" dirty="0"/>
          </a:p>
          <a:p>
            <a:pPr marL="338138" indent="0" eaLnBrk="1" hangingPunct="1">
              <a:buNone/>
            </a:pPr>
            <a:r>
              <a:rPr lang="en-US" sz="2200" dirty="0" smtClean="0"/>
              <a:t>– </a:t>
            </a:r>
            <a:r>
              <a:rPr lang="en-US" sz="2200" dirty="0"/>
              <a:t>Dirty money being inserted in financial system</a:t>
            </a:r>
          </a:p>
          <a:p>
            <a:pPr eaLnBrk="1" hangingPunct="1"/>
            <a:endParaRPr lang="en-US" sz="2200" dirty="0" smtClean="0"/>
          </a:p>
          <a:p>
            <a:pPr eaLnBrk="1" hangingPunct="1"/>
            <a:r>
              <a:rPr lang="en-US" sz="2200" b="1" dirty="0" smtClean="0"/>
              <a:t>Layering</a:t>
            </a:r>
            <a:endParaRPr lang="en-US" sz="2200" b="1" dirty="0"/>
          </a:p>
          <a:p>
            <a:pPr marL="576263" indent="-238125" eaLnBrk="1" hangingPunct="1">
              <a:buNone/>
            </a:pPr>
            <a:r>
              <a:rPr lang="en-US" sz="2200" dirty="0"/>
              <a:t>– Separates the proceeds from their criminal origin </a:t>
            </a:r>
            <a:r>
              <a:rPr lang="en-US" sz="2200" dirty="0" smtClean="0"/>
              <a:t>by moving </a:t>
            </a:r>
            <a:r>
              <a:rPr lang="en-US" sz="2200" dirty="0"/>
              <a:t>them through a series of financial transactions</a:t>
            </a:r>
          </a:p>
          <a:p>
            <a:pPr eaLnBrk="1" hangingPunct="1"/>
            <a:endParaRPr lang="en-US" sz="2200" dirty="0" smtClean="0"/>
          </a:p>
          <a:p>
            <a:pPr eaLnBrk="1" hangingPunct="1"/>
            <a:r>
              <a:rPr lang="en-US" sz="2200" b="1" dirty="0" smtClean="0"/>
              <a:t>Integration</a:t>
            </a:r>
            <a:endParaRPr lang="en-US" sz="2200" b="1" dirty="0"/>
          </a:p>
          <a:p>
            <a:pPr marL="520700" indent="-182563" eaLnBrk="1" hangingPunct="1">
              <a:buNone/>
            </a:pPr>
            <a:r>
              <a:rPr lang="en-US" sz="2200" dirty="0" smtClean="0"/>
              <a:t>- </a:t>
            </a:r>
            <a:r>
              <a:rPr lang="en-US" sz="2200" dirty="0"/>
              <a:t>Creating</a:t>
            </a:r>
            <a:r>
              <a:rPr lang="en-US" sz="2200" dirty="0" smtClean="0"/>
              <a:t> </a:t>
            </a:r>
            <a:r>
              <a:rPr lang="en-US" sz="2200" dirty="0"/>
              <a:t>a legitimate explanation for their sources </a:t>
            </a:r>
            <a:r>
              <a:rPr lang="en-US" sz="2200" dirty="0" smtClean="0"/>
              <a:t>of funds</a:t>
            </a:r>
            <a:r>
              <a:rPr lang="en-US" sz="2200" dirty="0"/>
              <a:t>, allowing them to be retained, invested or </a:t>
            </a:r>
            <a:r>
              <a:rPr lang="en-US" sz="2200" dirty="0" smtClean="0"/>
              <a:t>used, to </a:t>
            </a:r>
            <a:r>
              <a:rPr lang="en-US" sz="2200" dirty="0"/>
              <a:t>acquire goods or assets</a:t>
            </a:r>
            <a:endParaRPr lang="en-US" sz="22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PROCESS OF MONEY LAUNDERING</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2679277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17</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dirty="0"/>
              <a:t>Refers to the process of transferring the proceeds from illegal activities into financial system </a:t>
            </a:r>
            <a:r>
              <a:rPr lang="en-US" sz="2200" dirty="0" smtClean="0"/>
              <a:t>in </a:t>
            </a:r>
            <a:r>
              <a:rPr lang="en-US" sz="2200" dirty="0"/>
              <a:t>a manner not detectable by governmental authorities. </a:t>
            </a:r>
          </a:p>
          <a:p>
            <a:pPr eaLnBrk="1" hangingPunct="1"/>
            <a:r>
              <a:rPr lang="en-US" sz="2200" dirty="0" smtClean="0"/>
              <a:t>Involves:</a:t>
            </a:r>
          </a:p>
          <a:p>
            <a:pPr marL="688975" eaLnBrk="1" hangingPunct="1">
              <a:buFont typeface="Wingdings" panose="05000000000000000000" pitchFamily="2" charset="2"/>
              <a:buChar char="Ø"/>
            </a:pPr>
            <a:r>
              <a:rPr lang="en-US" sz="2200" dirty="0"/>
              <a:t>P</a:t>
            </a:r>
            <a:r>
              <a:rPr lang="en-US" sz="2200" dirty="0" smtClean="0"/>
              <a:t>lacing </a:t>
            </a:r>
            <a:r>
              <a:rPr lang="en-US" sz="2200" dirty="0"/>
              <a:t>of money in the financial system </a:t>
            </a:r>
            <a:r>
              <a:rPr lang="en-US" sz="2200" dirty="0" smtClean="0"/>
              <a:t>which is done </a:t>
            </a:r>
            <a:r>
              <a:rPr lang="en-US" sz="2200" dirty="0"/>
              <a:t>by breaking up large amounts of </a:t>
            </a:r>
            <a:r>
              <a:rPr lang="en-US" sz="2200" dirty="0" smtClean="0"/>
              <a:t>cash into </a:t>
            </a:r>
            <a:r>
              <a:rPr lang="en-US" sz="2200" dirty="0"/>
              <a:t>less conspicuous smaller sums that are </a:t>
            </a:r>
            <a:r>
              <a:rPr lang="en-US" sz="2200" dirty="0" smtClean="0"/>
              <a:t>then deposited </a:t>
            </a:r>
            <a:r>
              <a:rPr lang="en-US" sz="2200" dirty="0"/>
              <a:t>directly into a bank account, or </a:t>
            </a:r>
            <a:r>
              <a:rPr lang="en-US" sz="2200" dirty="0" smtClean="0"/>
              <a:t>by purchasing </a:t>
            </a:r>
            <a:r>
              <a:rPr lang="en-US" sz="2200" dirty="0"/>
              <a:t>a series of monetary </a:t>
            </a:r>
            <a:r>
              <a:rPr lang="en-US" sz="2200" dirty="0" smtClean="0"/>
              <a:t>instruments (cheques</a:t>
            </a:r>
            <a:r>
              <a:rPr lang="en-US" sz="2200" dirty="0"/>
              <a:t>, money orders, etc</a:t>
            </a:r>
            <a:r>
              <a:rPr lang="en-US" sz="2200" dirty="0" smtClean="0"/>
              <a:t>.)</a:t>
            </a:r>
          </a:p>
          <a:p>
            <a:pPr marL="688975" eaLnBrk="1" hangingPunct="1">
              <a:buFont typeface="Wingdings" panose="05000000000000000000" pitchFamily="2" charset="2"/>
              <a:buChar char="Ø"/>
            </a:pPr>
            <a:r>
              <a:rPr lang="en-US" sz="2200" dirty="0" smtClean="0"/>
              <a:t>Placing of money in the retail economy by buying high value goods such as precious metals, artwork, etc that can be resold later for payment by cheque </a:t>
            </a:r>
          </a:p>
          <a:p>
            <a:pPr marL="688975" eaLnBrk="1" hangingPunct="1">
              <a:buFont typeface="Wingdings" panose="05000000000000000000" pitchFamily="2" charset="2"/>
              <a:buChar char="Ø"/>
            </a:pPr>
            <a:r>
              <a:rPr lang="en-US" sz="2200" dirty="0"/>
              <a:t>S</a:t>
            </a:r>
            <a:r>
              <a:rPr lang="en-US" sz="2200" dirty="0" smtClean="0"/>
              <a:t>muggling </a:t>
            </a:r>
            <a:r>
              <a:rPr lang="en-US" sz="2200" dirty="0"/>
              <a:t>out of the </a:t>
            </a:r>
            <a:r>
              <a:rPr lang="en-US" sz="2200" dirty="0" smtClean="0"/>
              <a:t>country</a:t>
            </a:r>
            <a:endParaRPr lang="en-US" sz="22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PLACEMENT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9431090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18</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000" dirty="0"/>
              <a:t>Refers to a process of disassociating the illegal money from the source of the crime by creating a complex web of financial transactions for concealing its source, trail and ownership.</a:t>
            </a:r>
          </a:p>
          <a:p>
            <a:pPr eaLnBrk="1" hangingPunct="1"/>
            <a:r>
              <a:rPr lang="en-US" sz="2000" dirty="0"/>
              <a:t>Involves creation of complex layers of financial transactions for concealing or disguising the source of the ownership of the funds.</a:t>
            </a:r>
          </a:p>
          <a:p>
            <a:pPr eaLnBrk="1" hangingPunct="1"/>
            <a:r>
              <a:rPr lang="en-US" sz="2000" dirty="0" smtClean="0"/>
              <a:t>Involves:</a:t>
            </a:r>
          </a:p>
          <a:p>
            <a:pPr marL="688975" eaLnBrk="1" hangingPunct="1">
              <a:buFont typeface="Wingdings" panose="05000000000000000000" pitchFamily="2" charset="2"/>
              <a:buChar char="Ø"/>
            </a:pPr>
            <a:r>
              <a:rPr lang="en-US" sz="2000" dirty="0" smtClean="0"/>
              <a:t>channeling </a:t>
            </a:r>
            <a:r>
              <a:rPr lang="en-US" sz="2000" dirty="0"/>
              <a:t>through the purchase </a:t>
            </a:r>
            <a:r>
              <a:rPr lang="en-US" sz="2000" dirty="0" smtClean="0"/>
              <a:t>and sale </a:t>
            </a:r>
            <a:r>
              <a:rPr lang="en-US" sz="2000" dirty="0"/>
              <a:t>of investment instruments such as bonds, stocks, </a:t>
            </a:r>
            <a:r>
              <a:rPr lang="en-US" sz="2000" dirty="0" smtClean="0"/>
              <a:t>and traveler's </a:t>
            </a:r>
            <a:r>
              <a:rPr lang="en-US" sz="2000" dirty="0"/>
              <a:t>cheques or the launderer might simply wire </a:t>
            </a:r>
            <a:r>
              <a:rPr lang="en-US" sz="2000" dirty="0" smtClean="0"/>
              <a:t>the funds </a:t>
            </a:r>
            <a:r>
              <a:rPr lang="en-US" sz="2000" dirty="0"/>
              <a:t>through a series of accounts at various banks </a:t>
            </a:r>
            <a:r>
              <a:rPr lang="en-US" sz="2000" dirty="0" smtClean="0"/>
              <a:t>across the </a:t>
            </a:r>
            <a:r>
              <a:rPr lang="en-US" sz="2000" dirty="0"/>
              <a:t>globe, particularly to those jurisdictions that do </a:t>
            </a:r>
            <a:r>
              <a:rPr lang="en-US" sz="2000" dirty="0" smtClean="0"/>
              <a:t>not cooperate </a:t>
            </a:r>
            <a:r>
              <a:rPr lang="en-US" sz="2000" dirty="0"/>
              <a:t>in anti-money laundering </a:t>
            </a:r>
            <a:endParaRPr lang="en-US" sz="2000" dirty="0" smtClean="0"/>
          </a:p>
          <a:p>
            <a:pPr marL="688975" eaLnBrk="1" hangingPunct="1">
              <a:buFont typeface="Wingdings" panose="05000000000000000000" pitchFamily="2" charset="2"/>
              <a:buChar char="Ø"/>
            </a:pPr>
            <a:r>
              <a:rPr lang="en-US" sz="2000" dirty="0" smtClean="0"/>
              <a:t>disguising the transfer </a:t>
            </a:r>
            <a:r>
              <a:rPr lang="en-US" sz="2000" dirty="0"/>
              <a:t>as payments for goods or </a:t>
            </a:r>
            <a:r>
              <a:rPr lang="en-US" sz="2000" dirty="0" smtClean="0"/>
              <a:t> services</a:t>
            </a:r>
            <a:r>
              <a:rPr lang="en-US" sz="2000" dirty="0"/>
              <a:t>, thus </a:t>
            </a:r>
            <a:r>
              <a:rPr lang="en-US" sz="2000" dirty="0" smtClean="0"/>
              <a:t>giving them </a:t>
            </a:r>
            <a:r>
              <a:rPr lang="en-US" sz="2000" dirty="0"/>
              <a:t>a legitimate appearance.</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LAYERING</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6946617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19</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000" dirty="0"/>
              <a:t>A number of rotations to slush funds are given </a:t>
            </a:r>
            <a:r>
              <a:rPr lang="en-US" sz="2000" dirty="0" smtClean="0"/>
              <a:t>through banks </a:t>
            </a:r>
            <a:r>
              <a:rPr lang="en-US" sz="2000" dirty="0"/>
              <a:t>and this complex layer of financial </a:t>
            </a:r>
            <a:r>
              <a:rPr lang="en-US" sz="2000" dirty="0" smtClean="0"/>
              <a:t>transactions are </a:t>
            </a:r>
            <a:r>
              <a:rPr lang="en-US" sz="2000" dirty="0"/>
              <a:t>carried out to divorce the illicit proceeds from </a:t>
            </a:r>
            <a:r>
              <a:rPr lang="en-US" sz="2000" dirty="0" smtClean="0"/>
              <a:t>their source </a:t>
            </a:r>
            <a:r>
              <a:rPr lang="en-US" sz="2000" dirty="0"/>
              <a:t>and mislead the investigating agencies.</a:t>
            </a:r>
          </a:p>
          <a:p>
            <a:pPr eaLnBrk="1" hangingPunct="1"/>
            <a:endParaRPr lang="en-US" sz="2000" dirty="0" smtClean="0"/>
          </a:p>
          <a:p>
            <a:pPr eaLnBrk="1" hangingPunct="1"/>
            <a:r>
              <a:rPr lang="en-US" sz="2000" dirty="0" smtClean="0"/>
              <a:t>The </a:t>
            </a:r>
            <a:r>
              <a:rPr lang="en-US" sz="2000" dirty="0"/>
              <a:t>high-value goods and monetary instruments </a:t>
            </a:r>
            <a:r>
              <a:rPr lang="en-US" sz="2000" dirty="0" smtClean="0"/>
              <a:t>are resold </a:t>
            </a:r>
            <a:r>
              <a:rPr lang="en-US" sz="2000" dirty="0"/>
              <a:t>and the proceeds are invested in real estate </a:t>
            </a:r>
            <a:r>
              <a:rPr lang="en-US" sz="2000" dirty="0" smtClean="0"/>
              <a:t>and legitimate </a:t>
            </a:r>
            <a:r>
              <a:rPr lang="en-US" sz="2000" dirty="0"/>
              <a:t>businesses, particularly in the leisure </a:t>
            </a:r>
            <a:r>
              <a:rPr lang="en-US" sz="2000" dirty="0" smtClean="0"/>
              <a:t>and tourism </a:t>
            </a:r>
            <a:r>
              <a:rPr lang="en-US" sz="2000" dirty="0"/>
              <a:t>industries.</a:t>
            </a:r>
          </a:p>
          <a:p>
            <a:pPr eaLnBrk="1" hangingPunct="1"/>
            <a:endParaRPr lang="en-US" sz="2000" dirty="0" smtClean="0"/>
          </a:p>
          <a:p>
            <a:pPr eaLnBrk="1" hangingPunct="1"/>
            <a:r>
              <a:rPr lang="en-US" sz="2000" dirty="0" smtClean="0"/>
              <a:t>Shell </a:t>
            </a:r>
            <a:r>
              <a:rPr lang="en-US" sz="2000" dirty="0"/>
              <a:t>companies i.e. paper </a:t>
            </a:r>
            <a:r>
              <a:rPr lang="en-US" sz="2000" dirty="0" smtClean="0"/>
              <a:t>companies / bogus companies</a:t>
            </a:r>
            <a:r>
              <a:rPr lang="en-US" sz="2000" dirty="0"/>
              <a:t>) serve as front and are registered </a:t>
            </a:r>
            <a:r>
              <a:rPr lang="en-US" sz="2000" dirty="0" smtClean="0"/>
              <a:t>in offshore </a:t>
            </a:r>
            <a:r>
              <a:rPr lang="en-US" sz="2000" dirty="0"/>
              <a:t>havens.</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LAYERING (con’t)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587416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4000" dirty="0" smtClean="0"/>
              <a:t>Overview</a:t>
            </a:r>
          </a:p>
        </p:txBody>
      </p:sp>
      <p:sp>
        <p:nvSpPr>
          <p:cNvPr id="4099" name="Content Placeholder 2"/>
          <p:cNvSpPr>
            <a:spLocks noGrp="1"/>
          </p:cNvSpPr>
          <p:nvPr>
            <p:ph idx="1"/>
          </p:nvPr>
        </p:nvSpPr>
        <p:spPr>
          <a:xfrm>
            <a:off x="914400" y="1143000"/>
            <a:ext cx="7696200" cy="5257800"/>
          </a:xfrm>
        </p:spPr>
        <p:txBody>
          <a:bodyPr/>
          <a:lstStyle/>
          <a:p>
            <a:r>
              <a:rPr lang="en-US" sz="2200" dirty="0" smtClean="0"/>
              <a:t>Objectives</a:t>
            </a:r>
            <a:endParaRPr lang="en-US" sz="2200" dirty="0"/>
          </a:p>
          <a:p>
            <a:r>
              <a:rPr lang="en-US" sz="2200" dirty="0"/>
              <a:t>Money Laundering- </a:t>
            </a:r>
            <a:r>
              <a:rPr lang="en-US" sz="2200" dirty="0" smtClean="0"/>
              <a:t>Meaning &amp; Process</a:t>
            </a:r>
          </a:p>
          <a:p>
            <a:r>
              <a:rPr lang="en-US" sz="2200" dirty="0" smtClean="0"/>
              <a:t>Money Laundering &amp; FEMA</a:t>
            </a:r>
            <a:endParaRPr lang="en-US" sz="2200" dirty="0"/>
          </a:p>
          <a:p>
            <a:r>
              <a:rPr lang="en-US" sz="2200" dirty="0" smtClean="0"/>
              <a:t>Methods of money laundering</a:t>
            </a:r>
          </a:p>
          <a:p>
            <a:r>
              <a:rPr lang="en-US" sz="2200" dirty="0" smtClean="0"/>
              <a:t>Structure of PMLA</a:t>
            </a:r>
          </a:p>
          <a:p>
            <a:r>
              <a:rPr lang="en-US" sz="2200" dirty="0" smtClean="0"/>
              <a:t>Enforcement Process</a:t>
            </a:r>
            <a:endParaRPr lang="en-US" sz="2200" dirty="0"/>
          </a:p>
          <a:p>
            <a:r>
              <a:rPr lang="en-US" sz="2200" dirty="0"/>
              <a:t>Financial Intelligence </a:t>
            </a:r>
            <a:r>
              <a:rPr lang="en-US" sz="2200" dirty="0" smtClean="0"/>
              <a:t>Unit </a:t>
            </a:r>
            <a:r>
              <a:rPr lang="en-US" sz="2200" dirty="0"/>
              <a:t>(FIU</a:t>
            </a:r>
            <a:r>
              <a:rPr lang="en-US" sz="2200" dirty="0" smtClean="0"/>
              <a:t>)</a:t>
            </a:r>
          </a:p>
          <a:p>
            <a:r>
              <a:rPr lang="en-US" sz="2200" dirty="0" smtClean="0"/>
              <a:t>Directorate of Enforcement (ED)</a:t>
            </a:r>
            <a:endParaRPr lang="en-US" sz="2200" dirty="0"/>
          </a:p>
          <a:p>
            <a:r>
              <a:rPr lang="en-US" sz="2200" dirty="0"/>
              <a:t>Adjudicating </a:t>
            </a:r>
            <a:r>
              <a:rPr lang="en-US" sz="2200" dirty="0" smtClean="0"/>
              <a:t>Authority</a:t>
            </a:r>
          </a:p>
          <a:p>
            <a:r>
              <a:rPr lang="en-US" sz="2200" dirty="0" smtClean="0"/>
              <a:t>Appellate Tribunal</a:t>
            </a:r>
            <a:endParaRPr lang="en-US" sz="2200" dirty="0"/>
          </a:p>
          <a:p>
            <a:r>
              <a:rPr lang="en-US" sz="2200" dirty="0"/>
              <a:t>Special Court</a:t>
            </a:r>
          </a:p>
          <a:p>
            <a:r>
              <a:rPr lang="en-US" sz="2200" dirty="0" smtClean="0"/>
              <a:t>Civil Court &amp; PMLA</a:t>
            </a:r>
            <a:endParaRPr lang="en-US" sz="2200" dirty="0"/>
          </a:p>
          <a:p>
            <a:r>
              <a:rPr lang="en-US" sz="2200" dirty="0" smtClean="0"/>
              <a:t>Instances of prosecution by ED</a:t>
            </a:r>
            <a:endParaRPr lang="en-US" sz="2200" dirty="0"/>
          </a:p>
          <a:p>
            <a:endParaRPr lang="en-US" sz="2200" dirty="0" smtClean="0"/>
          </a:p>
        </p:txBody>
      </p:sp>
      <p:sp>
        <p:nvSpPr>
          <p:cNvPr id="4100" name="Date Placeholder 3"/>
          <p:cNvSpPr>
            <a:spLocks noGrp="1"/>
          </p:cNvSpPr>
          <p:nvPr>
            <p:ph type="dt" sz="quarter" idx="10"/>
          </p:nvPr>
        </p:nvSpPr>
        <p:spPr/>
        <p:txBody>
          <a:bodyPr/>
          <a:lstStyle/>
          <a:p>
            <a:pPr>
              <a:defRPr/>
            </a:pPr>
            <a:r>
              <a:rPr lang="en-US" smtClean="0"/>
              <a:t>06.01.2018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20</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dirty="0"/>
              <a:t>Refers to the process of integrating the now ‘clean’ money into the regular economy.</a:t>
            </a:r>
          </a:p>
          <a:p>
            <a:pPr eaLnBrk="1" hangingPunct="1"/>
            <a:endParaRPr lang="en-US" sz="2200" dirty="0" smtClean="0"/>
          </a:p>
          <a:p>
            <a:pPr eaLnBrk="1" hangingPunct="1"/>
            <a:r>
              <a:rPr lang="en-US" sz="2200" dirty="0" smtClean="0"/>
              <a:t>Involves </a:t>
            </a:r>
            <a:r>
              <a:rPr lang="en-US" sz="2200" dirty="0"/>
              <a:t>assimilation of layered money into the legitimate economic and financial </a:t>
            </a:r>
            <a:r>
              <a:rPr lang="en-US" sz="2200" dirty="0" smtClean="0"/>
              <a:t>system for later extraction</a:t>
            </a:r>
          </a:p>
          <a:p>
            <a:pPr eaLnBrk="1" hangingPunct="1"/>
            <a:endParaRPr lang="en-US" sz="2200" dirty="0" smtClean="0"/>
          </a:p>
          <a:p>
            <a:pPr eaLnBrk="1" hangingPunct="1"/>
            <a:r>
              <a:rPr lang="en-US" sz="2200" dirty="0" smtClean="0"/>
              <a:t>It </a:t>
            </a:r>
            <a:r>
              <a:rPr lang="en-US" sz="2200" dirty="0"/>
              <a:t>involves making the wealth derived </a:t>
            </a:r>
            <a:r>
              <a:rPr lang="en-US" sz="2200" dirty="0" smtClean="0"/>
              <a:t>from crime </a:t>
            </a:r>
            <a:r>
              <a:rPr lang="en-US" sz="2200" dirty="0"/>
              <a:t>appear </a:t>
            </a:r>
            <a:r>
              <a:rPr lang="en-US" sz="2200" dirty="0" smtClean="0"/>
              <a:t>legitimate</a:t>
            </a:r>
          </a:p>
          <a:p>
            <a:pPr eaLnBrk="1" hangingPunct="1"/>
            <a:endParaRPr lang="en-US" sz="2200" dirty="0" smtClean="0"/>
          </a:p>
          <a:p>
            <a:pPr eaLnBrk="1" hangingPunct="1"/>
            <a:r>
              <a:rPr lang="en-US" sz="2200" dirty="0" smtClean="0"/>
              <a:t>By </a:t>
            </a:r>
            <a:r>
              <a:rPr lang="en-US" sz="2200" dirty="0"/>
              <a:t>this stage, it is exceedingly difficult to distinguish legal and illegal </a:t>
            </a:r>
            <a:r>
              <a:rPr lang="en-US" sz="2200" dirty="0" smtClean="0"/>
              <a:t>wealth</a:t>
            </a:r>
            <a:endParaRPr lang="en-US" sz="2200" dirty="0"/>
          </a:p>
          <a:p>
            <a:pPr eaLnBrk="1" hangingPunct="1"/>
            <a:endParaRPr lang="en-US" sz="22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INTEGRATION</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27563700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21</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dirty="0" smtClean="0"/>
              <a:t>Smurfing: It </a:t>
            </a:r>
            <a:r>
              <a:rPr lang="en-US" sz="2200" dirty="0"/>
              <a:t>involves many individuals </a:t>
            </a:r>
            <a:r>
              <a:rPr lang="en-US" sz="2200" dirty="0" smtClean="0"/>
              <a:t>who deposit </a:t>
            </a:r>
            <a:r>
              <a:rPr lang="en-US" sz="2200" dirty="0"/>
              <a:t>cash into bank accounts or buy </a:t>
            </a:r>
            <a:r>
              <a:rPr lang="en-US" sz="2200" dirty="0" smtClean="0"/>
              <a:t>bank drafts </a:t>
            </a:r>
            <a:r>
              <a:rPr lang="en-US" sz="2200" dirty="0"/>
              <a:t>in amounts in small amounts to </a:t>
            </a:r>
            <a:r>
              <a:rPr lang="en-US" sz="2200" dirty="0" smtClean="0"/>
              <a:t>avoid the </a:t>
            </a:r>
            <a:r>
              <a:rPr lang="en-US" sz="2200" dirty="0"/>
              <a:t>reporting threshold.</a:t>
            </a:r>
          </a:p>
          <a:p>
            <a:pPr eaLnBrk="1" hangingPunct="1"/>
            <a:r>
              <a:rPr lang="en-US" sz="2200" dirty="0" smtClean="0"/>
              <a:t>Bank </a:t>
            </a:r>
            <a:r>
              <a:rPr lang="en-US" sz="2200" dirty="0"/>
              <a:t>Complicity: Bank complicity occurs </a:t>
            </a:r>
            <a:r>
              <a:rPr lang="en-US" sz="2200" dirty="0" smtClean="0"/>
              <a:t>when a </a:t>
            </a:r>
            <a:r>
              <a:rPr lang="en-US" sz="2200" dirty="0"/>
              <a:t>bank employee is involved in facilitating </a:t>
            </a:r>
            <a:r>
              <a:rPr lang="en-US" sz="2200" dirty="0" smtClean="0"/>
              <a:t>part of </a:t>
            </a:r>
            <a:r>
              <a:rPr lang="en-US" sz="2200" dirty="0"/>
              <a:t>the money laundering </a:t>
            </a:r>
            <a:r>
              <a:rPr lang="en-US" sz="2200" dirty="0" smtClean="0"/>
              <a:t>process</a:t>
            </a:r>
          </a:p>
          <a:p>
            <a:pPr eaLnBrk="1" hangingPunct="1"/>
            <a:r>
              <a:rPr lang="en-US" sz="2200" dirty="0"/>
              <a:t>Money Services and Currency </a:t>
            </a:r>
            <a:r>
              <a:rPr lang="en-US" sz="2200" dirty="0" smtClean="0"/>
              <a:t>Exchanges: they provide </a:t>
            </a:r>
            <a:r>
              <a:rPr lang="en-US" sz="2200" dirty="0"/>
              <a:t>a service that enables individuals </a:t>
            </a:r>
            <a:r>
              <a:rPr lang="en-US" sz="2200" dirty="0" smtClean="0"/>
              <a:t>to exchange </a:t>
            </a:r>
            <a:r>
              <a:rPr lang="en-US" sz="2200" dirty="0"/>
              <a:t>foreign currency that can then </a:t>
            </a:r>
            <a:r>
              <a:rPr lang="en-US" sz="2200" dirty="0" smtClean="0"/>
              <a:t>be transported </a:t>
            </a:r>
            <a:r>
              <a:rPr lang="en-US" sz="2200" dirty="0"/>
              <a:t>out of the country</a:t>
            </a:r>
          </a:p>
          <a:p>
            <a:pPr eaLnBrk="1" hangingPunct="1"/>
            <a:r>
              <a:rPr lang="en-US" sz="2200" dirty="0" smtClean="0"/>
              <a:t>Asset </a:t>
            </a:r>
            <a:r>
              <a:rPr lang="en-US" sz="2200" dirty="0"/>
              <a:t>Purchases with Bulk Cash</a:t>
            </a:r>
          </a:p>
          <a:p>
            <a:pPr eaLnBrk="1" hangingPunct="1"/>
            <a:r>
              <a:rPr lang="en-US" sz="2200" dirty="0" smtClean="0"/>
              <a:t>Electronic </a:t>
            </a:r>
            <a:r>
              <a:rPr lang="en-US" sz="2200" dirty="0"/>
              <a:t>Funds Transfer</a:t>
            </a:r>
          </a:p>
          <a:p>
            <a:pPr eaLnBrk="1" hangingPunct="1"/>
            <a:r>
              <a:rPr lang="en-US" sz="2200" dirty="0" smtClean="0"/>
              <a:t>Postal </a:t>
            </a:r>
            <a:r>
              <a:rPr lang="en-US" sz="2200" dirty="0"/>
              <a:t>Money </a:t>
            </a:r>
            <a:r>
              <a:rPr lang="en-US" sz="2200" dirty="0" smtClean="0"/>
              <a:t>Orders</a:t>
            </a:r>
          </a:p>
          <a:p>
            <a:pPr eaLnBrk="1" hangingPunct="1"/>
            <a:r>
              <a:rPr lang="en-US" sz="2200" dirty="0" smtClean="0"/>
              <a:t>Credit cards</a:t>
            </a:r>
          </a:p>
          <a:p>
            <a:pPr eaLnBrk="1" hangingPunct="1"/>
            <a:r>
              <a:rPr lang="en-US" sz="2200" dirty="0" smtClean="0"/>
              <a:t>Casino winnings</a:t>
            </a:r>
            <a:endParaRPr lang="en-US" sz="22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METHODS OF MONEY LAUNDERING</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8670107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22</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dirty="0"/>
              <a:t>Refining: This </a:t>
            </a:r>
            <a:r>
              <a:rPr lang="en-US" sz="2200" dirty="0" smtClean="0"/>
              <a:t>involves </a:t>
            </a:r>
            <a:r>
              <a:rPr lang="en-US" sz="2200" dirty="0"/>
              <a:t>the exchange of small </a:t>
            </a:r>
            <a:r>
              <a:rPr lang="en-US" sz="2200" dirty="0" smtClean="0"/>
              <a:t>denomination bills </a:t>
            </a:r>
            <a:r>
              <a:rPr lang="en-US" sz="2200" dirty="0"/>
              <a:t>for larger ones </a:t>
            </a:r>
            <a:r>
              <a:rPr lang="en-US" sz="2200" dirty="0" smtClean="0"/>
              <a:t>at a number </a:t>
            </a:r>
            <a:r>
              <a:rPr lang="en-US" sz="2200" dirty="0"/>
              <a:t>of different banks in order not to </a:t>
            </a:r>
            <a:r>
              <a:rPr lang="en-US" sz="2200" dirty="0" smtClean="0"/>
              <a:t>raise suspicion</a:t>
            </a:r>
            <a:r>
              <a:rPr lang="en-US" sz="2200" dirty="0"/>
              <a:t>. This serves to decrease the bulk </a:t>
            </a:r>
            <a:r>
              <a:rPr lang="en-US" sz="2200" dirty="0" smtClean="0"/>
              <a:t>of large </a:t>
            </a:r>
            <a:r>
              <a:rPr lang="en-US" sz="2200" dirty="0"/>
              <a:t>quantities of </a:t>
            </a:r>
            <a:r>
              <a:rPr lang="en-US" sz="2200" dirty="0" smtClean="0"/>
              <a:t>cash</a:t>
            </a:r>
          </a:p>
          <a:p>
            <a:pPr eaLnBrk="1" hangingPunct="1"/>
            <a:r>
              <a:rPr lang="en-US" sz="2200" dirty="0"/>
              <a:t>Co-mingling of </a:t>
            </a:r>
            <a:r>
              <a:rPr lang="en-US" sz="2200" dirty="0" smtClean="0"/>
              <a:t>Funds with legitimate business</a:t>
            </a:r>
          </a:p>
          <a:p>
            <a:pPr eaLnBrk="1" hangingPunct="1"/>
            <a:r>
              <a:rPr lang="en-US" sz="2200" dirty="0"/>
              <a:t>Value Tampering: </a:t>
            </a:r>
            <a:r>
              <a:rPr lang="en-US" sz="2200" dirty="0" smtClean="0"/>
              <a:t>sale of property at </a:t>
            </a:r>
            <a:r>
              <a:rPr lang="en-US" sz="2200" dirty="0"/>
              <a:t>a price below its actual value </a:t>
            </a:r>
            <a:r>
              <a:rPr lang="en-US" sz="2200" dirty="0" smtClean="0"/>
              <a:t>and then accepting </a:t>
            </a:r>
            <a:r>
              <a:rPr lang="en-US" sz="2200" dirty="0"/>
              <a:t>the difference of the purchase </a:t>
            </a:r>
            <a:r>
              <a:rPr lang="en-US" sz="2200" dirty="0" smtClean="0"/>
              <a:t>price "under </a:t>
            </a:r>
            <a:r>
              <a:rPr lang="en-US" sz="2200" dirty="0"/>
              <a:t>the </a:t>
            </a:r>
            <a:r>
              <a:rPr lang="en-US" sz="2200" dirty="0" smtClean="0"/>
              <a:t>table“</a:t>
            </a:r>
          </a:p>
          <a:p>
            <a:pPr eaLnBrk="1" hangingPunct="1"/>
            <a:r>
              <a:rPr lang="en-US" sz="2200" dirty="0" smtClean="0"/>
              <a:t>Loan back: where paperwork for loan or mortgage is created in exchange for a sum of illegitimate money. This is followed by regular loan payments creating further legitimacy</a:t>
            </a:r>
            <a:endParaRPr lang="en-US" sz="22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METHODS OF MONEY LAUNDERING</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4415856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23</a:t>
            </a:fld>
            <a:endParaRPr lang="en-US" dirty="0" smtClean="0"/>
          </a:p>
        </p:txBody>
      </p:sp>
      <p:sp>
        <p:nvSpPr>
          <p:cNvPr id="6148" name="Rectangle 3"/>
          <p:cNvSpPr>
            <a:spLocks noGrp="1" noChangeArrowheads="1"/>
          </p:cNvSpPr>
          <p:nvPr>
            <p:ph type="body" idx="4294967295"/>
          </p:nvPr>
        </p:nvSpPr>
        <p:spPr>
          <a:xfrm>
            <a:off x="961697" y="1402857"/>
            <a:ext cx="7772400" cy="4887583"/>
          </a:xfrm>
        </p:spPr>
        <p:txBody>
          <a:bodyPr/>
          <a:lstStyle/>
          <a:p>
            <a:pPr eaLnBrk="1" hangingPunct="1"/>
            <a:r>
              <a:rPr lang="en-US" sz="1800" dirty="0" smtClean="0"/>
              <a:t>Structure</a:t>
            </a:r>
          </a:p>
          <a:p>
            <a:pPr eaLnBrk="1" hangingPunct="1">
              <a:buNone/>
            </a:pPr>
            <a:r>
              <a:rPr lang="en-US" sz="1800" dirty="0" smtClean="0"/>
              <a:t>	</a:t>
            </a:r>
            <a:endParaRPr lang="en-US" sz="20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STRUCTURE OF PMLA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515180923"/>
              </p:ext>
            </p:extLst>
          </p:nvPr>
        </p:nvGraphicFramePr>
        <p:xfrm>
          <a:off x="1429407" y="1791138"/>
          <a:ext cx="6910552" cy="4450080"/>
        </p:xfrm>
        <a:graphic>
          <a:graphicData uri="http://schemas.openxmlformats.org/drawingml/2006/table">
            <a:tbl>
              <a:tblPr firstRow="1" bandRow="1">
                <a:tableStyleId>{7E9639D4-E3E2-4D34-9284-5A2195B3D0D7}</a:tableStyleId>
              </a:tblPr>
              <a:tblGrid>
                <a:gridCol w="1668064"/>
                <a:gridCol w="5242488"/>
              </a:tblGrid>
              <a:tr h="370840">
                <a:tc>
                  <a:txBody>
                    <a:bodyPr/>
                    <a:lstStyle/>
                    <a:p>
                      <a:pPr algn="ctr"/>
                      <a:r>
                        <a:rPr lang="en-US" sz="1600" dirty="0" smtClean="0"/>
                        <a:t>Section No.</a:t>
                      </a:r>
                      <a:endParaRPr lang="en-US" sz="1600" b="0" dirty="0">
                        <a:solidFill>
                          <a:schemeClr val="tx1"/>
                        </a:solidFill>
                      </a:endParaRPr>
                    </a:p>
                  </a:txBody>
                  <a:tcPr/>
                </a:tc>
                <a:tc>
                  <a:txBody>
                    <a:bodyPr/>
                    <a:lstStyle/>
                    <a:p>
                      <a:pPr algn="ctr"/>
                      <a:r>
                        <a:rPr lang="en-US" sz="1600" dirty="0" smtClean="0"/>
                        <a:t>Description</a:t>
                      </a:r>
                      <a:endParaRPr lang="en-US" sz="1600" b="0" dirty="0">
                        <a:solidFill>
                          <a:schemeClr val="tx1"/>
                        </a:solidFill>
                      </a:endParaRPr>
                    </a:p>
                  </a:txBody>
                  <a:tcPr/>
                </a:tc>
              </a:tr>
              <a:tr h="370840">
                <a:tc>
                  <a:txBody>
                    <a:bodyPr/>
                    <a:lstStyle/>
                    <a:p>
                      <a:pPr algn="ctr"/>
                      <a:r>
                        <a:rPr lang="en-US" sz="1600" dirty="0" smtClean="0"/>
                        <a:t>3</a:t>
                      </a:r>
                      <a:endParaRPr lang="en-US" sz="1600" dirty="0"/>
                    </a:p>
                  </a:txBody>
                  <a:tcPr/>
                </a:tc>
                <a:tc>
                  <a:txBody>
                    <a:bodyPr/>
                    <a:lstStyle/>
                    <a:p>
                      <a:r>
                        <a:rPr lang="en-US" sz="1600" dirty="0" smtClean="0"/>
                        <a:t>Offence of Money-laundering</a:t>
                      </a:r>
                      <a:endParaRPr lang="en-US" sz="1600" dirty="0"/>
                    </a:p>
                  </a:txBody>
                  <a:tcPr/>
                </a:tc>
              </a:tr>
              <a:tr h="370840">
                <a:tc>
                  <a:txBody>
                    <a:bodyPr/>
                    <a:lstStyle/>
                    <a:p>
                      <a:pPr algn="ctr"/>
                      <a:r>
                        <a:rPr lang="en-US" sz="1600" dirty="0" smtClean="0"/>
                        <a:t>4</a:t>
                      </a:r>
                      <a:endParaRPr lang="en-US" sz="1600" dirty="0"/>
                    </a:p>
                  </a:txBody>
                  <a:tcPr/>
                </a:tc>
                <a:tc>
                  <a:txBody>
                    <a:bodyPr/>
                    <a:lstStyle/>
                    <a:p>
                      <a:r>
                        <a:rPr lang="en-US" sz="1600" dirty="0" smtClean="0"/>
                        <a:t>Punishment</a:t>
                      </a:r>
                      <a:r>
                        <a:rPr lang="en-US" sz="1600" baseline="0" dirty="0" smtClean="0"/>
                        <a:t> for </a:t>
                      </a:r>
                      <a:r>
                        <a:rPr lang="en-US" sz="1600" dirty="0" smtClean="0"/>
                        <a:t>Money-laundering</a:t>
                      </a:r>
                      <a:endParaRPr lang="en-US" sz="1600" dirty="0"/>
                    </a:p>
                  </a:txBody>
                  <a:tcPr/>
                </a:tc>
              </a:tr>
              <a:tr h="370840">
                <a:tc>
                  <a:txBody>
                    <a:bodyPr/>
                    <a:lstStyle/>
                    <a:p>
                      <a:pPr algn="ctr"/>
                      <a:r>
                        <a:rPr lang="en-US" sz="1600" dirty="0" smtClean="0"/>
                        <a:t>5</a:t>
                      </a:r>
                      <a:endParaRPr lang="en-US" sz="1600" dirty="0"/>
                    </a:p>
                  </a:txBody>
                  <a:tcPr/>
                </a:tc>
                <a:tc>
                  <a:txBody>
                    <a:bodyPr/>
                    <a:lstStyle/>
                    <a:p>
                      <a:r>
                        <a:rPr lang="en-US" sz="1600" dirty="0" smtClean="0"/>
                        <a:t>Attachment of Property involved in Money-laundering</a:t>
                      </a:r>
                      <a:endParaRPr lang="en-US" sz="1600" dirty="0"/>
                    </a:p>
                  </a:txBody>
                  <a:tcPr/>
                </a:tc>
              </a:tr>
              <a:tr h="370840">
                <a:tc>
                  <a:txBody>
                    <a:bodyPr/>
                    <a:lstStyle/>
                    <a:p>
                      <a:pPr algn="ctr"/>
                      <a:r>
                        <a:rPr lang="en-US" sz="1600" dirty="0" smtClean="0"/>
                        <a:t>6</a:t>
                      </a:r>
                      <a:endParaRPr lang="en-US" sz="1600" dirty="0"/>
                    </a:p>
                  </a:txBody>
                  <a:tcPr/>
                </a:tc>
                <a:tc>
                  <a:txBody>
                    <a:bodyPr/>
                    <a:lstStyle/>
                    <a:p>
                      <a:r>
                        <a:rPr lang="en-US" sz="1600" dirty="0" smtClean="0"/>
                        <a:t>Adjudicating</a:t>
                      </a:r>
                      <a:r>
                        <a:rPr lang="en-US" sz="1600" baseline="0" dirty="0" smtClean="0"/>
                        <a:t> authorities, composition, powers, etc.</a:t>
                      </a:r>
                      <a:endParaRPr lang="en-US" sz="1600" dirty="0"/>
                    </a:p>
                  </a:txBody>
                  <a:tcPr/>
                </a:tc>
              </a:tr>
              <a:tr h="370840">
                <a:tc>
                  <a:txBody>
                    <a:bodyPr/>
                    <a:lstStyle/>
                    <a:p>
                      <a:pPr algn="ctr"/>
                      <a:r>
                        <a:rPr lang="en-US" sz="1600" dirty="0" smtClean="0"/>
                        <a:t>7</a:t>
                      </a:r>
                      <a:endParaRPr lang="en-US" sz="1600" dirty="0"/>
                    </a:p>
                  </a:txBody>
                  <a:tcPr/>
                </a:tc>
                <a:tc>
                  <a:txBody>
                    <a:bodyPr/>
                    <a:lstStyle/>
                    <a:p>
                      <a:r>
                        <a:rPr lang="en-US" sz="1600" dirty="0" smtClean="0"/>
                        <a:t>Staff of Adjudicating authorities</a:t>
                      </a:r>
                    </a:p>
                  </a:txBody>
                  <a:tcPr/>
                </a:tc>
              </a:tr>
              <a:tr h="370840">
                <a:tc>
                  <a:txBody>
                    <a:bodyPr/>
                    <a:lstStyle/>
                    <a:p>
                      <a:pPr algn="ctr"/>
                      <a:r>
                        <a:rPr lang="en-US" sz="1600" dirty="0" smtClean="0"/>
                        <a:t>8</a:t>
                      </a:r>
                      <a:endParaRPr lang="en-US" sz="1600" dirty="0"/>
                    </a:p>
                  </a:txBody>
                  <a:tcPr/>
                </a:tc>
                <a:tc>
                  <a:txBody>
                    <a:bodyPr/>
                    <a:lstStyle/>
                    <a:p>
                      <a:r>
                        <a:rPr lang="en-US" sz="1600" dirty="0" smtClean="0"/>
                        <a:t>Adjudication</a:t>
                      </a:r>
                    </a:p>
                  </a:txBody>
                  <a:tcPr/>
                </a:tc>
              </a:tr>
              <a:tr h="370840">
                <a:tc>
                  <a:txBody>
                    <a:bodyPr/>
                    <a:lstStyle/>
                    <a:p>
                      <a:pPr algn="ctr"/>
                      <a:r>
                        <a:rPr lang="en-US" sz="1600" dirty="0" smtClean="0"/>
                        <a:t>9</a:t>
                      </a:r>
                      <a:endParaRPr lang="en-US" sz="1600" dirty="0"/>
                    </a:p>
                  </a:txBody>
                  <a:tcPr/>
                </a:tc>
                <a:tc>
                  <a:txBody>
                    <a:bodyPr/>
                    <a:lstStyle/>
                    <a:p>
                      <a:r>
                        <a:rPr lang="en-US" sz="1600" dirty="0" smtClean="0"/>
                        <a:t>Vesting of Property</a:t>
                      </a:r>
                      <a:r>
                        <a:rPr lang="en-US" sz="1600" baseline="0" dirty="0" smtClean="0"/>
                        <a:t> in Central Government</a:t>
                      </a:r>
                    </a:p>
                  </a:txBody>
                  <a:tcPr/>
                </a:tc>
              </a:tr>
              <a:tr h="370840">
                <a:tc>
                  <a:txBody>
                    <a:bodyPr/>
                    <a:lstStyle/>
                    <a:p>
                      <a:pPr algn="ctr"/>
                      <a:r>
                        <a:rPr lang="en-US" sz="1600" dirty="0" smtClean="0"/>
                        <a:t>10</a:t>
                      </a:r>
                      <a:endParaRPr lang="en-US" sz="1600" dirty="0"/>
                    </a:p>
                  </a:txBody>
                  <a:tcPr/>
                </a:tc>
                <a:tc>
                  <a:txBody>
                    <a:bodyPr/>
                    <a:lstStyle/>
                    <a:p>
                      <a:r>
                        <a:rPr lang="en-US" sz="1600" baseline="0" dirty="0" smtClean="0"/>
                        <a:t>Management of Properties confiscated</a:t>
                      </a:r>
                    </a:p>
                  </a:txBody>
                  <a:tcPr/>
                </a:tc>
              </a:tr>
              <a:tr h="370840">
                <a:tc>
                  <a:txBody>
                    <a:bodyPr/>
                    <a:lstStyle/>
                    <a:p>
                      <a:pPr algn="ctr"/>
                      <a:r>
                        <a:rPr lang="en-US" sz="1600" dirty="0" smtClean="0"/>
                        <a:t>11</a:t>
                      </a:r>
                      <a:endParaRPr lang="en-US" sz="1600" dirty="0"/>
                    </a:p>
                  </a:txBody>
                  <a:tcPr/>
                </a:tc>
                <a:tc>
                  <a:txBody>
                    <a:bodyPr/>
                    <a:lstStyle/>
                    <a:p>
                      <a:r>
                        <a:rPr lang="en-US" sz="1600" baseline="0" dirty="0" smtClean="0"/>
                        <a:t>Power regarding summons, evidence, etc.</a:t>
                      </a:r>
                    </a:p>
                  </a:txBody>
                  <a:tcPr/>
                </a:tc>
              </a:tr>
              <a:tr h="370840">
                <a:tc>
                  <a:txBody>
                    <a:bodyPr/>
                    <a:lstStyle/>
                    <a:p>
                      <a:pPr algn="ctr"/>
                      <a:r>
                        <a:rPr lang="en-US" sz="1600" dirty="0" smtClean="0"/>
                        <a:t>12</a:t>
                      </a:r>
                      <a:endParaRPr lang="en-US" sz="1600" dirty="0"/>
                    </a:p>
                  </a:txBody>
                  <a:tcPr/>
                </a:tc>
                <a:tc>
                  <a:txBody>
                    <a:bodyPr/>
                    <a:lstStyle/>
                    <a:p>
                      <a:r>
                        <a:rPr lang="en-US" sz="1600" baseline="0" dirty="0" smtClean="0"/>
                        <a:t>Obligation of Banking companies, FIs &amp; intermediaries</a:t>
                      </a:r>
                    </a:p>
                  </a:txBody>
                  <a:tcPr/>
                </a:tc>
              </a:tr>
              <a:tr h="370840">
                <a:tc>
                  <a:txBody>
                    <a:bodyPr/>
                    <a:lstStyle/>
                    <a:p>
                      <a:pPr algn="ctr"/>
                      <a:r>
                        <a:rPr lang="en-US" sz="1600" dirty="0" smtClean="0"/>
                        <a:t>12A</a:t>
                      </a:r>
                      <a:endParaRPr lang="en-US" sz="1600" dirty="0"/>
                    </a:p>
                  </a:txBody>
                  <a:tcPr/>
                </a:tc>
                <a:tc>
                  <a:txBody>
                    <a:bodyPr/>
                    <a:lstStyle/>
                    <a:p>
                      <a:r>
                        <a:rPr lang="en-US" sz="1600" baseline="0" dirty="0" smtClean="0"/>
                        <a:t>Access to information from reporting entity</a:t>
                      </a:r>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24</a:t>
            </a:fld>
            <a:endParaRPr lang="en-US" dirty="0" smtClean="0"/>
          </a:p>
        </p:txBody>
      </p:sp>
      <p:sp>
        <p:nvSpPr>
          <p:cNvPr id="6148" name="Rectangle 3"/>
          <p:cNvSpPr>
            <a:spLocks noGrp="1" noChangeArrowheads="1"/>
          </p:cNvSpPr>
          <p:nvPr>
            <p:ph type="body" idx="4294967295"/>
          </p:nvPr>
        </p:nvSpPr>
        <p:spPr>
          <a:xfrm>
            <a:off x="961697" y="1402857"/>
            <a:ext cx="7772400" cy="4887583"/>
          </a:xfrm>
        </p:spPr>
        <p:txBody>
          <a:bodyPr/>
          <a:lstStyle/>
          <a:p>
            <a:pPr eaLnBrk="1" hangingPunct="1"/>
            <a:r>
              <a:rPr lang="en-US" sz="1800" dirty="0" smtClean="0"/>
              <a:t>Structure of PMLA</a:t>
            </a:r>
          </a:p>
          <a:p>
            <a:pPr eaLnBrk="1" hangingPunct="1"/>
            <a:endParaRPr lang="en-US" sz="1800" dirty="0" smtClean="0"/>
          </a:p>
          <a:p>
            <a:pPr eaLnBrk="1" hangingPunct="1">
              <a:buNone/>
            </a:pPr>
            <a:r>
              <a:rPr lang="en-US" sz="1800" dirty="0" smtClean="0"/>
              <a:t>	</a:t>
            </a:r>
            <a:endParaRPr lang="en-US" sz="20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STRUCTURE OF </a:t>
            </a:r>
            <a:r>
              <a:rPr lang="en-US" sz="3200" dirty="0" smtClean="0"/>
              <a:t>PMLA (con’t)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178202113"/>
              </p:ext>
            </p:extLst>
          </p:nvPr>
        </p:nvGraphicFramePr>
        <p:xfrm>
          <a:off x="1429407" y="1791138"/>
          <a:ext cx="6910552" cy="4124960"/>
        </p:xfrm>
        <a:graphic>
          <a:graphicData uri="http://schemas.openxmlformats.org/drawingml/2006/table">
            <a:tbl>
              <a:tblPr firstRow="1" bandRow="1">
                <a:tableStyleId>{7E9639D4-E3E2-4D34-9284-5A2195B3D0D7}</a:tableStyleId>
              </a:tblPr>
              <a:tblGrid>
                <a:gridCol w="1668064"/>
                <a:gridCol w="5242488"/>
              </a:tblGrid>
              <a:tr h="370840">
                <a:tc>
                  <a:txBody>
                    <a:bodyPr/>
                    <a:lstStyle/>
                    <a:p>
                      <a:pPr algn="ctr"/>
                      <a:r>
                        <a:rPr lang="en-US" sz="1600" dirty="0" smtClean="0"/>
                        <a:t>Section No.</a:t>
                      </a:r>
                      <a:endParaRPr lang="en-US" sz="1600" b="0" dirty="0">
                        <a:solidFill>
                          <a:schemeClr val="tx1"/>
                        </a:solidFill>
                      </a:endParaRPr>
                    </a:p>
                  </a:txBody>
                  <a:tcPr/>
                </a:tc>
                <a:tc>
                  <a:txBody>
                    <a:bodyPr/>
                    <a:lstStyle/>
                    <a:p>
                      <a:pPr algn="ctr"/>
                      <a:r>
                        <a:rPr lang="en-US" sz="1600" dirty="0" smtClean="0"/>
                        <a:t>Description</a:t>
                      </a:r>
                      <a:endParaRPr lang="en-US" sz="1600" b="0" dirty="0">
                        <a:solidFill>
                          <a:schemeClr val="tx1"/>
                        </a:solidFill>
                      </a:endParaRPr>
                    </a:p>
                  </a:txBody>
                  <a:tcPr/>
                </a:tc>
              </a:tr>
              <a:tr h="370840">
                <a:tc>
                  <a:txBody>
                    <a:bodyPr/>
                    <a:lstStyle/>
                    <a:p>
                      <a:pPr algn="ctr"/>
                      <a:r>
                        <a:rPr lang="en-US" sz="1600" dirty="0" smtClean="0"/>
                        <a:t>17</a:t>
                      </a:r>
                      <a:endParaRPr lang="en-US" sz="1600" dirty="0"/>
                    </a:p>
                  </a:txBody>
                  <a:tcPr/>
                </a:tc>
                <a:tc>
                  <a:txBody>
                    <a:bodyPr/>
                    <a:lstStyle/>
                    <a:p>
                      <a:r>
                        <a:rPr lang="en-US" sz="1600" dirty="0" smtClean="0"/>
                        <a:t>Search &amp; Seizure</a:t>
                      </a:r>
                      <a:endParaRPr lang="en-US" sz="1600" dirty="0"/>
                    </a:p>
                  </a:txBody>
                  <a:tcPr/>
                </a:tc>
              </a:tr>
              <a:tr h="370840">
                <a:tc>
                  <a:txBody>
                    <a:bodyPr/>
                    <a:lstStyle/>
                    <a:p>
                      <a:pPr algn="ctr"/>
                      <a:r>
                        <a:rPr lang="en-US" sz="1600" dirty="0" smtClean="0"/>
                        <a:t>18</a:t>
                      </a:r>
                      <a:endParaRPr lang="en-US" sz="1600" dirty="0"/>
                    </a:p>
                  </a:txBody>
                  <a:tcPr/>
                </a:tc>
                <a:tc>
                  <a:txBody>
                    <a:bodyPr/>
                    <a:lstStyle/>
                    <a:p>
                      <a:r>
                        <a:rPr lang="en-US" sz="1600" dirty="0" smtClean="0"/>
                        <a:t>Search</a:t>
                      </a:r>
                      <a:r>
                        <a:rPr lang="en-US" sz="1600" baseline="0" dirty="0" smtClean="0"/>
                        <a:t> of persons</a:t>
                      </a:r>
                      <a:endParaRPr lang="en-US" sz="1600" dirty="0"/>
                    </a:p>
                  </a:txBody>
                  <a:tcPr/>
                </a:tc>
              </a:tr>
              <a:tr h="370840">
                <a:tc>
                  <a:txBody>
                    <a:bodyPr/>
                    <a:lstStyle/>
                    <a:p>
                      <a:pPr algn="ctr"/>
                      <a:r>
                        <a:rPr lang="en-US" sz="1600" dirty="0" smtClean="0"/>
                        <a:t>19</a:t>
                      </a:r>
                      <a:endParaRPr lang="en-US" sz="1600" dirty="0"/>
                    </a:p>
                  </a:txBody>
                  <a:tcPr/>
                </a:tc>
                <a:tc>
                  <a:txBody>
                    <a:bodyPr/>
                    <a:lstStyle/>
                    <a:p>
                      <a:r>
                        <a:rPr lang="en-US" sz="1600" dirty="0" smtClean="0"/>
                        <a:t>Power to arrest</a:t>
                      </a:r>
                      <a:endParaRPr lang="en-US" sz="1600" dirty="0"/>
                    </a:p>
                  </a:txBody>
                  <a:tcPr/>
                </a:tc>
              </a:tr>
              <a:tr h="370840">
                <a:tc>
                  <a:txBody>
                    <a:bodyPr/>
                    <a:lstStyle/>
                    <a:p>
                      <a:pPr algn="ctr"/>
                      <a:r>
                        <a:rPr lang="en-US" sz="1600" dirty="0" smtClean="0"/>
                        <a:t>26</a:t>
                      </a:r>
                      <a:endParaRPr lang="en-US" sz="1600" dirty="0"/>
                    </a:p>
                  </a:txBody>
                  <a:tcPr/>
                </a:tc>
                <a:tc>
                  <a:txBody>
                    <a:bodyPr/>
                    <a:lstStyle/>
                    <a:p>
                      <a:r>
                        <a:rPr lang="en-US" sz="1600" dirty="0" smtClean="0"/>
                        <a:t>Appeal to Appellate Tribunal</a:t>
                      </a:r>
                      <a:endParaRPr lang="en-US" sz="1600" dirty="0"/>
                    </a:p>
                  </a:txBody>
                  <a:tcPr/>
                </a:tc>
              </a:tr>
              <a:tr h="370840">
                <a:tc>
                  <a:txBody>
                    <a:bodyPr/>
                    <a:lstStyle/>
                    <a:p>
                      <a:pPr algn="ctr"/>
                      <a:r>
                        <a:rPr lang="en-US" sz="1600" dirty="0" smtClean="0"/>
                        <a:t>50</a:t>
                      </a:r>
                      <a:endParaRPr lang="en-US" sz="1600" dirty="0"/>
                    </a:p>
                  </a:txBody>
                  <a:tcPr/>
                </a:tc>
                <a:tc>
                  <a:txBody>
                    <a:bodyPr/>
                    <a:lstStyle/>
                    <a:p>
                      <a:r>
                        <a:rPr lang="en-US" sz="1600" dirty="0" smtClean="0"/>
                        <a:t>Powers of authorities</a:t>
                      </a:r>
                      <a:r>
                        <a:rPr lang="en-US" sz="1600" baseline="0" dirty="0" smtClean="0"/>
                        <a:t> regarding summons, production of documentation and to give evidence, etc.</a:t>
                      </a:r>
                      <a:endParaRPr lang="en-US" sz="1600" dirty="0" smtClean="0"/>
                    </a:p>
                  </a:txBody>
                  <a:tcPr/>
                </a:tc>
              </a:tr>
              <a:tr h="370840">
                <a:tc>
                  <a:txBody>
                    <a:bodyPr/>
                    <a:lstStyle/>
                    <a:p>
                      <a:pPr algn="ctr"/>
                      <a:r>
                        <a:rPr lang="en-US" sz="1600" dirty="0" smtClean="0"/>
                        <a:t>58</a:t>
                      </a:r>
                      <a:endParaRPr lang="en-US" sz="1600" dirty="0"/>
                    </a:p>
                  </a:txBody>
                  <a:tcPr/>
                </a:tc>
                <a:tc>
                  <a:txBody>
                    <a:bodyPr/>
                    <a:lstStyle/>
                    <a:p>
                      <a:r>
                        <a:rPr lang="en-US" sz="1600" dirty="0" smtClean="0"/>
                        <a:t>Assistance to a Contracting State in certain cases</a:t>
                      </a:r>
                    </a:p>
                  </a:txBody>
                  <a:tcPr/>
                </a:tc>
              </a:tr>
              <a:tr h="370840">
                <a:tc>
                  <a:txBody>
                    <a:bodyPr/>
                    <a:lstStyle/>
                    <a:p>
                      <a:pPr algn="ctr"/>
                      <a:r>
                        <a:rPr lang="en-US" sz="1600" dirty="0" smtClean="0"/>
                        <a:t>58A</a:t>
                      </a:r>
                      <a:endParaRPr lang="en-US" sz="1600" dirty="0"/>
                    </a:p>
                  </a:txBody>
                  <a:tcPr/>
                </a:tc>
                <a:tc>
                  <a:txBody>
                    <a:bodyPr/>
                    <a:lstStyle/>
                    <a:p>
                      <a:r>
                        <a:rPr lang="en-US" sz="1600" baseline="0" dirty="0" smtClean="0"/>
                        <a:t>Special Court to release Property</a:t>
                      </a:r>
                    </a:p>
                  </a:txBody>
                  <a:tcPr/>
                </a:tc>
              </a:tr>
              <a:tr h="370840">
                <a:tc>
                  <a:txBody>
                    <a:bodyPr/>
                    <a:lstStyle/>
                    <a:p>
                      <a:pPr algn="ctr"/>
                      <a:r>
                        <a:rPr lang="en-US" sz="1600" dirty="0" smtClean="0"/>
                        <a:t>58B</a:t>
                      </a:r>
                      <a:endParaRPr lang="en-US" sz="1600" dirty="0"/>
                    </a:p>
                  </a:txBody>
                  <a:tcPr/>
                </a:tc>
                <a:tc>
                  <a:txBody>
                    <a:bodyPr/>
                    <a:lstStyle/>
                    <a:p>
                      <a:r>
                        <a:rPr lang="en-US" sz="1600" baseline="0" dirty="0" smtClean="0"/>
                        <a:t>Letter of request of a Contracting State or authority for confiscation or release of Property</a:t>
                      </a:r>
                    </a:p>
                  </a:txBody>
                  <a:tcPr/>
                </a:tc>
              </a:tr>
              <a:tr h="370840">
                <a:tc>
                  <a:txBody>
                    <a:bodyPr/>
                    <a:lstStyle/>
                    <a:p>
                      <a:pPr algn="ctr"/>
                      <a:endParaRPr lang="en-US" sz="1600" dirty="0"/>
                    </a:p>
                  </a:txBody>
                  <a:tcPr/>
                </a:tc>
                <a:tc>
                  <a:txBody>
                    <a:bodyPr/>
                    <a:lstStyle/>
                    <a:p>
                      <a:endParaRPr lang="en-US" sz="1600" baseline="0" dirty="0" smtClean="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25</a:t>
            </a:fld>
            <a:endParaRPr lang="en-US" dirty="0" smtClean="0"/>
          </a:p>
        </p:txBody>
      </p:sp>
      <p:sp>
        <p:nvSpPr>
          <p:cNvPr id="6148" name="Rectangle 3"/>
          <p:cNvSpPr>
            <a:spLocks noGrp="1" noChangeArrowheads="1"/>
          </p:cNvSpPr>
          <p:nvPr>
            <p:ph type="body" idx="4294967295"/>
          </p:nvPr>
        </p:nvSpPr>
        <p:spPr>
          <a:xfrm>
            <a:off x="961697" y="1402857"/>
            <a:ext cx="7772400" cy="4887583"/>
          </a:xfrm>
        </p:spPr>
        <p:txBody>
          <a:bodyPr/>
          <a:lstStyle/>
          <a:p>
            <a:pPr eaLnBrk="1" hangingPunct="1"/>
            <a:r>
              <a:rPr lang="en-US" sz="2000" dirty="0" smtClean="0"/>
              <a:t>PMLA empowers Enforcement Directorate to carry out investigations in cases involving offence of money laundering and also to attach the property involved in money laundering. </a:t>
            </a:r>
          </a:p>
          <a:p>
            <a:pPr eaLnBrk="1" hangingPunct="1"/>
            <a:endParaRPr lang="en-US" sz="2000" dirty="0" smtClean="0"/>
          </a:p>
          <a:p>
            <a:pPr eaLnBrk="1" hangingPunct="1"/>
            <a:r>
              <a:rPr lang="en-US" sz="2000" dirty="0" smtClean="0"/>
              <a:t>PMLA envisages setting up of an Adjudicating Authority to exercise jurisdiction, power and authority conferred by it essentially to confirm attachment or order confiscation of attached properties. </a:t>
            </a:r>
          </a:p>
          <a:p>
            <a:pPr eaLnBrk="1" hangingPunct="1">
              <a:buNone/>
            </a:pPr>
            <a:endParaRPr lang="en-US" sz="2000" dirty="0" smtClean="0"/>
          </a:p>
          <a:p>
            <a:pPr eaLnBrk="1" hangingPunct="1"/>
            <a:r>
              <a:rPr lang="en-US" sz="2000" dirty="0" smtClean="0"/>
              <a:t>It also envisages setting up of an Appellate Tribunal to hear appeals against the order of the Adjudicating Authority and the authorities like Director FIU-IND</a:t>
            </a:r>
            <a:endParaRPr lang="en-US" sz="2800" dirty="0" smtClean="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3200" dirty="0" smtClean="0"/>
              <a:t>PMLA - OVERVIEW OF ENFORCEMENT PROCESS</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smtClean="0">
                <a:solidFill>
                  <a:srgbClr val="000099"/>
                </a:solidFill>
              </a:rPr>
              <a:t>Financial Intelligence Unit-India (FIU)</a:t>
            </a:r>
            <a:endParaRPr lang="en-IN" sz="3200" dirty="0">
              <a:solidFill>
                <a:srgbClr val="000099"/>
              </a:solidFill>
            </a:endParaRPr>
          </a:p>
        </p:txBody>
      </p:sp>
      <p:sp>
        <p:nvSpPr>
          <p:cNvPr id="3" name="Subtitle 2"/>
          <p:cNvSpPr>
            <a:spLocks noGrp="1"/>
          </p:cNvSpPr>
          <p:nvPr>
            <p:ph idx="1"/>
          </p:nvPr>
        </p:nvSpPr>
        <p:spPr>
          <a:xfrm>
            <a:off x="914400" y="1410286"/>
            <a:ext cx="7580142" cy="4267200"/>
          </a:xfrm>
        </p:spPr>
        <p:txBody>
          <a:bodyPr/>
          <a:lstStyle/>
          <a:p>
            <a:pPr algn="just" eaLnBrk="1" hangingPunct="1">
              <a:spcBef>
                <a:spcPts val="600"/>
              </a:spcBef>
              <a:spcAft>
                <a:spcPts val="600"/>
              </a:spcAft>
              <a:buSzPct val="100000"/>
              <a:buFont typeface="Wingdings" panose="05000000000000000000" pitchFamily="2" charset="2"/>
              <a:buChar char="§"/>
            </a:pPr>
            <a:r>
              <a:rPr lang="en-IN" sz="2200" dirty="0" smtClean="0">
                <a:solidFill>
                  <a:schemeClr val="tx1"/>
                </a:solidFill>
              </a:rPr>
              <a:t>FIU is the central national agency responsible for receiving, processing, analyzing and disseminating information relating to suspected financial transactions.</a:t>
            </a:r>
          </a:p>
          <a:p>
            <a:pPr algn="just" eaLnBrk="1" hangingPunct="1">
              <a:spcBef>
                <a:spcPts val="600"/>
              </a:spcBef>
              <a:spcAft>
                <a:spcPts val="600"/>
              </a:spcAft>
              <a:buSzPct val="100000"/>
              <a:buFont typeface="Wingdings" panose="05000000000000000000" pitchFamily="2" charset="2"/>
              <a:buChar char="§"/>
            </a:pPr>
            <a:r>
              <a:rPr lang="en-US" sz="2200" dirty="0" smtClean="0">
                <a:solidFill>
                  <a:schemeClr val="tx1"/>
                </a:solidFill>
              </a:rPr>
              <a:t>Powers and functions include:</a:t>
            </a:r>
          </a:p>
          <a:p>
            <a:pPr lvl="1" algn="just" eaLnBrk="1" hangingPunct="1">
              <a:spcBef>
                <a:spcPts val="600"/>
              </a:spcBef>
              <a:spcAft>
                <a:spcPts val="600"/>
              </a:spcAft>
              <a:buFont typeface="Wingdings" panose="05000000000000000000" pitchFamily="2" charset="2"/>
              <a:buChar char="Ø"/>
            </a:pPr>
            <a:r>
              <a:rPr lang="en-IN" sz="2200" dirty="0" smtClean="0">
                <a:solidFill>
                  <a:schemeClr val="tx1"/>
                </a:solidFill>
              </a:rPr>
              <a:t>receiving information and reports from Reporting Entities</a:t>
            </a:r>
          </a:p>
          <a:p>
            <a:pPr lvl="1" algn="just" eaLnBrk="1" hangingPunct="1">
              <a:spcBef>
                <a:spcPts val="600"/>
              </a:spcBef>
              <a:spcAft>
                <a:spcPts val="600"/>
              </a:spcAft>
              <a:buFont typeface="Wingdings" panose="05000000000000000000" pitchFamily="2" charset="2"/>
              <a:buChar char="Ø"/>
            </a:pPr>
            <a:r>
              <a:rPr lang="en-IN" sz="2200" dirty="0" smtClean="0">
                <a:solidFill>
                  <a:schemeClr val="tx1"/>
                </a:solidFill>
              </a:rPr>
              <a:t>processing, analysing and disseminating information to any authority in law in relation to suspected financial transactions.</a:t>
            </a:r>
            <a:endParaRPr lang="en-IN" sz="2200" dirty="0">
              <a:solidFill>
                <a:schemeClr val="tx1"/>
              </a:solidFill>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26</a:t>
            </a:fld>
            <a:endParaRPr lang="en-US" dirty="0"/>
          </a:p>
        </p:txBody>
      </p:sp>
      <p:sp>
        <p:nvSpPr>
          <p:cNvPr id="6" name="Date Placeholder 5"/>
          <p:cNvSpPr>
            <a:spLocks noGrp="1"/>
          </p:cNvSpPr>
          <p:nvPr>
            <p:ph type="dt" sz="half" idx="10"/>
          </p:nvPr>
        </p:nvSpPr>
        <p:spPr/>
        <p:txBody>
          <a:bodyPr/>
          <a:lstStyle/>
          <a:p>
            <a:pPr>
              <a:defRPr/>
            </a:pPr>
            <a:r>
              <a:rPr lang="en-US" smtClean="0"/>
              <a:t>06.01.2018</a:t>
            </a:r>
            <a:endParaRPr lang="en-US" dirty="0"/>
          </a:p>
        </p:txBody>
      </p:sp>
      <p:sp>
        <p:nvSpPr>
          <p:cNvPr id="7" name="Footer Placeholder 6"/>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42470422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492369"/>
            <a:ext cx="7793037" cy="649458"/>
          </a:xfrm>
        </p:spPr>
        <p:txBody>
          <a:bodyPr/>
          <a:lstStyle/>
          <a:p>
            <a:pPr eaLnBrk="1" hangingPunct="1">
              <a:defRPr/>
            </a:pPr>
            <a:r>
              <a:rPr lang="en-US" sz="3200" dirty="0" smtClean="0">
                <a:solidFill>
                  <a:srgbClr val="000099"/>
                </a:solidFill>
              </a:rPr>
              <a:t>Directorate of Enforcement</a:t>
            </a:r>
            <a:endParaRPr lang="en-IN" sz="3200" dirty="0">
              <a:solidFill>
                <a:srgbClr val="000099"/>
              </a:solidFill>
            </a:endParaRPr>
          </a:p>
        </p:txBody>
      </p:sp>
      <p:sp>
        <p:nvSpPr>
          <p:cNvPr id="3" name="Subtitle 2"/>
          <p:cNvSpPr>
            <a:spLocks noGrp="1"/>
          </p:cNvSpPr>
          <p:nvPr>
            <p:ph idx="1"/>
          </p:nvPr>
        </p:nvSpPr>
        <p:spPr>
          <a:xfrm>
            <a:off x="942535" y="1286192"/>
            <a:ext cx="7991915" cy="4957445"/>
          </a:xfrm>
        </p:spPr>
        <p:txBody>
          <a:bodyPr/>
          <a:lstStyle/>
          <a:p>
            <a:pPr algn="just" eaLnBrk="1" hangingPunct="1">
              <a:spcBef>
                <a:spcPts val="600"/>
              </a:spcBef>
              <a:buSzPct val="100000"/>
              <a:buFont typeface="Arial" pitchFamily="34" charset="0"/>
              <a:buChar char="•"/>
            </a:pPr>
            <a:r>
              <a:rPr lang="en-US" sz="2200" dirty="0" smtClean="0">
                <a:solidFill>
                  <a:schemeClr val="tx1"/>
                </a:solidFill>
              </a:rPr>
              <a:t>Responsible for investigating cases of money laundering,</a:t>
            </a:r>
            <a:r>
              <a:rPr lang="en-IN" sz="2200" dirty="0" smtClean="0">
                <a:solidFill>
                  <a:schemeClr val="tx1"/>
                </a:solidFill>
              </a:rPr>
              <a:t> initiate proceedings for attachment of property and to launch prosecution in the Special Court.</a:t>
            </a:r>
          </a:p>
          <a:p>
            <a:pPr algn="just" eaLnBrk="1" hangingPunct="1">
              <a:spcBef>
                <a:spcPts val="600"/>
              </a:spcBef>
              <a:buSzPct val="100000"/>
              <a:buFont typeface="Arial" pitchFamily="34" charset="0"/>
              <a:buChar char="•"/>
            </a:pPr>
            <a:endParaRPr lang="en-US" sz="2200" dirty="0" smtClean="0">
              <a:solidFill>
                <a:schemeClr val="tx1"/>
              </a:solidFill>
            </a:endParaRPr>
          </a:p>
          <a:p>
            <a:pPr algn="just" eaLnBrk="1" hangingPunct="1">
              <a:spcBef>
                <a:spcPts val="600"/>
              </a:spcBef>
              <a:buSzPct val="100000"/>
              <a:buFont typeface="Arial" pitchFamily="34" charset="0"/>
              <a:buChar char="•"/>
            </a:pPr>
            <a:r>
              <a:rPr lang="en-US" sz="2200" dirty="0" smtClean="0">
                <a:solidFill>
                  <a:schemeClr val="tx1"/>
                </a:solidFill>
              </a:rPr>
              <a:t>Powers and functions include:</a:t>
            </a:r>
          </a:p>
          <a:p>
            <a:pPr lvl="1" algn="just" eaLnBrk="1" hangingPunct="1">
              <a:spcBef>
                <a:spcPts val="600"/>
              </a:spcBef>
              <a:buFont typeface="Wingdings" panose="05000000000000000000" pitchFamily="2" charset="2"/>
              <a:buChar char="Ø"/>
            </a:pPr>
            <a:r>
              <a:rPr lang="en-IN" sz="2200" dirty="0" smtClean="0">
                <a:solidFill>
                  <a:schemeClr val="tx1"/>
                </a:solidFill>
              </a:rPr>
              <a:t>survey, search, seizure, arrest, attachment, prosecution against offender;</a:t>
            </a:r>
          </a:p>
          <a:p>
            <a:pPr lvl="1" algn="just" eaLnBrk="1" hangingPunct="1">
              <a:spcBef>
                <a:spcPts val="600"/>
              </a:spcBef>
              <a:buFont typeface="Wingdings" panose="05000000000000000000" pitchFamily="2" charset="2"/>
              <a:buChar char="Ø"/>
            </a:pPr>
            <a:r>
              <a:rPr lang="en-IN" sz="2200" dirty="0" smtClean="0">
                <a:solidFill>
                  <a:schemeClr val="tx1"/>
                </a:solidFill>
              </a:rPr>
              <a:t>providing and seeking mutual legal assistance to/from contracting states in respect of attachment/confiscation of proceeds of crime and transfer of accused persons;</a:t>
            </a:r>
          </a:p>
          <a:p>
            <a:pPr lvl="1" algn="just" eaLnBrk="1" hangingPunct="1">
              <a:spcBef>
                <a:spcPts val="600"/>
              </a:spcBef>
              <a:buFont typeface="Wingdings" panose="05000000000000000000" pitchFamily="2" charset="2"/>
              <a:buChar char="Ø"/>
            </a:pPr>
            <a:r>
              <a:rPr lang="en-IN" sz="2200" dirty="0" smtClean="0">
                <a:solidFill>
                  <a:schemeClr val="tx1"/>
                </a:solidFill>
              </a:rPr>
              <a:t>rendering cooperation to foreign countries in matters related to money laundering and restitution of assets.</a:t>
            </a:r>
          </a:p>
          <a:p>
            <a:pPr>
              <a:spcBef>
                <a:spcPts val="600"/>
              </a:spcBef>
            </a:pPr>
            <a:endParaRPr lang="en-IN" sz="2200" dirty="0">
              <a:solidFill>
                <a:schemeClr val="tx1"/>
              </a:solidFill>
              <a:latin typeface="+mj-lt"/>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27</a:t>
            </a:fld>
            <a:endParaRPr lang="en-US" dirty="0"/>
          </a:p>
        </p:txBody>
      </p:sp>
      <p:sp>
        <p:nvSpPr>
          <p:cNvPr id="6" name="Date Placeholder 5"/>
          <p:cNvSpPr>
            <a:spLocks noGrp="1"/>
          </p:cNvSpPr>
          <p:nvPr>
            <p:ph type="dt" sz="half" idx="10"/>
          </p:nvPr>
        </p:nvSpPr>
        <p:spPr/>
        <p:txBody>
          <a:bodyPr/>
          <a:lstStyle/>
          <a:p>
            <a:pPr>
              <a:defRPr/>
            </a:pPr>
            <a:r>
              <a:rPr lang="en-US" smtClean="0"/>
              <a:t>06.01.2018</a:t>
            </a:r>
            <a:endParaRPr lang="en-US" dirty="0"/>
          </a:p>
        </p:txBody>
      </p:sp>
      <p:sp>
        <p:nvSpPr>
          <p:cNvPr id="7" name="Footer Placeholder 6"/>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8482208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478302"/>
            <a:ext cx="7772400" cy="633046"/>
          </a:xfrm>
        </p:spPr>
        <p:txBody>
          <a:bodyPr/>
          <a:lstStyle/>
          <a:p>
            <a:pPr eaLnBrk="1" hangingPunct="1">
              <a:defRPr/>
            </a:pPr>
            <a:r>
              <a:rPr lang="en-US" sz="3200" dirty="0" smtClean="0">
                <a:solidFill>
                  <a:srgbClr val="000099"/>
                </a:solidFill>
              </a:rPr>
              <a:t>Adjudicating Authority</a:t>
            </a:r>
            <a:endParaRPr lang="en-IN" sz="3200" dirty="0" smtClean="0">
              <a:solidFill>
                <a:srgbClr val="000099"/>
              </a:solidFill>
            </a:endParaRPr>
          </a:p>
        </p:txBody>
      </p:sp>
      <p:sp>
        <p:nvSpPr>
          <p:cNvPr id="25603" name="Content Placeholder 2"/>
          <p:cNvSpPr>
            <a:spLocks noGrp="1"/>
          </p:cNvSpPr>
          <p:nvPr>
            <p:ph idx="1"/>
          </p:nvPr>
        </p:nvSpPr>
        <p:spPr>
          <a:xfrm>
            <a:off x="928468" y="1171234"/>
            <a:ext cx="8005982" cy="5215498"/>
          </a:xfrm>
        </p:spPr>
        <p:txBody>
          <a:bodyPr/>
          <a:lstStyle/>
          <a:p>
            <a:pPr lvl="0">
              <a:spcBef>
                <a:spcPts val="600"/>
              </a:spcBef>
              <a:spcAft>
                <a:spcPts val="600"/>
              </a:spcAft>
            </a:pPr>
            <a:r>
              <a:rPr lang="en-US" sz="2200" dirty="0" smtClean="0">
                <a:solidFill>
                  <a:schemeClr val="tx1"/>
                </a:solidFill>
              </a:rPr>
              <a:t>The adjudicating authority consists of a chairperson and 2 members.  It functions within Department of Revenue, Ministry of Finance. </a:t>
            </a:r>
          </a:p>
          <a:p>
            <a:pPr lvl="0">
              <a:spcBef>
                <a:spcPts val="600"/>
              </a:spcBef>
              <a:spcAft>
                <a:spcPts val="600"/>
              </a:spcAft>
            </a:pPr>
            <a:r>
              <a:rPr lang="en-US" sz="2200" dirty="0" smtClean="0">
                <a:solidFill>
                  <a:schemeClr val="tx1"/>
                </a:solidFill>
              </a:rPr>
              <a:t>The Adjudicating Authority is not bound by the procedure laid down in the CPC but “</a:t>
            </a:r>
            <a:r>
              <a:rPr lang="en-US" sz="2200" i="1" dirty="0" smtClean="0">
                <a:solidFill>
                  <a:schemeClr val="tx1"/>
                </a:solidFill>
              </a:rPr>
              <a:t>shall be guided by the principles of natural justice</a:t>
            </a:r>
            <a:r>
              <a:rPr lang="en-US" sz="2200" dirty="0" smtClean="0">
                <a:solidFill>
                  <a:schemeClr val="tx1"/>
                </a:solidFill>
              </a:rPr>
              <a:t>” and shall be entitled to regulate its own procedure.</a:t>
            </a:r>
          </a:p>
          <a:p>
            <a:pPr lvl="0">
              <a:spcBef>
                <a:spcPts val="600"/>
              </a:spcBef>
              <a:spcAft>
                <a:spcPts val="600"/>
              </a:spcAft>
            </a:pPr>
            <a:r>
              <a:rPr lang="en-US" sz="2200" dirty="0" smtClean="0">
                <a:solidFill>
                  <a:schemeClr val="tx1"/>
                </a:solidFill>
              </a:rPr>
              <a:t>The role of Adjudicating </a:t>
            </a:r>
            <a:r>
              <a:rPr lang="en-US" sz="2200" dirty="0" smtClean="0"/>
              <a:t>A</a:t>
            </a:r>
            <a:r>
              <a:rPr lang="en-US" sz="2200" dirty="0" smtClean="0">
                <a:solidFill>
                  <a:schemeClr val="tx1"/>
                </a:solidFill>
              </a:rPr>
              <a:t>uthority is to consider attachments made by authorities and grant or refuse permission for retention and confiscation of seized property.</a:t>
            </a:r>
          </a:p>
          <a:p>
            <a:pPr lvl="0">
              <a:spcBef>
                <a:spcPts val="600"/>
              </a:spcBef>
              <a:spcAft>
                <a:spcPts val="600"/>
              </a:spcAft>
            </a:pPr>
            <a:r>
              <a:rPr lang="en-US" sz="2200" dirty="0"/>
              <a:t>The Director or any person aggrieved by an order made by the Adjudicating </a:t>
            </a:r>
            <a:r>
              <a:rPr lang="en-US" sz="2200" dirty="0" smtClean="0"/>
              <a:t>Authority </a:t>
            </a:r>
            <a:r>
              <a:rPr lang="en-US" sz="2200" dirty="0"/>
              <a:t>may prefer an appeal to the Appellate Tribunal. Appeal has to be filed within a period of forty-five </a:t>
            </a:r>
            <a:r>
              <a:rPr lang="en-US" sz="2200" dirty="0" smtClean="0"/>
              <a:t>days. </a:t>
            </a:r>
            <a:endParaRPr lang="en-US" sz="2200" dirty="0" smtClean="0">
              <a:solidFill>
                <a:schemeClr val="tx1"/>
              </a:solidFill>
            </a:endParaRPr>
          </a:p>
          <a:p>
            <a:pPr algn="just" eaLnBrk="1" hangingPunct="1">
              <a:spcBef>
                <a:spcPts val="600"/>
              </a:spcBef>
              <a:spcAft>
                <a:spcPts val="600"/>
              </a:spcAft>
            </a:pPr>
            <a:endParaRPr lang="en-US" sz="2200" dirty="0" smtClean="0">
              <a:solidFill>
                <a:schemeClr val="tx1"/>
              </a:solidFill>
              <a:latin typeface="+mj-lt"/>
            </a:endParaRPr>
          </a:p>
        </p:txBody>
      </p:sp>
      <p:sp>
        <p:nvSpPr>
          <p:cNvPr id="25605" name="Slide Number Placeholder 4"/>
          <p:cNvSpPr>
            <a:spLocks noGrp="1"/>
          </p:cNvSpPr>
          <p:nvPr>
            <p:ph type="sldNum" sz="quarter" idx="12"/>
          </p:nvPr>
        </p:nvSpPr>
        <p:spPr>
          <a:noFill/>
        </p:spPr>
        <p:txBody>
          <a:bodyPr/>
          <a:lstStyle/>
          <a:p>
            <a:fld id="{58BFDD61-47A9-4854-A88B-1256ECD88AE5}" type="slidenum">
              <a:rPr lang="en-US"/>
              <a:pPr/>
              <a:t>28</a:t>
            </a:fld>
            <a:endParaRPr lang="en-US" dirty="0"/>
          </a:p>
        </p:txBody>
      </p:sp>
      <p:sp>
        <p:nvSpPr>
          <p:cNvPr id="3" name="Date Placeholder 2"/>
          <p:cNvSpPr>
            <a:spLocks noGrp="1"/>
          </p:cNvSpPr>
          <p:nvPr>
            <p:ph type="dt" sz="half" idx="10"/>
          </p:nvPr>
        </p:nvSpPr>
        <p:spPr/>
        <p:txBody>
          <a:bodyPr/>
          <a:lstStyle/>
          <a:p>
            <a:pPr>
              <a:defRPr/>
            </a:pPr>
            <a:r>
              <a:rPr lang="en-US" smtClean="0"/>
              <a:t>06.01.2018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6737355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Appellate Tribunal</a:t>
            </a:r>
            <a:endParaRPr lang="en-IN" sz="3200" dirty="0" smtClean="0">
              <a:solidFill>
                <a:srgbClr val="000099"/>
              </a:solidFill>
            </a:endParaRPr>
          </a:p>
        </p:txBody>
      </p:sp>
      <p:sp>
        <p:nvSpPr>
          <p:cNvPr id="26627" name="Content Placeholder 2"/>
          <p:cNvSpPr>
            <a:spLocks noGrp="1"/>
          </p:cNvSpPr>
          <p:nvPr>
            <p:ph idx="1"/>
          </p:nvPr>
        </p:nvSpPr>
        <p:spPr>
          <a:xfrm>
            <a:off x="942535" y="1342463"/>
            <a:ext cx="7991915" cy="4114800"/>
          </a:xfrm>
        </p:spPr>
        <p:txBody>
          <a:bodyPr/>
          <a:lstStyle/>
          <a:p>
            <a:pPr lvl="0">
              <a:spcBef>
                <a:spcPts val="600"/>
              </a:spcBef>
              <a:spcAft>
                <a:spcPts val="600"/>
              </a:spcAft>
            </a:pPr>
            <a:r>
              <a:rPr lang="en-US" sz="2200" dirty="0" smtClean="0">
                <a:solidFill>
                  <a:schemeClr val="tx1"/>
                </a:solidFill>
              </a:rPr>
              <a:t>Appellate Tribunal:</a:t>
            </a:r>
            <a:r>
              <a:rPr lang="en-US" sz="2200" b="1" dirty="0" smtClean="0">
                <a:solidFill>
                  <a:schemeClr val="tx1"/>
                </a:solidFill>
              </a:rPr>
              <a:t> </a:t>
            </a:r>
            <a:r>
              <a:rPr lang="en-US" sz="2200" dirty="0" smtClean="0">
                <a:solidFill>
                  <a:schemeClr val="tx1"/>
                </a:solidFill>
              </a:rPr>
              <a:t>is empowered to hear appeals against the decision of Adjudicating Authority and other authorities under this Act. It consists of a Chairperson and two other members.</a:t>
            </a:r>
          </a:p>
          <a:p>
            <a:pPr lvl="0">
              <a:spcBef>
                <a:spcPts val="600"/>
              </a:spcBef>
              <a:spcAft>
                <a:spcPts val="600"/>
              </a:spcAft>
            </a:pPr>
            <a:r>
              <a:rPr lang="en-US" sz="2200" dirty="0"/>
              <a:t>Further appeal can be made against the order of the Tribunal to High Court within 60 days.</a:t>
            </a:r>
          </a:p>
          <a:p>
            <a:pPr lvl="0">
              <a:spcBef>
                <a:spcPts val="600"/>
              </a:spcBef>
              <a:spcAft>
                <a:spcPts val="600"/>
              </a:spcAft>
            </a:pPr>
            <a:r>
              <a:rPr lang="en-US" sz="2200" dirty="0" smtClean="0"/>
              <a:t>Appellate </a:t>
            </a:r>
            <a:r>
              <a:rPr lang="en-US" sz="2200" dirty="0"/>
              <a:t>Tribunal is vested with powers of a civil court.  It can also review its decisions and decide cases ex parte.</a:t>
            </a:r>
          </a:p>
          <a:p>
            <a:pPr algn="just" eaLnBrk="1" hangingPunct="1">
              <a:spcBef>
                <a:spcPts val="600"/>
              </a:spcBef>
              <a:spcAft>
                <a:spcPts val="600"/>
              </a:spcAft>
              <a:buNone/>
            </a:pPr>
            <a:endParaRPr lang="en-IN" sz="2200" dirty="0" smtClean="0">
              <a:solidFill>
                <a:schemeClr val="tx1"/>
              </a:solidFill>
              <a:latin typeface="+mj-lt"/>
            </a:endParaRPr>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29</a:t>
            </a:fld>
            <a:endParaRPr lang="en-US" dirty="0"/>
          </a:p>
        </p:txBody>
      </p:sp>
      <p:sp>
        <p:nvSpPr>
          <p:cNvPr id="3" name="Date Placeholder 2"/>
          <p:cNvSpPr>
            <a:spLocks noGrp="1"/>
          </p:cNvSpPr>
          <p:nvPr>
            <p:ph type="dt" sz="half" idx="10"/>
          </p:nvPr>
        </p:nvSpPr>
        <p:spPr/>
        <p:txBody>
          <a:bodyPr/>
          <a:lstStyle/>
          <a:p>
            <a:pPr>
              <a:defRPr/>
            </a:pPr>
            <a:r>
              <a:rPr lang="en-US" smtClean="0"/>
              <a:t>06.01.2018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42178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4000" dirty="0" smtClean="0"/>
              <a:t>PMLA OBJECTIVES</a:t>
            </a:r>
          </a:p>
        </p:txBody>
      </p:sp>
      <p:sp>
        <p:nvSpPr>
          <p:cNvPr id="4099" name="Content Placeholder 2"/>
          <p:cNvSpPr>
            <a:spLocks noGrp="1"/>
          </p:cNvSpPr>
          <p:nvPr>
            <p:ph idx="1"/>
          </p:nvPr>
        </p:nvSpPr>
        <p:spPr>
          <a:xfrm>
            <a:off x="914400" y="1143000"/>
            <a:ext cx="7696200" cy="5257800"/>
          </a:xfrm>
        </p:spPr>
        <p:txBody>
          <a:bodyPr/>
          <a:lstStyle/>
          <a:p>
            <a:pPr eaLnBrk="1" hangingPunct="1"/>
            <a:r>
              <a:rPr lang="en-US" sz="2000" dirty="0" smtClean="0"/>
              <a:t>Preamble </a:t>
            </a:r>
            <a:r>
              <a:rPr lang="en-US" sz="2000" dirty="0"/>
              <a:t>of PMLA</a:t>
            </a:r>
          </a:p>
          <a:p>
            <a:pPr eaLnBrk="1" hangingPunct="1">
              <a:buNone/>
            </a:pPr>
            <a:r>
              <a:rPr lang="en-US" sz="2000" dirty="0"/>
              <a:t>	‘An Act to prevent money-laundering and to provide for confiscation of property derived from, or involved in, money-laundering and for matters </a:t>
            </a:r>
            <a:r>
              <a:rPr lang="en-US" sz="2000" dirty="0" smtClean="0"/>
              <a:t>connected therewith </a:t>
            </a:r>
            <a:r>
              <a:rPr lang="en-US" sz="2000" dirty="0"/>
              <a:t>or incidental thereto’ </a:t>
            </a:r>
            <a:endParaRPr lang="en-US" sz="2000" dirty="0" smtClean="0"/>
          </a:p>
          <a:p>
            <a:pPr eaLnBrk="1" hangingPunct="1">
              <a:buNone/>
            </a:pPr>
            <a:endParaRPr lang="en-US" sz="2000" dirty="0"/>
          </a:p>
          <a:p>
            <a:r>
              <a:rPr lang="en-US" sz="2000" dirty="0"/>
              <a:t>The PML Act seeks to combat money laundering in India and has three main objectives:</a:t>
            </a:r>
          </a:p>
          <a:p>
            <a:pPr marL="738188" defTabSz="630238">
              <a:buNone/>
            </a:pPr>
            <a:r>
              <a:rPr lang="en-US" sz="2000" dirty="0" smtClean="0"/>
              <a:t>•  To prevent and control money laundering</a:t>
            </a:r>
          </a:p>
          <a:p>
            <a:pPr marL="738188" defTabSz="630238">
              <a:buNone/>
            </a:pPr>
            <a:r>
              <a:rPr lang="en-US" sz="2000" dirty="0" smtClean="0"/>
              <a:t>•  To confiscate and seize the property obtained from the laundered money; and</a:t>
            </a:r>
          </a:p>
          <a:p>
            <a:pPr marL="738188" defTabSz="630238">
              <a:buNone/>
            </a:pPr>
            <a:r>
              <a:rPr lang="en-US" sz="2000" dirty="0" smtClean="0"/>
              <a:t>•  To deal with any other issue connected with money laundering in India.</a:t>
            </a:r>
          </a:p>
          <a:p>
            <a:endParaRPr lang="en-US" sz="2000" dirty="0" smtClean="0"/>
          </a:p>
          <a:p>
            <a:r>
              <a:rPr lang="en-US" sz="2000" dirty="0" smtClean="0"/>
              <a:t>The Act also proposes punishment under sec.4</a:t>
            </a:r>
          </a:p>
        </p:txBody>
      </p:sp>
      <p:sp>
        <p:nvSpPr>
          <p:cNvPr id="4100" name="Date Placeholder 3"/>
          <p:cNvSpPr>
            <a:spLocks noGrp="1"/>
          </p:cNvSpPr>
          <p:nvPr>
            <p:ph type="dt" sz="quarter" idx="10"/>
          </p:nvPr>
        </p:nvSpPr>
        <p:spPr/>
        <p:txBody>
          <a:bodyPr/>
          <a:lstStyle/>
          <a:p>
            <a:pPr>
              <a:defRPr/>
            </a:pPr>
            <a:r>
              <a:rPr lang="en-US" smtClean="0"/>
              <a:t>06.01.2018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Special Court</a:t>
            </a:r>
            <a:endParaRPr lang="en-IN" sz="3200" dirty="0" smtClean="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r>
              <a:rPr lang="en-US" sz="2000" dirty="0"/>
              <a:t>For trial of offence punishable under section 4 of PMLA, 2002, the Central Government, in consultation with the Chief Justice of the respective High Courts, by notification, has designated one or more Courts of Session as Special Court or Special Courts for such area or areas or for such case or class or group of cases as specified in the notifications.</a:t>
            </a:r>
          </a:p>
          <a:p>
            <a:pPr>
              <a:spcBef>
                <a:spcPts val="600"/>
              </a:spcBef>
              <a:spcAft>
                <a:spcPts val="600"/>
              </a:spcAft>
            </a:pPr>
            <a:r>
              <a:rPr lang="en-US" sz="2000" dirty="0" smtClean="0"/>
              <a:t>While </a:t>
            </a:r>
            <a:r>
              <a:rPr lang="en-US" sz="2000" dirty="0"/>
              <a:t>trying an offence of money laundering under PMLA,2002, a Special Court has also to try the offences, with which the accused may, under the Code of Criminal Procedure, 1973 (2 of 1974), be charged at the same trial [Section 43</a:t>
            </a:r>
            <a:r>
              <a:rPr lang="en-US" sz="2000" dirty="0" smtClean="0"/>
              <a:t>] i.e. offence under PMLA plus the offence at the trail court</a:t>
            </a:r>
          </a:p>
          <a:p>
            <a:pPr>
              <a:spcBef>
                <a:spcPts val="600"/>
              </a:spcBef>
              <a:spcAft>
                <a:spcPts val="600"/>
              </a:spcAft>
            </a:pPr>
            <a:r>
              <a:rPr lang="en-US" sz="2000" dirty="0"/>
              <a:t>The Special court can take cognizance of any offence of money laundering upon a complaint being made by an authority, without the accused being committed to it for trial.</a:t>
            </a:r>
          </a:p>
          <a:p>
            <a:pPr>
              <a:spcBef>
                <a:spcPts val="600"/>
              </a:spcBef>
              <a:spcAft>
                <a:spcPts val="600"/>
              </a:spcAft>
            </a:pPr>
            <a:r>
              <a:rPr lang="en-US" sz="2000" dirty="0"/>
              <a:t>The provisions of the CrPC shall apply to the proceedings before a Special Court</a:t>
            </a:r>
            <a:r>
              <a:rPr lang="en-US" sz="2000" dirty="0" smtClean="0"/>
              <a:t>.</a:t>
            </a:r>
            <a:endParaRPr lang="en-IN" sz="2000" dirty="0" smtClean="0">
              <a:solidFill>
                <a:schemeClr val="tx1"/>
              </a:solidFill>
              <a:latin typeface="+mj-lt"/>
            </a:endParaRPr>
          </a:p>
        </p:txBody>
      </p:sp>
      <p:sp>
        <p:nvSpPr>
          <p:cNvPr id="26629" name="Slide Number Placeholder 4"/>
          <p:cNvSpPr>
            <a:spLocks noGrp="1"/>
          </p:cNvSpPr>
          <p:nvPr>
            <p:ph type="sldNum" sz="quarter" idx="12"/>
          </p:nvPr>
        </p:nvSpPr>
        <p:spPr>
          <a:xfrm>
            <a:off x="7069014" y="6396576"/>
            <a:ext cx="1905000" cy="457200"/>
          </a:xfrm>
          <a:noFill/>
        </p:spPr>
        <p:txBody>
          <a:bodyPr/>
          <a:lstStyle/>
          <a:p>
            <a:fld id="{3258F569-5D49-4D17-AA62-E7ABE0A5FAC0}" type="slidenum">
              <a:rPr lang="en-US"/>
              <a:pPr/>
              <a:t>30</a:t>
            </a:fld>
            <a:endParaRPr lang="en-US" dirty="0"/>
          </a:p>
        </p:txBody>
      </p:sp>
      <p:sp>
        <p:nvSpPr>
          <p:cNvPr id="3" name="Date Placeholder 2"/>
          <p:cNvSpPr>
            <a:spLocks noGrp="1"/>
          </p:cNvSpPr>
          <p:nvPr>
            <p:ph type="dt" sz="half" idx="10"/>
          </p:nvPr>
        </p:nvSpPr>
        <p:spPr>
          <a:xfrm>
            <a:off x="1182688" y="6400800"/>
            <a:ext cx="1905000" cy="457200"/>
          </a:xfrm>
        </p:spPr>
        <p:txBody>
          <a:bodyPr/>
          <a:lstStyle/>
          <a:p>
            <a:pPr>
              <a:defRPr/>
            </a:pPr>
            <a:r>
              <a:rPr lang="en-US" smtClean="0"/>
              <a:t>06.01.2018</a:t>
            </a:r>
            <a:endParaRPr lang="en-US" dirty="0"/>
          </a:p>
        </p:txBody>
      </p:sp>
      <p:sp>
        <p:nvSpPr>
          <p:cNvPr id="4" name="Footer Placeholder 3"/>
          <p:cNvSpPr>
            <a:spLocks noGrp="1"/>
          </p:cNvSpPr>
          <p:nvPr>
            <p:ph type="ftr" sz="quarter" idx="11"/>
          </p:nvPr>
        </p:nvSpPr>
        <p:spPr>
          <a:xfrm>
            <a:off x="3630551" y="6396576"/>
            <a:ext cx="2895600" cy="457200"/>
          </a:xfrm>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6864237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Special Court (con’t)</a:t>
            </a:r>
            <a:endParaRPr lang="en-IN" sz="3200" dirty="0" smtClean="0">
              <a:solidFill>
                <a:srgbClr val="000099"/>
              </a:solidFill>
            </a:endParaRPr>
          </a:p>
        </p:txBody>
      </p:sp>
      <p:sp>
        <p:nvSpPr>
          <p:cNvPr id="26627" name="Content Placeholder 2"/>
          <p:cNvSpPr>
            <a:spLocks noGrp="1"/>
          </p:cNvSpPr>
          <p:nvPr>
            <p:ph idx="1"/>
          </p:nvPr>
        </p:nvSpPr>
        <p:spPr>
          <a:xfrm>
            <a:off x="942535" y="1342462"/>
            <a:ext cx="7991915" cy="5086473"/>
          </a:xfrm>
        </p:spPr>
        <p:txBody>
          <a:bodyPr/>
          <a:lstStyle/>
          <a:p>
            <a:pPr>
              <a:spcBef>
                <a:spcPts val="600"/>
              </a:spcBef>
              <a:spcAft>
                <a:spcPts val="600"/>
              </a:spcAft>
            </a:pPr>
            <a:r>
              <a:rPr lang="en-US" sz="2000" dirty="0"/>
              <a:t>In case a trial court has taken cognizance of a scheduled offence, then in such cases, on an Application by the authority authorized to file a complaint under PMLA, the trial court (which has taken cognizance of the scheduled offence) shall commit the case relating to the scheduled offence to the Special Courts under PMLA.</a:t>
            </a:r>
          </a:p>
          <a:p>
            <a:pPr>
              <a:spcBef>
                <a:spcPts val="600"/>
              </a:spcBef>
              <a:spcAft>
                <a:spcPts val="600"/>
              </a:spcAft>
            </a:pPr>
            <a:r>
              <a:rPr lang="en-US" sz="2000" dirty="0"/>
              <a:t>The Special Court, PMLA, on receipt of such case committed to it, shall proceed to deal with it from the stage at which it is committed [Section 44(1)(c</a:t>
            </a:r>
            <a:r>
              <a:rPr lang="en-US" sz="2000" dirty="0" smtClean="0"/>
              <a:t>)].</a:t>
            </a:r>
          </a:p>
          <a:p>
            <a:pPr>
              <a:spcBef>
                <a:spcPts val="600"/>
              </a:spcBef>
              <a:spcAft>
                <a:spcPts val="600"/>
              </a:spcAft>
            </a:pPr>
            <a:r>
              <a:rPr lang="en-US" sz="2000" dirty="0"/>
              <a:t>The High Court may exercise, so far as may be applicable, all the powers conferred by Chapter XXIX or Chapter XXX of the Code of Criminal Procedure, 1973 (2 of 1974), on a High Court, as if a Special Court within the local limits of the jurisdiction of the High Court were a Court of Session trying cases within the local limits of the jurisdiction of the High Court [Section 47].</a:t>
            </a:r>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31</a:t>
            </a:fld>
            <a:endParaRPr lang="en-US" dirty="0"/>
          </a:p>
        </p:txBody>
      </p:sp>
      <p:sp>
        <p:nvSpPr>
          <p:cNvPr id="3" name="Date Placeholder 2"/>
          <p:cNvSpPr>
            <a:spLocks noGrp="1"/>
          </p:cNvSpPr>
          <p:nvPr>
            <p:ph type="dt" sz="half" idx="10"/>
          </p:nvPr>
        </p:nvSpPr>
        <p:spPr/>
        <p:txBody>
          <a:bodyPr/>
          <a:lstStyle/>
          <a:p>
            <a:pPr>
              <a:defRPr/>
            </a:pPr>
            <a:r>
              <a:rPr lang="en-US" smtClean="0"/>
              <a:t>06.01.2018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23708631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Parallel Streams of Proceedings</a:t>
            </a:r>
            <a:endParaRPr lang="en-IN" sz="3200" dirty="0" smtClean="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0"/>
              </a:spcBef>
              <a:spcAft>
                <a:spcPts val="0"/>
              </a:spcAft>
            </a:pPr>
            <a:r>
              <a:rPr lang="en-US" sz="1900" b="1" dirty="0" smtClean="0"/>
              <a:t>               </a:t>
            </a:r>
            <a:r>
              <a:rPr lang="en-US" sz="1900" b="1" u="sng" dirty="0" smtClean="0"/>
              <a:t>PMLA COURT</a:t>
            </a:r>
            <a:r>
              <a:rPr lang="en-US" sz="1900" b="1" dirty="0" smtClean="0"/>
              <a:t>                                      </a:t>
            </a:r>
            <a:r>
              <a:rPr lang="en-US" sz="1900" b="1" u="sng" dirty="0" smtClean="0"/>
              <a:t>ED</a:t>
            </a:r>
          </a:p>
          <a:p>
            <a:pPr marL="0" indent="0">
              <a:spcBef>
                <a:spcPts val="0"/>
              </a:spcBef>
              <a:spcAft>
                <a:spcPts val="0"/>
              </a:spcAft>
              <a:buNone/>
            </a:pPr>
            <a:endParaRPr lang="en-US" sz="1900" dirty="0" smtClean="0"/>
          </a:p>
          <a:p>
            <a:pPr marL="0" indent="0">
              <a:spcBef>
                <a:spcPts val="0"/>
              </a:spcBef>
              <a:spcAft>
                <a:spcPts val="0"/>
              </a:spcAft>
              <a:buNone/>
            </a:pPr>
            <a:r>
              <a:rPr lang="en-US" sz="1900" dirty="0" smtClean="0"/>
              <a:t>                          FIR                                Investigating Authorities</a:t>
            </a:r>
          </a:p>
          <a:p>
            <a:pPr marL="0" indent="0">
              <a:spcBef>
                <a:spcPts val="0"/>
              </a:spcBef>
              <a:spcAft>
                <a:spcPts val="0"/>
              </a:spcAft>
              <a:buNone/>
            </a:pPr>
            <a:endParaRPr lang="en-US" sz="1900" dirty="0" smtClean="0"/>
          </a:p>
          <a:p>
            <a:pPr marL="0" indent="0">
              <a:spcBef>
                <a:spcPts val="0"/>
              </a:spcBef>
              <a:spcAft>
                <a:spcPts val="0"/>
              </a:spcAft>
              <a:buNone/>
            </a:pPr>
            <a:r>
              <a:rPr lang="en-US" sz="1900" dirty="0" smtClean="0"/>
              <a:t>                      Trial Court                          Investigations / Seizures</a:t>
            </a:r>
          </a:p>
          <a:p>
            <a:pPr marL="0" indent="0">
              <a:spcBef>
                <a:spcPts val="0"/>
              </a:spcBef>
              <a:spcAft>
                <a:spcPts val="0"/>
              </a:spcAft>
              <a:buNone/>
            </a:pPr>
            <a:r>
              <a:rPr lang="en-US" sz="1900" dirty="0" smtClean="0"/>
              <a:t> (Sessions Court / Small Causes Court)          </a:t>
            </a:r>
          </a:p>
          <a:p>
            <a:pPr marL="0" indent="0">
              <a:spcBef>
                <a:spcPts val="0"/>
              </a:spcBef>
              <a:spcAft>
                <a:spcPts val="0"/>
              </a:spcAft>
              <a:buNone/>
            </a:pPr>
            <a:endParaRPr lang="en-US" sz="1900" dirty="0" smtClean="0"/>
          </a:p>
          <a:p>
            <a:pPr marL="0" indent="0">
              <a:spcBef>
                <a:spcPts val="0"/>
              </a:spcBef>
              <a:spcAft>
                <a:spcPts val="0"/>
              </a:spcAft>
              <a:buNone/>
            </a:pPr>
            <a:r>
              <a:rPr lang="en-US" sz="1900" dirty="0" smtClean="0"/>
              <a:t>          </a:t>
            </a:r>
            <a:r>
              <a:rPr lang="en-US" sz="1900" dirty="0" smtClean="0"/>
              <a:t>Offence tried on the basis of                 Report to Court</a:t>
            </a:r>
          </a:p>
          <a:p>
            <a:pPr marL="0" indent="0">
              <a:spcBef>
                <a:spcPts val="0"/>
              </a:spcBef>
              <a:spcAft>
                <a:spcPts val="0"/>
              </a:spcAft>
              <a:buNone/>
            </a:pPr>
            <a:r>
              <a:rPr lang="en-US" sz="1900" dirty="0"/>
              <a:t> </a:t>
            </a:r>
            <a:r>
              <a:rPr lang="en-US" sz="1900" dirty="0" smtClean="0"/>
              <a:t>         the complain or FIR by other</a:t>
            </a:r>
          </a:p>
          <a:p>
            <a:pPr marL="0" indent="0">
              <a:spcBef>
                <a:spcPts val="0"/>
              </a:spcBef>
              <a:spcAft>
                <a:spcPts val="0"/>
              </a:spcAft>
              <a:buNone/>
            </a:pPr>
            <a:r>
              <a:rPr lang="en-US" sz="1900" dirty="0"/>
              <a:t> </a:t>
            </a:r>
            <a:r>
              <a:rPr lang="en-US" sz="1900" dirty="0" smtClean="0"/>
              <a:t>         Authority                                        Show-cause by Adjudicating</a:t>
            </a:r>
          </a:p>
          <a:p>
            <a:pPr marL="0" indent="0">
              <a:spcBef>
                <a:spcPts val="0"/>
              </a:spcBef>
              <a:spcAft>
                <a:spcPts val="0"/>
              </a:spcAft>
              <a:buNone/>
            </a:pPr>
            <a:r>
              <a:rPr lang="en-US" sz="1900" dirty="0"/>
              <a:t> </a:t>
            </a:r>
            <a:r>
              <a:rPr lang="en-US" sz="1900" dirty="0" smtClean="0"/>
              <a:t>                                                                     Authority</a:t>
            </a:r>
          </a:p>
          <a:p>
            <a:pPr marL="0" indent="0">
              <a:spcBef>
                <a:spcPts val="0"/>
              </a:spcBef>
              <a:spcAft>
                <a:spcPts val="0"/>
              </a:spcAft>
              <a:buNone/>
            </a:pPr>
            <a:endParaRPr lang="en-US" sz="1900" dirty="0"/>
          </a:p>
          <a:p>
            <a:pPr marL="0" indent="0">
              <a:spcBef>
                <a:spcPts val="0"/>
              </a:spcBef>
              <a:spcAft>
                <a:spcPts val="0"/>
              </a:spcAft>
              <a:buNone/>
            </a:pPr>
            <a:r>
              <a:rPr lang="en-US" sz="1900" dirty="0" smtClean="0"/>
              <a:t>                    PMLA Court                               </a:t>
            </a:r>
            <a:r>
              <a:rPr lang="en-US" sz="1900" dirty="0" smtClean="0"/>
              <a:t>Adjudication</a:t>
            </a:r>
          </a:p>
          <a:p>
            <a:pPr marL="0" indent="0">
              <a:spcBef>
                <a:spcPts val="0"/>
              </a:spcBef>
              <a:spcAft>
                <a:spcPts val="0"/>
              </a:spcAft>
              <a:buNone/>
            </a:pPr>
            <a:endParaRPr lang="en-US" sz="1900" dirty="0"/>
          </a:p>
          <a:p>
            <a:pPr marL="0" indent="0">
              <a:spcBef>
                <a:spcPts val="0"/>
              </a:spcBef>
              <a:spcAft>
                <a:spcPts val="0"/>
              </a:spcAft>
              <a:buNone/>
            </a:pPr>
            <a:r>
              <a:rPr lang="en-US" sz="1900" dirty="0" smtClean="0"/>
              <a:t>                                                                  PMLA Tribunal</a:t>
            </a:r>
          </a:p>
          <a:p>
            <a:pPr marL="0" indent="0">
              <a:spcBef>
                <a:spcPts val="0"/>
              </a:spcBef>
              <a:spcAft>
                <a:spcPts val="0"/>
              </a:spcAft>
              <a:buNone/>
            </a:pPr>
            <a:endParaRPr lang="en-US" sz="1900" dirty="0"/>
          </a:p>
          <a:p>
            <a:pPr marL="0" indent="0">
              <a:spcBef>
                <a:spcPts val="0"/>
              </a:spcBef>
              <a:spcAft>
                <a:spcPts val="0"/>
              </a:spcAft>
              <a:buNone/>
            </a:pPr>
            <a:r>
              <a:rPr lang="en-US" sz="1900" dirty="0" smtClean="0"/>
              <a:t>                   High Court                                  High Court </a:t>
            </a:r>
            <a:endParaRPr lang="en-US" sz="1900" dirty="0"/>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32</a:t>
            </a:fld>
            <a:endParaRPr lang="en-US" dirty="0"/>
          </a:p>
        </p:txBody>
      </p:sp>
      <p:sp>
        <p:nvSpPr>
          <p:cNvPr id="3" name="Date Placeholder 2"/>
          <p:cNvSpPr>
            <a:spLocks noGrp="1"/>
          </p:cNvSpPr>
          <p:nvPr>
            <p:ph type="dt" sz="half" idx="10"/>
          </p:nvPr>
        </p:nvSpPr>
        <p:spPr/>
        <p:txBody>
          <a:bodyPr/>
          <a:lstStyle/>
          <a:p>
            <a:pPr>
              <a:defRPr/>
            </a:pPr>
            <a:r>
              <a:rPr lang="en-US" smtClean="0"/>
              <a:t>06.01.2018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cxnSp>
        <p:nvCxnSpPr>
          <p:cNvPr id="6" name="Straight Connector 5"/>
          <p:cNvCxnSpPr/>
          <p:nvPr/>
        </p:nvCxnSpPr>
        <p:spPr bwMode="auto">
          <a:xfrm>
            <a:off x="3179298" y="2082018"/>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 name="Straight Connector 8"/>
          <p:cNvCxnSpPr/>
          <p:nvPr/>
        </p:nvCxnSpPr>
        <p:spPr bwMode="auto">
          <a:xfrm>
            <a:off x="3176953" y="2951870"/>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 name="Straight Connector 9"/>
          <p:cNvCxnSpPr/>
          <p:nvPr/>
        </p:nvCxnSpPr>
        <p:spPr bwMode="auto">
          <a:xfrm>
            <a:off x="3174608" y="4065564"/>
            <a:ext cx="2345" cy="61663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6876757" y="2082018"/>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a:off x="6876757" y="2670516"/>
            <a:ext cx="9378" cy="57677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6886135" y="3474720"/>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p:cNvCxnSpPr/>
          <p:nvPr/>
        </p:nvCxnSpPr>
        <p:spPr bwMode="auto">
          <a:xfrm>
            <a:off x="6853307" y="4386775"/>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p:cNvCxnSpPr/>
          <p:nvPr/>
        </p:nvCxnSpPr>
        <p:spPr bwMode="auto">
          <a:xfrm>
            <a:off x="6815796" y="4979962"/>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a:off x="6815796" y="5570806"/>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 name="Straight Connector 18"/>
          <p:cNvCxnSpPr/>
          <p:nvPr/>
        </p:nvCxnSpPr>
        <p:spPr bwMode="auto">
          <a:xfrm>
            <a:off x="3172263" y="4979962"/>
            <a:ext cx="2345" cy="886266"/>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8429433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Parallel Streams of Proceedings (con’t)</a:t>
            </a:r>
            <a:endParaRPr lang="en-IN" sz="3200" dirty="0" smtClean="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r>
              <a:rPr lang="en-US" sz="1900" dirty="0" smtClean="0"/>
              <a:t>Once </a:t>
            </a:r>
            <a:r>
              <a:rPr lang="en-US" sz="1900" dirty="0"/>
              <a:t>the Complaint Report is filed with the Special Court by the office of the ED,  the </a:t>
            </a:r>
            <a:r>
              <a:rPr lang="en-US" sz="1900" dirty="0" smtClean="0"/>
              <a:t>investigation / attachment </a:t>
            </a:r>
            <a:r>
              <a:rPr lang="en-US" sz="1900" dirty="0"/>
              <a:t>proceedings before the Director and/or the Adjudicating Authority will continue and in parallel, trial proceedings before the Special Court will also be continuing by the prosecution for determining proof of guilt of the accused ‘beyond reasonable doubt’ and the establishment of  ‘mens rea’ in order to demonstrate that there is “substantial probable cause” to form opinion that the property under attachment is proceeds of crime.</a:t>
            </a:r>
          </a:p>
          <a:p>
            <a:pPr>
              <a:spcBef>
                <a:spcPts val="600"/>
              </a:spcBef>
              <a:spcAft>
                <a:spcPts val="600"/>
              </a:spcAft>
            </a:pPr>
            <a:r>
              <a:rPr lang="en-US" sz="1900" dirty="0" smtClean="0"/>
              <a:t>Thus</a:t>
            </a:r>
            <a:r>
              <a:rPr lang="en-US" sz="1900" dirty="0"/>
              <a:t>, there is the possibility of a matter under PMLA going from Special Court to High Court and in parallel, going from adjudicating officer to Appellate Tribunal to High Court. The matter may continue under both the streams of proceedings unless the Special Court decides in favour of the accused. In such a case, probably the adjudicating officer during adjudication process or at the stage of Appellate Tribunal, as the case may be, will have to consider the findings of the Special Court to decide the matter.</a:t>
            </a:r>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33</a:t>
            </a:fld>
            <a:endParaRPr lang="en-US" dirty="0"/>
          </a:p>
        </p:txBody>
      </p:sp>
      <p:sp>
        <p:nvSpPr>
          <p:cNvPr id="3" name="Date Placeholder 2"/>
          <p:cNvSpPr>
            <a:spLocks noGrp="1"/>
          </p:cNvSpPr>
          <p:nvPr>
            <p:ph type="dt" sz="half" idx="10"/>
          </p:nvPr>
        </p:nvSpPr>
        <p:spPr/>
        <p:txBody>
          <a:bodyPr/>
          <a:lstStyle/>
          <a:p>
            <a:pPr>
              <a:defRPr/>
            </a:pPr>
            <a:r>
              <a:rPr lang="en-US" smtClean="0"/>
              <a:t>06.01.2018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21745424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Civil Courts and PMLA</a:t>
            </a:r>
            <a:endParaRPr lang="en-IN" sz="3200" dirty="0" smtClean="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dirty="0" smtClean="0"/>
          </a:p>
          <a:p>
            <a:pPr>
              <a:spcBef>
                <a:spcPts val="600"/>
              </a:spcBef>
              <a:spcAft>
                <a:spcPts val="600"/>
              </a:spcAft>
            </a:pPr>
            <a:r>
              <a:rPr lang="en-US" sz="1900" dirty="0" smtClean="0"/>
              <a:t>No </a:t>
            </a:r>
            <a:r>
              <a:rPr lang="en-US" sz="1900" dirty="0"/>
              <a:t>suit can be brought in any civil court to set aside or modify any proceeding taken or order made under PMLA, 2002 and no prosecution, suit or other proceeding shall lie against the Government or any officer of the Government for anything done or intended to be done in good faith under the PMLA, 2002 [Section 67].</a:t>
            </a:r>
          </a:p>
          <a:p>
            <a:pPr>
              <a:spcBef>
                <a:spcPts val="600"/>
              </a:spcBef>
              <a:spcAft>
                <a:spcPts val="600"/>
              </a:spcAft>
            </a:pPr>
            <a:r>
              <a:rPr lang="en-US" sz="1900" dirty="0" smtClean="0"/>
              <a:t>Thus</a:t>
            </a:r>
            <a:r>
              <a:rPr lang="en-US" sz="1900" dirty="0"/>
              <a:t>, jurisdiction of civil courts is barred. The offence of money laundering is triable only by a special court constituted for the area in which the offence has been committed</a:t>
            </a:r>
            <a:r>
              <a:rPr lang="en-US" sz="1900" dirty="0" smtClean="0"/>
              <a:t>.</a:t>
            </a:r>
          </a:p>
          <a:p>
            <a:pPr>
              <a:spcBef>
                <a:spcPts val="600"/>
              </a:spcBef>
              <a:spcAft>
                <a:spcPts val="600"/>
              </a:spcAft>
            </a:pPr>
            <a:endParaRPr lang="en-US" sz="1900" b="1" dirty="0" smtClean="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34</a:t>
            </a:fld>
            <a:endParaRPr lang="en-US" dirty="0"/>
          </a:p>
        </p:txBody>
      </p:sp>
      <p:sp>
        <p:nvSpPr>
          <p:cNvPr id="3" name="Date Placeholder 2"/>
          <p:cNvSpPr>
            <a:spLocks noGrp="1"/>
          </p:cNvSpPr>
          <p:nvPr>
            <p:ph type="dt" sz="half" idx="10"/>
          </p:nvPr>
        </p:nvSpPr>
        <p:spPr/>
        <p:txBody>
          <a:bodyPr/>
          <a:lstStyle/>
          <a:p>
            <a:pPr>
              <a:defRPr/>
            </a:pPr>
            <a:r>
              <a:rPr lang="en-US" smtClean="0"/>
              <a:t>06.01.2018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5177144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PMLA </a:t>
            </a:r>
            <a:r>
              <a:rPr lang="en-US" sz="3200" dirty="0">
                <a:solidFill>
                  <a:srgbClr val="000099"/>
                </a:solidFill>
              </a:rPr>
              <a:t>and Other Acts / Laws</a:t>
            </a: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smtClean="0"/>
          </a:p>
          <a:p>
            <a:pPr>
              <a:spcBef>
                <a:spcPts val="600"/>
              </a:spcBef>
              <a:spcAft>
                <a:spcPts val="600"/>
              </a:spcAft>
            </a:pPr>
            <a:r>
              <a:rPr lang="en-US" sz="1900" b="1" dirty="0" smtClean="0"/>
              <a:t>Conflict between PMLA and Other Acts / Laws</a:t>
            </a:r>
          </a:p>
          <a:p>
            <a:pPr marL="338138" indent="0">
              <a:spcBef>
                <a:spcPts val="600"/>
              </a:spcBef>
              <a:spcAft>
                <a:spcPts val="600"/>
              </a:spcAft>
              <a:buNone/>
            </a:pPr>
            <a:r>
              <a:rPr lang="en-US" sz="1900" dirty="0" smtClean="0"/>
              <a:t>The </a:t>
            </a:r>
            <a:r>
              <a:rPr lang="en-US" sz="1900" dirty="0"/>
              <a:t>provisions of PMLA, 2002 have over-riding effect, notwithstanding anything inconsistent therewith contained in any other law for the time being in force [Section 71].</a:t>
            </a:r>
          </a:p>
          <a:p>
            <a:pPr>
              <a:spcBef>
                <a:spcPts val="600"/>
              </a:spcBef>
              <a:spcAft>
                <a:spcPts val="600"/>
              </a:spcAft>
            </a:pPr>
            <a:endParaRPr lang="en-US" sz="1900" dirty="0"/>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35</a:t>
            </a:fld>
            <a:endParaRPr lang="en-US" dirty="0"/>
          </a:p>
        </p:txBody>
      </p:sp>
      <p:sp>
        <p:nvSpPr>
          <p:cNvPr id="3" name="Date Placeholder 2"/>
          <p:cNvSpPr>
            <a:spLocks noGrp="1"/>
          </p:cNvSpPr>
          <p:nvPr>
            <p:ph type="dt" sz="half" idx="10"/>
          </p:nvPr>
        </p:nvSpPr>
        <p:spPr/>
        <p:txBody>
          <a:bodyPr/>
          <a:lstStyle/>
          <a:p>
            <a:pPr>
              <a:defRPr/>
            </a:pPr>
            <a:r>
              <a:rPr lang="en-US" smtClean="0"/>
              <a:t>06.01.2018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3737661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36</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06.01.2018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882810613"/>
              </p:ext>
            </p:extLst>
          </p:nvPr>
        </p:nvGraphicFramePr>
        <p:xfrm>
          <a:off x="1055076" y="1397000"/>
          <a:ext cx="7892074" cy="4988560"/>
        </p:xfrm>
        <a:graphic>
          <a:graphicData uri="http://schemas.openxmlformats.org/drawingml/2006/table">
            <a:tbl>
              <a:tblPr firstRow="1" bandRow="1">
                <a:tableStyleId>{073A0DAA-6AF3-43AB-8588-CEC1D06C72B9}</a:tableStyleId>
              </a:tblPr>
              <a:tblGrid>
                <a:gridCol w="2011681"/>
                <a:gridCol w="5880393"/>
              </a:tblGrid>
              <a:tr h="431800">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880097">
                <a:tc>
                  <a:txBody>
                    <a:bodyPr/>
                    <a:lstStyle/>
                    <a:p>
                      <a:r>
                        <a:rPr lang="en-US" b="1" dirty="0" smtClean="0"/>
                        <a:t>Black</a:t>
                      </a:r>
                      <a:r>
                        <a:rPr lang="en-US" b="1" baseline="0" dirty="0" smtClean="0"/>
                        <a:t> money &amp; tainted assets post-demonetisation</a:t>
                      </a:r>
                      <a:endParaRPr lang="en-US" b="1" dirty="0"/>
                    </a:p>
                  </a:txBody>
                  <a:tcPr/>
                </a:tc>
                <a:tc>
                  <a:txBody>
                    <a:bodyPr/>
                    <a:lstStyle/>
                    <a:p>
                      <a:pPr marL="0" marR="0" indent="0" algn="l" defTabSz="914400" rtl="0" eaLnBrk="1" fontAlgn="auto" latinLnBrk="0" hangingPunct="1">
                        <a:lnSpc>
                          <a:spcPct val="100000"/>
                        </a:lnSpc>
                        <a:spcBef>
                          <a:spcPts val="0"/>
                        </a:spcBef>
                        <a:spcAft>
                          <a:spcPts val="300"/>
                        </a:spcAft>
                        <a:buClrTx/>
                        <a:buSzTx/>
                        <a:buFontTx/>
                        <a:buNone/>
                        <a:tabLst/>
                        <a:defRPr/>
                      </a:pPr>
                      <a:r>
                        <a:rPr lang="en-US" dirty="0" smtClean="0"/>
                        <a:t>As per official report issued</a:t>
                      </a:r>
                      <a:r>
                        <a:rPr lang="en-US" baseline="0" dirty="0" smtClean="0"/>
                        <a:t> in Nov. 2017, t</a:t>
                      </a:r>
                      <a:r>
                        <a:rPr lang="en-US" dirty="0" smtClean="0"/>
                        <a:t>he ED is investigating over 3,700 cases of money laundering and hawala transactions, involving tainted assets worth Rs. 9,935 crore, as part of its action against black money generated post demonetisation.</a:t>
                      </a:r>
                    </a:p>
                    <a:p>
                      <a:pPr marL="0" marR="0" indent="0" algn="l" defTabSz="914400" rtl="0" eaLnBrk="1" fontAlgn="auto" latinLnBrk="0" hangingPunct="1">
                        <a:lnSpc>
                          <a:spcPct val="100000"/>
                        </a:lnSpc>
                        <a:spcBef>
                          <a:spcPts val="0"/>
                        </a:spcBef>
                        <a:spcAft>
                          <a:spcPts val="300"/>
                        </a:spcAft>
                        <a:buClrTx/>
                        <a:buSzTx/>
                        <a:buFontTx/>
                        <a:buNone/>
                        <a:tabLst/>
                        <a:defRPr/>
                      </a:pPr>
                      <a:r>
                        <a:rPr lang="en-US" dirty="0" smtClean="0"/>
                        <a:t>The central probe agency also carried out a "risk assessment" of these cases, registered post the notes ban on November 8 last year, and found that a majority of (43%) the financial crimes were carried out by perpetrating bank frauds and cheating financial institutions through a maze of shell firms.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other category of post-notes ban financial crimes being probed by the ED include cases of corruption (31 per cent), drugs and narcotics trade (6.5 per cent), arms and explosives (4.5 per cent) and others (8.5 per cent).</a:t>
                      </a:r>
                    </a:p>
                  </a:txBody>
                  <a:tcPr/>
                </a:tc>
              </a:tr>
            </a:tbl>
          </a:graphicData>
        </a:graphic>
      </p:graphicFrame>
    </p:spTree>
    <p:extLst>
      <p:ext uri="{BB962C8B-B14F-4D97-AF65-F5344CB8AC3E}">
        <p14:creationId xmlns:p14="http://schemas.microsoft.com/office/powerpoint/2010/main" val="327458917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 (con’t)</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37</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06.01.2018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593860635"/>
              </p:ext>
            </p:extLst>
          </p:nvPr>
        </p:nvGraphicFramePr>
        <p:xfrm>
          <a:off x="379828" y="1181687"/>
          <a:ext cx="8567322" cy="5211002"/>
        </p:xfrm>
        <a:graphic>
          <a:graphicData uri="http://schemas.openxmlformats.org/drawingml/2006/table">
            <a:tbl>
              <a:tblPr firstRow="1" bandRow="1">
                <a:tableStyleId>{073A0DAA-6AF3-43AB-8588-CEC1D06C72B9}</a:tableStyleId>
              </a:tblPr>
              <a:tblGrid>
                <a:gridCol w="1786597"/>
                <a:gridCol w="6780725"/>
              </a:tblGrid>
              <a:tr h="352368">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871002">
                <a:tc>
                  <a:txBody>
                    <a:bodyPr/>
                    <a:lstStyle/>
                    <a:p>
                      <a:r>
                        <a:rPr lang="en-US" sz="1700" b="1" dirty="0" smtClean="0"/>
                        <a:t>Sterling Biotech</a:t>
                      </a:r>
                      <a:endParaRPr lang="en-US" sz="17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smtClean="0"/>
                        <a:t>The Enforcement Directorate conducted raids in Nov. 2017 while investigating a Rs 5,000-crore money laundering probe against directors and associates of Gujarat-based pharma firm Sterling Biotech in connection with an alleged bank fraud case. The CBI alleged that the company took loans of over Rs 5,000 crore from a consortium led by Andhra Bank which have turned into non-performing assets.</a:t>
                      </a:r>
                    </a:p>
                  </a:txBody>
                  <a:tcPr/>
                </a:tc>
              </a:tr>
              <a:tr h="13868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1" dirty="0" smtClean="0"/>
                        <a:t>Karthi Chidambaram</a:t>
                      </a:r>
                    </a:p>
                    <a:p>
                      <a:endParaRPr lang="en-US" sz="17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smtClean="0"/>
                        <a:t>The ED has found in a search in March 2016 that Karthi has made investments in real estate assets and other businesses in many countries, including England, United Arab Emirates, Thailand, Singapore, Malaysia, South Africa, USA, Switzerland, Philippines, Sri Lanka, British Virgin Island, France, Greece and Spain</a:t>
                      </a:r>
                    </a:p>
                  </a:txBody>
                  <a:tcPr/>
                </a:tc>
              </a:tr>
              <a:tr h="1553402">
                <a:tc>
                  <a:txBody>
                    <a:bodyPr/>
                    <a:lstStyle/>
                    <a:p>
                      <a:r>
                        <a:rPr lang="en-US" sz="1700" b="1" dirty="0" smtClean="0"/>
                        <a:t>Rs. 1000 crore</a:t>
                      </a:r>
                      <a:r>
                        <a:rPr lang="en-US" sz="1700" b="1" baseline="0" dirty="0" smtClean="0"/>
                        <a:t> </a:t>
                      </a:r>
                      <a:r>
                        <a:rPr lang="en-US" sz="1700" b="1" dirty="0" smtClean="0"/>
                        <a:t>Basmati Rice scandal</a:t>
                      </a:r>
                      <a:endParaRPr lang="en-US" sz="1700" b="1" dirty="0"/>
                    </a:p>
                  </a:txBody>
                  <a:tcPr/>
                </a:tc>
                <a:tc>
                  <a:txBody>
                    <a:bodyPr/>
                    <a:lstStyle/>
                    <a:p>
                      <a:r>
                        <a:rPr lang="en-US" sz="1700" dirty="0" smtClean="0"/>
                        <a:t>According to the probe done by the DRI in March 2016, over two lakh metric tonnes of Basmati rice was illegally offloaded in Dubai over the previous year instead of in Bandar Abbas in Iran. The case is now being investigated by ED.</a:t>
                      </a:r>
                      <a:endParaRPr lang="en-US" sz="1700" dirty="0"/>
                    </a:p>
                  </a:txBody>
                  <a:tcPr/>
                </a:tc>
              </a:tr>
            </a:tbl>
          </a:graphicData>
        </a:graphic>
      </p:graphicFrame>
    </p:spTree>
    <p:extLst>
      <p:ext uri="{BB962C8B-B14F-4D97-AF65-F5344CB8AC3E}">
        <p14:creationId xmlns:p14="http://schemas.microsoft.com/office/powerpoint/2010/main" val="23017582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38</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06.01.2018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nvGraphicFramePr>
        <p:xfrm>
          <a:off x="1055076" y="1397000"/>
          <a:ext cx="7892074" cy="5003800"/>
        </p:xfrm>
        <a:graphic>
          <a:graphicData uri="http://schemas.openxmlformats.org/drawingml/2006/table">
            <a:tbl>
              <a:tblPr firstRow="1" bandRow="1">
                <a:tableStyleId>{073A0DAA-6AF3-43AB-8588-CEC1D06C72B9}</a:tableStyleId>
              </a:tblPr>
              <a:tblGrid>
                <a:gridCol w="1913207"/>
                <a:gridCol w="5978867"/>
              </a:tblGrid>
              <a:tr h="431800">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880097">
                <a:tc>
                  <a:txBody>
                    <a:bodyPr/>
                    <a:lstStyle/>
                    <a:p>
                      <a:r>
                        <a:rPr lang="en-US" b="1" dirty="0" smtClean="0"/>
                        <a:t>Vijay Mallya</a:t>
                      </a:r>
                      <a:endParaRPr 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ED has registered a money-laundering case on March 7, 2016 under PMLA against Vijay Mallya and the CFO of Kingfisher Airlines A. Raghunathan to trace the transactions pertaining to a suspected diversion of funds in connection with the CBI’s probe into the alleged default of a Rs. 900- crore loan in collusion with IDBI officials.</a:t>
                      </a:r>
                    </a:p>
                  </a:txBody>
                  <a:tcPr/>
                </a:tc>
              </a:tr>
              <a:tr h="2392851">
                <a:tc>
                  <a:txBody>
                    <a:bodyPr/>
                    <a:lstStyle/>
                    <a:p>
                      <a:r>
                        <a:rPr lang="en-US" b="1" dirty="0" smtClean="0"/>
                        <a:t>Lalit Modi</a:t>
                      </a:r>
                      <a:endParaRPr lang="en-US" b="1" dirty="0"/>
                    </a:p>
                  </a:txBody>
                  <a:tcPr/>
                </a:tc>
                <a:tc>
                  <a:txBody>
                    <a:bodyPr/>
                    <a:lstStyle/>
                    <a:p>
                      <a:r>
                        <a:rPr lang="en-US" dirty="0" smtClean="0"/>
                        <a:t>The ED has invoked PMLA along with sections 420 (cheating) and 120-B (criminal conspiracy) of IPC to probe if BCCIIPL and the exchequer had been cheated in the award of telecast rights for the T-20 tournament in 2009. A special court in Mumbai on March 1, 2016 issued an order allowing the ED to begin extradition proceedings against former IPL chairman Lalit Modi in connection with its money laundering probe against him and others.</a:t>
                      </a:r>
                      <a:endParaRPr lang="en-US" dirty="0"/>
                    </a:p>
                  </a:txBody>
                  <a:tcPr/>
                </a:tc>
              </a:tr>
            </a:tbl>
          </a:graphicData>
        </a:graphic>
      </p:graphicFrame>
    </p:spTree>
    <p:extLst>
      <p:ext uri="{BB962C8B-B14F-4D97-AF65-F5344CB8AC3E}">
        <p14:creationId xmlns:p14="http://schemas.microsoft.com/office/powerpoint/2010/main" val="28850619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 (con’t)</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39</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06.01.2018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20861973"/>
              </p:ext>
            </p:extLst>
          </p:nvPr>
        </p:nvGraphicFramePr>
        <p:xfrm>
          <a:off x="1055076" y="1397002"/>
          <a:ext cx="7892074" cy="5162033"/>
        </p:xfrm>
        <a:graphic>
          <a:graphicData uri="http://schemas.openxmlformats.org/drawingml/2006/table">
            <a:tbl>
              <a:tblPr firstRow="1" bandRow="1">
                <a:tableStyleId>{073A0DAA-6AF3-43AB-8588-CEC1D06C72B9}</a:tableStyleId>
              </a:tblPr>
              <a:tblGrid>
                <a:gridCol w="1308296"/>
                <a:gridCol w="6583778"/>
              </a:tblGrid>
              <a:tr h="327959">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065868">
                <a:tc>
                  <a:txBody>
                    <a:bodyPr/>
                    <a:lstStyle/>
                    <a:p>
                      <a:r>
                        <a:rPr lang="en-US" b="1" dirty="0" smtClean="0"/>
                        <a:t>Odisha chit fund &amp; mining scams </a:t>
                      </a:r>
                      <a:endParaRPr 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ED attached assets worth Rs. 485 crores of three mining companies and a chit fund in connection with its money laundering probe</a:t>
                      </a:r>
                      <a:r>
                        <a:rPr lang="en-US" baseline="0" dirty="0" smtClean="0"/>
                        <a:t> resulting from detection of large-scale alleged irregularities by the State mines dept.</a:t>
                      </a:r>
                      <a:endParaRPr lang="en-US" dirty="0" smtClean="0"/>
                    </a:p>
                  </a:txBody>
                  <a:tcPr/>
                </a:tc>
              </a:tr>
              <a:tr h="1557807">
                <a:tc>
                  <a:txBody>
                    <a:bodyPr/>
                    <a:lstStyle/>
                    <a:p>
                      <a:r>
                        <a:rPr lang="en-US" b="1" dirty="0" smtClean="0"/>
                        <a:t>Dawood</a:t>
                      </a:r>
                      <a:r>
                        <a:rPr lang="en-US" b="1" baseline="0" dirty="0" smtClean="0"/>
                        <a:t> Ibrahim</a:t>
                      </a:r>
                      <a:endParaRPr lang="en-US" b="1" dirty="0"/>
                    </a:p>
                  </a:txBody>
                  <a:tcPr/>
                </a:tc>
                <a:tc>
                  <a:txBody>
                    <a:bodyPr/>
                    <a:lstStyle/>
                    <a:p>
                      <a:r>
                        <a:rPr lang="en-US" dirty="0" smtClean="0"/>
                        <a:t>The ED is investigating all properties linked to D-gang</a:t>
                      </a:r>
                      <a:r>
                        <a:rPr lang="en-US" baseline="0" dirty="0" smtClean="0"/>
                        <a:t> and other associates such as attorneys and politicians who may have helped in laundering the crime proceeds. The ED has also approached enforcement agencies in UK, Cyprus, Turkey, Spain &amp; Morocco with information of bank accounts and properties </a:t>
                      </a:r>
                      <a:endParaRPr lang="en-US" dirty="0"/>
                    </a:p>
                  </a:txBody>
                  <a:tcPr/>
                </a:tc>
              </a:tr>
              <a:tr h="2049746">
                <a:tc>
                  <a:txBody>
                    <a:bodyPr/>
                    <a:lstStyle/>
                    <a:p>
                      <a:r>
                        <a:rPr lang="en-US" b="1" dirty="0" smtClean="0"/>
                        <a:t>Rose Valley</a:t>
                      </a:r>
                      <a:endParaRPr lang="en-US" b="1" dirty="0"/>
                    </a:p>
                  </a:txBody>
                  <a:tcPr/>
                </a:tc>
                <a:tc>
                  <a:txBody>
                    <a:bodyPr/>
                    <a:lstStyle/>
                    <a:p>
                      <a:r>
                        <a:rPr lang="en-US" dirty="0" smtClean="0"/>
                        <a:t>In April 2015, ED filed charge sheet in the Rose Valley ponzi scam case against six persons on the basis of SEBI complaint</a:t>
                      </a:r>
                      <a:r>
                        <a:rPr lang="en-US" baseline="0" dirty="0" smtClean="0"/>
                        <a:t> to ED that Rose Valley had garnered more than Rs.15,000 crore from the public through issue of various financial instruments, which did not have sanction of the capital market regulator. ED has also frozen numerous bank accounts and fixed deposits of the Rose Valley group.</a:t>
                      </a:r>
                      <a:endParaRPr lang="en-US" dirty="0"/>
                    </a:p>
                  </a:txBody>
                  <a:tcPr/>
                </a:tc>
              </a:tr>
            </a:tbl>
          </a:graphicData>
        </a:graphic>
      </p:graphicFrame>
    </p:spTree>
    <p:extLst>
      <p:ext uri="{BB962C8B-B14F-4D97-AF65-F5344CB8AC3E}">
        <p14:creationId xmlns:p14="http://schemas.microsoft.com/office/powerpoint/2010/main" val="1733464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4000" dirty="0" smtClean="0"/>
              <a:t>MONEY LAUNDERING &amp; WHY</a:t>
            </a:r>
            <a:endParaRPr lang="en-US" sz="4000" dirty="0" smtClean="0"/>
          </a:p>
        </p:txBody>
      </p:sp>
      <p:sp>
        <p:nvSpPr>
          <p:cNvPr id="4099" name="Content Placeholder 2"/>
          <p:cNvSpPr>
            <a:spLocks noGrp="1"/>
          </p:cNvSpPr>
          <p:nvPr>
            <p:ph idx="1"/>
          </p:nvPr>
        </p:nvSpPr>
        <p:spPr>
          <a:xfrm>
            <a:off x="914400" y="1143000"/>
            <a:ext cx="7696200" cy="5257800"/>
          </a:xfrm>
        </p:spPr>
        <p:txBody>
          <a:bodyPr/>
          <a:lstStyle/>
          <a:p>
            <a:pPr>
              <a:lnSpc>
                <a:spcPct val="150000"/>
              </a:lnSpc>
            </a:pPr>
            <a:r>
              <a:rPr lang="en-US" sz="2000" dirty="0" smtClean="0"/>
              <a:t>Illegal </a:t>
            </a:r>
            <a:r>
              <a:rPr lang="en-US" sz="2000" dirty="0"/>
              <a:t>arms sales, smuggling, and other organized crime, </a:t>
            </a:r>
            <a:r>
              <a:rPr lang="en-US" sz="2000" dirty="0" smtClean="0"/>
              <a:t>including drug </a:t>
            </a:r>
            <a:r>
              <a:rPr lang="en-US" sz="2000" dirty="0"/>
              <a:t>trafficking and prostitution rings, can generate huge amounts </a:t>
            </a:r>
            <a:r>
              <a:rPr lang="en-US" sz="2000" dirty="0" smtClean="0"/>
              <a:t>of money</a:t>
            </a:r>
            <a:r>
              <a:rPr lang="en-US" sz="2000" dirty="0"/>
              <a:t>.</a:t>
            </a:r>
          </a:p>
          <a:p>
            <a:pPr>
              <a:lnSpc>
                <a:spcPct val="150000"/>
              </a:lnSpc>
            </a:pPr>
            <a:r>
              <a:rPr lang="en-US" sz="2000" dirty="0"/>
              <a:t>Embezzlement, insider trading, bribery and computer fraud </a:t>
            </a:r>
            <a:r>
              <a:rPr lang="en-US" sz="2000" dirty="0" smtClean="0"/>
              <a:t>schemes can </a:t>
            </a:r>
            <a:r>
              <a:rPr lang="en-US" sz="2000" dirty="0"/>
              <a:t>also produce large profits and create the incentive to “</a:t>
            </a:r>
            <a:r>
              <a:rPr lang="en-US" sz="2000" dirty="0" smtClean="0"/>
              <a:t>legitimize” the </a:t>
            </a:r>
            <a:r>
              <a:rPr lang="en-US" sz="2000" dirty="0"/>
              <a:t>ill-gotten gains through </a:t>
            </a:r>
            <a:r>
              <a:rPr lang="en-US" sz="2000" dirty="0" smtClean="0"/>
              <a:t>money laundering.</a:t>
            </a:r>
            <a:endParaRPr lang="en-US" sz="2000" dirty="0"/>
          </a:p>
          <a:p>
            <a:pPr>
              <a:lnSpc>
                <a:spcPct val="150000"/>
              </a:lnSpc>
            </a:pPr>
            <a:r>
              <a:rPr lang="en-US" sz="2000" dirty="0"/>
              <a:t>The money so generated is tainted and is in the nature of ‘</a:t>
            </a:r>
            <a:r>
              <a:rPr lang="en-US" sz="2000" dirty="0" smtClean="0"/>
              <a:t>dirty money</a:t>
            </a:r>
            <a:r>
              <a:rPr lang="en-US" sz="2000" dirty="0"/>
              <a:t>’.</a:t>
            </a:r>
          </a:p>
          <a:p>
            <a:pPr>
              <a:lnSpc>
                <a:spcPct val="150000"/>
              </a:lnSpc>
            </a:pPr>
            <a:r>
              <a:rPr lang="en-US" sz="2000" dirty="0"/>
              <a:t>Money Laundering is the process of conversion of such proceeds </a:t>
            </a:r>
            <a:r>
              <a:rPr lang="en-US" sz="2000" dirty="0" smtClean="0"/>
              <a:t>of crime</a:t>
            </a:r>
            <a:r>
              <a:rPr lang="en-US" sz="2000" dirty="0"/>
              <a:t>, the ‘dirty money’, to make it appear as ‘legitimate’ money.</a:t>
            </a:r>
            <a:endParaRPr lang="en-US" sz="2000" dirty="0" smtClean="0"/>
          </a:p>
        </p:txBody>
      </p:sp>
      <p:sp>
        <p:nvSpPr>
          <p:cNvPr id="4100" name="Date Placeholder 3"/>
          <p:cNvSpPr>
            <a:spLocks noGrp="1"/>
          </p:cNvSpPr>
          <p:nvPr>
            <p:ph type="dt" sz="quarter" idx="10"/>
          </p:nvPr>
        </p:nvSpPr>
        <p:spPr/>
        <p:txBody>
          <a:bodyPr/>
          <a:lstStyle/>
          <a:p>
            <a:pPr>
              <a:defRPr/>
            </a:pPr>
            <a:r>
              <a:rPr lang="en-US" smtClean="0"/>
              <a:t>06.01.2018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4</a:t>
            </a:fld>
            <a:endParaRPr lang="en-US" dirty="0" smtClean="0"/>
          </a:p>
        </p:txBody>
      </p:sp>
    </p:spTree>
    <p:extLst>
      <p:ext uri="{BB962C8B-B14F-4D97-AF65-F5344CB8AC3E}">
        <p14:creationId xmlns:p14="http://schemas.microsoft.com/office/powerpoint/2010/main" val="114486381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 (con’t)</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40</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06.01.2018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543667345"/>
              </p:ext>
            </p:extLst>
          </p:nvPr>
        </p:nvGraphicFramePr>
        <p:xfrm>
          <a:off x="1055076" y="1397002"/>
          <a:ext cx="7892074" cy="4937760"/>
        </p:xfrm>
        <a:graphic>
          <a:graphicData uri="http://schemas.openxmlformats.org/drawingml/2006/table">
            <a:tbl>
              <a:tblPr firstRow="1" bandRow="1">
                <a:tableStyleId>{073A0DAA-6AF3-43AB-8588-CEC1D06C72B9}</a:tableStyleId>
              </a:tblPr>
              <a:tblGrid>
                <a:gridCol w="1434906"/>
                <a:gridCol w="6457168"/>
              </a:tblGrid>
              <a:tr h="327959">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065868">
                <a:tc>
                  <a:txBody>
                    <a:bodyPr/>
                    <a:lstStyle/>
                    <a:p>
                      <a:r>
                        <a:rPr lang="en-US" b="1" dirty="0" smtClean="0"/>
                        <a:t>Sahara India</a:t>
                      </a:r>
                      <a:endParaRPr 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2014, ED has registered a money laundering case against Sahara Group under PMLA Act, in connection with non-payment of crores of rupees to depositors as probed by capital markets regulator SEBI. Around 1/8th (Rs 3600 crore) money of the total suspected amount (Rs 17000 crore) has been laundered to US and UK</a:t>
                      </a:r>
                      <a:r>
                        <a:rPr lang="en-US" baseline="0" dirty="0" smtClean="0"/>
                        <a:t> to </a:t>
                      </a:r>
                      <a:r>
                        <a:rPr lang="en-US" dirty="0" smtClean="0"/>
                        <a:t>acquire a hotel in UK.</a:t>
                      </a:r>
                    </a:p>
                  </a:txBody>
                  <a:tcPr/>
                </a:tc>
              </a:tr>
              <a:tr h="1557807">
                <a:tc>
                  <a:txBody>
                    <a:bodyPr/>
                    <a:lstStyle/>
                    <a:p>
                      <a:r>
                        <a:rPr lang="en-US" b="1" dirty="0" smtClean="0"/>
                        <a:t>Money laundering at</a:t>
                      </a:r>
                      <a:r>
                        <a:rPr lang="en-US" b="1" baseline="0" dirty="0" smtClean="0"/>
                        <a:t> branch of BOB</a:t>
                      </a:r>
                      <a:endParaRPr lang="en-US" b="1" dirty="0"/>
                    </a:p>
                  </a:txBody>
                  <a:tcPr/>
                </a:tc>
                <a:tc>
                  <a:txBody>
                    <a:bodyPr/>
                    <a:lstStyle/>
                    <a:p>
                      <a:r>
                        <a:rPr lang="en-US" dirty="0" smtClean="0"/>
                        <a:t>Six persons were arrested in the case involving alleged laundering of black money to the tune of Rs. 6000 crore at a</a:t>
                      </a:r>
                    </a:p>
                    <a:p>
                      <a:r>
                        <a:rPr lang="en-US" dirty="0" smtClean="0"/>
                        <a:t>branch of Bank of Baroda in Oct, 2015. Money was being transferred through 59 accounts at the bank's Ashok Vihar</a:t>
                      </a:r>
                    </a:p>
                    <a:p>
                      <a:r>
                        <a:rPr lang="en-US" dirty="0" smtClean="0"/>
                        <a:t>branch to companies in Hong Kong and Dubai. The money was disguised as payments for imports. A search revealed that addresses given by at least 50 companies for bank records were fake. Interrogation of the bank officials revealed that some of the employees acted as middle-men for these companies.</a:t>
                      </a:r>
                      <a:endParaRPr lang="en-US" dirty="0"/>
                    </a:p>
                  </a:txBody>
                  <a:tcPr/>
                </a:tc>
              </a:tr>
            </a:tbl>
          </a:graphicData>
        </a:graphic>
      </p:graphicFrame>
    </p:spTree>
    <p:extLst>
      <p:ext uri="{BB962C8B-B14F-4D97-AF65-F5344CB8AC3E}">
        <p14:creationId xmlns:p14="http://schemas.microsoft.com/office/powerpoint/2010/main" val="42233082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smtClean="0"/>
              <a:t>06.01.2018</a:t>
            </a:r>
            <a:endParaRPr lang="en-US" dirty="0"/>
          </a:p>
        </p:txBody>
      </p:sp>
      <p:sp>
        <p:nvSpPr>
          <p:cNvPr id="115715" name="Rectangle 15"/>
          <p:cNvSpPr>
            <a:spLocks noGrp="1" noChangeArrowheads="1"/>
          </p:cNvSpPr>
          <p:nvPr>
            <p:ph type="ftr" sz="quarter" idx="11"/>
          </p:nvPr>
        </p:nvSpPr>
        <p:spPr/>
        <p:txBody>
          <a:bodyPr/>
          <a:lstStyle/>
          <a:p>
            <a:pPr>
              <a:defRPr/>
            </a:pPr>
            <a:r>
              <a:rPr lang="en-US" dirty="0" smtClean="0"/>
              <a:t>P. P. Shah &amp; Associates</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41</a:t>
            </a:fld>
            <a:endParaRPr lang="en-US" dirty="0" smtClean="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smtClean="0">
                <a:effectLst>
                  <a:outerShdw blurRad="38100" dist="38100" dir="2700000" algn="tl">
                    <a:srgbClr val="C0C0C0"/>
                  </a:outerShdw>
                </a:effectLst>
              </a:rPr>
              <a:t>Thank You</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5</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400" dirty="0" smtClean="0"/>
              <a:t>Sec. 3 of PMLA defines offence of money laundering as: “whosoever directly or indirectly attempts to indulge or knowingly assists or knowingly is a party or is actually involved in any process or activity connected with the proceeds of crime and projecting it as untainted property shall be guilty of offence of money-laundering.”</a:t>
            </a:r>
          </a:p>
          <a:p>
            <a:pPr eaLnBrk="1" hangingPunct="1"/>
            <a:endParaRPr lang="en-US" sz="2400" dirty="0" smtClean="0"/>
          </a:p>
          <a:p>
            <a:pPr eaLnBrk="1" hangingPunct="1"/>
            <a:r>
              <a:rPr lang="en-US" sz="2400" dirty="0"/>
              <a:t>Definition: Proceeds of crime (Sec. 2(u)):</a:t>
            </a:r>
          </a:p>
          <a:p>
            <a:pPr marL="338138" indent="0" eaLnBrk="1" hangingPunct="1">
              <a:buNone/>
            </a:pPr>
            <a:r>
              <a:rPr lang="en-US" sz="2400" dirty="0" smtClean="0"/>
              <a:t>"</a:t>
            </a:r>
            <a:r>
              <a:rPr lang="en-US" sz="2400" dirty="0"/>
              <a:t>proceeds of crime" means any property derived or obtained, directly or indirectly, by any person as a result, of criminal activity relating to a scheduled offence or the value of any such </a:t>
            </a:r>
            <a:r>
              <a:rPr lang="en-US" sz="2400" dirty="0" smtClean="0"/>
              <a:t>property</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WHAT IS MONEY </a:t>
            </a:r>
            <a:r>
              <a:rPr lang="en-US" sz="3200" dirty="0"/>
              <a:t>LAUNDERING</a:t>
            </a:r>
            <a:endParaRPr lang="en-US" sz="3200" dirty="0" smtClean="0"/>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6</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b="1" dirty="0" smtClean="0"/>
              <a:t>Scheduled Offence</a:t>
            </a:r>
            <a:r>
              <a:rPr lang="en-US" sz="2200" dirty="0" smtClean="0"/>
              <a:t>:</a:t>
            </a:r>
          </a:p>
          <a:p>
            <a:pPr eaLnBrk="1" hangingPunct="1"/>
            <a:endParaRPr lang="en-US" sz="2200" dirty="0" smtClean="0"/>
          </a:p>
          <a:p>
            <a:pPr eaLnBrk="1" hangingPunct="1"/>
            <a:r>
              <a:rPr lang="en-US" sz="2200" dirty="0" smtClean="0"/>
              <a:t>The </a:t>
            </a:r>
            <a:r>
              <a:rPr lang="en-US" sz="2200" dirty="0"/>
              <a:t>offences listed in the schedule to PMLA, </a:t>
            </a:r>
            <a:r>
              <a:rPr lang="en-US" sz="2200" dirty="0" smtClean="0"/>
              <a:t>2002 are </a:t>
            </a:r>
            <a:r>
              <a:rPr lang="en-US" sz="2200" dirty="0"/>
              <a:t>scheduled offence. There are 2 parts – Part A </a:t>
            </a:r>
            <a:r>
              <a:rPr lang="en-US" sz="2200" dirty="0" smtClean="0"/>
              <a:t>&amp; Part </a:t>
            </a:r>
            <a:r>
              <a:rPr lang="en-US" sz="2200" dirty="0"/>
              <a:t>C</a:t>
            </a:r>
          </a:p>
          <a:p>
            <a:pPr eaLnBrk="1" hangingPunct="1"/>
            <a:endParaRPr lang="en-US" sz="2200" dirty="0" smtClean="0"/>
          </a:p>
          <a:p>
            <a:pPr eaLnBrk="1" hangingPunct="1"/>
            <a:r>
              <a:rPr lang="en-US" sz="2200" dirty="0" smtClean="0"/>
              <a:t>Part </a:t>
            </a:r>
            <a:r>
              <a:rPr lang="en-US" sz="2200" dirty="0"/>
              <a:t>A comprise of offences under: IPC, </a:t>
            </a:r>
            <a:r>
              <a:rPr lang="en-US" sz="2200" dirty="0" smtClean="0"/>
              <a:t>NDPC, Explosive </a:t>
            </a:r>
            <a:r>
              <a:rPr lang="en-US" sz="2200" dirty="0"/>
              <a:t>Substances Act, Unlawful Activities </a:t>
            </a:r>
            <a:r>
              <a:rPr lang="en-US" sz="2200" dirty="0" smtClean="0"/>
              <a:t>(Prevention</a:t>
            </a:r>
            <a:r>
              <a:rPr lang="en-US" sz="2200" dirty="0"/>
              <a:t>) Act, Arms Act, Wild Life (protection) </a:t>
            </a:r>
            <a:r>
              <a:rPr lang="en-US" sz="2200" dirty="0" smtClean="0"/>
              <a:t>Act, Immoral </a:t>
            </a:r>
            <a:r>
              <a:rPr lang="en-US" sz="2200" dirty="0"/>
              <a:t>Traffic ( Prevention) Act, Prevention </a:t>
            </a:r>
            <a:r>
              <a:rPr lang="en-US" sz="2200" dirty="0" smtClean="0"/>
              <a:t>of Corruption </a:t>
            </a:r>
            <a:r>
              <a:rPr lang="en-US" sz="2200" dirty="0"/>
              <a:t>Act, Antiquities and Arts treasures Act etc</a:t>
            </a:r>
          </a:p>
          <a:p>
            <a:pPr eaLnBrk="1" hangingPunct="1"/>
            <a:endParaRPr lang="en-US" sz="2200" dirty="0"/>
          </a:p>
          <a:p>
            <a:pPr eaLnBrk="1" hangingPunct="1"/>
            <a:r>
              <a:rPr lang="en-US" sz="2200" dirty="0" smtClean="0"/>
              <a:t>Part </a:t>
            </a:r>
            <a:r>
              <a:rPr lang="en-US" sz="2200" dirty="0"/>
              <a:t>C deals with trans border crimes</a:t>
            </a:r>
            <a:endParaRPr lang="en-US" sz="22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WHAT IS MONEY LAUNDERING (con’t)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940197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7</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800" dirty="0" smtClean="0"/>
              <a:t>Violations of FEMA provisions</a:t>
            </a:r>
          </a:p>
          <a:p>
            <a:pPr eaLnBrk="1" hangingPunct="1"/>
            <a:endParaRPr lang="en-US" sz="2800" dirty="0" smtClean="0"/>
          </a:p>
          <a:p>
            <a:pPr eaLnBrk="1" hangingPunct="1"/>
            <a:r>
              <a:rPr lang="en-US" sz="2800" dirty="0" smtClean="0"/>
              <a:t>Compounding Procedure</a:t>
            </a:r>
          </a:p>
          <a:p>
            <a:pPr eaLnBrk="1" hangingPunct="1"/>
            <a:endParaRPr lang="en-US" sz="2800" dirty="0" smtClean="0"/>
          </a:p>
          <a:p>
            <a:pPr eaLnBrk="1" hangingPunct="1"/>
            <a:r>
              <a:rPr lang="en-US" sz="2800" dirty="0" smtClean="0"/>
              <a:t>Compounding with RBI &amp; ED</a:t>
            </a:r>
          </a:p>
          <a:p>
            <a:pPr eaLnBrk="1" hangingPunct="1"/>
            <a:endParaRPr lang="en-US" sz="2800" dirty="0" smtClean="0"/>
          </a:p>
          <a:p>
            <a:pPr eaLnBrk="1" hangingPunct="1"/>
            <a:r>
              <a:rPr lang="en-US" sz="2800" dirty="0" smtClean="0"/>
              <a:t>Seizures &amp; Penalties under FEMA</a:t>
            </a:r>
          </a:p>
          <a:p>
            <a:pPr eaLnBrk="1" hangingPunct="1"/>
            <a:endParaRPr lang="en-US" sz="22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MONEY LAUNDERING &amp; FEMA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78940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8</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50" dirty="0"/>
              <a:t>Penalties. </a:t>
            </a:r>
          </a:p>
          <a:p>
            <a:pPr marL="338138" indent="0" eaLnBrk="1" hangingPunct="1">
              <a:buNone/>
            </a:pPr>
            <a:r>
              <a:rPr lang="en-US" sz="1550" dirty="0"/>
              <a:t>13. (1) If any person contravenes any provision of this Act, or contravenes any rule, regulation, notification, direction or order issued in exercise of the powers under this Act, or contravenes any condition subject to which an authorisation is issued by the Reserve Bank, he shall, upon adjudication, be liable to a penalty up to thrice the sum involved in such contravention where such amount is quantifiable, or up to two lakh rupees where the amount is not quantifiable, and where such contravention is a continuing one, further penalty which may extend to five thousand rupees for every day after the first day during which the contravention continues.</a:t>
            </a:r>
          </a:p>
          <a:p>
            <a:pPr marL="338138" indent="0" eaLnBrk="1" hangingPunct="1">
              <a:buNone/>
            </a:pPr>
            <a:r>
              <a:rPr lang="en-US" sz="1550" dirty="0" smtClean="0"/>
              <a:t>(</a:t>
            </a:r>
            <a:r>
              <a:rPr lang="en-US" sz="1550" dirty="0"/>
              <a:t>1A) If any person is found to have acquired any foreign exchange, foreign security or immovable property, situated outside India, of the aggregate value exceeding the threshold prescribed under the proviso to sub-section (1) of section 37A, he shall be liable to a penalty up to three times the sum involved in such contravention and confiscation of the value equivalent, situated in India, of the foreign exchange, foreign security or immovable property. </a:t>
            </a:r>
          </a:p>
          <a:p>
            <a:pPr marL="338138" indent="0" eaLnBrk="1" hangingPunct="1">
              <a:buNone/>
            </a:pPr>
            <a:r>
              <a:rPr lang="en-US" sz="1550" dirty="0"/>
              <a:t>(1B) If the Adjudicating Authority, in a proceeding under sub-section (1A) deems fit, he may, after recording the reasons in writing, recommend for the initiation of prosecution and if the Director of Enforcement is satisfied, he may, after recording the reasons in writing, may direct prosecution by filing a Criminal Complaint against the guilty person by an officer not below the rank of Assistant </a:t>
            </a:r>
            <a:r>
              <a:rPr lang="en-US" sz="1550" dirty="0" smtClean="0"/>
              <a:t>Director.</a:t>
            </a:r>
            <a:endParaRPr lang="en-US" sz="155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Penalties under S.13 of FEMA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446012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06.01.2018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9</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smtClean="0"/>
              <a:t>Penalties (con’t) </a:t>
            </a:r>
            <a:endParaRPr lang="en-US" sz="1500" dirty="0"/>
          </a:p>
          <a:p>
            <a:pPr marL="338138" indent="0" eaLnBrk="1" hangingPunct="1">
              <a:buNone/>
            </a:pPr>
            <a:r>
              <a:rPr lang="en-US" sz="1500" dirty="0"/>
              <a:t>13</a:t>
            </a:r>
            <a:r>
              <a:rPr lang="en-US" sz="1500" dirty="0" smtClean="0"/>
              <a:t>.(1C</a:t>
            </a:r>
            <a:r>
              <a:rPr lang="en-US" sz="1500" dirty="0"/>
              <a:t>) If any person is found to have acquired any foreign exchange, foreign security or immovable property, situated outside India, of the aggregate value exceeding the threshold prescribed under the proviso to sub-section (1) of section 37A, he shall be, in addition to the penalty imposed under sub-section (1A), punishable with imprisonment for a term which may extend to five years and with fine. </a:t>
            </a:r>
          </a:p>
          <a:p>
            <a:pPr marL="338138" indent="0" eaLnBrk="1" hangingPunct="1">
              <a:buNone/>
            </a:pPr>
            <a:endParaRPr lang="en-US" sz="1500" dirty="0" smtClean="0"/>
          </a:p>
          <a:p>
            <a:pPr marL="338138" indent="0" eaLnBrk="1" hangingPunct="1">
              <a:buNone/>
            </a:pPr>
            <a:r>
              <a:rPr lang="en-US" sz="1500" dirty="0" smtClean="0"/>
              <a:t>(</a:t>
            </a:r>
            <a:r>
              <a:rPr lang="en-US" sz="1500" dirty="0"/>
              <a:t>1D) No court shall take cognizance of an offence under sub-section (1C) of section 13 except as on complaint in writing by an officer not below the rank of Assistant Director referred to in sub-section (1B</a:t>
            </a:r>
            <a:r>
              <a:rPr lang="en-US" sz="1500" dirty="0" smtClean="0"/>
              <a:t>).</a:t>
            </a:r>
            <a:endParaRPr lang="en-US" sz="1500" dirty="0"/>
          </a:p>
          <a:p>
            <a:pPr marL="338138" indent="0" eaLnBrk="1" hangingPunct="1">
              <a:buNone/>
            </a:pPr>
            <a:endParaRPr lang="en-US" sz="1500" dirty="0" smtClean="0"/>
          </a:p>
          <a:p>
            <a:pPr marL="338138" indent="0" eaLnBrk="1" hangingPunct="1">
              <a:buNone/>
            </a:pPr>
            <a:r>
              <a:rPr lang="en-US" sz="1500" dirty="0" smtClean="0"/>
              <a:t>(</a:t>
            </a:r>
            <a:r>
              <a:rPr lang="en-US" sz="1500" dirty="0"/>
              <a:t>2) Any Adjudicating Authority adjudging any contravention under sub-section (1), may, if he thinks fit in addition to any penalty which he may impose for such contravention direct that any currency, security or any other money or property in respect of which the contravention has taken place shall be confiscated to the Central Government and further direct that the foreign exchange holdings, if any of the persons committing the contraventions or any part thereof, shall be brought back into India or shall be retained outside India in accordance with the directions made in this behalf</a:t>
            </a:r>
            <a:r>
              <a:rPr lang="en-US" sz="1500" dirty="0" smtClean="0"/>
              <a:t>.</a:t>
            </a:r>
            <a:endParaRPr lang="en-US" sz="15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a:t>
            </a:r>
            <a:r>
              <a:rPr lang="en-US" sz="3200" dirty="0" smtClean="0"/>
              <a:t>FEMA (con’t)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681241062"/>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7218</TotalTime>
  <Words>5111</Words>
  <Application>Microsoft Office PowerPoint</Application>
  <PresentationFormat>On-screen Show (4:3)</PresentationFormat>
  <Paragraphs>439</Paragraphs>
  <Slides>41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Book Antiqua</vt:lpstr>
      <vt:lpstr>Tahoma</vt:lpstr>
      <vt:lpstr>Wingdings</vt:lpstr>
      <vt:lpstr>Blends</vt:lpstr>
      <vt:lpstr>  CTC’s Full Day Seminar jointly with  CIRC of ICAI, Raipur On  Demonetisation, Capital Gains,  Benami Property Act, PMLA &amp; Penalties   OVERVIEW OF PMLA, 2002</vt:lpstr>
      <vt:lpstr>Overview</vt:lpstr>
      <vt:lpstr>PMLA OBJECTIVES</vt:lpstr>
      <vt:lpstr>MONEY LAUNDERING &amp; WHY</vt:lpstr>
      <vt:lpstr>WHAT IS MONEY LAUNDERING</vt:lpstr>
      <vt:lpstr>WHAT IS MONEY LAUNDERING (con’t)</vt:lpstr>
      <vt:lpstr>MONEY LAUNDERING &amp; FEMA</vt:lpstr>
      <vt:lpstr>Penalties under S.13 of FEMA</vt:lpstr>
      <vt:lpstr>Penalties under S.13 of FEMA (con’t)</vt:lpstr>
      <vt:lpstr>Penalties under S.13 of FEMA (con’t)</vt:lpstr>
      <vt:lpstr>Power to Compound contravention under S. 15 of FEMA</vt:lpstr>
      <vt:lpstr>Power of search, seizure, etc. under S. 37 of FEMA</vt:lpstr>
      <vt:lpstr>Special provisions relating to assets held outside India under S. 37A of FEMA</vt:lpstr>
      <vt:lpstr>Special provisions relating to assets held outside India under S. 37A of FEMA (con’t)</vt:lpstr>
      <vt:lpstr>Special provisions relating to assets held outside India under S. 37A of FEMA (con’t)</vt:lpstr>
      <vt:lpstr>PROCESS OF MONEY LAUNDERING</vt:lpstr>
      <vt:lpstr>PLACEMENT</vt:lpstr>
      <vt:lpstr>LAYERING</vt:lpstr>
      <vt:lpstr>LAYERING (con’t)</vt:lpstr>
      <vt:lpstr>INTEGRATION</vt:lpstr>
      <vt:lpstr>METHODS OF MONEY LAUNDERING</vt:lpstr>
      <vt:lpstr>METHODS OF MONEY LAUNDERING</vt:lpstr>
      <vt:lpstr>STRUCTURE OF PMLA</vt:lpstr>
      <vt:lpstr>STRUCTURE OF PMLA (con’t)</vt:lpstr>
      <vt:lpstr>PMLA - OVERVIEW OF ENFORCEMENT PROCESS</vt:lpstr>
      <vt:lpstr>Financial Intelligence Unit-India (FIU)</vt:lpstr>
      <vt:lpstr>Directorate of Enforcement</vt:lpstr>
      <vt:lpstr>Adjudicating Authority</vt:lpstr>
      <vt:lpstr>Appellate Tribunal</vt:lpstr>
      <vt:lpstr>Special Court</vt:lpstr>
      <vt:lpstr>Special Court (con’t)</vt:lpstr>
      <vt:lpstr>Parallel Streams of Proceedings</vt:lpstr>
      <vt:lpstr>Parallel Streams of Proceedings (con’t)</vt:lpstr>
      <vt:lpstr>Civil Courts and PMLA</vt:lpstr>
      <vt:lpstr>PMLA and Other Acts / Laws</vt:lpstr>
      <vt:lpstr>Instances of prosecution by Enforcement Directorate</vt:lpstr>
      <vt:lpstr>Instances of prosecution by Enforcement Directorate (con’t)</vt:lpstr>
      <vt:lpstr>Instances of prosecution by Enforcement Directorate</vt:lpstr>
      <vt:lpstr>Instances of prosecution by Enforcement Directorate (con’t)</vt:lpstr>
      <vt:lpstr>Instances of prosecution by Enforcement Directorate (con’t)</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PPS</cp:lastModifiedBy>
  <cp:revision>1263</cp:revision>
  <cp:lastPrinted>2017-12-12T06:41:35Z</cp:lastPrinted>
  <dcterms:created xsi:type="dcterms:W3CDTF">1601-01-01T00:00:00Z</dcterms:created>
  <dcterms:modified xsi:type="dcterms:W3CDTF">2018-01-05T11:22:33Z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