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46"/>
  </p:notesMasterIdLst>
  <p:handoutMasterIdLst>
    <p:handoutMasterId r:id="rId147"/>
  </p:handoutMasterIdLst>
  <p:sldIdLst>
    <p:sldId id="326" r:id="rId2"/>
    <p:sldId id="327" r:id="rId3"/>
    <p:sldId id="398" r:id="rId4"/>
    <p:sldId id="399" r:id="rId5"/>
    <p:sldId id="400" r:id="rId6"/>
    <p:sldId id="262" r:id="rId7"/>
    <p:sldId id="257" r:id="rId8"/>
    <p:sldId id="258" r:id="rId9"/>
    <p:sldId id="259" r:id="rId10"/>
    <p:sldId id="260" r:id="rId11"/>
    <p:sldId id="316" r:id="rId12"/>
    <p:sldId id="296" r:id="rId13"/>
    <p:sldId id="269" r:id="rId14"/>
    <p:sldId id="291" r:id="rId15"/>
    <p:sldId id="288" r:id="rId16"/>
    <p:sldId id="292" r:id="rId17"/>
    <p:sldId id="293" r:id="rId18"/>
    <p:sldId id="420" r:id="rId19"/>
    <p:sldId id="421" r:id="rId20"/>
    <p:sldId id="422" r:id="rId21"/>
    <p:sldId id="363" r:id="rId22"/>
    <p:sldId id="364" r:id="rId23"/>
    <p:sldId id="365" r:id="rId24"/>
    <p:sldId id="366" r:id="rId25"/>
    <p:sldId id="367" r:id="rId26"/>
    <p:sldId id="368" r:id="rId27"/>
    <p:sldId id="369" r:id="rId28"/>
    <p:sldId id="370" r:id="rId29"/>
    <p:sldId id="425" r:id="rId30"/>
    <p:sldId id="431" r:id="rId31"/>
    <p:sldId id="433" r:id="rId32"/>
    <p:sldId id="426" r:id="rId33"/>
    <p:sldId id="427" r:id="rId34"/>
    <p:sldId id="428" r:id="rId35"/>
    <p:sldId id="282" r:id="rId36"/>
    <p:sldId id="285" r:id="rId37"/>
    <p:sldId id="394" r:id="rId38"/>
    <p:sldId id="397" r:id="rId39"/>
    <p:sldId id="429" r:id="rId40"/>
    <p:sldId id="430" r:id="rId41"/>
    <p:sldId id="438" r:id="rId42"/>
    <p:sldId id="256" r:id="rId43"/>
    <p:sldId id="452" r:id="rId44"/>
    <p:sldId id="453" r:id="rId45"/>
    <p:sldId id="454" r:id="rId46"/>
    <p:sldId id="455" r:id="rId47"/>
    <p:sldId id="289" r:id="rId48"/>
    <p:sldId id="295" r:id="rId49"/>
    <p:sldId id="395" r:id="rId50"/>
    <p:sldId id="350" r:id="rId51"/>
    <p:sldId id="351" r:id="rId52"/>
    <p:sldId id="313" r:id="rId53"/>
    <p:sldId id="434" r:id="rId54"/>
    <p:sldId id="401" r:id="rId55"/>
    <p:sldId id="352" r:id="rId56"/>
    <p:sldId id="353" r:id="rId57"/>
    <p:sldId id="372" r:id="rId58"/>
    <p:sldId id="345" r:id="rId59"/>
    <p:sldId id="439" r:id="rId60"/>
    <p:sldId id="483" r:id="rId61"/>
    <p:sldId id="402" r:id="rId62"/>
    <p:sldId id="403" r:id="rId63"/>
    <p:sldId id="404" r:id="rId64"/>
    <p:sldId id="405" r:id="rId65"/>
    <p:sldId id="406" r:id="rId66"/>
    <p:sldId id="407" r:id="rId67"/>
    <p:sldId id="408" r:id="rId68"/>
    <p:sldId id="432" r:id="rId69"/>
    <p:sldId id="409" r:id="rId70"/>
    <p:sldId id="411" r:id="rId71"/>
    <p:sldId id="410" r:id="rId72"/>
    <p:sldId id="387" r:id="rId73"/>
    <p:sldId id="412" r:id="rId74"/>
    <p:sldId id="413" r:id="rId75"/>
    <p:sldId id="261" r:id="rId76"/>
    <p:sldId id="456" r:id="rId77"/>
    <p:sldId id="457" r:id="rId78"/>
    <p:sldId id="301" r:id="rId79"/>
    <p:sldId id="396" r:id="rId80"/>
    <p:sldId id="458" r:id="rId81"/>
    <p:sldId id="480" r:id="rId82"/>
    <p:sldId id="481" r:id="rId83"/>
    <p:sldId id="482" r:id="rId84"/>
    <p:sldId id="414" r:id="rId85"/>
    <p:sldId id="459" r:id="rId86"/>
    <p:sldId id="270" r:id="rId87"/>
    <p:sldId id="460" r:id="rId88"/>
    <p:sldId id="317" r:id="rId89"/>
    <p:sldId id="484" r:id="rId90"/>
    <p:sldId id="271" r:id="rId91"/>
    <p:sldId id="461" r:id="rId92"/>
    <p:sldId id="462" r:id="rId93"/>
    <p:sldId id="463" r:id="rId94"/>
    <p:sldId id="464" r:id="rId95"/>
    <p:sldId id="318" r:id="rId96"/>
    <p:sldId id="416" r:id="rId97"/>
    <p:sldId id="417" r:id="rId98"/>
    <p:sldId id="451" r:id="rId99"/>
    <p:sldId id="423" r:id="rId100"/>
    <p:sldId id="263" r:id="rId101"/>
    <p:sldId id="264" r:id="rId102"/>
    <p:sldId id="465" r:id="rId103"/>
    <p:sldId id="275" r:id="rId104"/>
    <p:sldId id="466" r:id="rId105"/>
    <p:sldId id="328" r:id="rId106"/>
    <p:sldId id="419" r:id="rId107"/>
    <p:sldId id="437" r:id="rId108"/>
    <p:sldId id="467" r:id="rId109"/>
    <p:sldId id="468" r:id="rId110"/>
    <p:sldId id="307" r:id="rId111"/>
    <p:sldId id="469" r:id="rId112"/>
    <p:sldId id="470" r:id="rId113"/>
    <p:sldId id="489" r:id="rId114"/>
    <p:sldId id="267" r:id="rId115"/>
    <p:sldId id="471" r:id="rId116"/>
    <p:sldId id="440" r:id="rId117"/>
    <p:sldId id="447" r:id="rId118"/>
    <p:sldId id="446" r:id="rId119"/>
    <p:sldId id="441" r:id="rId120"/>
    <p:sldId id="442" r:id="rId121"/>
    <p:sldId id="443" r:id="rId122"/>
    <p:sldId id="444" r:id="rId123"/>
    <p:sldId id="265" r:id="rId124"/>
    <p:sldId id="312" r:id="rId125"/>
    <p:sldId id="277" r:id="rId126"/>
    <p:sldId id="485" r:id="rId127"/>
    <p:sldId id="310" r:id="rId128"/>
    <p:sldId id="311" r:id="rId129"/>
    <p:sldId id="278" r:id="rId130"/>
    <p:sldId id="490" r:id="rId131"/>
    <p:sldId id="491" r:id="rId132"/>
    <p:sldId id="448" r:id="rId133"/>
    <p:sldId id="449" r:id="rId134"/>
    <p:sldId id="488" r:id="rId135"/>
    <p:sldId id="476" r:id="rId136"/>
    <p:sldId id="477" r:id="rId137"/>
    <p:sldId id="478" r:id="rId138"/>
    <p:sldId id="479" r:id="rId139"/>
    <p:sldId id="486" r:id="rId140"/>
    <p:sldId id="487" r:id="rId141"/>
    <p:sldId id="475" r:id="rId142"/>
    <p:sldId id="472" r:id="rId143"/>
    <p:sldId id="445" r:id="rId144"/>
    <p:sldId id="418" r:id="rId1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FF9"/>
    <a:srgbClr val="33CCFF"/>
    <a:srgbClr val="800000"/>
    <a:srgbClr val="006666"/>
    <a:srgbClr val="33CC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50000" autoAdjust="0"/>
  </p:normalViewPr>
  <p:slideViewPr>
    <p:cSldViewPr snapToGrid="0">
      <p:cViewPr varScale="1">
        <p:scale>
          <a:sx n="81" d="100"/>
          <a:sy n="81" d="100"/>
        </p:scale>
        <p:origin x="23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1440" tIns="45720" rIns="91440" bIns="45720" rtlCol="0"/>
          <a:lstStyle>
            <a:lvl1pPr algn="r">
              <a:defRPr sz="1200"/>
            </a:lvl1pPr>
          </a:lstStyle>
          <a:p>
            <a:fld id="{A2E3BD79-3770-4068-A1CB-2CBD563A0FDF}" type="datetimeFigureOut">
              <a:rPr lang="en-US" smtClean="0"/>
              <a:t>12/5/2022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683EA723-19E5-486B-9BFB-323D6560096F}" type="slidenum">
              <a:rPr lang="en-US" smtClean="0"/>
              <a:t>‹#›</a:t>
            </a:fld>
            <a:endParaRPr lang="en-US" dirty="0"/>
          </a:p>
        </p:txBody>
      </p:sp>
    </p:spTree>
    <p:extLst>
      <p:ext uri="{BB962C8B-B14F-4D97-AF65-F5344CB8AC3E}">
        <p14:creationId xmlns:p14="http://schemas.microsoft.com/office/powerpoint/2010/main" val="1844918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970938" y="1"/>
            <a:ext cx="3037840" cy="466434"/>
          </a:xfrm>
          <a:prstGeom prst="rect">
            <a:avLst/>
          </a:prstGeom>
        </p:spPr>
        <p:txBody>
          <a:bodyPr vert="horz" lIns="91440" tIns="45720" rIns="91440" bIns="45720" rtlCol="0"/>
          <a:lstStyle>
            <a:lvl1pPr algn="r">
              <a:defRPr sz="1200"/>
            </a:lvl1pPr>
          </a:lstStyle>
          <a:p>
            <a:fld id="{8771C0B6-F4E4-48AF-BE23-4AF2B78C7AAB}" type="datetimeFigureOut">
              <a:rPr lang="en-IN" smtClean="0"/>
              <a:t>05-12-2022</a:t>
            </a:fld>
            <a:endParaRPr lang="en-IN"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567D0D46-E2F2-41F6-AD2E-3D3306ABD8A8}" type="slidenum">
              <a:rPr lang="en-IN" smtClean="0"/>
              <a:t>‹#›</a:t>
            </a:fld>
            <a:endParaRPr lang="en-IN" dirty="0"/>
          </a:p>
        </p:txBody>
      </p:sp>
    </p:spTree>
    <p:extLst>
      <p:ext uri="{BB962C8B-B14F-4D97-AF65-F5344CB8AC3E}">
        <p14:creationId xmlns:p14="http://schemas.microsoft.com/office/powerpoint/2010/main" val="224939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86772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9846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215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79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459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0613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7783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9546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0206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6508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885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66957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9945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9562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5534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5469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3434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0612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5491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7818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7726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845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64610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3278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4461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Ownership</a:t>
            </a:r>
            <a:r>
              <a:rPr lang="en-US" baseline="0" dirty="0"/>
              <a:t> and control relevant under FEMA- no mention of Management</a:t>
            </a:r>
          </a:p>
          <a:p>
            <a:pPr marL="228600" indent="-228600">
              <a:buAutoNum type="arabicPeriod"/>
            </a:pPr>
            <a:r>
              <a:rPr lang="en-US" baseline="0" dirty="0"/>
              <a:t>Foreign Company/ Corporates can never be PRII under FEMA</a:t>
            </a:r>
          </a:p>
          <a:p>
            <a:pPr marL="228600" indent="-228600">
              <a:buAutoNum type="arabicPeriod"/>
            </a:pPr>
            <a:r>
              <a:rPr lang="en-US" baseline="0" dirty="0"/>
              <a:t>Branch /office/Agency of foreign company in India is resident under FEMA</a:t>
            </a:r>
          </a:p>
          <a:p>
            <a:pPr marL="228600" indent="-228600">
              <a:buAutoNum type="arabicPeriod"/>
            </a:pPr>
            <a:r>
              <a:rPr lang="en-US" baseline="0" dirty="0"/>
              <a:t>Overseas Branch/ Office/ Agency of PRII is always Resident</a:t>
            </a:r>
            <a:endParaRPr lang="en-US" dirty="0"/>
          </a:p>
        </p:txBody>
      </p:sp>
    </p:spTree>
    <p:extLst>
      <p:ext uri="{BB962C8B-B14F-4D97-AF65-F5344CB8AC3E}">
        <p14:creationId xmlns:p14="http://schemas.microsoft.com/office/powerpoint/2010/main" val="945518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fld id="{B72F32A6-C28B-4F4B-A2B6-A213FA74E347}" type="slidenum">
              <a:rPr lang="en-US" altLang="en-US">
                <a:solidFill>
                  <a:prstClr val="black"/>
                </a:solidFill>
                <a:latin typeface="Tahoma" pitchFamily="34" charset="0"/>
              </a:rPr>
              <a:pPr/>
              <a:t>37</a:t>
            </a:fld>
            <a:endParaRPr lang="en-US" altLang="en-US" dirty="0">
              <a:solidFill>
                <a:prstClr val="black"/>
              </a:solidFill>
              <a:latin typeface="Tahoma" pitchFamily="34" charset="0"/>
            </a:endParaRPr>
          </a:p>
        </p:txBody>
      </p:sp>
    </p:spTree>
    <p:extLst>
      <p:ext uri="{BB962C8B-B14F-4D97-AF65-F5344CB8AC3E}">
        <p14:creationId xmlns:p14="http://schemas.microsoft.com/office/powerpoint/2010/main" val="3752906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fld id="{534FABE1-AFB2-403F-B580-9432676AA4AC}" type="slidenum">
              <a:rPr lang="en-US" altLang="en-US">
                <a:latin typeface="Tahoma" pitchFamily="34" charset="0"/>
              </a:rPr>
              <a:pPr/>
              <a:t>38</a:t>
            </a:fld>
            <a:endParaRPr lang="en-US" altLang="en-US" dirty="0">
              <a:latin typeface="Tahoma" pitchFamily="34" charset="0"/>
            </a:endParaRPr>
          </a:p>
        </p:txBody>
      </p:sp>
    </p:spTree>
    <p:extLst>
      <p:ext uri="{BB962C8B-B14F-4D97-AF65-F5344CB8AC3E}">
        <p14:creationId xmlns:p14="http://schemas.microsoft.com/office/powerpoint/2010/main" val="4126633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4631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2191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1215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a:t>Mr. Patel can be FEMA Non resident or NRI in two alternatives</a:t>
            </a:r>
          </a:p>
          <a:p>
            <a:pPr marL="227503" indent="-227503">
              <a:buFontTx/>
              <a:buAutoNum type="alphaLcParenR"/>
              <a:defRPr/>
            </a:pPr>
            <a:r>
              <a:rPr lang="en-US" dirty="0"/>
              <a:t>Under physical stay</a:t>
            </a:r>
          </a:p>
          <a:p>
            <a:pPr marL="227503" indent="-227503">
              <a:buFontTx/>
              <a:buAutoNum type="alphaLcParenR"/>
              <a:defRPr/>
            </a:pPr>
            <a:r>
              <a:rPr lang="en-US" dirty="0"/>
              <a:t>Under Intention to go abroad for uncertain period</a:t>
            </a:r>
          </a:p>
          <a:p>
            <a:pPr marL="227503" indent="-227503">
              <a:buFontTx/>
              <a:buAutoNum type="alphaLcParenR"/>
              <a:defRPr/>
            </a:pPr>
            <a:endParaRPr lang="en-US" dirty="0"/>
          </a:p>
          <a:p>
            <a:pPr marL="227503" indent="-227503">
              <a:defRPr/>
            </a:pPr>
            <a:r>
              <a:rPr lang="en-US" dirty="0"/>
              <a:t>Mr. Patel is not keen to avoid /Save any taxes ,if you can advise him his NRI status under FEMA</a:t>
            </a:r>
          </a:p>
          <a:p>
            <a:pPr marL="227503" indent="-227503">
              <a:buFont typeface="Arial" pitchFamily="34" charset="0"/>
              <a:buChar char="•"/>
              <a:defRPr/>
            </a:pPr>
            <a:r>
              <a:rPr lang="en-US" dirty="0"/>
              <a:t>Now let us look at the possibility under tax laws</a:t>
            </a:r>
          </a:p>
          <a:p>
            <a:pPr marL="227503" indent="-227503">
              <a:buFont typeface="Arial" pitchFamily="34" charset="0"/>
              <a:buChar char="•"/>
              <a:defRPr/>
            </a:pPr>
            <a:r>
              <a:rPr lang="en-US" dirty="0"/>
              <a:t>Section 6 of the Act deals with residential status –For a person who is citizen of India, if he is going abroad for employment, he can be regarded as Non-resident with less rigor. By virtue of explanation below sec.6(ii), that even if he stays in India for 181 days. He is regarded as NR .</a:t>
            </a:r>
          </a:p>
          <a:p>
            <a:pPr marL="227503" indent="-227503">
              <a:buFont typeface="Arial" pitchFamily="34" charset="0"/>
              <a:buChar char="•"/>
              <a:defRPr/>
            </a:pPr>
            <a:r>
              <a:rPr lang="en-US" dirty="0"/>
              <a:t>Thus you can advise Mr. Patel to be NRI under FEMA and Tax resident under ITA.</a:t>
            </a:r>
          </a:p>
          <a:p>
            <a:pPr marL="227503" indent="-227503">
              <a:buFont typeface="Arial" pitchFamily="34" charset="0"/>
              <a:buChar char="•"/>
              <a:defRPr/>
            </a:pPr>
            <a:r>
              <a:rPr lang="en-US" dirty="0"/>
              <a:t>How to do this?- In the background of his employment conditions, Investment objectives and family migration</a:t>
            </a:r>
          </a:p>
          <a:p>
            <a:pPr marL="227503" indent="-227503">
              <a:buFont typeface="Arial" pitchFamily="34" charset="0"/>
              <a:buChar char="•"/>
              <a:defRPr/>
            </a:pPr>
            <a:r>
              <a:rPr lang="en-US" dirty="0"/>
              <a:t>Employment in UK –Travel to India</a:t>
            </a:r>
          </a:p>
          <a:p>
            <a:pPr marL="227503" indent="-227503">
              <a:buFont typeface="Arial" pitchFamily="34" charset="0"/>
              <a:buChar char="•"/>
              <a:defRPr/>
            </a:pPr>
            <a:r>
              <a:rPr lang="en-US" dirty="0"/>
              <a:t>Dual employment- Difficult to consider and demonstrate intention test</a:t>
            </a:r>
          </a:p>
          <a:p>
            <a:pPr marL="227503" indent="-227503">
              <a:defRPr/>
            </a:pPr>
            <a:endParaRPr lang="en-US" dirty="0"/>
          </a:p>
          <a:p>
            <a:pPr marL="227503" indent="-227503">
              <a:defRPr/>
            </a:pPr>
            <a:r>
              <a:rPr lang="en-US" dirty="0"/>
              <a:t>80-90 dayes+90-100-Vacation to USA 21 days</a:t>
            </a:r>
          </a:p>
          <a:p>
            <a:pPr marL="227503" indent="-227503">
              <a:defRPr/>
            </a:pPr>
            <a:r>
              <a:rPr lang="en-US" dirty="0"/>
              <a:t>Balance days in India- less than 182 </a:t>
            </a:r>
          </a:p>
          <a:p>
            <a:pPr marL="227503" indent="-227503">
              <a:defRPr/>
            </a:pPr>
            <a:r>
              <a:rPr lang="en-US" dirty="0"/>
              <a:t>Group Marketing head- Coming to India for UK co’s</a:t>
            </a:r>
            <a:r>
              <a:rPr lang="en-US" baseline="0" dirty="0"/>
              <a:t> </a:t>
            </a:r>
            <a:r>
              <a:rPr lang="en-US" dirty="0"/>
              <a:t>’work.</a:t>
            </a:r>
          </a:p>
          <a:p>
            <a:pPr marL="227503" indent="-227503">
              <a:defRPr/>
            </a:pPr>
            <a:r>
              <a:rPr lang="en-US" dirty="0"/>
              <a:t>Sec.9(1)(ii)- salary earned in India if service rendered in India</a:t>
            </a:r>
          </a:p>
          <a:p>
            <a:pPr marL="227503" indent="-227503">
              <a:defRPr/>
            </a:pPr>
            <a:endParaRPr lang="en-US" dirty="0"/>
          </a:p>
        </p:txBody>
      </p:sp>
    </p:spTree>
    <p:extLst>
      <p:ext uri="{BB962C8B-B14F-4D97-AF65-F5344CB8AC3E}">
        <p14:creationId xmlns:p14="http://schemas.microsoft.com/office/powerpoint/2010/main" val="222416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00867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31849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2735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appears to me that Mr Patel would be tax resident under UK tax law and hence he is entitled to access India – UK tax treaty as he will be resident in both the countries. In order to come out of explanation b (latter part) and 1a to section 6. Mr Patel could be advised:</a:t>
            </a:r>
          </a:p>
          <a:p>
            <a:r>
              <a:rPr lang="en-US" dirty="0"/>
              <a:t>To resolve residential status in favour of UK by taking recourse of article 4 of India –UK tax treaty. It is also poss to counter subsection 1A. As the above analysis will help him to be regarded as tax resident of country outside India. Further to above It may be poss to argue that both the changes made by ITA are prescribing conditions in the definition of Resident a criterian purely based on Income and not on the basis of a prescription laid down by the tie breaker test that tie breaker test will apply to the definition of Resi in the respective tax laws which are based on criteria of domicile/stay and similar criterian but not based on income or capital situated in domestic states.</a:t>
            </a:r>
          </a:p>
          <a:p>
            <a:r>
              <a:rPr lang="en-US" dirty="0"/>
              <a:t>In view thereof the portion of definition in ITA which creates a residential status purely on the basis of income may be ignored for the purpose of tie breaker test.</a:t>
            </a:r>
          </a:p>
          <a:p>
            <a:endParaRPr lang="en-US" dirty="0"/>
          </a:p>
        </p:txBody>
      </p:sp>
      <p:sp>
        <p:nvSpPr>
          <p:cNvPr id="4" name="Slide Number Placeholder 3"/>
          <p:cNvSpPr>
            <a:spLocks noGrp="1"/>
          </p:cNvSpPr>
          <p:nvPr>
            <p:ph type="sldNum" sz="quarter" idx="10"/>
          </p:nvPr>
        </p:nvSpPr>
        <p:spPr/>
        <p:txBody>
          <a:bodyPr/>
          <a:lstStyle/>
          <a:p>
            <a:fld id="{21F2FBE4-9D3F-409B-B6DC-25062B8E45F7}" type="slidenum">
              <a:rPr lang="en-US" smtClean="0"/>
              <a:t>48</a:t>
            </a:fld>
            <a:endParaRPr lang="en-US" dirty="0"/>
          </a:p>
        </p:txBody>
      </p:sp>
    </p:spTree>
    <p:extLst>
      <p:ext uri="{BB962C8B-B14F-4D97-AF65-F5344CB8AC3E}">
        <p14:creationId xmlns:p14="http://schemas.microsoft.com/office/powerpoint/2010/main" val="1864056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appears to me that Mr Patel would be tax resident under UK tax law and hence he is entitled to access India – UK tax treaty as he will be resident in both the countries. In order to come out of explanation b (latter part) and 1a to section 6. Mr Patel could be advised:</a:t>
            </a:r>
          </a:p>
          <a:p>
            <a:r>
              <a:rPr lang="en-US" dirty="0"/>
              <a:t>To resolve residential status in favour of UK by taking recourse of article 4 of India –UK tax treaty. It is also poss to counter subsection 1A. As the above analysis will help him to be regarded as tax resident of country outside India. Further to above It may be poss to argue that both the changes made by ITA are prescribing conditions in the definition of Resident a criterian purely based on Income and not on the basis of a prescription laid down by the tie breaker test that tie breaker test will apply to the definition of Resi in the respective tax laws which are based on criteria of domicile/stay and similar criterian but not based on income or capital situated in domestic states.</a:t>
            </a:r>
          </a:p>
          <a:p>
            <a:r>
              <a:rPr lang="en-US" dirty="0"/>
              <a:t>In view thereof the portion of definition in ITA which creates a residential status purely on the basis of income may be ignored for the purpose of tie breaker test.</a:t>
            </a:r>
          </a:p>
          <a:p>
            <a:endParaRPr lang="en-US" dirty="0"/>
          </a:p>
        </p:txBody>
      </p:sp>
      <p:sp>
        <p:nvSpPr>
          <p:cNvPr id="4" name="Slide Number Placeholder 3"/>
          <p:cNvSpPr>
            <a:spLocks noGrp="1"/>
          </p:cNvSpPr>
          <p:nvPr>
            <p:ph type="sldNum" sz="quarter" idx="10"/>
          </p:nvPr>
        </p:nvSpPr>
        <p:spPr/>
        <p:txBody>
          <a:bodyPr/>
          <a:lstStyle/>
          <a:p>
            <a:fld id="{21F2FBE4-9D3F-409B-B6DC-25062B8E45F7}" type="slidenum">
              <a:rPr lang="en-US" smtClean="0"/>
              <a:t>49</a:t>
            </a:fld>
            <a:endParaRPr lang="en-US" dirty="0"/>
          </a:p>
        </p:txBody>
      </p:sp>
    </p:spTree>
    <p:extLst>
      <p:ext uri="{BB962C8B-B14F-4D97-AF65-F5344CB8AC3E}">
        <p14:creationId xmlns:p14="http://schemas.microsoft.com/office/powerpoint/2010/main" val="690459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OCI card holder is an</a:t>
            </a:r>
            <a:r>
              <a:rPr lang="en-US" baseline="0" dirty="0"/>
              <a:t> important aspect of FEMA where a special status has been accorded to these categories of individuals and their families to provide enough attractions to be linked with the motherland, India.</a:t>
            </a:r>
            <a:endParaRPr lang="en-US" dirty="0"/>
          </a:p>
        </p:txBody>
      </p:sp>
    </p:spTree>
    <p:extLst>
      <p:ext uri="{BB962C8B-B14F-4D97-AF65-F5344CB8AC3E}">
        <p14:creationId xmlns:p14="http://schemas.microsoft.com/office/powerpoint/2010/main" val="1525722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0227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7333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7722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09723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31800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4501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94338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56406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93292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9035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91240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0115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86577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41334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57065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99883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725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7D0D46-E2F2-41F6-AD2E-3D3306ABD8A8}" type="slidenum">
              <a:rPr lang="en-IN" smtClean="0"/>
              <a:t>6</a:t>
            </a:fld>
            <a:endParaRPr lang="en-IN" dirty="0"/>
          </a:p>
        </p:txBody>
      </p:sp>
    </p:spTree>
    <p:extLst>
      <p:ext uri="{BB962C8B-B14F-4D97-AF65-F5344CB8AC3E}">
        <p14:creationId xmlns:p14="http://schemas.microsoft.com/office/powerpoint/2010/main" val="27287769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7541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56615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65062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buFont typeface="Wingdings" panose="05000000000000000000" pitchFamily="2" charset="2"/>
              <a:buChar char="§"/>
            </a:pPr>
            <a:r>
              <a:rPr lang="en-IN" sz="1200" dirty="0"/>
              <a:t>In the event of sale of immovable property other than agricultural land or farm house or plantation property in India by an NRI or an OCI, repatriation of sale proceeds outside India is permitted subject to:</a:t>
            </a:r>
          </a:p>
          <a:p>
            <a:pPr marL="357188" indent="0">
              <a:buSzPct val="100000"/>
              <a:buNone/>
            </a:pPr>
            <a:r>
              <a:rPr lang="en-US" sz="1200" dirty="0"/>
              <a:t>(a)    The immovable property was acquired by the seller in accordance with the provisions of the foreign exchange law in force at the time of acquisition or the provisions of these rules;</a:t>
            </a:r>
          </a:p>
          <a:p>
            <a:pPr marL="357188" indent="0">
              <a:buSzPct val="100000"/>
              <a:buNone/>
            </a:pPr>
            <a:r>
              <a:rPr lang="en-US" sz="1200" dirty="0"/>
              <a:t>(b)   The amount for acquisition of the immovable property was paid in foreign exchange received through banking channels or out of funds held in Foreign Currency Non-Resident Account or out of funds held in Non-Resident External Account;</a:t>
            </a:r>
          </a:p>
          <a:p>
            <a:pPr marL="585788" indent="-228600">
              <a:buSzPct val="100000"/>
              <a:buAutoNum type="alphaLcParenBoth" startAt="3"/>
            </a:pPr>
            <a:r>
              <a:rPr lang="en-US" sz="1200" dirty="0"/>
              <a:t>In the case of residential property, the repatriation of sale proceeds is restricted to not more than two such properties.</a:t>
            </a:r>
          </a:p>
          <a:p>
            <a:pPr marL="357188" indent="0">
              <a:buSzPct val="100000"/>
              <a:buNone/>
            </a:pPr>
            <a:endParaRPr lang="en-US" sz="1200" dirty="0"/>
          </a:p>
          <a:p>
            <a:pPr marL="528638" indent="-171450">
              <a:buSzPct val="100000"/>
              <a:buFont typeface="Arial" panose="020B0604020202020204" pitchFamily="34" charset="0"/>
              <a:buChar char="•"/>
            </a:pPr>
            <a:r>
              <a:rPr lang="en-US" sz="1200" dirty="0"/>
              <a:t>1) A person referred to in sub-section (5) of section 6 of the Act, or his successor shall not, except with the general or specific permission of the Reserve Bank, repatriate outside India the sale proceeds of any immovable property referred to in that sub- section</a:t>
            </a:r>
          </a:p>
          <a:p>
            <a:endParaRPr lang="en-US" dirty="0"/>
          </a:p>
        </p:txBody>
      </p:sp>
      <p:sp>
        <p:nvSpPr>
          <p:cNvPr id="4" name="Slide Number Placeholder 3"/>
          <p:cNvSpPr>
            <a:spLocks noGrp="1"/>
          </p:cNvSpPr>
          <p:nvPr>
            <p:ph type="sldNum" sz="quarter" idx="10"/>
          </p:nvPr>
        </p:nvSpPr>
        <p:spPr/>
        <p:txBody>
          <a:bodyPr/>
          <a:lstStyle/>
          <a:p>
            <a:fld id="{567D0D46-E2F2-41F6-AD2E-3D3306ABD8A8}" type="slidenum">
              <a:rPr lang="en-IN" smtClean="0"/>
              <a:t>70</a:t>
            </a:fld>
            <a:endParaRPr lang="en-IN" dirty="0"/>
          </a:p>
        </p:txBody>
      </p:sp>
    </p:spTree>
    <p:extLst>
      <p:ext uri="{BB962C8B-B14F-4D97-AF65-F5344CB8AC3E}">
        <p14:creationId xmlns:p14="http://schemas.microsoft.com/office/powerpoint/2010/main" val="1614627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buFont typeface="Wingdings" panose="05000000000000000000" pitchFamily="2" charset="2"/>
              <a:buChar char="§"/>
            </a:pPr>
            <a:r>
              <a:rPr lang="en-IN" sz="1200" dirty="0"/>
              <a:t>In the event of sale of immovable property other than agricultural land or farm house or plantation property in India by an NRI or an OCI, repatriation of sale proceeds outside India is permitted subject to:</a:t>
            </a:r>
          </a:p>
          <a:p>
            <a:pPr marL="357188" indent="0">
              <a:buSzPct val="100000"/>
              <a:buNone/>
            </a:pPr>
            <a:r>
              <a:rPr lang="en-US" sz="1200" dirty="0"/>
              <a:t>(a)    The immovable property was acquired by the seller in accordance with the provisions of the foreign exchange law in force at the time of acquisition or the provisions of these rules;</a:t>
            </a:r>
          </a:p>
          <a:p>
            <a:pPr marL="357188" indent="0">
              <a:buSzPct val="100000"/>
              <a:buNone/>
            </a:pPr>
            <a:r>
              <a:rPr lang="en-US" sz="1200" dirty="0"/>
              <a:t>(b)   The amount for acquisition of the immovable property was paid in foreign exchange received through banking channels or out of funds held in Foreign Currency Non-Resident Account or out of funds held in Non-Resident External Account;</a:t>
            </a:r>
          </a:p>
          <a:p>
            <a:pPr marL="585788" indent="-228600">
              <a:buSzPct val="100000"/>
              <a:buAutoNum type="alphaLcParenBoth" startAt="3"/>
            </a:pPr>
            <a:r>
              <a:rPr lang="en-US" sz="1200" dirty="0"/>
              <a:t>In the case of residential property, the repatriation of sale proceeds is restricted to not more than two such properties.</a:t>
            </a:r>
          </a:p>
          <a:p>
            <a:pPr marL="357188" indent="0">
              <a:buSzPct val="100000"/>
              <a:buNone/>
            </a:pPr>
            <a:endParaRPr lang="en-US" sz="1200" dirty="0"/>
          </a:p>
          <a:p>
            <a:pPr marL="528638" indent="-171450">
              <a:buSzPct val="100000"/>
              <a:buFont typeface="Arial" panose="020B0604020202020204" pitchFamily="34" charset="0"/>
              <a:buChar char="•"/>
            </a:pPr>
            <a:r>
              <a:rPr lang="en-US" sz="1200" dirty="0"/>
              <a:t>1) A person referred to in sub-section (5) of section 6 of the Act, or his successor shall not, except with the general or specific permission of the Reserve Bank, repatriate outside India the sale proceeds of any immovable property referred to in that sub- section</a:t>
            </a:r>
          </a:p>
          <a:p>
            <a:endParaRPr lang="en-US" dirty="0"/>
          </a:p>
        </p:txBody>
      </p:sp>
      <p:sp>
        <p:nvSpPr>
          <p:cNvPr id="4" name="Slide Number Placeholder 3"/>
          <p:cNvSpPr>
            <a:spLocks noGrp="1"/>
          </p:cNvSpPr>
          <p:nvPr>
            <p:ph type="sldNum" sz="quarter" idx="10"/>
          </p:nvPr>
        </p:nvSpPr>
        <p:spPr/>
        <p:txBody>
          <a:bodyPr/>
          <a:lstStyle/>
          <a:p>
            <a:fld id="{567D0D46-E2F2-41F6-AD2E-3D3306ABD8A8}" type="slidenum">
              <a:rPr lang="en-IN" smtClean="0"/>
              <a:t>71</a:t>
            </a:fld>
            <a:endParaRPr lang="en-IN" dirty="0"/>
          </a:p>
        </p:txBody>
      </p:sp>
    </p:spTree>
    <p:extLst>
      <p:ext uri="{BB962C8B-B14F-4D97-AF65-F5344CB8AC3E}">
        <p14:creationId xmlns:p14="http://schemas.microsoft.com/office/powerpoint/2010/main" val="18346051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buFont typeface="Wingdings" panose="05000000000000000000" pitchFamily="2" charset="2"/>
              <a:buChar char="§"/>
            </a:pPr>
            <a:r>
              <a:rPr lang="en-IN" sz="1200" dirty="0"/>
              <a:t>In the event of sale of immovable property other than agricultural land or farm house or plantation property in India by an NRI or an OCI, repatriation of sale proceeds outside India is permitted subject to:</a:t>
            </a:r>
          </a:p>
          <a:p>
            <a:pPr marL="357188" indent="0">
              <a:buSzPct val="100000"/>
              <a:buNone/>
            </a:pPr>
            <a:r>
              <a:rPr lang="en-US" sz="1200" dirty="0"/>
              <a:t>(a)    The immovable property was acquired by the seller in accordance with the provisions of the foreign exchange law in force at the time of acquisition or the provisions of these rules;</a:t>
            </a:r>
          </a:p>
          <a:p>
            <a:pPr marL="357188" indent="0">
              <a:buSzPct val="100000"/>
              <a:buNone/>
            </a:pPr>
            <a:r>
              <a:rPr lang="en-US" sz="1200" dirty="0"/>
              <a:t>(b)   The amount for acquisition of the immovable property was paid in foreign exchange received through banking channels or out of funds held in Foreign Currency Non-Resident Account or out of funds held in Non-Resident External Account;</a:t>
            </a:r>
          </a:p>
          <a:p>
            <a:pPr marL="585788" indent="-228600">
              <a:buSzPct val="100000"/>
              <a:buAutoNum type="alphaLcParenBoth" startAt="3"/>
            </a:pPr>
            <a:r>
              <a:rPr lang="en-US" sz="1200" dirty="0"/>
              <a:t>In the case of residential property, the repatriation of sale proceeds is restricted to not more than two such properties.</a:t>
            </a:r>
          </a:p>
          <a:p>
            <a:pPr marL="357188" indent="0">
              <a:buSzPct val="100000"/>
              <a:buNone/>
            </a:pPr>
            <a:endParaRPr lang="en-US" sz="1200" dirty="0"/>
          </a:p>
          <a:p>
            <a:pPr marL="528638" indent="-171450">
              <a:buSzPct val="100000"/>
              <a:buFont typeface="Arial" panose="020B0604020202020204" pitchFamily="34" charset="0"/>
              <a:buChar char="•"/>
            </a:pPr>
            <a:r>
              <a:rPr lang="en-US" sz="1200" dirty="0"/>
              <a:t>1) A person referred to in sub-section (5) of section 6 of the Act, or his successor shall not, except with the general or specific permission of the Reserve Bank, repatriate outside India the sale proceeds of any immovable property referred to in that sub- section</a:t>
            </a:r>
          </a:p>
          <a:p>
            <a:endParaRPr lang="en-US" dirty="0"/>
          </a:p>
        </p:txBody>
      </p:sp>
      <p:sp>
        <p:nvSpPr>
          <p:cNvPr id="4" name="Slide Number Placeholder 3"/>
          <p:cNvSpPr>
            <a:spLocks noGrp="1"/>
          </p:cNvSpPr>
          <p:nvPr>
            <p:ph type="sldNum" sz="quarter" idx="10"/>
          </p:nvPr>
        </p:nvSpPr>
        <p:spPr/>
        <p:txBody>
          <a:bodyPr/>
          <a:lstStyle/>
          <a:p>
            <a:fld id="{567D0D46-E2F2-41F6-AD2E-3D3306ABD8A8}" type="slidenum">
              <a:rPr lang="en-IN" smtClean="0"/>
              <a:t>72</a:t>
            </a:fld>
            <a:endParaRPr lang="en-IN" dirty="0"/>
          </a:p>
        </p:txBody>
      </p:sp>
    </p:spTree>
    <p:extLst>
      <p:ext uri="{BB962C8B-B14F-4D97-AF65-F5344CB8AC3E}">
        <p14:creationId xmlns:p14="http://schemas.microsoft.com/office/powerpoint/2010/main" val="29763565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buFont typeface="Wingdings" panose="05000000000000000000" pitchFamily="2" charset="2"/>
              <a:buChar char="§"/>
            </a:pPr>
            <a:r>
              <a:rPr lang="en-IN" sz="1200" dirty="0"/>
              <a:t>In the event of sale of immovable property other than agricultural land or farm house or plantation property in India by an NRI or an OCI, repatriation of sale proceeds outside India is permitted subject to:</a:t>
            </a:r>
          </a:p>
          <a:p>
            <a:pPr marL="357188" indent="0">
              <a:buSzPct val="100000"/>
              <a:buNone/>
            </a:pPr>
            <a:r>
              <a:rPr lang="en-US" sz="1200" dirty="0"/>
              <a:t>(a)    The immovable property was acquired by the seller in accordance with the provisions of the foreign exchange law in force at the time of acquisition or the provisions of these rules;</a:t>
            </a:r>
          </a:p>
          <a:p>
            <a:pPr marL="357188" indent="0">
              <a:buSzPct val="100000"/>
              <a:buNone/>
            </a:pPr>
            <a:r>
              <a:rPr lang="en-US" sz="1200" dirty="0"/>
              <a:t>(b)   The amount for acquisition of the immovable property was paid in foreign exchange received through banking channels or out of funds held in Foreign Currency Non-Resident Account or out of funds held in Non-Resident External Account;</a:t>
            </a:r>
          </a:p>
          <a:p>
            <a:pPr marL="585788" indent="-228600">
              <a:buSzPct val="100000"/>
              <a:buAutoNum type="alphaLcParenBoth" startAt="3"/>
            </a:pPr>
            <a:r>
              <a:rPr lang="en-US" sz="1200" dirty="0"/>
              <a:t>In the case of residential property, the repatriation of sale proceeds is restricted to not more than two such properties.</a:t>
            </a:r>
          </a:p>
          <a:p>
            <a:pPr marL="357188" indent="0">
              <a:buSzPct val="100000"/>
              <a:buNone/>
            </a:pPr>
            <a:endParaRPr lang="en-US" sz="1200" dirty="0"/>
          </a:p>
          <a:p>
            <a:pPr marL="528638" indent="-171450">
              <a:buSzPct val="100000"/>
              <a:buFont typeface="Arial" panose="020B0604020202020204" pitchFamily="34" charset="0"/>
              <a:buChar char="•"/>
            </a:pPr>
            <a:r>
              <a:rPr lang="en-US" sz="1200" dirty="0"/>
              <a:t>1) A person referred to in sub-section (5) of section 6 of the Act, or his successor shall not, except with the general or specific permission of the Reserve Bank, repatriate outside India the sale proceeds of any immovable property referred to in that sub- section</a:t>
            </a:r>
          </a:p>
          <a:p>
            <a:endParaRPr lang="en-US" dirty="0"/>
          </a:p>
        </p:txBody>
      </p:sp>
      <p:sp>
        <p:nvSpPr>
          <p:cNvPr id="4" name="Slide Number Placeholder 3"/>
          <p:cNvSpPr>
            <a:spLocks noGrp="1"/>
          </p:cNvSpPr>
          <p:nvPr>
            <p:ph type="sldNum" sz="quarter" idx="10"/>
          </p:nvPr>
        </p:nvSpPr>
        <p:spPr/>
        <p:txBody>
          <a:bodyPr/>
          <a:lstStyle/>
          <a:p>
            <a:fld id="{567D0D46-E2F2-41F6-AD2E-3D3306ABD8A8}" type="slidenum">
              <a:rPr lang="en-IN" smtClean="0"/>
              <a:t>73</a:t>
            </a:fld>
            <a:endParaRPr lang="en-IN" dirty="0"/>
          </a:p>
        </p:txBody>
      </p:sp>
    </p:spTree>
    <p:extLst>
      <p:ext uri="{BB962C8B-B14F-4D97-AF65-F5344CB8AC3E}">
        <p14:creationId xmlns:p14="http://schemas.microsoft.com/office/powerpoint/2010/main" val="18452760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buFont typeface="Wingdings" panose="05000000000000000000" pitchFamily="2" charset="2"/>
              <a:buChar char="§"/>
            </a:pPr>
            <a:r>
              <a:rPr lang="en-IN" sz="1200" dirty="0"/>
              <a:t>In the event of sale of immovable property other than agricultural land or farm house or plantation property in India by an NRI or an OCI, repatriation of sale proceeds outside India is permitted subject to:</a:t>
            </a:r>
          </a:p>
          <a:p>
            <a:pPr marL="357188" indent="0">
              <a:buSzPct val="100000"/>
              <a:buNone/>
            </a:pPr>
            <a:r>
              <a:rPr lang="en-US" sz="1200" dirty="0"/>
              <a:t>(a)    The immovable property was acquired by the seller in accordance with the provisions of the foreign exchange law in force at the time of acquisition or the provisions of these rules;</a:t>
            </a:r>
          </a:p>
          <a:p>
            <a:pPr marL="357188" indent="0">
              <a:buSzPct val="100000"/>
              <a:buNone/>
            </a:pPr>
            <a:r>
              <a:rPr lang="en-US" sz="1200" dirty="0"/>
              <a:t>(b)   The amount for acquisition of the immovable property was paid in foreign exchange received through banking channels or out of funds held in Foreign Currency Non-Resident Account or out of funds held in Non-Resident External Account;</a:t>
            </a:r>
          </a:p>
          <a:p>
            <a:pPr marL="585788" indent="-228600">
              <a:buSzPct val="100000"/>
              <a:buAutoNum type="alphaLcParenBoth" startAt="3"/>
            </a:pPr>
            <a:r>
              <a:rPr lang="en-US" sz="1200" dirty="0"/>
              <a:t>In the case of residential property, the repatriation of sale proceeds is restricted to not more than two such properties.</a:t>
            </a:r>
          </a:p>
          <a:p>
            <a:pPr marL="357188" indent="0">
              <a:buSzPct val="100000"/>
              <a:buNone/>
            </a:pPr>
            <a:endParaRPr lang="en-US" sz="1200" dirty="0"/>
          </a:p>
          <a:p>
            <a:pPr marL="528638" indent="-171450">
              <a:buSzPct val="100000"/>
              <a:buFont typeface="Arial" panose="020B0604020202020204" pitchFamily="34" charset="0"/>
              <a:buChar char="•"/>
            </a:pPr>
            <a:r>
              <a:rPr lang="en-US" sz="1200" dirty="0"/>
              <a:t>1) A person referred to in sub-section (5) of section 6 of the Act, or his successor shall not, except with the general or specific permission of the Reserve Bank, repatriate outside India the sale proceeds of any immovable property referred to in that sub- section</a:t>
            </a:r>
          </a:p>
          <a:p>
            <a:endParaRPr lang="en-US" dirty="0"/>
          </a:p>
        </p:txBody>
      </p:sp>
      <p:sp>
        <p:nvSpPr>
          <p:cNvPr id="4" name="Slide Number Placeholder 3"/>
          <p:cNvSpPr>
            <a:spLocks noGrp="1"/>
          </p:cNvSpPr>
          <p:nvPr>
            <p:ph type="sldNum" sz="quarter" idx="10"/>
          </p:nvPr>
        </p:nvSpPr>
        <p:spPr/>
        <p:txBody>
          <a:bodyPr/>
          <a:lstStyle/>
          <a:p>
            <a:fld id="{567D0D46-E2F2-41F6-AD2E-3D3306ABD8A8}" type="slidenum">
              <a:rPr lang="en-IN" smtClean="0"/>
              <a:t>74</a:t>
            </a:fld>
            <a:endParaRPr lang="en-IN" dirty="0"/>
          </a:p>
        </p:txBody>
      </p:sp>
    </p:spTree>
    <p:extLst>
      <p:ext uri="{BB962C8B-B14F-4D97-AF65-F5344CB8AC3E}">
        <p14:creationId xmlns:p14="http://schemas.microsoft.com/office/powerpoint/2010/main" val="13692691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55368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700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7D0D46-E2F2-41F6-AD2E-3D3306ABD8A8}" type="slidenum">
              <a:rPr lang="en-IN" smtClean="0"/>
              <a:t>7</a:t>
            </a:fld>
            <a:endParaRPr lang="en-IN" dirty="0"/>
          </a:p>
        </p:txBody>
      </p:sp>
    </p:spTree>
    <p:extLst>
      <p:ext uri="{BB962C8B-B14F-4D97-AF65-F5344CB8AC3E}">
        <p14:creationId xmlns:p14="http://schemas.microsoft.com/office/powerpoint/2010/main" val="37594889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35290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buFont typeface="Wingdings" panose="05000000000000000000" pitchFamily="2" charset="2"/>
              <a:buChar char="§"/>
            </a:pPr>
            <a:r>
              <a:rPr lang="en-IN" sz="1200" dirty="0"/>
              <a:t>In the event of sale of immovable property other than agricultural land or farm house or plantation property in India by an NRI or an OCI, repatriation of sale proceeds outside India is permitted subject to:</a:t>
            </a:r>
          </a:p>
          <a:p>
            <a:pPr marL="357188" indent="0">
              <a:buSzPct val="100000"/>
              <a:buNone/>
            </a:pPr>
            <a:r>
              <a:rPr lang="en-US" sz="1200" dirty="0"/>
              <a:t>(a)    The immovable property was acquired by the seller in accordance with the provisions of the foreign exchange law in force at the time of acquisition or the provisions of these rules;</a:t>
            </a:r>
          </a:p>
          <a:p>
            <a:pPr marL="357188" indent="0">
              <a:buSzPct val="100000"/>
              <a:buNone/>
            </a:pPr>
            <a:r>
              <a:rPr lang="en-US" sz="1200" dirty="0"/>
              <a:t>(b)   The amount for acquisition of the immovable property was paid in foreign exchange received through banking channels or out of funds held in Foreign Currency Non-Resident Account or out of funds held in Non-Resident External Account;</a:t>
            </a:r>
          </a:p>
          <a:p>
            <a:pPr marL="585788" indent="-228600">
              <a:buSzPct val="100000"/>
              <a:buAutoNum type="alphaLcParenBoth" startAt="3"/>
            </a:pPr>
            <a:r>
              <a:rPr lang="en-US" sz="1200" dirty="0"/>
              <a:t>In the case of residential property, the repatriation of sale proceeds is restricted to not more than two such properties.</a:t>
            </a:r>
          </a:p>
          <a:p>
            <a:pPr marL="357188" indent="0">
              <a:buSzPct val="100000"/>
              <a:buNone/>
            </a:pPr>
            <a:endParaRPr lang="en-US" sz="1200" dirty="0"/>
          </a:p>
          <a:p>
            <a:pPr marL="528638" indent="-171450">
              <a:buSzPct val="100000"/>
              <a:buFont typeface="Arial" panose="020B0604020202020204" pitchFamily="34" charset="0"/>
              <a:buChar char="•"/>
            </a:pPr>
            <a:r>
              <a:rPr lang="en-US" sz="1200" dirty="0"/>
              <a:t>1) A person referred to in sub-section (5) of section 6 of the Act, or his successor shall not, except with the general or specific permission of the Reserve Bank, repatriate outside India the sale proceeds of any immovable property referred to in that sub- section</a:t>
            </a:r>
          </a:p>
          <a:p>
            <a:endParaRPr lang="en-US" dirty="0"/>
          </a:p>
        </p:txBody>
      </p:sp>
      <p:sp>
        <p:nvSpPr>
          <p:cNvPr id="4" name="Slide Number Placeholder 3"/>
          <p:cNvSpPr>
            <a:spLocks noGrp="1"/>
          </p:cNvSpPr>
          <p:nvPr>
            <p:ph type="sldNum" sz="quarter" idx="10"/>
          </p:nvPr>
        </p:nvSpPr>
        <p:spPr/>
        <p:txBody>
          <a:bodyPr/>
          <a:lstStyle/>
          <a:p>
            <a:fld id="{567D0D46-E2F2-41F6-AD2E-3D3306ABD8A8}" type="slidenum">
              <a:rPr lang="en-IN" smtClean="0"/>
              <a:t>84</a:t>
            </a:fld>
            <a:endParaRPr lang="en-IN" dirty="0"/>
          </a:p>
        </p:txBody>
      </p:sp>
    </p:spTree>
    <p:extLst>
      <p:ext uri="{BB962C8B-B14F-4D97-AF65-F5344CB8AC3E}">
        <p14:creationId xmlns:p14="http://schemas.microsoft.com/office/powerpoint/2010/main" val="11855891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buFont typeface="Wingdings" panose="05000000000000000000" pitchFamily="2" charset="2"/>
              <a:buChar char="§"/>
            </a:pPr>
            <a:r>
              <a:rPr lang="en-IN" sz="1200" dirty="0"/>
              <a:t>In the event of sale of immovable property other than agricultural land or farm house or plantation property in India by an NRI or an OCI, repatriation of sale proceeds outside India is permitted subject to:</a:t>
            </a:r>
          </a:p>
          <a:p>
            <a:pPr marL="357188" indent="0">
              <a:buSzPct val="100000"/>
              <a:buNone/>
            </a:pPr>
            <a:r>
              <a:rPr lang="en-US" sz="1200" dirty="0"/>
              <a:t>(a)    The immovable property was acquired by the seller in accordance with the provisions of the foreign exchange law in force at the time of acquisition or the provisions of these rules;</a:t>
            </a:r>
          </a:p>
          <a:p>
            <a:pPr marL="357188" indent="0">
              <a:buSzPct val="100000"/>
              <a:buNone/>
            </a:pPr>
            <a:r>
              <a:rPr lang="en-US" sz="1200" dirty="0"/>
              <a:t>(b)   The amount for acquisition of the immovable property was paid in foreign exchange received through banking channels or out of funds held in Foreign Currency Non-Resident Account or out of funds held in Non-Resident External Account;</a:t>
            </a:r>
          </a:p>
          <a:p>
            <a:pPr marL="585788" indent="-228600">
              <a:buSzPct val="100000"/>
              <a:buAutoNum type="alphaLcParenBoth" startAt="3"/>
            </a:pPr>
            <a:r>
              <a:rPr lang="en-US" sz="1200" dirty="0"/>
              <a:t>In the case of residential property, the repatriation of sale proceeds is restricted to not more than two such properties.</a:t>
            </a:r>
          </a:p>
          <a:p>
            <a:pPr marL="357188" indent="0">
              <a:buSzPct val="100000"/>
              <a:buNone/>
            </a:pPr>
            <a:endParaRPr lang="en-US" sz="1200" dirty="0"/>
          </a:p>
          <a:p>
            <a:pPr marL="528638" indent="-171450">
              <a:buSzPct val="100000"/>
              <a:buFont typeface="Arial" panose="020B0604020202020204" pitchFamily="34" charset="0"/>
              <a:buChar char="•"/>
            </a:pPr>
            <a:r>
              <a:rPr lang="en-US" sz="1200" dirty="0"/>
              <a:t>1) A person referred to in sub-section (5) of section 6 of the Act, or his successor shall not, except with the general or specific permission of the Reserve Bank, repatriate outside India the sale proceeds of any immovable property referred to in that sub- section</a:t>
            </a:r>
          </a:p>
          <a:p>
            <a:endParaRPr lang="en-US" dirty="0"/>
          </a:p>
        </p:txBody>
      </p:sp>
      <p:sp>
        <p:nvSpPr>
          <p:cNvPr id="4" name="Slide Number Placeholder 3"/>
          <p:cNvSpPr>
            <a:spLocks noGrp="1"/>
          </p:cNvSpPr>
          <p:nvPr>
            <p:ph type="sldNum" sz="quarter" idx="10"/>
          </p:nvPr>
        </p:nvSpPr>
        <p:spPr/>
        <p:txBody>
          <a:bodyPr/>
          <a:lstStyle/>
          <a:p>
            <a:fld id="{567D0D46-E2F2-41F6-AD2E-3D3306ABD8A8}" type="slidenum">
              <a:rPr lang="en-IN" smtClean="0"/>
              <a:t>96</a:t>
            </a:fld>
            <a:endParaRPr lang="en-IN" dirty="0"/>
          </a:p>
        </p:txBody>
      </p:sp>
    </p:spTree>
    <p:extLst>
      <p:ext uri="{BB962C8B-B14F-4D97-AF65-F5344CB8AC3E}">
        <p14:creationId xmlns:p14="http://schemas.microsoft.com/office/powerpoint/2010/main" val="41873181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buFont typeface="Wingdings" panose="05000000000000000000" pitchFamily="2" charset="2"/>
              <a:buChar char="§"/>
            </a:pPr>
            <a:r>
              <a:rPr lang="en-IN" sz="1200" dirty="0"/>
              <a:t>In the event of sale of immovable property other than agricultural land or farm house or plantation property in India by an NRI or an OCI, repatriation of sale proceeds outside India is permitted subject to:</a:t>
            </a:r>
          </a:p>
          <a:p>
            <a:pPr marL="357188" indent="0">
              <a:buSzPct val="100000"/>
              <a:buNone/>
            </a:pPr>
            <a:r>
              <a:rPr lang="en-US" sz="1200" dirty="0"/>
              <a:t>(a)    The immovable property was acquired by the seller in accordance with the provisions of the foreign exchange law in force at the time of acquisition or the provisions of these rules;</a:t>
            </a:r>
          </a:p>
          <a:p>
            <a:pPr marL="357188" indent="0">
              <a:buSzPct val="100000"/>
              <a:buNone/>
            </a:pPr>
            <a:r>
              <a:rPr lang="en-US" sz="1200" dirty="0"/>
              <a:t>(b)   The amount for acquisition of the immovable property was paid in foreign exchange received through banking channels or out of funds held in Foreign Currency Non-Resident Account or out of funds held in Non-Resident External Account;</a:t>
            </a:r>
          </a:p>
          <a:p>
            <a:pPr marL="585788" indent="-228600">
              <a:buSzPct val="100000"/>
              <a:buAutoNum type="alphaLcParenBoth" startAt="3"/>
            </a:pPr>
            <a:r>
              <a:rPr lang="en-US" sz="1200" dirty="0"/>
              <a:t>In the case of residential property, the repatriation of sale proceeds is restricted to not more than two such properties.</a:t>
            </a:r>
          </a:p>
          <a:p>
            <a:pPr marL="357188" indent="0">
              <a:buSzPct val="100000"/>
              <a:buNone/>
            </a:pPr>
            <a:endParaRPr lang="en-US" sz="1200" dirty="0"/>
          </a:p>
          <a:p>
            <a:pPr marL="528638" indent="-171450">
              <a:buSzPct val="100000"/>
              <a:buFont typeface="Arial" panose="020B0604020202020204" pitchFamily="34" charset="0"/>
              <a:buChar char="•"/>
            </a:pPr>
            <a:r>
              <a:rPr lang="en-US" sz="1200" dirty="0"/>
              <a:t>1) A person referred to in sub-section (5) of section 6 of the Act, or his successor shall not, except with the general or specific permission of the Reserve Bank, repatriate outside India the sale proceeds of any immovable property referred to in that sub- section</a:t>
            </a:r>
          </a:p>
          <a:p>
            <a:endParaRPr lang="en-US" dirty="0"/>
          </a:p>
        </p:txBody>
      </p:sp>
      <p:sp>
        <p:nvSpPr>
          <p:cNvPr id="4" name="Slide Number Placeholder 3"/>
          <p:cNvSpPr>
            <a:spLocks noGrp="1"/>
          </p:cNvSpPr>
          <p:nvPr>
            <p:ph type="sldNum" sz="quarter" idx="10"/>
          </p:nvPr>
        </p:nvSpPr>
        <p:spPr/>
        <p:txBody>
          <a:bodyPr/>
          <a:lstStyle/>
          <a:p>
            <a:fld id="{567D0D46-E2F2-41F6-AD2E-3D3306ABD8A8}" type="slidenum">
              <a:rPr lang="en-IN" smtClean="0"/>
              <a:t>97</a:t>
            </a:fld>
            <a:endParaRPr lang="en-IN" dirty="0"/>
          </a:p>
        </p:txBody>
      </p:sp>
    </p:spTree>
    <p:extLst>
      <p:ext uri="{BB962C8B-B14F-4D97-AF65-F5344CB8AC3E}">
        <p14:creationId xmlns:p14="http://schemas.microsoft.com/office/powerpoint/2010/main" val="39233988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buFont typeface="Wingdings" panose="05000000000000000000" pitchFamily="2" charset="2"/>
              <a:buChar char="§"/>
            </a:pPr>
            <a:r>
              <a:rPr lang="en-IN" sz="1200" dirty="0"/>
              <a:t>In the event of sale of immovable property other than agricultural land or farm house or plantation property in India by an NRI or an OCI, repatriation of sale proceeds outside India is permitted subject to:</a:t>
            </a:r>
          </a:p>
          <a:p>
            <a:pPr marL="357188" indent="0">
              <a:buSzPct val="100000"/>
              <a:buNone/>
            </a:pPr>
            <a:r>
              <a:rPr lang="en-US" sz="1200" dirty="0"/>
              <a:t>(a)    The immovable property was acquired by the seller in accordance with the provisions of the foreign exchange law in force at the time of acquisition or the provisions of these rules;</a:t>
            </a:r>
          </a:p>
          <a:p>
            <a:pPr marL="357188" indent="0">
              <a:buSzPct val="100000"/>
              <a:buNone/>
            </a:pPr>
            <a:r>
              <a:rPr lang="en-US" sz="1200" dirty="0"/>
              <a:t>(b)   The amount for acquisition of the immovable property was paid in foreign exchange received through banking channels or out of funds held in Foreign Currency Non-Resident Account or out of funds held in Non-Resident External Account;</a:t>
            </a:r>
          </a:p>
          <a:p>
            <a:pPr marL="585788" indent="-228600">
              <a:buSzPct val="100000"/>
              <a:buAutoNum type="alphaLcParenBoth" startAt="3"/>
            </a:pPr>
            <a:r>
              <a:rPr lang="en-US" sz="1200" dirty="0"/>
              <a:t>In the case of residential property, the repatriation of sale proceeds is restricted to not more than two such properties.</a:t>
            </a:r>
          </a:p>
          <a:p>
            <a:pPr marL="357188" indent="0">
              <a:buSzPct val="100000"/>
              <a:buNone/>
            </a:pPr>
            <a:endParaRPr lang="en-US" sz="1200" dirty="0"/>
          </a:p>
          <a:p>
            <a:pPr marL="528638" indent="-171450">
              <a:buSzPct val="100000"/>
              <a:buFont typeface="Arial" panose="020B0604020202020204" pitchFamily="34" charset="0"/>
              <a:buChar char="•"/>
            </a:pPr>
            <a:r>
              <a:rPr lang="en-US" sz="1200" dirty="0"/>
              <a:t>1) A person referred to in sub-section (5) of section 6 of the Act, or his successor shall not, except with the general or specific permission of the Reserve Bank, repatriate outside India the sale proceeds of any immovable property referred to in that sub- section</a:t>
            </a:r>
          </a:p>
          <a:p>
            <a:endParaRPr lang="en-US" dirty="0"/>
          </a:p>
        </p:txBody>
      </p:sp>
      <p:sp>
        <p:nvSpPr>
          <p:cNvPr id="4" name="Slide Number Placeholder 3"/>
          <p:cNvSpPr>
            <a:spLocks noGrp="1"/>
          </p:cNvSpPr>
          <p:nvPr>
            <p:ph type="sldNum" sz="quarter" idx="10"/>
          </p:nvPr>
        </p:nvSpPr>
        <p:spPr/>
        <p:txBody>
          <a:bodyPr/>
          <a:lstStyle/>
          <a:p>
            <a:fld id="{567D0D46-E2F2-41F6-AD2E-3D3306ABD8A8}" type="slidenum">
              <a:rPr lang="en-IN" smtClean="0"/>
              <a:t>98</a:t>
            </a:fld>
            <a:endParaRPr lang="en-IN" dirty="0"/>
          </a:p>
        </p:txBody>
      </p:sp>
    </p:spTree>
    <p:extLst>
      <p:ext uri="{BB962C8B-B14F-4D97-AF65-F5344CB8AC3E}">
        <p14:creationId xmlns:p14="http://schemas.microsoft.com/office/powerpoint/2010/main" val="42122563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38555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00016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02388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2898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386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7538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90755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48219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1698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53737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50825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40842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5618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40028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69878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576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61883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93001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99027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42664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54326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51218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75677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54834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7D0D46-E2F2-41F6-AD2E-3D3306ABD8A8}" type="slidenum">
              <a:rPr lang="en-IN" smtClean="0"/>
              <a:t>142</a:t>
            </a:fld>
            <a:endParaRPr lang="en-IN" dirty="0"/>
          </a:p>
        </p:txBody>
      </p:sp>
    </p:spTree>
    <p:extLst>
      <p:ext uri="{BB962C8B-B14F-4D97-AF65-F5344CB8AC3E}">
        <p14:creationId xmlns:p14="http://schemas.microsoft.com/office/powerpoint/2010/main" val="405050691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60033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687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solidFill>
                  <a:srgbClr val="1C1C1C"/>
                </a:solidFill>
              </a:rPr>
              <a:t>02-12-2022</a:t>
            </a:r>
            <a:endParaRPr lang="en-US" dirty="0">
              <a:solidFill>
                <a:srgbClr val="1C1C1C"/>
              </a:solidFill>
            </a:endParaRPr>
          </a:p>
        </p:txBody>
      </p:sp>
      <p:sp>
        <p:nvSpPr>
          <p:cNvPr id="5" name="Footer Placeholder 4"/>
          <p:cNvSpPr>
            <a:spLocks noGrp="1"/>
          </p:cNvSpPr>
          <p:nvPr>
            <p:ph type="ftr" sz="quarter" idx="11"/>
          </p:nvPr>
        </p:nvSpPr>
        <p:spPr/>
        <p:txBody>
          <a:bodyPr/>
          <a:lstStyle/>
          <a:p>
            <a:pPr>
              <a:defRPr/>
            </a:pPr>
            <a:r>
              <a:rPr lang="en-US">
                <a:solidFill>
                  <a:srgbClr val="1C1C1C"/>
                </a:solidFill>
              </a:rPr>
              <a:t>P. P. Shah &amp; Associates</a:t>
            </a:r>
            <a:endParaRPr lang="en-US" dirty="0">
              <a:solidFill>
                <a:srgbClr val="1C1C1C"/>
              </a:solidFill>
            </a:endParaRPr>
          </a:p>
        </p:txBody>
      </p:sp>
      <p:sp>
        <p:nvSpPr>
          <p:cNvPr id="6" name="Slide Number Placeholder 5"/>
          <p:cNvSpPr>
            <a:spLocks noGrp="1"/>
          </p:cNvSpPr>
          <p:nvPr>
            <p:ph type="sldNum" sz="quarter" idx="12"/>
          </p:nvPr>
        </p:nvSpPr>
        <p:spPr/>
        <p:txBody>
          <a:bodyPr/>
          <a:lstStyle/>
          <a:p>
            <a:fld id="{06B9859C-AF7A-4D62-A34A-87F19AF44D20}" type="slidenum">
              <a:rPr lang="en-US" altLang="en-US" smtClean="0">
                <a:solidFill>
                  <a:srgbClr val="1C1C1C"/>
                </a:solidFill>
              </a:rPr>
              <a:pPr/>
              <a:t>‹#›</a:t>
            </a:fld>
            <a:endParaRPr lang="en-US" altLang="en-US" dirty="0">
              <a:solidFill>
                <a:srgbClr val="1C1C1C"/>
              </a:solidFill>
            </a:endParaRPr>
          </a:p>
        </p:txBody>
      </p:sp>
    </p:spTree>
    <p:extLst>
      <p:ext uri="{BB962C8B-B14F-4D97-AF65-F5344CB8AC3E}">
        <p14:creationId xmlns:p14="http://schemas.microsoft.com/office/powerpoint/2010/main" val="166222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r>
              <a:rPr lang="en-US">
                <a:solidFill>
                  <a:srgbClr val="000000"/>
                </a:solidFill>
              </a:rPr>
              <a:t>02-12-2022</a:t>
            </a:r>
            <a:endParaRPr lang="en-US" dirty="0">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a:solidFill>
                  <a:srgbClr val="000000"/>
                </a:solidFill>
              </a:rPr>
              <a:t>P. P. Shah &amp; Associates</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407A558D-7EA3-4C2B-948C-0AACD2CB5112}"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27909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000000"/>
                </a:solidFill>
              </a:rPr>
              <a:t>02-12-2022</a:t>
            </a:r>
            <a:endParaRPr lang="en-US" dirty="0">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solidFill>
                  <a:srgbClr val="000000"/>
                </a:solidFill>
              </a:rPr>
              <a:t>P. P. Shah &amp; Associates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07A558D-7EA3-4C2B-948C-0AACD2CB5112}"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3650614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000000"/>
                </a:solidFill>
              </a:rPr>
              <a:t>02-12-2022</a:t>
            </a:r>
            <a:endParaRPr lang="en-US" dirty="0">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solidFill>
                  <a:srgbClr val="000000"/>
                </a:solidFill>
              </a:rPr>
              <a:t>P. P. Shah &amp; Associates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07A558D-7EA3-4C2B-948C-0AACD2CB5112}"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46645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000000"/>
                </a:solidFill>
              </a:rPr>
              <a:t>02-12-2022</a:t>
            </a:r>
            <a:endParaRPr lang="en-US" dirty="0">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solidFill>
                  <a:srgbClr val="000000"/>
                </a:solidFill>
              </a:rPr>
              <a:t>P. P. Shah &amp; Associates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07A558D-7EA3-4C2B-948C-0AACD2CB5112}"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4573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fontAlgn="base">
              <a:spcBef>
                <a:spcPct val="0"/>
              </a:spcBef>
              <a:spcAft>
                <a:spcPct val="0"/>
              </a:spcAft>
              <a:defRPr/>
            </a:pPr>
            <a:r>
              <a:rPr lang="en-US">
                <a:solidFill>
                  <a:srgbClr val="000000"/>
                </a:solidFill>
              </a:rPr>
              <a:t>02-12-2022</a:t>
            </a:r>
            <a:endParaRPr lang="en-US" dirty="0">
              <a:solidFill>
                <a:srgbClr val="000000"/>
              </a:solidFill>
            </a:endParaRPr>
          </a:p>
        </p:txBody>
      </p:sp>
      <p:sp>
        <p:nvSpPr>
          <p:cNvPr id="4" name="Footer Placeholder 4"/>
          <p:cNvSpPr>
            <a:spLocks noGrp="1"/>
          </p:cNvSpPr>
          <p:nvPr>
            <p:ph type="ftr" sz="quarter" idx="11"/>
          </p:nvPr>
        </p:nvSpPr>
        <p:spPr/>
        <p:txBody>
          <a:bodyPr/>
          <a:lstStyle/>
          <a:p>
            <a:pPr fontAlgn="base">
              <a:spcBef>
                <a:spcPct val="0"/>
              </a:spcBef>
              <a:spcAft>
                <a:spcPct val="0"/>
              </a:spcAft>
              <a:defRPr/>
            </a:pPr>
            <a:r>
              <a:rPr lang="en-US">
                <a:solidFill>
                  <a:srgbClr val="000000"/>
                </a:solidFill>
              </a:rPr>
              <a:t>P. P. Shah &amp; Associates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07A558D-7EA3-4C2B-948C-0AACD2CB5112}"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2180282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fontAlgn="base">
              <a:spcBef>
                <a:spcPct val="0"/>
              </a:spcBef>
              <a:spcAft>
                <a:spcPct val="0"/>
              </a:spcAft>
              <a:defRPr/>
            </a:pPr>
            <a:r>
              <a:rPr lang="en-US">
                <a:solidFill>
                  <a:srgbClr val="000000"/>
                </a:solidFill>
              </a:rPr>
              <a:t>02-12-2022</a:t>
            </a:r>
            <a:endParaRPr lang="en-US" dirty="0">
              <a:solidFill>
                <a:srgbClr val="000000"/>
              </a:solidFill>
            </a:endParaRPr>
          </a:p>
        </p:txBody>
      </p:sp>
      <p:sp>
        <p:nvSpPr>
          <p:cNvPr id="4" name="Footer Placeholder 4"/>
          <p:cNvSpPr>
            <a:spLocks noGrp="1"/>
          </p:cNvSpPr>
          <p:nvPr>
            <p:ph type="ftr" sz="quarter" idx="11"/>
          </p:nvPr>
        </p:nvSpPr>
        <p:spPr/>
        <p:txBody>
          <a:bodyPr/>
          <a:lstStyle/>
          <a:p>
            <a:pPr fontAlgn="base">
              <a:spcBef>
                <a:spcPct val="0"/>
              </a:spcBef>
              <a:spcAft>
                <a:spcPct val="0"/>
              </a:spcAft>
              <a:defRPr/>
            </a:pPr>
            <a:r>
              <a:rPr lang="en-US">
                <a:solidFill>
                  <a:srgbClr val="000000"/>
                </a:solidFill>
              </a:rPr>
              <a:t>P. P. Shah &amp; Associates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07A558D-7EA3-4C2B-948C-0AACD2CB5112}"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2030442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solidFill>
                  <a:srgbClr val="000000"/>
                </a:solidFill>
              </a:rPr>
              <a:t>02-12-2022</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P. P. Shah &amp; Associates</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62990374-21B9-477B-AC58-F4D4CD85763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9731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solidFill>
                  <a:srgbClr val="000000"/>
                </a:solidFill>
              </a:rPr>
              <a:t>02-12-2022</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P. P. Shah &amp; Associates</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66002BF-A12E-4481-AC02-69ED14F3D0B2}"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290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46CBA-C332-4520-92D8-2C241808CC8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A0191B7-9C30-41B4-909F-5367A8DD7E32}"/>
              </a:ext>
            </a:extLst>
          </p:cNvPr>
          <p:cNvSpPr>
            <a:spLocks noGrp="1"/>
          </p:cNvSpPr>
          <p:nvPr>
            <p:ph type="dt" sz="half" idx="10"/>
          </p:nvPr>
        </p:nvSpPr>
        <p:spPr/>
        <p:txBody>
          <a:bodyPr/>
          <a:lstStyle/>
          <a:p>
            <a:r>
              <a:rPr lang="en-US" altLang="en-US">
                <a:solidFill>
                  <a:srgbClr val="000000"/>
                </a:solidFill>
              </a:rPr>
              <a:t>02-12-2022</a:t>
            </a:r>
            <a:endParaRPr lang="en-US" altLang="en-US" dirty="0">
              <a:solidFill>
                <a:srgbClr val="000000"/>
              </a:solidFill>
            </a:endParaRPr>
          </a:p>
        </p:txBody>
      </p:sp>
      <p:sp>
        <p:nvSpPr>
          <p:cNvPr id="4" name="Footer Placeholder 3">
            <a:extLst>
              <a:ext uri="{FF2B5EF4-FFF2-40B4-BE49-F238E27FC236}">
                <a16:creationId xmlns:a16="http://schemas.microsoft.com/office/drawing/2014/main" id="{C0B06B6E-F2F5-4574-BFEE-7680CE63C5AB}"/>
              </a:ext>
            </a:extLst>
          </p:cNvPr>
          <p:cNvSpPr>
            <a:spLocks noGrp="1"/>
          </p:cNvSpPr>
          <p:nvPr>
            <p:ph type="ftr" sz="quarter" idx="11"/>
          </p:nvPr>
        </p:nvSpPr>
        <p:spPr/>
        <p:txBody>
          <a:bodyPr/>
          <a:lstStyle/>
          <a:p>
            <a:r>
              <a:rPr lang="en-US" altLang="en-US" dirty="0">
                <a:solidFill>
                  <a:srgbClr val="000000"/>
                </a:solidFill>
              </a:rPr>
              <a:t>P. P. Shah &amp; Associates</a:t>
            </a:r>
          </a:p>
        </p:txBody>
      </p:sp>
      <p:sp>
        <p:nvSpPr>
          <p:cNvPr id="5" name="Slide Number Placeholder 4">
            <a:extLst>
              <a:ext uri="{FF2B5EF4-FFF2-40B4-BE49-F238E27FC236}">
                <a16:creationId xmlns:a16="http://schemas.microsoft.com/office/drawing/2014/main" id="{6827F5AD-612A-486C-8BFC-0AA019AEEB94}"/>
              </a:ext>
            </a:extLst>
          </p:cNvPr>
          <p:cNvSpPr>
            <a:spLocks noGrp="1"/>
          </p:cNvSpPr>
          <p:nvPr>
            <p:ph type="sldNum" sz="quarter" idx="12"/>
          </p:nvPr>
        </p:nvSpPr>
        <p:spPr/>
        <p:txBody>
          <a:bodyPr/>
          <a:lstStyle/>
          <a:p>
            <a:fld id="{B3C03D45-8EF9-4056-8768-35C7BDB9539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9724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solidFill>
                  <a:srgbClr val="000000"/>
                </a:solidFill>
              </a:rPr>
              <a:t>02-12-2022</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P. P. Shah &amp; Associates</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852A60BD-B4D8-453E-B1C6-B1E9A28BB584}"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7198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solidFill>
                  <a:srgbClr val="000000"/>
                </a:solidFill>
              </a:rPr>
              <a:t>02-12-2022</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P. P. Shah &amp; Associates</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3EDF9AD7-A429-458D-B869-53A9A7FD9FD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127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solidFill>
                  <a:srgbClr val="000000"/>
                </a:solidFill>
              </a:rPr>
              <a:t>02-12-2022</a:t>
            </a: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P. P. Shah &amp; Associates</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32F75612-B1DB-4B14-8765-732F45D6F18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45278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solidFill>
                  <a:srgbClr val="000000"/>
                </a:solidFill>
              </a:rPr>
              <a:t>02-12-2022</a:t>
            </a: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a:solidFill>
                  <a:srgbClr val="000000"/>
                </a:solidFill>
              </a:rPr>
              <a:t>P. P. Shah &amp; Associates</a:t>
            </a:r>
            <a:endParaRPr lang="en-US" dirty="0">
              <a:solidFill>
                <a:srgbClr val="000000"/>
              </a:solidFill>
            </a:endParaRPr>
          </a:p>
        </p:txBody>
      </p:sp>
      <p:sp>
        <p:nvSpPr>
          <p:cNvPr id="9" name="Slide Number Placeholder 8"/>
          <p:cNvSpPr>
            <a:spLocks noGrp="1"/>
          </p:cNvSpPr>
          <p:nvPr>
            <p:ph type="sldNum" sz="quarter" idx="12"/>
          </p:nvPr>
        </p:nvSpPr>
        <p:spPr/>
        <p:txBody>
          <a:bodyPr/>
          <a:lstStyle/>
          <a:p>
            <a:fld id="{AD598F8D-48CF-4FE4-940D-11C0CD216663}"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3587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r>
              <a:rPr lang="en-US">
                <a:solidFill>
                  <a:srgbClr val="000000"/>
                </a:solidFill>
              </a:rPr>
              <a:t>02-12-2022</a:t>
            </a:r>
            <a:endParaRPr lang="en-US" dirty="0">
              <a:solidFill>
                <a:srgbClr val="000000"/>
              </a:solidFill>
            </a:endParaRPr>
          </a:p>
        </p:txBody>
      </p:sp>
      <p:sp>
        <p:nvSpPr>
          <p:cNvPr id="5" name="Footer Placeholder 3"/>
          <p:cNvSpPr>
            <a:spLocks noGrp="1"/>
          </p:cNvSpPr>
          <p:nvPr>
            <p:ph type="ftr" sz="quarter" idx="11"/>
          </p:nvPr>
        </p:nvSpPr>
        <p:spPr/>
        <p:txBody>
          <a:bodyPr/>
          <a:lstStyle/>
          <a:p>
            <a:pPr>
              <a:defRPr/>
            </a:pPr>
            <a:r>
              <a:rPr lang="en-US">
                <a:solidFill>
                  <a:srgbClr val="000000"/>
                </a:solidFill>
              </a:rPr>
              <a:t>P. P. Shah &amp; Associates</a:t>
            </a:r>
            <a:endParaRPr lang="en-US" dirty="0">
              <a:solidFill>
                <a:srgbClr val="000000"/>
              </a:solidFill>
            </a:endParaRPr>
          </a:p>
        </p:txBody>
      </p:sp>
      <p:sp>
        <p:nvSpPr>
          <p:cNvPr id="6" name="Slide Number Placeholder 4"/>
          <p:cNvSpPr>
            <a:spLocks noGrp="1"/>
          </p:cNvSpPr>
          <p:nvPr>
            <p:ph type="sldNum" sz="quarter" idx="12"/>
          </p:nvPr>
        </p:nvSpPr>
        <p:spPr/>
        <p:txBody>
          <a:bodyPr/>
          <a:lstStyle/>
          <a:p>
            <a:fld id="{A03278E9-FB69-46FE-91B3-1FF3E1C749A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5768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r>
              <a:rPr lang="en-US">
                <a:solidFill>
                  <a:srgbClr val="000000"/>
                </a:solidFill>
              </a:rPr>
              <a:t>02-12-2022</a:t>
            </a:r>
            <a:endParaRPr lang="en-US" dirty="0">
              <a:solidFill>
                <a:srgbClr val="000000"/>
              </a:solidFill>
            </a:endParaRPr>
          </a:p>
        </p:txBody>
      </p:sp>
      <p:sp>
        <p:nvSpPr>
          <p:cNvPr id="5" name="Footer Placeholder 2"/>
          <p:cNvSpPr>
            <a:spLocks noGrp="1"/>
          </p:cNvSpPr>
          <p:nvPr>
            <p:ph type="ftr" sz="quarter" idx="11"/>
          </p:nvPr>
        </p:nvSpPr>
        <p:spPr/>
        <p:txBody>
          <a:bodyPr/>
          <a:lstStyle/>
          <a:p>
            <a:pPr>
              <a:defRPr/>
            </a:pPr>
            <a:r>
              <a:rPr lang="en-US">
                <a:solidFill>
                  <a:srgbClr val="000000"/>
                </a:solidFill>
              </a:rPr>
              <a:t>P. P. Shah &amp; Associates</a:t>
            </a:r>
            <a:endParaRPr lang="en-US" dirty="0">
              <a:solidFill>
                <a:srgbClr val="000000"/>
              </a:solidFill>
            </a:endParaRPr>
          </a:p>
        </p:txBody>
      </p:sp>
      <p:sp>
        <p:nvSpPr>
          <p:cNvPr id="6" name="Slide Number Placeholder 3"/>
          <p:cNvSpPr>
            <a:spLocks noGrp="1"/>
          </p:cNvSpPr>
          <p:nvPr>
            <p:ph type="sldNum" sz="quarter" idx="12"/>
          </p:nvPr>
        </p:nvSpPr>
        <p:spPr/>
        <p:txBody>
          <a:bodyPr/>
          <a:lstStyle/>
          <a:p>
            <a:fld id="{BA436C5B-E624-4882-B79D-BC29DC310C9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0896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r>
              <a:rPr lang="en-US">
                <a:solidFill>
                  <a:srgbClr val="000000"/>
                </a:solidFill>
              </a:rPr>
              <a:t>02-12-2022</a:t>
            </a:r>
            <a:endParaRPr lang="en-US" dirty="0">
              <a:solidFill>
                <a:srgbClr val="000000"/>
              </a:solidFill>
            </a:endParaRPr>
          </a:p>
        </p:txBody>
      </p:sp>
      <p:sp>
        <p:nvSpPr>
          <p:cNvPr id="5" name="Footer Placeholder 5"/>
          <p:cNvSpPr>
            <a:spLocks noGrp="1"/>
          </p:cNvSpPr>
          <p:nvPr>
            <p:ph type="ftr" sz="quarter" idx="11"/>
          </p:nvPr>
        </p:nvSpPr>
        <p:spPr/>
        <p:txBody>
          <a:bodyPr/>
          <a:lstStyle/>
          <a:p>
            <a:pPr>
              <a:defRPr/>
            </a:pPr>
            <a:r>
              <a:rPr lang="en-US">
                <a:solidFill>
                  <a:srgbClr val="000000"/>
                </a:solidFill>
              </a:rPr>
              <a:t>P. P. Shah &amp; Associates</a:t>
            </a:r>
            <a:endParaRPr lang="en-US" dirty="0">
              <a:solidFill>
                <a:srgbClr val="000000"/>
              </a:solidFill>
            </a:endParaRPr>
          </a:p>
        </p:txBody>
      </p:sp>
      <p:sp>
        <p:nvSpPr>
          <p:cNvPr id="6" name="Slide Number Placeholder 6"/>
          <p:cNvSpPr>
            <a:spLocks noGrp="1"/>
          </p:cNvSpPr>
          <p:nvPr>
            <p:ph type="sldNum" sz="quarter" idx="12"/>
          </p:nvPr>
        </p:nvSpPr>
        <p:spPr/>
        <p:txBody>
          <a:bodyPr/>
          <a:lstStyle/>
          <a:p>
            <a:fld id="{8210FC83-994E-4FF6-9E2D-DA10FB1DDE5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0869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solidFill>
                  <a:srgbClr val="000000"/>
                </a:solidFill>
              </a:rPr>
              <a:t>02-12-2022</a:t>
            </a: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P. P. Shah &amp; Associates</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E8C9D9DF-06AF-4275-9F5B-A72356DC307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3225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fontAlgn="base">
              <a:spcBef>
                <a:spcPct val="0"/>
              </a:spcBef>
              <a:spcAft>
                <a:spcPct val="0"/>
              </a:spcAft>
              <a:defRPr/>
            </a:pPr>
            <a:r>
              <a:rPr lang="en-US">
                <a:solidFill>
                  <a:srgbClr val="000000"/>
                </a:solidFill>
              </a:rPr>
              <a:t>02-12-2022</a:t>
            </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fontAlgn="base">
              <a:spcBef>
                <a:spcPct val="0"/>
              </a:spcBef>
              <a:spcAft>
                <a:spcPct val="0"/>
              </a:spcAft>
              <a:defRPr/>
            </a:pPr>
            <a:r>
              <a:rPr lang="en-US">
                <a:solidFill>
                  <a:srgbClr val="000000"/>
                </a:solidFill>
              </a:rPr>
              <a:t>P. P. Shah &amp; Associates</a:t>
            </a: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fontAlgn="base">
              <a:spcBef>
                <a:spcPct val="0"/>
              </a:spcBef>
              <a:spcAft>
                <a:spcPct val="0"/>
              </a:spcAft>
              <a:defRPr/>
            </a:pPr>
            <a:fld id="{001DB151-6439-4B7F-9266-9EDDD17956C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50055632"/>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672" r:id="rId18"/>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564312" y="645459"/>
            <a:ext cx="10540921" cy="3279227"/>
          </a:xfrm>
        </p:spPr>
        <p:txBody>
          <a:bodyPr/>
          <a:lstStyle/>
          <a:p>
            <a:pPr algn="ctr" eaLnBrk="1" hangingPunct="1"/>
            <a:r>
              <a:rPr lang="en-US" sz="3200" b="1" dirty="0">
                <a:solidFill>
                  <a:srgbClr val="FF0000"/>
                </a:solidFill>
              </a:rPr>
              <a:t>The Chamber of Tax Consultants</a:t>
            </a:r>
            <a:br>
              <a:rPr lang="en-US" sz="3600" b="1" dirty="0">
                <a:solidFill>
                  <a:srgbClr val="FF0000"/>
                </a:solidFill>
              </a:rPr>
            </a:br>
            <a:r>
              <a:rPr lang="en-US" sz="2400" b="1" dirty="0">
                <a:solidFill>
                  <a:srgbClr val="FF0000"/>
                </a:solidFill>
              </a:rPr>
              <a:t>(</a:t>
            </a:r>
            <a:r>
              <a:rPr lang="en-US" sz="2000" b="1" dirty="0">
                <a:solidFill>
                  <a:srgbClr val="FF0000"/>
                </a:solidFill>
              </a:rPr>
              <a:t>3-Day Residential Refresher Conference on the Foreign Exchange Management Act 1999 and its Rules / Regulations with focus on practical aspects</a:t>
            </a:r>
            <a:r>
              <a:rPr lang="en-US" sz="2400" b="1" dirty="0">
                <a:solidFill>
                  <a:srgbClr val="FF0000"/>
                </a:solidFill>
              </a:rPr>
              <a:t>)</a:t>
            </a:r>
            <a:br>
              <a:rPr lang="en-US" sz="2400" b="1" dirty="0">
                <a:solidFill>
                  <a:srgbClr val="FF0000"/>
                </a:solidFill>
              </a:rPr>
            </a:br>
            <a:br>
              <a:rPr lang="en-US" sz="3600" b="1" dirty="0">
                <a:solidFill>
                  <a:srgbClr val="FF0000"/>
                </a:solidFill>
              </a:rPr>
            </a:br>
            <a:r>
              <a:rPr lang="en-US" sz="2400" b="1" dirty="0">
                <a:solidFill>
                  <a:schemeClr val="bg2">
                    <a:lumMod val="60000"/>
                    <a:lumOff val="40000"/>
                  </a:schemeClr>
                </a:solidFill>
              </a:rPr>
              <a:t>Issues and challenges surrounding Resident Individuals and </a:t>
            </a:r>
            <a:br>
              <a:rPr lang="en-US" sz="2400" b="1" dirty="0">
                <a:solidFill>
                  <a:schemeClr val="bg2">
                    <a:lumMod val="60000"/>
                    <a:lumOff val="40000"/>
                  </a:schemeClr>
                </a:solidFill>
              </a:rPr>
            </a:br>
            <a:r>
              <a:rPr lang="en-US" sz="2400" b="1" dirty="0">
                <a:solidFill>
                  <a:schemeClr val="bg2">
                    <a:lumMod val="60000"/>
                    <a:lumOff val="40000"/>
                  </a:schemeClr>
                </a:solidFill>
              </a:rPr>
              <a:t>Non-Resident Indians / Overseas Citizens of India</a:t>
            </a:r>
            <a:br>
              <a:rPr lang="en-US" sz="2400" b="1" dirty="0">
                <a:solidFill>
                  <a:schemeClr val="bg2">
                    <a:lumMod val="60000"/>
                    <a:lumOff val="40000"/>
                  </a:schemeClr>
                </a:solidFill>
              </a:rPr>
            </a:br>
            <a:r>
              <a:rPr lang="en-US" sz="2400" b="1" dirty="0">
                <a:solidFill>
                  <a:schemeClr val="bg2">
                    <a:lumMod val="60000"/>
                    <a:lumOff val="40000"/>
                  </a:schemeClr>
                </a:solidFill>
              </a:rPr>
              <a:t>(including issues of Inheritance and Trust)</a:t>
            </a:r>
            <a:endParaRPr lang="en-US" sz="2400" dirty="0">
              <a:solidFill>
                <a:schemeClr val="bg2">
                  <a:lumMod val="60000"/>
                  <a:lumOff val="40000"/>
                </a:schemeClr>
              </a:solidFill>
            </a:endParaRPr>
          </a:p>
        </p:txBody>
      </p:sp>
      <p:sp>
        <p:nvSpPr>
          <p:cNvPr id="3078" name="Rectangle 5"/>
          <p:cNvSpPr>
            <a:spLocks noGrp="1" noChangeArrowheads="1"/>
          </p:cNvSpPr>
          <p:nvPr>
            <p:ph type="subTitle" idx="1"/>
          </p:nvPr>
        </p:nvSpPr>
        <p:spPr>
          <a:xfrm>
            <a:off x="2017059" y="3962400"/>
            <a:ext cx="7239000" cy="2895600"/>
          </a:xfrm>
        </p:spPr>
        <p:txBody>
          <a:bodyPr/>
          <a:lstStyle/>
          <a:p>
            <a:pPr eaLnBrk="1" hangingPunct="1">
              <a:lnSpc>
                <a:spcPct val="90000"/>
              </a:lnSpc>
            </a:pPr>
            <a:endParaRPr lang="en-US" sz="2000" dirty="0">
              <a:solidFill>
                <a:srgbClr val="339966"/>
              </a:solidFill>
            </a:endParaRPr>
          </a:p>
          <a:p>
            <a:pPr eaLnBrk="1" hangingPunct="1">
              <a:lnSpc>
                <a:spcPct val="90000"/>
              </a:lnSpc>
            </a:pPr>
            <a:r>
              <a:rPr lang="en-US" sz="2000" dirty="0">
                <a:solidFill>
                  <a:schemeClr val="bg2">
                    <a:lumMod val="40000"/>
                    <a:lumOff val="60000"/>
                  </a:schemeClr>
                </a:solidFill>
              </a:rPr>
              <a:t>Presented by:</a:t>
            </a:r>
          </a:p>
          <a:p>
            <a:pPr eaLnBrk="1" hangingPunct="1">
              <a:lnSpc>
                <a:spcPct val="90000"/>
              </a:lnSpc>
            </a:pPr>
            <a:r>
              <a:rPr lang="en-US" sz="2000" dirty="0">
                <a:solidFill>
                  <a:schemeClr val="bg2">
                    <a:lumMod val="40000"/>
                    <a:lumOff val="60000"/>
                  </a:schemeClr>
                </a:solidFill>
              </a:rPr>
              <a:t>Mr. Paresh P. Shah</a:t>
            </a:r>
          </a:p>
          <a:p>
            <a:pPr eaLnBrk="1" hangingPunct="1">
              <a:lnSpc>
                <a:spcPct val="90000"/>
              </a:lnSpc>
            </a:pPr>
            <a:r>
              <a:rPr lang="en-US" sz="2000" dirty="0">
                <a:solidFill>
                  <a:schemeClr val="bg2">
                    <a:lumMod val="40000"/>
                    <a:lumOff val="60000"/>
                  </a:schemeClr>
                </a:solidFill>
              </a:rPr>
              <a:t>Chartered Accountant</a:t>
            </a:r>
          </a:p>
          <a:p>
            <a:pPr eaLnBrk="1" hangingPunct="1">
              <a:lnSpc>
                <a:spcPct val="90000"/>
              </a:lnSpc>
            </a:pPr>
            <a:r>
              <a:rPr lang="en-US" sz="2000" dirty="0">
                <a:solidFill>
                  <a:schemeClr val="bg2">
                    <a:lumMod val="40000"/>
                    <a:lumOff val="60000"/>
                  </a:schemeClr>
                </a:solidFill>
              </a:rPr>
              <a:t>Email: ppshahandassociates@gmail.com</a:t>
            </a:r>
          </a:p>
        </p:txBody>
      </p:sp>
      <p:sp>
        <p:nvSpPr>
          <p:cNvPr id="3076" name="Rectangle 16"/>
          <p:cNvSpPr>
            <a:spLocks noGrp="1" noChangeArrowheads="1"/>
          </p:cNvSpPr>
          <p:nvPr>
            <p:ph type="sldNum" sz="quarter" idx="12"/>
          </p:nvPr>
        </p:nvSpPr>
        <p:spPr>
          <a:xfrm>
            <a:off x="9652000" y="6400800"/>
            <a:ext cx="2540000" cy="457200"/>
          </a:xfrm>
        </p:spPr>
        <p:txBody>
          <a:bodyPr/>
          <a:lstStyle/>
          <a:p>
            <a:pPr fontAlgn="base">
              <a:spcBef>
                <a:spcPct val="0"/>
              </a:spcBef>
              <a:spcAft>
                <a:spcPct val="0"/>
              </a:spcAft>
              <a:defRPr/>
            </a:pPr>
            <a:fld id="{6363C4C0-C5B2-4EF7-894B-285C97CA7693}" type="slidenum">
              <a:rPr lang="en-US" sz="1100">
                <a:solidFill>
                  <a:srgbClr val="1C1C1C"/>
                </a:solidFill>
                <a:latin typeface="Tahoma" pitchFamily="34" charset="0"/>
              </a:rPr>
              <a:pPr fontAlgn="base">
                <a:spcBef>
                  <a:spcPct val="0"/>
                </a:spcBef>
                <a:spcAft>
                  <a:spcPct val="0"/>
                </a:spcAft>
                <a:defRPr/>
              </a:pPr>
              <a:t>1</a:t>
            </a:fld>
            <a:endParaRPr lang="en-US" sz="1100" dirty="0">
              <a:solidFill>
                <a:srgbClr val="1C1C1C"/>
              </a:solidFill>
              <a:latin typeface="Tahoma" pitchFamily="34" charset="0"/>
            </a:endParaRPr>
          </a:p>
        </p:txBody>
      </p:sp>
      <p:sp>
        <p:nvSpPr>
          <p:cNvPr id="7"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74749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10"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7172" name="Slide Number Placeholder 5"/>
          <p:cNvSpPr>
            <a:spLocks noGrp="1"/>
          </p:cNvSpPr>
          <p:nvPr>
            <p:ph type="sldNum" sz="quarter" idx="12"/>
          </p:nvPr>
        </p:nvSpPr>
        <p:spPr>
          <a:xfrm>
            <a:off x="10348686" y="615254"/>
            <a:ext cx="841829" cy="457200"/>
          </a:xfrm>
        </p:spPr>
        <p:txBody>
          <a:bodyPr/>
          <a:lstStyle/>
          <a:p>
            <a:pPr>
              <a:defRPr/>
            </a:pPr>
            <a:fld id="{73EB5B94-5E72-41E2-BE6C-9EAE851CB51F}" type="slidenum">
              <a:rPr lang="en-US" smtClean="0"/>
              <a:pPr>
                <a:defRPr/>
              </a:pPr>
              <a:t>10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78568675"/>
              </p:ext>
            </p:extLst>
          </p:nvPr>
        </p:nvGraphicFramePr>
        <p:xfrm>
          <a:off x="1529255" y="1287463"/>
          <a:ext cx="9680028" cy="5071190"/>
        </p:xfrm>
        <a:graphic>
          <a:graphicData uri="http://schemas.openxmlformats.org/drawingml/2006/table">
            <a:tbl>
              <a:tblPr firstRow="1" bandRow="1">
                <a:tableStyleId>{00A15C55-8517-42AA-B614-E9B94910E393}</a:tableStyleId>
              </a:tblPr>
              <a:tblGrid>
                <a:gridCol w="1756175">
                  <a:extLst>
                    <a:ext uri="{9D8B030D-6E8A-4147-A177-3AD203B41FA5}">
                      <a16:colId xmlns:a16="http://schemas.microsoft.com/office/drawing/2014/main" val="20000"/>
                    </a:ext>
                  </a:extLst>
                </a:gridCol>
                <a:gridCol w="7923853">
                  <a:extLst>
                    <a:ext uri="{9D8B030D-6E8A-4147-A177-3AD203B41FA5}">
                      <a16:colId xmlns:a16="http://schemas.microsoft.com/office/drawing/2014/main" val="20001"/>
                    </a:ext>
                  </a:extLst>
                </a:gridCol>
              </a:tblGrid>
              <a:tr h="5704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Section</a:t>
                      </a:r>
                    </a:p>
                    <a:p>
                      <a:pPr algn="ctr"/>
                      <a:endParaRPr lang="en-US" sz="1800" dirty="0">
                        <a:solidFill>
                          <a:schemeClr val="bg1"/>
                        </a:solidFill>
                      </a:endParaRPr>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Description</a:t>
                      </a:r>
                    </a:p>
                    <a:p>
                      <a:pPr algn="ctr"/>
                      <a:endParaRPr lang="en-US" sz="1800" dirty="0">
                        <a:solidFill>
                          <a:schemeClr val="bg1"/>
                        </a:solidFill>
                      </a:endParaRPr>
                    </a:p>
                  </a:txBody>
                  <a:tcPr>
                    <a:solidFill>
                      <a:schemeClr val="accent5">
                        <a:lumMod val="20000"/>
                        <a:lumOff val="80000"/>
                      </a:schemeClr>
                    </a:solidFill>
                  </a:tcPr>
                </a:tc>
                <a:extLst>
                  <a:ext uri="{0D108BD9-81ED-4DB2-BD59-A6C34878D82A}">
                    <a16:rowId xmlns:a16="http://schemas.microsoft.com/office/drawing/2014/main" val="10000"/>
                  </a:ext>
                </a:extLst>
              </a:tr>
              <a:tr h="949523">
                <a:tc>
                  <a:txBody>
                    <a:bodyPr/>
                    <a:lstStyle/>
                    <a:p>
                      <a:pPr algn="ctr"/>
                      <a:r>
                        <a:rPr lang="en-US" sz="1600" dirty="0"/>
                        <a:t>3</a:t>
                      </a:r>
                    </a:p>
                  </a:txBody>
                  <a:tcPr>
                    <a:solidFill>
                      <a:schemeClr val="accent5">
                        <a:lumMod val="20000"/>
                        <a:lumOff val="80000"/>
                      </a:schemeClr>
                    </a:solidFill>
                  </a:tcPr>
                </a:tc>
                <a:tc>
                  <a:txBody>
                    <a:bodyPr/>
                    <a:lstStyle/>
                    <a:p>
                      <a:r>
                        <a:rPr lang="en-US" sz="1800" kern="1200" dirty="0"/>
                        <a:t>Dealing in foreign exchange by</a:t>
                      </a:r>
                      <a:r>
                        <a:rPr lang="en-US" sz="1800" kern="1200" baseline="0" dirty="0"/>
                        <a:t> any Person in India. Receipt by PRII without Remittance, Payment in India by PRII with a right O/I</a:t>
                      </a:r>
                      <a:endParaRPr lang="en-US" sz="1600" dirty="0"/>
                    </a:p>
                  </a:txBody>
                  <a:tcPr>
                    <a:solidFill>
                      <a:schemeClr val="accent5">
                        <a:lumMod val="20000"/>
                        <a:lumOff val="80000"/>
                      </a:schemeClr>
                    </a:solidFill>
                  </a:tcPr>
                </a:tc>
                <a:extLst>
                  <a:ext uri="{0D108BD9-81ED-4DB2-BD59-A6C34878D82A}">
                    <a16:rowId xmlns:a16="http://schemas.microsoft.com/office/drawing/2014/main" val="10001"/>
                  </a:ext>
                </a:extLst>
              </a:tr>
              <a:tr h="672733">
                <a:tc>
                  <a:txBody>
                    <a:bodyPr/>
                    <a:lstStyle/>
                    <a:p>
                      <a:pPr algn="ctr"/>
                      <a:r>
                        <a:rPr lang="en-US" sz="1600" dirty="0"/>
                        <a:t>4</a:t>
                      </a:r>
                    </a:p>
                  </a:txBody>
                  <a:tcPr>
                    <a:solidFill>
                      <a:schemeClr val="accent5">
                        <a:lumMod val="20000"/>
                        <a:lumOff val="80000"/>
                      </a:schemeClr>
                    </a:solidFill>
                  </a:tcPr>
                </a:tc>
                <a:tc>
                  <a:txBody>
                    <a:bodyPr/>
                    <a:lstStyle/>
                    <a:p>
                      <a:r>
                        <a:rPr lang="en-US" sz="1800" kern="1200" dirty="0"/>
                        <a:t>Holding of foreign exchange, Security and Immovable property</a:t>
                      </a:r>
                      <a:r>
                        <a:rPr lang="en-US" sz="1800" kern="1200" baseline="0" dirty="0"/>
                        <a:t> by PRII.</a:t>
                      </a:r>
                      <a:endParaRPr lang="en-US" sz="1600" dirty="0"/>
                    </a:p>
                  </a:txBody>
                  <a:tcPr>
                    <a:solidFill>
                      <a:schemeClr val="accent5">
                        <a:lumMod val="20000"/>
                        <a:lumOff val="80000"/>
                      </a:schemeClr>
                    </a:solidFill>
                  </a:tcPr>
                </a:tc>
                <a:extLst>
                  <a:ext uri="{0D108BD9-81ED-4DB2-BD59-A6C34878D82A}">
                    <a16:rowId xmlns:a16="http://schemas.microsoft.com/office/drawing/2014/main" val="10002"/>
                  </a:ext>
                </a:extLst>
              </a:tr>
              <a:tr h="474454">
                <a:tc>
                  <a:txBody>
                    <a:bodyPr/>
                    <a:lstStyle/>
                    <a:p>
                      <a:pPr algn="ctr"/>
                      <a:r>
                        <a:rPr lang="en-US" sz="1600" dirty="0"/>
                        <a:t>5</a:t>
                      </a:r>
                    </a:p>
                  </a:txBody>
                  <a:tcPr>
                    <a:solidFill>
                      <a:schemeClr val="accent5">
                        <a:lumMod val="20000"/>
                        <a:lumOff val="80000"/>
                      </a:schemeClr>
                    </a:solidFill>
                  </a:tcPr>
                </a:tc>
                <a:tc>
                  <a:txBody>
                    <a:bodyPr/>
                    <a:lstStyle/>
                    <a:p>
                      <a:r>
                        <a:rPr lang="en-US" sz="1800" kern="1200" dirty="0"/>
                        <a:t>Current account transactions, List and Restrictions </a:t>
                      </a:r>
                      <a:endParaRPr lang="en-US" sz="1600" dirty="0"/>
                    </a:p>
                  </a:txBody>
                  <a:tcPr>
                    <a:solidFill>
                      <a:schemeClr val="accent5">
                        <a:lumMod val="20000"/>
                        <a:lumOff val="80000"/>
                      </a:schemeClr>
                    </a:solidFill>
                  </a:tcPr>
                </a:tc>
                <a:extLst>
                  <a:ext uri="{0D108BD9-81ED-4DB2-BD59-A6C34878D82A}">
                    <a16:rowId xmlns:a16="http://schemas.microsoft.com/office/drawing/2014/main" val="10003"/>
                  </a:ext>
                </a:extLst>
              </a:tr>
              <a:tr h="474762">
                <a:tc>
                  <a:txBody>
                    <a:bodyPr/>
                    <a:lstStyle/>
                    <a:p>
                      <a:pPr algn="ctr"/>
                      <a:r>
                        <a:rPr lang="en-US" sz="1600" dirty="0"/>
                        <a:t>6</a:t>
                      </a:r>
                    </a:p>
                  </a:txBody>
                  <a:tcPr>
                    <a:solidFill>
                      <a:schemeClr val="accent5">
                        <a:lumMod val="20000"/>
                        <a:lumOff val="80000"/>
                      </a:schemeClr>
                    </a:solidFill>
                  </a:tcPr>
                </a:tc>
                <a:tc>
                  <a:txBody>
                    <a:bodyPr/>
                    <a:lstStyle/>
                    <a:p>
                      <a:r>
                        <a:rPr lang="en-US" sz="1800" kern="1200" dirty="0"/>
                        <a:t>Capital account transactions-Powers of RBI, Central</a:t>
                      </a:r>
                      <a:r>
                        <a:rPr lang="en-US" sz="1800" kern="1200" baseline="0" dirty="0"/>
                        <a:t> Govt.</a:t>
                      </a:r>
                      <a:r>
                        <a:rPr lang="en-US" sz="1800" kern="1200" dirty="0"/>
                        <a:t> and the list.</a:t>
                      </a:r>
                      <a:endParaRPr lang="en-US" sz="1600" dirty="0"/>
                    </a:p>
                  </a:txBody>
                  <a:tcPr>
                    <a:solidFill>
                      <a:schemeClr val="accent5">
                        <a:lumMod val="20000"/>
                        <a:lumOff val="80000"/>
                      </a:schemeClr>
                    </a:solidFill>
                  </a:tcPr>
                </a:tc>
                <a:extLst>
                  <a:ext uri="{0D108BD9-81ED-4DB2-BD59-A6C34878D82A}">
                    <a16:rowId xmlns:a16="http://schemas.microsoft.com/office/drawing/2014/main" val="10004"/>
                  </a:ext>
                </a:extLst>
              </a:tr>
              <a:tr h="672733">
                <a:tc>
                  <a:txBody>
                    <a:bodyPr/>
                    <a:lstStyle/>
                    <a:p>
                      <a:pPr algn="ctr"/>
                      <a:r>
                        <a:rPr lang="en-US" sz="1600" dirty="0"/>
                        <a:t>7</a:t>
                      </a:r>
                    </a:p>
                  </a:txBody>
                  <a:tcPr>
                    <a:solidFill>
                      <a:schemeClr val="accent5">
                        <a:lumMod val="20000"/>
                        <a:lumOff val="80000"/>
                      </a:schemeClr>
                    </a:solidFill>
                  </a:tcPr>
                </a:tc>
                <a:tc>
                  <a:txBody>
                    <a:bodyPr/>
                    <a:lstStyle/>
                    <a:p>
                      <a:r>
                        <a:rPr lang="en-US" sz="1800" kern="1200" dirty="0"/>
                        <a:t>Export of goods and services- Declaration, Information, Direction to receive FE.</a:t>
                      </a:r>
                      <a:endParaRPr lang="en-US" sz="1600" dirty="0"/>
                    </a:p>
                  </a:txBody>
                  <a:tcPr>
                    <a:solidFill>
                      <a:schemeClr val="accent5">
                        <a:lumMod val="20000"/>
                        <a:lumOff val="80000"/>
                      </a:schemeClr>
                    </a:solidFill>
                  </a:tcPr>
                </a:tc>
                <a:extLst>
                  <a:ext uri="{0D108BD9-81ED-4DB2-BD59-A6C34878D82A}">
                    <a16:rowId xmlns:a16="http://schemas.microsoft.com/office/drawing/2014/main" val="10005"/>
                  </a:ext>
                </a:extLst>
              </a:tr>
              <a:tr h="514172">
                <a:tc>
                  <a:txBody>
                    <a:bodyPr/>
                    <a:lstStyle/>
                    <a:p>
                      <a:pPr algn="ctr"/>
                      <a:r>
                        <a:rPr lang="en-US" sz="1600" dirty="0"/>
                        <a:t>8</a:t>
                      </a:r>
                    </a:p>
                  </a:txBody>
                  <a:tcPr>
                    <a:solidFill>
                      <a:schemeClr val="accent5">
                        <a:lumMod val="20000"/>
                        <a:lumOff val="80000"/>
                      </a:schemeClr>
                    </a:solidFill>
                  </a:tcPr>
                </a:tc>
                <a:tc>
                  <a:txBody>
                    <a:bodyPr/>
                    <a:lstStyle/>
                    <a:p>
                      <a:r>
                        <a:rPr lang="en-US" sz="1800" kern="1200" dirty="0"/>
                        <a:t>Realisation and repatriation of foreign exchange</a:t>
                      </a:r>
                      <a:endParaRPr lang="en-US" sz="1600" dirty="0"/>
                    </a:p>
                  </a:txBody>
                  <a:tcPr>
                    <a:solidFill>
                      <a:schemeClr val="accent5">
                        <a:lumMod val="20000"/>
                        <a:lumOff val="80000"/>
                      </a:schemeClr>
                    </a:solidFill>
                  </a:tcPr>
                </a:tc>
                <a:extLst>
                  <a:ext uri="{0D108BD9-81ED-4DB2-BD59-A6C34878D82A}">
                    <a16:rowId xmlns:a16="http://schemas.microsoft.com/office/drawing/2014/main" val="10006"/>
                  </a:ext>
                </a:extLst>
              </a:tr>
              <a:tr h="672733">
                <a:tc>
                  <a:txBody>
                    <a:bodyPr/>
                    <a:lstStyle/>
                    <a:p>
                      <a:pPr algn="ctr"/>
                      <a:r>
                        <a:rPr lang="en-US" sz="1600" dirty="0"/>
                        <a:t>9</a:t>
                      </a:r>
                    </a:p>
                  </a:txBody>
                  <a:tcPr>
                    <a:solidFill>
                      <a:schemeClr val="accent5">
                        <a:lumMod val="20000"/>
                        <a:lumOff val="80000"/>
                      </a:schemeClr>
                    </a:solidFill>
                  </a:tcPr>
                </a:tc>
                <a:tc>
                  <a:txBody>
                    <a:bodyPr/>
                    <a:lstStyle/>
                    <a:p>
                      <a:r>
                        <a:rPr lang="en-US" sz="1800" kern="1200" dirty="0"/>
                        <a:t>Exemption from realization and repatriation in certain cases</a:t>
                      </a:r>
                    </a:p>
                    <a:p>
                      <a:r>
                        <a:rPr lang="en-US" sz="1800" kern="1200" dirty="0"/>
                        <a:t>And possession of FE</a:t>
                      </a:r>
                      <a:r>
                        <a:rPr lang="en-US" sz="1800" kern="1200" baseline="0" dirty="0"/>
                        <a:t> </a:t>
                      </a:r>
                      <a:endParaRPr lang="en-US" sz="1600" dirty="0"/>
                    </a:p>
                  </a:txBody>
                  <a:tcP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
        <p:nvSpPr>
          <p:cNvPr id="8" name="Rectangle 4"/>
          <p:cNvSpPr txBox="1">
            <a:spLocks noChangeArrowheads="1"/>
          </p:cNvSpPr>
          <p:nvPr/>
        </p:nvSpPr>
        <p:spPr bwMode="auto">
          <a:xfrm>
            <a:off x="1529255" y="138113"/>
            <a:ext cx="8405321"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eaLnBrk="1" hangingPunct="1"/>
            <a:r>
              <a:rPr lang="en-US" sz="3200" kern="0" dirty="0"/>
              <a:t>Important Provisions of FEMA (cont’d)</a:t>
            </a:r>
          </a:p>
        </p:txBody>
      </p:sp>
    </p:spTree>
    <p:extLst>
      <p:ext uri="{BB962C8B-B14F-4D97-AF65-F5344CB8AC3E}">
        <p14:creationId xmlns:p14="http://schemas.microsoft.com/office/powerpoint/2010/main" val="26058244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52400"/>
            <a:ext cx="10515600" cy="6186309"/>
          </a:xfrm>
          <a:prstGeom prst="rect">
            <a:avLst/>
          </a:prstGeom>
          <a:noFill/>
        </p:spPr>
        <p:txBody>
          <a:bodyPr wrap="square" rtlCol="0">
            <a:spAutoFit/>
          </a:bodyPr>
          <a:lstStyle/>
          <a:p>
            <a:r>
              <a:rPr lang="en-IN" sz="2000" b="1" dirty="0"/>
              <a:t>CASE STUDY  - 4</a:t>
            </a:r>
            <a:endParaRPr lang="en-US" sz="2000" dirty="0"/>
          </a:p>
          <a:p>
            <a:r>
              <a:rPr lang="en-IN" b="1" dirty="0"/>
              <a:t> </a:t>
            </a:r>
            <a:endParaRPr lang="en-US" dirty="0"/>
          </a:p>
          <a:p>
            <a:r>
              <a:rPr lang="en-IN" b="1" dirty="0"/>
              <a:t>Repatriation of Section 6(4) assets to India</a:t>
            </a:r>
            <a:endParaRPr lang="en-US" sz="2400" dirty="0"/>
          </a:p>
          <a:p>
            <a:pPr marL="174625" lvl="1" indent="-174625">
              <a:buFont typeface="Arial" panose="020B0604020202020204" pitchFamily="34" charset="0"/>
              <a:buChar char="•"/>
            </a:pPr>
            <a:r>
              <a:rPr lang="en-US" dirty="0"/>
              <a:t> Mr. ‘A’ and Mr. ‘B’ who are brothers were born in Kenya, Africa. Their grand-father, father and uncle (all now deceased) had migrated to Africa since 1920s and had set up various businesses in various parts of Africa including Uganda, Kenya, Tanzania and Nigeria and had also expanded the businesses in South East Asia, Middle East, Afghanistan, Kazakhstan, etc. These businesses comprised of diverse areas including trading in natural resources, manufacturing of various hardware products, chemicals, resins and polymers, etc. In 1975, the family set up a company in India and ventured into India in manufacture of plastic products which was listed in late 80s.</a:t>
            </a:r>
          </a:p>
          <a:p>
            <a:pPr marL="174625" lvl="1" indent="-174625">
              <a:buFont typeface="Arial" panose="020B0604020202020204" pitchFamily="34" charset="0"/>
              <a:buChar char="•"/>
            </a:pPr>
            <a:r>
              <a:rPr lang="en-US" dirty="0"/>
              <a:t>Since completion of their education in 1970s and 1980s, both the brothers have been engaged in managing the various businesses and assets of the family. </a:t>
            </a:r>
          </a:p>
          <a:p>
            <a:pPr marL="174625" lvl="1" indent="-174625">
              <a:buFont typeface="Arial" panose="020B0604020202020204" pitchFamily="34" charset="0"/>
              <a:buChar char="•"/>
            </a:pPr>
            <a:r>
              <a:rPr lang="en-US" dirty="0"/>
              <a:t>Due to political turmoil in Africa, both brothers sought citizenship of UK and obtained British passport in 1980. Most of the Indian business community in Africa followed a practice of keeping the asset base to as low as possible in Africa, while continuing to carry on the business there keeping low value-added job function in Africa.  The profits in Africa were generally kept to a level of not more than required and most of the profits were attributed to entities outside Africa through effective transfer pricing acceptable in Africa.  Further, all investments were held through the trusts set up and investment companies incorporated outside Africa.</a:t>
            </a:r>
          </a:p>
          <a:p>
            <a:pPr marL="174625" lvl="1" indent="-174625">
              <a:buFont typeface="Arial" panose="020B0604020202020204" pitchFamily="34" charset="0"/>
              <a:buChar char="•"/>
            </a:pPr>
            <a:r>
              <a:rPr lang="en-US" dirty="0"/>
              <a:t>From FY 2002-2003 onwards, both the brothers started spending more time in India as the business in India demanded more attention primarily due to the expansion. Accordingly, they  became residents under FEMA and under the Income-Tax Act, 1961.</a:t>
            </a:r>
            <a:endParaRPr lang="en-US" dirty="0">
              <a:highlight>
                <a:srgbClr val="FFFF00"/>
              </a:highlight>
            </a:endParaRPr>
          </a:p>
        </p:txBody>
      </p:sp>
      <p:sp>
        <p:nvSpPr>
          <p:cNvPr id="5" name="Slide Number Placeholder 4">
            <a:extLst>
              <a:ext uri="{FF2B5EF4-FFF2-40B4-BE49-F238E27FC236}">
                <a16:creationId xmlns:a16="http://schemas.microsoft.com/office/drawing/2014/main" id="{015753FB-0C11-4051-96BC-58FC2924D3C1}"/>
              </a:ext>
            </a:extLst>
          </p:cNvPr>
          <p:cNvSpPr>
            <a:spLocks noGrp="1"/>
          </p:cNvSpPr>
          <p:nvPr>
            <p:ph type="sldNum" sz="quarter" idx="12"/>
          </p:nvPr>
        </p:nvSpPr>
        <p:spPr/>
        <p:txBody>
          <a:bodyPr/>
          <a:lstStyle/>
          <a:p>
            <a:fld id="{43D32433-3E3D-4177-97A5-E30E6380AC8C}" type="slidenum">
              <a:rPr lang="en-US" smtClean="0"/>
              <a:t>100</a:t>
            </a:fld>
            <a:endParaRPr lang="en-US" dirty="0"/>
          </a:p>
        </p:txBody>
      </p:sp>
    </p:spTree>
    <p:extLst>
      <p:ext uri="{BB962C8B-B14F-4D97-AF65-F5344CB8AC3E}">
        <p14:creationId xmlns:p14="http://schemas.microsoft.com/office/powerpoint/2010/main" val="21344499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116" y="107576"/>
            <a:ext cx="10515600" cy="6417141"/>
          </a:xfrm>
          <a:prstGeom prst="rect">
            <a:avLst/>
          </a:prstGeom>
          <a:noFill/>
        </p:spPr>
        <p:txBody>
          <a:bodyPr wrap="square" rtlCol="0">
            <a:spAutoFit/>
          </a:bodyPr>
          <a:lstStyle/>
          <a:p>
            <a:r>
              <a:rPr lang="en-IN" sz="2000" b="1" dirty="0"/>
              <a:t>CASE STUDY  - 4</a:t>
            </a:r>
            <a:endParaRPr lang="en-US" sz="2000" dirty="0"/>
          </a:p>
          <a:p>
            <a:r>
              <a:rPr lang="en-IN" sz="1700" b="1" dirty="0"/>
              <a:t> </a:t>
            </a:r>
            <a:endParaRPr lang="en-US" sz="1700" dirty="0"/>
          </a:p>
          <a:p>
            <a:r>
              <a:rPr lang="en-IN" sz="1700" b="1" dirty="0"/>
              <a:t>Repatriation of Section 6(4) assets to India</a:t>
            </a:r>
            <a:endParaRPr lang="en-US" sz="1700" dirty="0"/>
          </a:p>
          <a:p>
            <a:pPr marL="349250" lvl="1" indent="-228600">
              <a:buFont typeface="Arial" panose="020B0604020202020204" pitchFamily="34" charset="0"/>
              <a:buChar char="•"/>
            </a:pPr>
            <a:r>
              <a:rPr lang="en-US" sz="1700" dirty="0"/>
              <a:t>During the period that they were resident in India, they continued to hold personal joint bank accounts that were opened outside India prior to their becoming resident in India in which both of them  held 1/2 ownership rights &amp; interests. Income generated from their aforesaid African territories was deposited in such joint bank accounts held abroad which are permissible to be held under section 6(4) of FEMA even after becoming residents in India under FEMA;</a:t>
            </a:r>
          </a:p>
          <a:p>
            <a:pPr marL="349250" lvl="1" indent="-228600">
              <a:buFont typeface="Arial" panose="020B0604020202020204" pitchFamily="34" charset="0"/>
              <a:buChar char="•"/>
            </a:pPr>
            <a:r>
              <a:rPr lang="en-US" sz="1700" dirty="0"/>
              <a:t>Further, the proceeds of whatever disinvestments of their foreign assets that were made were  deposited in the said joint foreign bank accounts abroad. None of these foreign investments were made from India but were made only from foreign resources available to them prior to their returning to India. </a:t>
            </a:r>
          </a:p>
          <a:p>
            <a:pPr marL="349250" lvl="1" indent="-228600">
              <a:buFont typeface="Arial" panose="020B0604020202020204" pitchFamily="34" charset="0"/>
              <a:buChar char="•"/>
            </a:pPr>
            <a:r>
              <a:rPr lang="en-US" sz="1700" dirty="0"/>
              <a:t>As they are Residents in India, they have disclosed the joint foreign bank accounts and other assets in their Indian tax return. Moreover, the deposits into their personal joint bank accounts have been accepted by the tax authority in India as income earned outside India and taxes have been paid on such deposits as applicable Indian taxes. Further, the said deposits are retained abroad as permissible under FEMA.</a:t>
            </a:r>
          </a:p>
          <a:p>
            <a:r>
              <a:rPr lang="en-US" sz="1700" dirty="0"/>
              <a:t> </a:t>
            </a:r>
          </a:p>
          <a:p>
            <a:r>
              <a:rPr lang="en-US" sz="1700" b="1" u="sng" dirty="0"/>
              <a:t>Issues for discussion under FEMA:</a:t>
            </a:r>
            <a:endParaRPr lang="en-US" sz="1700" dirty="0"/>
          </a:p>
          <a:p>
            <a:pPr lvl="0"/>
            <a:r>
              <a:rPr lang="en-US" sz="1700" dirty="0"/>
              <a:t>As the deposits were received in their personal joint bank accounts, can it be said that such deposits are in the nature of personal income from business conducted from India while they are resident? If yes, what are the implications under FEMA especially considering provisions of Section 8 and FEMA Ntf. 23(R) - Exports of goods and Services</a:t>
            </a:r>
          </a:p>
          <a:p>
            <a:pPr lvl="0"/>
            <a:r>
              <a:rPr lang="en-US" sz="1700" dirty="0"/>
              <a:t>Would it have made a difference if the foreign sources of income were in corporate form instead of being received in personal bank accounts?</a:t>
            </a:r>
          </a:p>
        </p:txBody>
      </p:sp>
      <p:sp>
        <p:nvSpPr>
          <p:cNvPr id="5" name="Slide Number Placeholder 4">
            <a:extLst>
              <a:ext uri="{FF2B5EF4-FFF2-40B4-BE49-F238E27FC236}">
                <a16:creationId xmlns:a16="http://schemas.microsoft.com/office/drawing/2014/main" id="{483D5406-FDA3-4065-B973-922EDEA6901C}"/>
              </a:ext>
            </a:extLst>
          </p:cNvPr>
          <p:cNvSpPr>
            <a:spLocks noGrp="1"/>
          </p:cNvSpPr>
          <p:nvPr>
            <p:ph type="sldNum" sz="quarter" idx="12"/>
          </p:nvPr>
        </p:nvSpPr>
        <p:spPr/>
        <p:txBody>
          <a:bodyPr/>
          <a:lstStyle/>
          <a:p>
            <a:fld id="{43D32433-3E3D-4177-97A5-E30E6380AC8C}" type="slidenum">
              <a:rPr lang="en-US" smtClean="0"/>
              <a:t>101</a:t>
            </a:fld>
            <a:endParaRPr lang="en-US" dirty="0"/>
          </a:p>
        </p:txBody>
      </p:sp>
    </p:spTree>
    <p:extLst>
      <p:ext uri="{BB962C8B-B14F-4D97-AF65-F5344CB8AC3E}">
        <p14:creationId xmlns:p14="http://schemas.microsoft.com/office/powerpoint/2010/main" val="20672616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799" y="0"/>
            <a:ext cx="10515600" cy="6186309"/>
          </a:xfrm>
          <a:prstGeom prst="rect">
            <a:avLst/>
          </a:prstGeom>
          <a:noFill/>
        </p:spPr>
        <p:txBody>
          <a:bodyPr wrap="square" rtlCol="0">
            <a:spAutoFit/>
          </a:bodyPr>
          <a:lstStyle/>
          <a:p>
            <a:endParaRPr lang="en-IN" b="1" dirty="0"/>
          </a:p>
          <a:p>
            <a:r>
              <a:rPr lang="en-IN" b="1" dirty="0"/>
              <a:t>CASE STUDY  - 4 </a:t>
            </a:r>
          </a:p>
          <a:p>
            <a:endParaRPr lang="en-IN" b="1" dirty="0"/>
          </a:p>
          <a:p>
            <a:r>
              <a:rPr lang="en-IN" b="1" dirty="0"/>
              <a:t>Overview of Legal Provisions</a:t>
            </a:r>
            <a:endParaRPr lang="en-US" dirty="0"/>
          </a:p>
          <a:p>
            <a:endParaRPr lang="en-IN" b="1" dirty="0"/>
          </a:p>
          <a:p>
            <a:pPr marL="400050" indent="-400050">
              <a:buFont typeface="+mj-lt"/>
              <a:buAutoNum type="romanLcPeriod"/>
            </a:pPr>
            <a:r>
              <a:rPr lang="en-US" dirty="0"/>
              <a:t>Section 8 Realisation and repatriation of foreign exchange.—Save as otherwise provided in this Act, where any amount of foreign exchange is due or has accrued to any person resident in India, such person shall take all reasonable steps to realise and repatriate to India such foreign exchange within such period and in such manner as may be specified by the Reserve Bank</a:t>
            </a:r>
          </a:p>
          <a:p>
            <a:pPr marL="400050" indent="-400050">
              <a:buFont typeface="+mj-lt"/>
              <a:buAutoNum type="romanLcPeriod"/>
            </a:pPr>
            <a:endParaRPr lang="en-US" dirty="0"/>
          </a:p>
          <a:p>
            <a:pPr marL="400050" indent="-400050">
              <a:buFont typeface="+mj-lt"/>
              <a:buAutoNum type="romanLcPeriod"/>
            </a:pPr>
            <a:r>
              <a:rPr lang="en-US" dirty="0"/>
              <a:t>Notification 23(R) – Timeline for realization of export proceeds is 9 months from the date of providing the service or export of goods.</a:t>
            </a:r>
          </a:p>
          <a:p>
            <a:pPr marL="400050" indent="-400050">
              <a:buFont typeface="+mj-lt"/>
              <a:buAutoNum type="romanLcPeriod"/>
            </a:pPr>
            <a:endParaRPr lang="en-IN" dirty="0"/>
          </a:p>
          <a:p>
            <a:pPr marL="400050" indent="-400050">
              <a:buFont typeface="+mj-lt"/>
              <a:buAutoNum type="romanLcPeriod"/>
            </a:pPr>
            <a:r>
              <a:rPr lang="en-IN" dirty="0"/>
              <a:t>Circular 90</a:t>
            </a:r>
          </a:p>
          <a:p>
            <a:pPr marL="742950" lvl="1" indent="-285750">
              <a:buFont typeface="Arial" panose="020B0604020202020204" pitchFamily="34" charset="0"/>
              <a:buChar char="•"/>
            </a:pPr>
            <a:r>
              <a:rPr lang="en-IN" dirty="0"/>
              <a:t>As per the circular A.P. (DIR Series) Circular No. 90 issued by RBI, it is clarified that Section 6(4) includes the following transaction:</a:t>
            </a:r>
          </a:p>
          <a:p>
            <a:pPr marL="1200150" lvl="2" indent="-285750">
              <a:buFont typeface="Wingdings" panose="05000000000000000000" pitchFamily="2" charset="2"/>
              <a:buChar char="Ø"/>
            </a:pPr>
            <a:r>
              <a:rPr lang="en-US" dirty="0"/>
              <a:t>Income earned through employment or business or vocation outside India taken up or commenced while such person was resident outside India, or from investments made while such person was resident outside India, or from gift or inheritance received while such a person was resident outside India</a:t>
            </a:r>
          </a:p>
          <a:p>
            <a:pPr marL="1200150" lvl="2" indent="-285750">
              <a:buFont typeface="Wingdings" panose="05000000000000000000" pitchFamily="2" charset="2"/>
              <a:buChar char="Ø"/>
            </a:pPr>
            <a:r>
              <a:rPr lang="en-US" dirty="0"/>
              <a:t>The income earned by A and B was income generated via business which was commenced before they become residents in India</a:t>
            </a:r>
          </a:p>
        </p:txBody>
      </p:sp>
      <p:sp>
        <p:nvSpPr>
          <p:cNvPr id="5" name="Slide Number Placeholder 4">
            <a:extLst>
              <a:ext uri="{FF2B5EF4-FFF2-40B4-BE49-F238E27FC236}">
                <a16:creationId xmlns:a16="http://schemas.microsoft.com/office/drawing/2014/main" id="{6F7B2CEF-AF7A-492D-B78E-38738EE70B32}"/>
              </a:ext>
            </a:extLst>
          </p:cNvPr>
          <p:cNvSpPr>
            <a:spLocks noGrp="1"/>
          </p:cNvSpPr>
          <p:nvPr>
            <p:ph type="sldNum" sz="quarter" idx="12"/>
          </p:nvPr>
        </p:nvSpPr>
        <p:spPr/>
        <p:txBody>
          <a:bodyPr/>
          <a:lstStyle/>
          <a:p>
            <a:fld id="{43D32433-3E3D-4177-97A5-E30E6380AC8C}" type="slidenum">
              <a:rPr lang="en-US" smtClean="0"/>
              <a:t>102</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792633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799" y="0"/>
            <a:ext cx="10515600" cy="6663363"/>
          </a:xfrm>
          <a:prstGeom prst="rect">
            <a:avLst/>
          </a:prstGeom>
          <a:noFill/>
        </p:spPr>
        <p:txBody>
          <a:bodyPr wrap="square" rtlCol="0">
            <a:spAutoFit/>
          </a:bodyPr>
          <a:lstStyle/>
          <a:p>
            <a:r>
              <a:rPr lang="en-IN" b="1" dirty="0"/>
              <a:t>CASE STUDY  - 4 - SOLUTION</a:t>
            </a:r>
          </a:p>
          <a:p>
            <a:endParaRPr lang="en-US" dirty="0"/>
          </a:p>
          <a:p>
            <a:r>
              <a:rPr lang="en-IN" sz="1700" dirty="0"/>
              <a:t>Section 6(4) states that a PRII can only hold, own, transfer or invest in </a:t>
            </a:r>
            <a:r>
              <a:rPr lang="en-US" sz="1700" u="sng" dirty="0"/>
              <a:t>foreign currency</a:t>
            </a:r>
            <a:r>
              <a:rPr lang="en-US" sz="1700" dirty="0"/>
              <a:t>, </a:t>
            </a:r>
            <a:r>
              <a:rPr lang="en-US" sz="1700" u="sng" dirty="0"/>
              <a:t>foreign security</a:t>
            </a:r>
            <a:r>
              <a:rPr lang="en-US" sz="1700" dirty="0"/>
              <a:t> or any </a:t>
            </a:r>
            <a:r>
              <a:rPr lang="en-US" sz="1700" u="sng" dirty="0"/>
              <a:t>immovable property </a:t>
            </a:r>
            <a:r>
              <a:rPr lang="en-US" sz="1700" dirty="0"/>
              <a:t>situated outside India if such currency, security or property was acquired, held or owned by such person when he was resident outside India or inherited from a person who was resident outside India.</a:t>
            </a:r>
          </a:p>
          <a:p>
            <a:endParaRPr lang="en-IN" sz="1700" dirty="0"/>
          </a:p>
          <a:p>
            <a:r>
              <a:rPr lang="en-IN" sz="1700" dirty="0"/>
              <a:t>By plain reading of the above provision, one may conclude that it refers only to foreign assets in the nature of (i) currency, (ii) security, and (iii) immovable property. However, RBI clarified vide Cir. No. 90 that </a:t>
            </a:r>
            <a:r>
              <a:rPr lang="en-US" sz="1700" dirty="0"/>
              <a:t>Section 6(4) includes income earned through employment or business or vocation outside India taken up or commenced while such person was resident outside India.</a:t>
            </a:r>
            <a:endParaRPr lang="en-IN" sz="1700" dirty="0"/>
          </a:p>
          <a:p>
            <a:endParaRPr lang="en-IN" sz="1700" dirty="0"/>
          </a:p>
          <a:p>
            <a:r>
              <a:rPr lang="en-US" sz="1700" dirty="0"/>
              <a:t>The income earned by A and B was income generated via business which was commenced before they become residents in India. One may therefore take a valid stand that since the income generated by A and B is from a business already commenced when non-resident, the income is not required to get repatriated as it falls under provisions of section 6(4) r.w. Circular 90.</a:t>
            </a:r>
          </a:p>
          <a:p>
            <a:endParaRPr lang="en-IN" sz="1700" dirty="0"/>
          </a:p>
          <a:p>
            <a:r>
              <a:rPr lang="en-IN" sz="1700" dirty="0"/>
              <a:t>But in case A and B are unable to substantiate the above facts by way of adequate documentation about the business having been commenced by them while non-resident as well as the nature of current income being received from the conduct of such old business, they may find it difficult to make a case with the regulators in India. In such a situation, as the income has been received by them in their personal bank accounts, the income may be determined as one from export of services rendered from India keeping in view that they are now resident in India. Accordingly, A and B are required to repatriate the income received in their foreign personal bank account as required by Section 8 of FEMA and Sec 7 read with Notification 23(R). </a:t>
            </a:r>
            <a:endParaRPr lang="en-IN" b="1" dirty="0"/>
          </a:p>
        </p:txBody>
      </p:sp>
      <p:sp>
        <p:nvSpPr>
          <p:cNvPr id="5" name="Slide Number Placeholder 4">
            <a:extLst>
              <a:ext uri="{FF2B5EF4-FFF2-40B4-BE49-F238E27FC236}">
                <a16:creationId xmlns:a16="http://schemas.microsoft.com/office/drawing/2014/main" id="{A5BABA8A-F4F1-41B3-96BF-7F30BCD24E63}"/>
              </a:ext>
            </a:extLst>
          </p:cNvPr>
          <p:cNvSpPr>
            <a:spLocks noGrp="1"/>
          </p:cNvSpPr>
          <p:nvPr>
            <p:ph type="sldNum" sz="quarter" idx="12"/>
          </p:nvPr>
        </p:nvSpPr>
        <p:spPr/>
        <p:txBody>
          <a:bodyPr/>
          <a:lstStyle/>
          <a:p>
            <a:fld id="{43D32433-3E3D-4177-97A5-E30E6380AC8C}" type="slidenum">
              <a:rPr lang="en-US" smtClean="0"/>
              <a:t>103</a:t>
            </a:fld>
            <a:endParaRPr lang="en-US" dirty="0"/>
          </a:p>
        </p:txBody>
      </p:sp>
    </p:spTree>
    <p:extLst>
      <p:ext uri="{BB962C8B-B14F-4D97-AF65-F5344CB8AC3E}">
        <p14:creationId xmlns:p14="http://schemas.microsoft.com/office/powerpoint/2010/main" val="28708910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799" y="0"/>
            <a:ext cx="10515600" cy="3693319"/>
          </a:xfrm>
          <a:prstGeom prst="rect">
            <a:avLst/>
          </a:prstGeom>
          <a:noFill/>
        </p:spPr>
        <p:txBody>
          <a:bodyPr wrap="square" rtlCol="0">
            <a:spAutoFit/>
          </a:bodyPr>
          <a:lstStyle/>
          <a:p>
            <a:endParaRPr lang="en-US" b="1" dirty="0"/>
          </a:p>
          <a:p>
            <a:r>
              <a:rPr lang="en-US" b="1" dirty="0"/>
              <a:t>CASE STUDY </a:t>
            </a:r>
            <a:r>
              <a:rPr lang="en-IN" b="1" dirty="0"/>
              <a:t>4 – SOLUTION (cont’d)</a:t>
            </a:r>
          </a:p>
          <a:p>
            <a:endParaRPr lang="en-US" dirty="0"/>
          </a:p>
          <a:p>
            <a:endParaRPr lang="en-US" dirty="0"/>
          </a:p>
          <a:p>
            <a:r>
              <a:rPr lang="en-US" dirty="0"/>
              <a:t>If the said foreign business was instead in a corporate form, then such income would have been received in the bank account of the company which was set up by A and B when they were non-resident. As permitted under Section 6(4) r.w. Circular 90, repatriation of such income to India is not required and there may not have been any doubts or debate on the issue.</a:t>
            </a:r>
          </a:p>
          <a:p>
            <a:endParaRPr lang="en-US" dirty="0"/>
          </a:p>
          <a:p>
            <a:r>
              <a:rPr lang="en-US" dirty="0"/>
              <a:t>Similarly, if the said foreign business was in a corporate form and A &amp; B receive remuneration and / or dividend from the foreign company, there would have been no debate over repatriation of the same as it is not mandatory due to operation of Section 6(4) r.w. Circular 90</a:t>
            </a:r>
          </a:p>
          <a:p>
            <a:endParaRPr lang="en-IN" b="1" dirty="0"/>
          </a:p>
        </p:txBody>
      </p:sp>
      <p:sp>
        <p:nvSpPr>
          <p:cNvPr id="5" name="Slide Number Placeholder 4">
            <a:extLst>
              <a:ext uri="{FF2B5EF4-FFF2-40B4-BE49-F238E27FC236}">
                <a16:creationId xmlns:a16="http://schemas.microsoft.com/office/drawing/2014/main" id="{59AA204C-725C-4E2B-9845-B9640B5745E8}"/>
              </a:ext>
            </a:extLst>
          </p:cNvPr>
          <p:cNvSpPr>
            <a:spLocks noGrp="1"/>
          </p:cNvSpPr>
          <p:nvPr>
            <p:ph type="sldNum" sz="quarter" idx="12"/>
          </p:nvPr>
        </p:nvSpPr>
        <p:spPr/>
        <p:txBody>
          <a:bodyPr/>
          <a:lstStyle/>
          <a:p>
            <a:fld id="{43D32433-3E3D-4177-97A5-E30E6380AC8C}" type="slidenum">
              <a:rPr lang="en-US" smtClean="0"/>
              <a:t>104</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1567523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18CB5-40A9-496B-B98B-DF9F754D496E}"/>
              </a:ext>
            </a:extLst>
          </p:cNvPr>
          <p:cNvSpPr>
            <a:spLocks noGrp="1"/>
          </p:cNvSpPr>
          <p:nvPr>
            <p:ph type="title"/>
          </p:nvPr>
        </p:nvSpPr>
        <p:spPr/>
        <p:txBody>
          <a:bodyPr/>
          <a:lstStyle/>
          <a:p>
            <a:r>
              <a:rPr lang="en-US" sz="3200" dirty="0"/>
              <a:t>Foreign Exchange – Realisation,Repatriation, Surrender &amp; Exemption</a:t>
            </a:r>
          </a:p>
        </p:txBody>
      </p:sp>
      <p:sp>
        <p:nvSpPr>
          <p:cNvPr id="115716" name="Rectangle 16"/>
          <p:cNvSpPr>
            <a:spLocks noGrp="1" noChangeArrowheads="1"/>
          </p:cNvSpPr>
          <p:nvPr>
            <p:ph type="sldNum" sz="quarter" idx="12"/>
          </p:nvPr>
        </p:nvSpPr>
        <p:spPr/>
        <p:txBody>
          <a:bodyPr/>
          <a:lstStyle/>
          <a:p>
            <a:pPr>
              <a:defRPr/>
            </a:pPr>
            <a:fld id="{F2825007-C6F3-449F-A6D8-C9A1BFCD6C06}" type="slidenum">
              <a:rPr lang="en-US" smtClean="0"/>
              <a:pPr>
                <a:defRPr/>
              </a:pPr>
              <a:t>105</a:t>
            </a:fld>
            <a:endParaRPr lang="en-US" dirty="0"/>
          </a:p>
        </p:txBody>
      </p:sp>
      <p:graphicFrame>
        <p:nvGraphicFramePr>
          <p:cNvPr id="4" name="Table 3">
            <a:extLst>
              <a:ext uri="{FF2B5EF4-FFF2-40B4-BE49-F238E27FC236}">
                <a16:creationId xmlns:a16="http://schemas.microsoft.com/office/drawing/2014/main" id="{C55E27E5-DEEB-42F2-80B3-9D89036C5299}"/>
              </a:ext>
            </a:extLst>
          </p:cNvPr>
          <p:cNvGraphicFramePr>
            <a:graphicFrameLocks noGrp="1"/>
          </p:cNvGraphicFramePr>
          <p:nvPr>
            <p:extLst>
              <p:ext uri="{D42A27DB-BD31-4B8C-83A1-F6EECF244321}">
                <p14:modId xmlns:p14="http://schemas.microsoft.com/office/powerpoint/2010/main" val="3104711330"/>
              </p:ext>
            </p:extLst>
          </p:nvPr>
        </p:nvGraphicFramePr>
        <p:xfrm>
          <a:off x="512618" y="1760539"/>
          <a:ext cx="11011726" cy="4807122"/>
        </p:xfrm>
        <a:graphic>
          <a:graphicData uri="http://schemas.openxmlformats.org/drawingml/2006/table">
            <a:tbl>
              <a:tblPr firstRow="1" bandRow="1">
                <a:tableStyleId>{5202B0CA-FC54-4496-8BCA-5EF66A818D29}</a:tableStyleId>
              </a:tblPr>
              <a:tblGrid>
                <a:gridCol w="5505863">
                  <a:extLst>
                    <a:ext uri="{9D8B030D-6E8A-4147-A177-3AD203B41FA5}">
                      <a16:colId xmlns:a16="http://schemas.microsoft.com/office/drawing/2014/main" val="3389612806"/>
                    </a:ext>
                  </a:extLst>
                </a:gridCol>
                <a:gridCol w="5505863">
                  <a:extLst>
                    <a:ext uri="{9D8B030D-6E8A-4147-A177-3AD203B41FA5}">
                      <a16:colId xmlns:a16="http://schemas.microsoft.com/office/drawing/2014/main" val="2718190077"/>
                    </a:ext>
                  </a:extLst>
                </a:gridCol>
              </a:tblGrid>
              <a:tr h="513729">
                <a:tc>
                  <a:txBody>
                    <a:bodyPr/>
                    <a:lstStyle/>
                    <a:p>
                      <a:pPr algn="ctr"/>
                      <a:r>
                        <a:rPr lang="en-US" sz="1600" dirty="0"/>
                        <a:t>FEMA Ntf. (9R) [Ref. Sec. 8]</a:t>
                      </a:r>
                    </a:p>
                    <a:p>
                      <a:pPr algn="ctr"/>
                      <a:r>
                        <a:rPr lang="en-US" sz="1400" dirty="0"/>
                        <a:t>Realisation, repatriation and surrender of foreign exchange</a:t>
                      </a:r>
                    </a:p>
                  </a:txBody>
                  <a:tcPr>
                    <a:lnB w="12700" cap="flat" cmpd="sng" algn="ctr">
                      <a:solidFill>
                        <a:schemeClr val="tx1"/>
                      </a:solidFill>
                      <a:prstDash val="solid"/>
                      <a:round/>
                      <a:headEnd type="none" w="med" len="med"/>
                      <a:tailEnd type="none" w="med" len="med"/>
                    </a:lnB>
                  </a:tcPr>
                </a:tc>
                <a:tc>
                  <a:txBody>
                    <a:bodyPr/>
                    <a:lstStyle/>
                    <a:p>
                      <a:pPr algn="ctr"/>
                      <a:r>
                        <a:rPr lang="en-US" sz="1600" dirty="0"/>
                        <a:t>FEMA Ntf. 11(R) [Ref. Sec. 9]</a:t>
                      </a:r>
                    </a:p>
                    <a:p>
                      <a:pPr algn="ctr"/>
                      <a:r>
                        <a:rPr lang="en-US" sz="1400" dirty="0"/>
                        <a:t>Possession and Retention of Foreign Currency</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841613"/>
                  </a:ext>
                </a:extLst>
              </a:tr>
              <a:tr h="2368861">
                <a:tc>
                  <a:txBody>
                    <a:bodyPr/>
                    <a:lstStyle/>
                    <a:p>
                      <a:r>
                        <a:rPr lang="en-US" sz="1600" u="sng" dirty="0"/>
                        <a:t>Regn. 5</a:t>
                      </a:r>
                      <a:r>
                        <a:rPr lang="en-US" sz="1600" dirty="0"/>
                        <a:t>: In case of Person not being Resident Individual -</a:t>
                      </a:r>
                    </a:p>
                    <a:p>
                      <a:r>
                        <a:rPr lang="en-US" sz="1600" dirty="0"/>
                        <a:t>(1) Sell to AD </a:t>
                      </a:r>
                      <a:r>
                        <a:rPr lang="en-US" sz="1600" u="sng" dirty="0"/>
                        <a:t>realized foreign exchange </a:t>
                      </a:r>
                      <a:r>
                        <a:rPr lang="en-US" sz="1600" dirty="0"/>
                        <a:t>due or accrued as remuneration for services rendered, whether in or outside India, or in settlement of any lawful obligation, or an income on assets held outside India, or as inheritance, settlement or gift, within 7 days from the date of its receipt; </a:t>
                      </a:r>
                    </a:p>
                    <a:p>
                      <a:r>
                        <a:rPr lang="en-US" sz="1600" dirty="0"/>
                        <a:t>(2) in all other cases within a 90 days from the date of its receipt.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sz="1600" u="sng" dirty="0"/>
                        <a:t>Regn. 3</a:t>
                      </a:r>
                      <a:r>
                        <a:rPr lang="en-US" sz="1600" dirty="0"/>
                        <a:t>: For the purpose of Section 9 clause (a) and clause (e), the following limits are specified for possession or retention of </a:t>
                      </a:r>
                      <a:r>
                        <a:rPr lang="en-US" sz="1600" u="sng" dirty="0"/>
                        <a:t>foreign currency or foreign coins</a:t>
                      </a:r>
                      <a:r>
                        <a:rPr lang="en-US" sz="1600" dirty="0"/>
                        <a:t>:- </a:t>
                      </a:r>
                    </a:p>
                    <a:p>
                      <a:r>
                        <a:rPr lang="en-US" sz="1600" dirty="0"/>
                        <a:t>i) Possession without limit of foreign currency and coins by an authorised person within the scope of his authority; </a:t>
                      </a:r>
                    </a:p>
                    <a:p>
                      <a:r>
                        <a:rPr lang="en-US" sz="1600" dirty="0"/>
                        <a:t>ii) Possession without limit of foreign coins by any person;</a:t>
                      </a:r>
                    </a:p>
                    <a:p>
                      <a:r>
                        <a:rPr lang="en-US" sz="1600" dirty="0"/>
                        <a:t>iii)  Retention by a PRII of foreign currency notes, bank notes and travellers’ cheques upto US$ 2000 or its equivalent in aggregate, provided that such FE - </a:t>
                      </a:r>
                    </a:p>
                    <a:p>
                      <a:r>
                        <a:rPr lang="en-US" sz="1600" dirty="0"/>
                        <a:t>(a)  was acquired by him while on a visit to any place outside India by way of payment for services not arising </a:t>
                      </a:r>
                    </a:p>
                    <a:p>
                      <a:r>
                        <a:rPr lang="en-US" sz="1600" dirty="0"/>
                        <a:t>from any business in or anything done in India; or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4439022"/>
                  </a:ext>
                </a:extLst>
              </a:tr>
              <a:tr h="1728642">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321094"/>
                  </a:ext>
                </a:extLst>
              </a:tr>
            </a:tbl>
          </a:graphicData>
        </a:graphic>
      </p:graphicFrame>
    </p:spTree>
    <p:extLst>
      <p:ext uri="{BB962C8B-B14F-4D97-AF65-F5344CB8AC3E}">
        <p14:creationId xmlns:p14="http://schemas.microsoft.com/office/powerpoint/2010/main" val="15942153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18CB5-40A9-496B-B98B-DF9F754D496E}"/>
              </a:ext>
            </a:extLst>
          </p:cNvPr>
          <p:cNvSpPr>
            <a:spLocks noGrp="1"/>
          </p:cNvSpPr>
          <p:nvPr>
            <p:ph type="title"/>
          </p:nvPr>
        </p:nvSpPr>
        <p:spPr>
          <a:xfrm>
            <a:off x="534166" y="295729"/>
            <a:ext cx="10390716" cy="1143000"/>
          </a:xfrm>
        </p:spPr>
        <p:txBody>
          <a:bodyPr/>
          <a:lstStyle/>
          <a:p>
            <a:r>
              <a:rPr lang="en-US" sz="3200" dirty="0"/>
              <a:t>Foreign Exchange – Realisation,Repatriation, Surrender &amp; Exemption (cont’d)</a:t>
            </a:r>
          </a:p>
        </p:txBody>
      </p:sp>
      <p:sp>
        <p:nvSpPr>
          <p:cNvPr id="115716" name="Rectangle 16"/>
          <p:cNvSpPr>
            <a:spLocks noGrp="1" noChangeArrowheads="1"/>
          </p:cNvSpPr>
          <p:nvPr>
            <p:ph type="sldNum" sz="quarter" idx="12"/>
          </p:nvPr>
        </p:nvSpPr>
        <p:spPr/>
        <p:txBody>
          <a:bodyPr/>
          <a:lstStyle/>
          <a:p>
            <a:pPr>
              <a:defRPr/>
            </a:pPr>
            <a:fld id="{F2825007-C6F3-449F-A6D8-C9A1BFCD6C06}" type="slidenum">
              <a:rPr lang="en-US" smtClean="0"/>
              <a:pPr>
                <a:defRPr/>
              </a:pPr>
              <a:t>106</a:t>
            </a:fld>
            <a:endParaRPr lang="en-US" dirty="0"/>
          </a:p>
        </p:txBody>
      </p:sp>
      <p:graphicFrame>
        <p:nvGraphicFramePr>
          <p:cNvPr id="4" name="Table 3">
            <a:extLst>
              <a:ext uri="{FF2B5EF4-FFF2-40B4-BE49-F238E27FC236}">
                <a16:creationId xmlns:a16="http://schemas.microsoft.com/office/drawing/2014/main" id="{C55E27E5-DEEB-42F2-80B3-9D89036C5299}"/>
              </a:ext>
            </a:extLst>
          </p:cNvPr>
          <p:cNvGraphicFramePr>
            <a:graphicFrameLocks noGrp="1"/>
          </p:cNvGraphicFramePr>
          <p:nvPr>
            <p:extLst>
              <p:ext uri="{D42A27DB-BD31-4B8C-83A1-F6EECF244321}">
                <p14:modId xmlns:p14="http://schemas.microsoft.com/office/powerpoint/2010/main" val="2034565104"/>
              </p:ext>
            </p:extLst>
          </p:nvPr>
        </p:nvGraphicFramePr>
        <p:xfrm>
          <a:off x="389987" y="1291939"/>
          <a:ext cx="11411091" cy="5438947"/>
        </p:xfrm>
        <a:graphic>
          <a:graphicData uri="http://schemas.openxmlformats.org/drawingml/2006/table">
            <a:tbl>
              <a:tblPr firstRow="1" bandRow="1">
                <a:tableStyleId>{5202B0CA-FC54-4496-8BCA-5EF66A818D29}</a:tableStyleId>
              </a:tblPr>
              <a:tblGrid>
                <a:gridCol w="6098818">
                  <a:extLst>
                    <a:ext uri="{9D8B030D-6E8A-4147-A177-3AD203B41FA5}">
                      <a16:colId xmlns:a16="http://schemas.microsoft.com/office/drawing/2014/main" val="3389612806"/>
                    </a:ext>
                  </a:extLst>
                </a:gridCol>
                <a:gridCol w="5312273">
                  <a:extLst>
                    <a:ext uri="{9D8B030D-6E8A-4147-A177-3AD203B41FA5}">
                      <a16:colId xmlns:a16="http://schemas.microsoft.com/office/drawing/2014/main" val="2718190077"/>
                    </a:ext>
                  </a:extLst>
                </a:gridCol>
              </a:tblGrid>
              <a:tr h="595629">
                <a:tc>
                  <a:txBody>
                    <a:bodyPr/>
                    <a:lstStyle/>
                    <a:p>
                      <a:pPr algn="ctr"/>
                      <a:r>
                        <a:rPr lang="en-US" sz="1600" dirty="0"/>
                        <a:t>FEMA Ntf. (9R)</a:t>
                      </a:r>
                    </a:p>
                    <a:p>
                      <a:pPr algn="ctr"/>
                      <a:r>
                        <a:rPr lang="en-US" sz="1400" dirty="0"/>
                        <a:t>Realisation, repatriation and surrender of foreign exchange</a:t>
                      </a:r>
                    </a:p>
                  </a:txBody>
                  <a:tcPr>
                    <a:lnB w="12700" cap="flat" cmpd="sng" algn="ctr">
                      <a:solidFill>
                        <a:schemeClr val="tx1"/>
                      </a:solidFill>
                      <a:prstDash val="solid"/>
                      <a:round/>
                      <a:headEnd type="none" w="med" len="med"/>
                      <a:tailEnd type="none" w="med" len="med"/>
                    </a:lnB>
                  </a:tcPr>
                </a:tc>
                <a:tc>
                  <a:txBody>
                    <a:bodyPr/>
                    <a:lstStyle/>
                    <a:p>
                      <a:pPr algn="ctr"/>
                      <a:r>
                        <a:rPr lang="en-US" sz="1800" dirty="0"/>
                        <a:t>FEMA </a:t>
                      </a:r>
                      <a:r>
                        <a:rPr lang="en-US" sz="1800" dirty="0" err="1"/>
                        <a:t>Ntf</a:t>
                      </a:r>
                      <a:r>
                        <a:rPr lang="en-US" sz="1800" dirty="0"/>
                        <a:t>. 11(R) [Ref. Sec. 9]</a:t>
                      </a:r>
                    </a:p>
                    <a:p>
                      <a:pPr algn="ctr"/>
                      <a:r>
                        <a:rPr lang="en-US" sz="1600" dirty="0"/>
                        <a:t>Possession and Retention of Foreign Currency</a:t>
                      </a:r>
                      <a:r>
                        <a:rPr lang="en-US" sz="1600" dirty="0">
                          <a:solidFill>
                            <a:schemeClr val="tx1"/>
                          </a:solidFill>
                        </a:rPr>
                        <a:t>  </a:t>
                      </a:r>
                      <a:endParaRPr lang="en-US" sz="1400" dirty="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841613"/>
                  </a:ext>
                </a:extLst>
              </a:tr>
              <a:tr h="2710113">
                <a:tc>
                  <a:txBody>
                    <a:bodyPr/>
                    <a:lstStyle/>
                    <a:p>
                      <a:r>
                        <a:rPr lang="en-US" sz="1600" u="sng" dirty="0" err="1"/>
                        <a:t>Regn</a:t>
                      </a:r>
                      <a:r>
                        <a:rPr lang="en-US" sz="1600" u="sng" dirty="0"/>
                        <a:t>. 6</a:t>
                      </a:r>
                      <a:r>
                        <a:rPr lang="en-US" sz="1600" dirty="0"/>
                        <a:t>: In case of Person not being Resident Individual – </a:t>
                      </a:r>
                    </a:p>
                    <a:p>
                      <a:pPr marL="0" indent="0">
                        <a:buNone/>
                      </a:pPr>
                      <a:r>
                        <a:rPr lang="en-US" sz="1600" dirty="0"/>
                        <a:t>(1) Unspent or unused </a:t>
                      </a:r>
                      <a:r>
                        <a:rPr lang="en-US" sz="1600" u="sng" dirty="0"/>
                        <a:t>FE purchased / acquired </a:t>
                      </a:r>
                      <a:r>
                        <a:rPr lang="en-US" sz="1600" dirty="0"/>
                        <a:t>for any purpose as per declaration to be surrendered within 60 days of purchase / acquisition by him.</a:t>
                      </a:r>
                    </a:p>
                    <a:p>
                      <a:pPr marL="0" indent="0">
                        <a:buNone/>
                      </a:pPr>
                      <a:r>
                        <a:rPr lang="en-US" sz="1600" dirty="0"/>
                        <a:t>(2) However, if above </a:t>
                      </a:r>
                      <a:r>
                        <a:rPr lang="en-US" sz="1600" u="sng" dirty="0"/>
                        <a:t>FE is for foreign travel</a:t>
                      </a:r>
                      <a:r>
                        <a:rPr lang="en-US" sz="1600" dirty="0"/>
                        <a:t>, unspent FE to be surrendered within 90 days of return to India if in form of notes &amp; coins and within 180 days if in form of </a:t>
                      </a:r>
                      <a:r>
                        <a:rPr lang="en-US" sz="1600" dirty="0" err="1"/>
                        <a:t>Travellers</a:t>
                      </a:r>
                      <a:r>
                        <a:rPr lang="en-US" sz="1600" dirty="0"/>
                        <a:t> </a:t>
                      </a:r>
                      <a:r>
                        <a:rPr lang="en-US" sz="1600" dirty="0" err="1"/>
                        <a:t>cheques</a:t>
                      </a:r>
                      <a:r>
                        <a:rPr lang="en-US" sz="1600" dirty="0"/>
                        <a:t>.</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  was acquired by him, from any person not resident in India and who is on a visit to India, as honorarium or gift </a:t>
                      </a:r>
                    </a:p>
                    <a:p>
                      <a:r>
                        <a:rPr lang="en-US" sz="1600" dirty="0"/>
                        <a:t>or for services rendered or in settlement of any lawful obligation; or</a:t>
                      </a:r>
                    </a:p>
                    <a:p>
                      <a:r>
                        <a:rPr lang="en-US" sz="1600" dirty="0"/>
                        <a:t>(c)  was acquired by him by way of honorarium or gift while on a visit to any place outside India; or</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(d)  represents unspent amount of foreign exchange acquired by him from an </a:t>
                      </a:r>
                      <a:r>
                        <a:rPr lang="en-US" sz="1600" dirty="0" err="1"/>
                        <a:t>authorised</a:t>
                      </a:r>
                      <a:r>
                        <a:rPr lang="en-US" sz="1600" dirty="0"/>
                        <a:t> person for travel abroad.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55667">
                <a:tc>
                  <a:txBody>
                    <a:bodyPr/>
                    <a:lstStyle/>
                    <a:p>
                      <a:r>
                        <a:rPr lang="en-US" sz="1600" u="sng" dirty="0"/>
                        <a:t>Regn. 7</a:t>
                      </a:r>
                      <a:r>
                        <a:rPr lang="en-US" sz="1600" dirty="0"/>
                        <a:t>: In case of Person being Resident Individual -</a:t>
                      </a:r>
                    </a:p>
                    <a:p>
                      <a:endParaRPr lang="en-US" sz="1600" dirty="0"/>
                    </a:p>
                    <a:p>
                      <a:r>
                        <a:rPr lang="en-US" sz="1600" dirty="0"/>
                        <a:t>Surrender the received/realised/unspent/unused foreign exchange whether in the form of currency notes, coins and travellers cheques, etc. to an authorised person within 180 </a:t>
                      </a:r>
                    </a:p>
                    <a:p>
                      <a:r>
                        <a:rPr lang="en-US" sz="1600" dirty="0"/>
                        <a:t>days from the date of such receipt / realization / purchase / acquisition or date of  his return to  India,  as the case may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4439022"/>
                  </a:ext>
                </a:extLst>
              </a:tr>
            </a:tbl>
          </a:graphicData>
        </a:graphic>
      </p:graphicFrame>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7067987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Repatriation of Income, Salary, etc.</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107</a:t>
            </a:fld>
            <a:endParaRPr lang="en-US" dirty="0"/>
          </a:p>
        </p:txBody>
      </p:sp>
      <p:sp>
        <p:nvSpPr>
          <p:cNvPr id="7" name="Rectangle 3"/>
          <p:cNvSpPr txBox="1">
            <a:spLocks noChangeArrowheads="1"/>
          </p:cNvSpPr>
          <p:nvPr/>
        </p:nvSpPr>
        <p:spPr bwMode="auto">
          <a:xfrm>
            <a:off x="384466" y="1444625"/>
            <a:ext cx="1123603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600" kern="0" dirty="0"/>
              <a:t>POSER: Participants are requested to discuss the implications under Sections 4, 6(4), 8 and 9 of FEMA with respect to:</a:t>
            </a:r>
          </a:p>
          <a:p>
            <a:pPr marL="400050" indent="-400050" eaLnBrk="1" hangingPunct="1">
              <a:buFont typeface="+mj-lt"/>
              <a:buAutoNum type="romanLcPeriod"/>
            </a:pPr>
            <a:r>
              <a:rPr lang="en-US" altLang="en-US" sz="1600" kern="0" dirty="0"/>
              <a:t>Repatriation of Income of Business commenced outside India in the form of (a) Private limited company, (b) Partnership Firm, and (c) Proprietary concern</a:t>
            </a:r>
          </a:p>
          <a:p>
            <a:pPr marL="400050" indent="-400050" eaLnBrk="1" hangingPunct="1">
              <a:buFont typeface="+mj-lt"/>
              <a:buAutoNum type="romanLcPeriod"/>
            </a:pPr>
            <a:r>
              <a:rPr lang="en-US" altLang="en-US" sz="1600" kern="0" dirty="0"/>
              <a:t>Repatriation of Salary from foreign business, honorarium, Gift, etc</a:t>
            </a:r>
          </a:p>
          <a:p>
            <a:pPr marL="400050" indent="-400050" eaLnBrk="1" hangingPunct="1">
              <a:buFont typeface="+mj-lt"/>
              <a:buAutoNum type="romanLcPeriod"/>
            </a:pPr>
            <a:r>
              <a:rPr lang="en-US" altLang="en-US" sz="1600" kern="0" dirty="0"/>
              <a:t>Retention of maximum assets abroad by availing of benefits of Section 6(4)</a:t>
            </a:r>
          </a:p>
          <a:p>
            <a:pPr eaLnBrk="1" hangingPunct="1"/>
            <a:r>
              <a:rPr lang="en-US" altLang="en-US" sz="1600" kern="0" dirty="0"/>
              <a:t>SOLUTION:</a:t>
            </a:r>
          </a:p>
          <a:p>
            <a:pPr marL="760413" indent="-400050" eaLnBrk="1" hangingPunct="1">
              <a:buFont typeface="+mj-lt"/>
              <a:buAutoNum type="romanLcPeriod"/>
            </a:pPr>
            <a:r>
              <a:rPr lang="en-US" altLang="en-US" sz="1600" kern="0" dirty="0"/>
              <a:t>Since the business was commenced before the person became a resident in India, the income generated will be considered as income from a Section 6(4) asset and repatriation of such income is not required as provided by Circular 90 dt. 09.01.2014. The form of the business does not matter</a:t>
            </a:r>
          </a:p>
          <a:p>
            <a:pPr marL="760413" indent="-400050" eaLnBrk="1" hangingPunct="1">
              <a:buFont typeface="+mj-lt"/>
              <a:buAutoNum type="romanLcPeriod"/>
            </a:pPr>
            <a:r>
              <a:rPr lang="en-US" altLang="en-US" sz="1600" kern="0" dirty="0"/>
              <a:t>If the employment was commenced before he became a PRII, no repatriation is required as permitted under said Circular 90 r.w. Section 6(4). Further, even though the person is now rendering services from India, so long as the employment was commenced before becoming PRII, no repatriation is required. Money received in the form of currency notes as Gift or Honorarium is required to be surrendered with the Authorised person within 180 days except that the person can only retain USD 2,000 as stipulated in Notification 11(R) r.w. Section 9(e)</a:t>
            </a:r>
          </a:p>
          <a:p>
            <a:pPr marL="720725" indent="-360363" eaLnBrk="1" hangingPunct="1">
              <a:buNone/>
            </a:pPr>
            <a:r>
              <a:rPr lang="en-US" altLang="en-US" sz="1600" kern="0" dirty="0"/>
              <a:t>      However it may be noted that Gift and Honorarium can be deposited in RFC Domestic Account in Foreign Currency.  </a:t>
            </a:r>
          </a:p>
        </p:txBody>
      </p:sp>
    </p:spTree>
    <p:extLst>
      <p:ext uri="{BB962C8B-B14F-4D97-AF65-F5344CB8AC3E}">
        <p14:creationId xmlns:p14="http://schemas.microsoft.com/office/powerpoint/2010/main" val="6891296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376" y="537882"/>
            <a:ext cx="10515600" cy="5355312"/>
          </a:xfrm>
          <a:prstGeom prst="rect">
            <a:avLst/>
          </a:prstGeom>
          <a:noFill/>
        </p:spPr>
        <p:txBody>
          <a:bodyPr wrap="square" rtlCol="0">
            <a:spAutoFit/>
          </a:bodyPr>
          <a:lstStyle/>
          <a:p>
            <a:r>
              <a:rPr lang="en-IN" b="1" dirty="0"/>
              <a:t>CASE STUDY  - 5</a:t>
            </a:r>
            <a:endParaRPr lang="en-US" dirty="0"/>
          </a:p>
          <a:p>
            <a:r>
              <a:rPr lang="en-IN" b="1" dirty="0"/>
              <a:t> </a:t>
            </a:r>
            <a:endParaRPr lang="en-US" dirty="0"/>
          </a:p>
          <a:p>
            <a:r>
              <a:rPr lang="en-IN" b="1" dirty="0"/>
              <a:t>Repatriation and deposit of Foreign Currency</a:t>
            </a:r>
            <a:endParaRPr lang="en-US" dirty="0"/>
          </a:p>
          <a:p>
            <a:endParaRPr lang="en-IN" dirty="0"/>
          </a:p>
          <a:p>
            <a:r>
              <a:rPr lang="en-IN" dirty="0"/>
              <a:t>Mr. Returning Indian, a PRII has a proprietary business in India. He has the following transactions involving foreign exchange for which he has approached participants of CTC RRC to understand the implications under FEMA:</a:t>
            </a:r>
          </a:p>
          <a:p>
            <a:endParaRPr lang="en-US" dirty="0"/>
          </a:p>
          <a:p>
            <a:pPr marL="342900" lvl="0" indent="-342900">
              <a:buFont typeface="+mj-lt"/>
              <a:buAutoNum type="alphaLcPeriod"/>
            </a:pPr>
            <a:r>
              <a:rPr lang="en-IN" dirty="0"/>
              <a:t>Exports from India with outstanding export proceeds</a:t>
            </a:r>
            <a:endParaRPr lang="en-US" dirty="0"/>
          </a:p>
          <a:p>
            <a:pPr marL="342900" lvl="0" indent="-342900">
              <a:buFont typeface="+mj-lt"/>
              <a:buAutoNum type="alphaLcPeriod"/>
            </a:pPr>
            <a:endParaRPr lang="en-IN" dirty="0"/>
          </a:p>
          <a:p>
            <a:pPr marL="342900" lvl="0" indent="-342900">
              <a:buFont typeface="+mj-lt"/>
              <a:buAutoNum type="alphaLcPeriod"/>
            </a:pPr>
            <a:r>
              <a:rPr lang="en-IN" dirty="0"/>
              <a:t>Remuneration earned by him from Company outside India from continuous employment taken up while he was PROI</a:t>
            </a:r>
            <a:endParaRPr lang="en-US" dirty="0"/>
          </a:p>
          <a:p>
            <a:pPr marL="342900" lvl="0" indent="-342900">
              <a:buFont typeface="+mj-lt"/>
              <a:buAutoNum type="alphaLcPeriod"/>
            </a:pPr>
            <a:endParaRPr lang="en-IN" dirty="0"/>
          </a:p>
          <a:p>
            <a:pPr marL="342900" lvl="0" indent="-342900">
              <a:buFont typeface="+mj-lt"/>
              <a:buAutoNum type="alphaLcPeriod"/>
            </a:pPr>
            <a:r>
              <a:rPr lang="en-IN" dirty="0"/>
              <a:t>Honorarium / Gift received in the form of valuable momentos by him from Charitable organisation abroad while on visit</a:t>
            </a:r>
            <a:endParaRPr lang="en-US" dirty="0"/>
          </a:p>
          <a:p>
            <a:pPr marL="342900" lvl="0" indent="-342900">
              <a:buFont typeface="+mj-lt"/>
              <a:buAutoNum type="alphaLcPeriod"/>
            </a:pPr>
            <a:endParaRPr lang="en-IN" dirty="0"/>
          </a:p>
          <a:p>
            <a:pPr marL="342900" lvl="0" indent="-342900">
              <a:buFont typeface="+mj-lt"/>
              <a:buAutoNum type="alphaLcPeriod"/>
            </a:pPr>
            <a:r>
              <a:rPr lang="en-IN" dirty="0"/>
              <a:t>Foreign currency purchased from India for visits abroad</a:t>
            </a:r>
            <a:endParaRPr lang="en-US" dirty="0"/>
          </a:p>
          <a:p>
            <a:pPr marL="342900" lvl="0" indent="-342900">
              <a:buFont typeface="+mj-lt"/>
              <a:buAutoNum type="alphaLcPeriod"/>
            </a:pPr>
            <a:endParaRPr lang="en-IN" dirty="0"/>
          </a:p>
          <a:p>
            <a:pPr marL="342900" lvl="0" indent="-342900">
              <a:buFont typeface="+mj-lt"/>
              <a:buAutoNum type="alphaLcPeriod"/>
            </a:pPr>
            <a:r>
              <a:rPr lang="en-IN" dirty="0"/>
              <a:t>Unspent foreign currency on hand from earlier purchases as well as withdrawn from RFC A/c.</a:t>
            </a:r>
            <a:endParaRPr lang="en-US" dirty="0"/>
          </a:p>
        </p:txBody>
      </p:sp>
      <p:sp>
        <p:nvSpPr>
          <p:cNvPr id="5" name="Slide Number Placeholder 4">
            <a:extLst>
              <a:ext uri="{FF2B5EF4-FFF2-40B4-BE49-F238E27FC236}">
                <a16:creationId xmlns:a16="http://schemas.microsoft.com/office/drawing/2014/main" id="{3612C453-2450-44BF-8A31-5C900873EF6F}"/>
              </a:ext>
            </a:extLst>
          </p:cNvPr>
          <p:cNvSpPr>
            <a:spLocks noGrp="1"/>
          </p:cNvSpPr>
          <p:nvPr>
            <p:ph type="sldNum" sz="quarter" idx="12"/>
          </p:nvPr>
        </p:nvSpPr>
        <p:spPr/>
        <p:txBody>
          <a:bodyPr/>
          <a:lstStyle/>
          <a:p>
            <a:fld id="{43D32433-3E3D-4177-97A5-E30E6380AC8C}" type="slidenum">
              <a:rPr lang="en-US" smtClean="0"/>
              <a:t>108</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0576445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376" y="537882"/>
            <a:ext cx="10515600" cy="5355312"/>
          </a:xfrm>
          <a:prstGeom prst="rect">
            <a:avLst/>
          </a:prstGeom>
          <a:noFill/>
        </p:spPr>
        <p:txBody>
          <a:bodyPr wrap="square" rtlCol="0">
            <a:spAutoFit/>
          </a:bodyPr>
          <a:lstStyle/>
          <a:p>
            <a:r>
              <a:rPr lang="en-IN" sz="2000" b="1" dirty="0"/>
              <a:t>CASE STUDY  - 5</a:t>
            </a:r>
            <a:endParaRPr lang="en-US" sz="2000" dirty="0"/>
          </a:p>
          <a:p>
            <a:r>
              <a:rPr lang="en-IN" b="1" dirty="0"/>
              <a:t> </a:t>
            </a:r>
            <a:endParaRPr lang="en-US" dirty="0"/>
          </a:p>
          <a:p>
            <a:r>
              <a:rPr lang="en-IN" b="1" dirty="0"/>
              <a:t>Leads to be considered</a:t>
            </a:r>
          </a:p>
          <a:p>
            <a:endParaRPr lang="en-US" dirty="0"/>
          </a:p>
          <a:p>
            <a:r>
              <a:rPr lang="en-IN" dirty="0"/>
              <a:t>Leads relating to the 5 sub-questions (a) to (e) to the Case Study as under:</a:t>
            </a:r>
          </a:p>
          <a:p>
            <a:endParaRPr lang="en-IN" dirty="0"/>
          </a:p>
          <a:p>
            <a:pPr marL="342900" indent="-342900">
              <a:buFont typeface="+mj-lt"/>
              <a:buAutoNum type="alphaLcParenR"/>
            </a:pPr>
            <a:r>
              <a:rPr lang="en-IN" dirty="0"/>
              <a:t>deals with export proceeds which is dealt in FEMA </a:t>
            </a:r>
            <a:r>
              <a:rPr lang="en-IN" b="1" dirty="0"/>
              <a:t>Ntf. 23(R)</a:t>
            </a:r>
          </a:p>
          <a:p>
            <a:pPr marL="342900" indent="-342900">
              <a:buFont typeface="+mj-lt"/>
              <a:buAutoNum type="alphaLcParenR"/>
            </a:pPr>
            <a:endParaRPr lang="en-IN" dirty="0"/>
          </a:p>
          <a:p>
            <a:pPr marL="342900" indent="-342900">
              <a:buFont typeface="+mj-lt"/>
              <a:buAutoNum type="alphaLcParenR"/>
            </a:pPr>
            <a:r>
              <a:rPr lang="en-IN" dirty="0"/>
              <a:t>remuneration is covered under </a:t>
            </a:r>
            <a:r>
              <a:rPr lang="en-IN" b="1" dirty="0"/>
              <a:t>Section 6(4) </a:t>
            </a:r>
            <a:r>
              <a:rPr lang="en-IN" dirty="0"/>
              <a:t>of the Act</a:t>
            </a:r>
          </a:p>
          <a:p>
            <a:pPr marL="342900" indent="-342900">
              <a:buFont typeface="+mj-lt"/>
              <a:buAutoNum type="alphaLcParenR"/>
            </a:pPr>
            <a:endParaRPr lang="en-IN" dirty="0"/>
          </a:p>
          <a:p>
            <a:pPr marL="342900" indent="-342900">
              <a:buFont typeface="+mj-lt"/>
              <a:buAutoNum type="alphaLcParenR"/>
            </a:pPr>
            <a:r>
              <a:rPr lang="en-IN" dirty="0"/>
              <a:t>honorarium, etc is included at Section 9 read with FEMA </a:t>
            </a:r>
            <a:r>
              <a:rPr lang="en-IN" b="1" dirty="0"/>
              <a:t>Ntf. 11(R)</a:t>
            </a:r>
          </a:p>
          <a:p>
            <a:pPr marL="342900" indent="-342900">
              <a:buFont typeface="+mj-lt"/>
              <a:buAutoNum type="alphaLcParenR"/>
            </a:pPr>
            <a:endParaRPr lang="en-IN" dirty="0"/>
          </a:p>
          <a:p>
            <a:pPr marL="342900" indent="-342900">
              <a:buFont typeface="+mj-lt"/>
              <a:buAutoNum type="alphaLcParenR"/>
            </a:pPr>
            <a:r>
              <a:rPr lang="en-IN" dirty="0"/>
              <a:t>foreign currency purchased from India and its repatriation is covered under </a:t>
            </a:r>
            <a:r>
              <a:rPr lang="en-IN" b="1" dirty="0"/>
              <a:t>Section 8</a:t>
            </a:r>
            <a:r>
              <a:rPr lang="en-IN" dirty="0"/>
              <a:t> read with FEMA </a:t>
            </a:r>
            <a:r>
              <a:rPr lang="en-IN" b="1" dirty="0"/>
              <a:t>Ntf. 9(R)</a:t>
            </a:r>
          </a:p>
          <a:p>
            <a:pPr marL="342900" indent="-342900">
              <a:buFont typeface="+mj-lt"/>
              <a:buAutoNum type="alphaLcParenR"/>
            </a:pPr>
            <a:endParaRPr lang="en-IN" dirty="0"/>
          </a:p>
          <a:p>
            <a:pPr marL="342900" indent="-342900">
              <a:buFont typeface="+mj-lt"/>
              <a:buAutoNum type="alphaLcParenR"/>
            </a:pPr>
            <a:r>
              <a:rPr lang="en-IN" dirty="0"/>
              <a:t>unspent currency not exceeding US$ 2,000 is provided in FEMA </a:t>
            </a:r>
            <a:r>
              <a:rPr lang="en-IN" b="1" dirty="0"/>
              <a:t>Ntf. 11(R)</a:t>
            </a:r>
            <a:r>
              <a:rPr lang="en-IN" dirty="0"/>
              <a:t> and withdrawal from RFC A/c. is provided in FEMA </a:t>
            </a:r>
            <a:r>
              <a:rPr lang="en-IN" b="1" dirty="0"/>
              <a:t>Ntf. 10(R)</a:t>
            </a:r>
          </a:p>
          <a:p>
            <a:pPr marL="342900" indent="-342900">
              <a:buFont typeface="+mj-lt"/>
              <a:buAutoNum type="alphaLcParenR"/>
            </a:pPr>
            <a:endParaRPr lang="en-IN" dirty="0"/>
          </a:p>
          <a:p>
            <a:pPr marL="342900" indent="-342900">
              <a:buFont typeface="+mj-lt"/>
              <a:buAutoNum type="alphaLcParenR"/>
            </a:pPr>
            <a:r>
              <a:rPr lang="en-IN" dirty="0"/>
              <a:t>Permitted credits in </a:t>
            </a:r>
            <a:r>
              <a:rPr lang="en-IN" b="1" dirty="0"/>
              <a:t>RFC (Domestic) Account</a:t>
            </a:r>
            <a:endParaRPr lang="en-US" dirty="0"/>
          </a:p>
        </p:txBody>
      </p:sp>
      <p:sp>
        <p:nvSpPr>
          <p:cNvPr id="5" name="Slide Number Placeholder 4">
            <a:extLst>
              <a:ext uri="{FF2B5EF4-FFF2-40B4-BE49-F238E27FC236}">
                <a16:creationId xmlns:a16="http://schemas.microsoft.com/office/drawing/2014/main" id="{3612C453-2450-44BF-8A31-5C900873EF6F}"/>
              </a:ext>
            </a:extLst>
          </p:cNvPr>
          <p:cNvSpPr>
            <a:spLocks noGrp="1"/>
          </p:cNvSpPr>
          <p:nvPr>
            <p:ph type="sldNum" sz="quarter" idx="12"/>
          </p:nvPr>
        </p:nvSpPr>
        <p:spPr/>
        <p:txBody>
          <a:bodyPr/>
          <a:lstStyle/>
          <a:p>
            <a:fld id="{43D32433-3E3D-4177-97A5-E30E6380AC8C}" type="slidenum">
              <a:rPr lang="en-US" smtClean="0"/>
              <a:t>109</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90158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4200" dirty="0"/>
              <a:t>Fundamentals of FEMA</a:t>
            </a:r>
          </a:p>
        </p:txBody>
      </p:sp>
      <p:sp>
        <p:nvSpPr>
          <p:cNvPr id="8198" name="Rectangle 5"/>
          <p:cNvSpPr>
            <a:spLocks noGrp="1" noChangeArrowheads="1"/>
          </p:cNvSpPr>
          <p:nvPr>
            <p:ph idx="1"/>
          </p:nvPr>
        </p:nvSpPr>
        <p:spPr/>
        <p:txBody>
          <a:bodyPr>
            <a:normAutofit fontScale="92500" lnSpcReduction="20000"/>
          </a:bodyPr>
          <a:lstStyle/>
          <a:p>
            <a:pPr eaLnBrk="1" hangingPunct="1"/>
            <a:r>
              <a:rPr lang="en-US" sz="2000" dirty="0"/>
              <a:t>Foreign Exchange belongs to Govt. of India except permitted</a:t>
            </a:r>
          </a:p>
          <a:p>
            <a:pPr eaLnBrk="1" hangingPunct="1"/>
            <a:r>
              <a:rPr lang="en-US" sz="2000" dirty="0"/>
              <a:t>Dealing in Foreign Exchange and Security by PRII  as well as by PROI is regulated(Section 3(a) of The FEMA )</a:t>
            </a:r>
          </a:p>
          <a:p>
            <a:pPr eaLnBrk="1" hangingPunct="1"/>
            <a:r>
              <a:rPr lang="en-US" sz="2000" dirty="0"/>
              <a:t>Dealing between PRII and PROI in Rupees is also regulated(Borrowing and Lending in Rupees, deposit in Rupees, Gifts in India by PROI except  to relatives etc)</a:t>
            </a:r>
          </a:p>
          <a:p>
            <a:pPr eaLnBrk="1" hangingPunct="1"/>
            <a:r>
              <a:rPr lang="en-US" sz="2000" dirty="0"/>
              <a:t>Dealing of FE/Foreign Security and Foreign Property between PRII are regulated</a:t>
            </a:r>
          </a:p>
          <a:p>
            <a:pPr eaLnBrk="1" hangingPunct="1"/>
            <a:r>
              <a:rPr lang="en-US" sz="2000" dirty="0"/>
              <a:t>Dealing of Indian Security between PROIs is also regulated.</a:t>
            </a:r>
          </a:p>
          <a:p>
            <a:pPr eaLnBrk="1" hangingPunct="1"/>
            <a:r>
              <a:rPr lang="en-US" sz="2000" dirty="0"/>
              <a:t>Manner of Receipts from and Payments to PROI, regulated and to be reported to AD </a:t>
            </a:r>
          </a:p>
          <a:p>
            <a:pPr eaLnBrk="1" hangingPunct="1"/>
            <a:r>
              <a:rPr lang="en-US" sz="2000" dirty="0"/>
              <a:t>Permissible Capital Account or Current Account Transaction -Drawal  of Foreign Exchange are specific to purposes for which they are granted.</a:t>
            </a:r>
          </a:p>
          <a:p>
            <a:pPr eaLnBrk="1" hangingPunct="1"/>
            <a:endParaRPr lang="en-US" sz="2000" dirty="0"/>
          </a:p>
          <a:p>
            <a:pPr eaLnBrk="1" hangingPunct="1"/>
            <a:endParaRPr lang="en-US" sz="2000" dirty="0"/>
          </a:p>
          <a:p>
            <a:pPr eaLnBrk="1" hangingPunct="1"/>
            <a:endParaRPr lang="en-US" sz="1800"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8196" name="Slide Number Placeholder 5"/>
          <p:cNvSpPr>
            <a:spLocks noGrp="1"/>
          </p:cNvSpPr>
          <p:nvPr>
            <p:ph type="sldNum" sz="quarter" idx="12"/>
          </p:nvPr>
        </p:nvSpPr>
        <p:spPr/>
        <p:txBody>
          <a:bodyPr/>
          <a:lstStyle/>
          <a:p>
            <a:pPr fontAlgn="base">
              <a:spcBef>
                <a:spcPct val="0"/>
              </a:spcBef>
              <a:spcAft>
                <a:spcPct val="0"/>
              </a:spcAft>
              <a:defRPr/>
            </a:pPr>
            <a:fld id="{A99C179A-76A7-4B77-950C-279ADB174F97}" type="slidenum">
              <a:rPr lang="en-US">
                <a:solidFill>
                  <a:schemeClr val="tx1"/>
                </a:solidFill>
                <a:latin typeface="Tahoma" pitchFamily="34" charset="0"/>
              </a:rPr>
              <a:pPr fontAlgn="base">
                <a:spcBef>
                  <a:spcPct val="0"/>
                </a:spcBef>
                <a:spcAft>
                  <a:spcPct val="0"/>
                </a:spcAft>
                <a:defRPr/>
              </a:pPr>
              <a:t>11</a:t>
            </a:fld>
            <a:endParaRPr lang="en-US" dirty="0">
              <a:solidFill>
                <a:schemeClr val="tx1"/>
              </a:solidFill>
              <a:latin typeface="Tahoma" pitchFamily="34" charset="0"/>
            </a:endParaRPr>
          </a:p>
        </p:txBody>
      </p:sp>
    </p:spTree>
    <p:extLst>
      <p:ext uri="{BB962C8B-B14F-4D97-AF65-F5344CB8AC3E}">
        <p14:creationId xmlns:p14="http://schemas.microsoft.com/office/powerpoint/2010/main" val="15022925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000" y="119181"/>
            <a:ext cx="10515600" cy="400110"/>
          </a:xfrm>
          <a:prstGeom prst="rect">
            <a:avLst/>
          </a:prstGeom>
          <a:noFill/>
        </p:spPr>
        <p:txBody>
          <a:bodyPr wrap="square" rtlCol="0">
            <a:spAutoFit/>
          </a:bodyPr>
          <a:lstStyle/>
          <a:p>
            <a:r>
              <a:rPr lang="en-IN" sz="2000" b="1" dirty="0"/>
              <a:t>CASE STUDY  - 5</a:t>
            </a:r>
            <a:endParaRPr lang="en-US" sz="2000" dirty="0"/>
          </a:p>
        </p:txBody>
      </p:sp>
      <p:sp>
        <p:nvSpPr>
          <p:cNvPr id="2" name="TextBox 1"/>
          <p:cNvSpPr txBox="1"/>
          <p:nvPr/>
        </p:nvSpPr>
        <p:spPr>
          <a:xfrm>
            <a:off x="508000" y="519291"/>
            <a:ext cx="11176000" cy="6186309"/>
          </a:xfrm>
          <a:prstGeom prst="rect">
            <a:avLst/>
          </a:prstGeom>
          <a:noFill/>
        </p:spPr>
        <p:txBody>
          <a:bodyPr wrap="square" rtlCol="0">
            <a:spAutoFit/>
          </a:bodyPr>
          <a:lstStyle/>
          <a:p>
            <a:r>
              <a:rPr lang="en-US" sz="1700" b="1" u="sng" dirty="0"/>
              <a:t>Overview of Legal Provisions</a:t>
            </a:r>
          </a:p>
          <a:p>
            <a:endParaRPr lang="en-US" sz="1700" b="1" u="sng" dirty="0"/>
          </a:p>
          <a:p>
            <a:pPr marL="342900" indent="-342900">
              <a:buFont typeface="+mj-lt"/>
              <a:buAutoNum type="arabicPeriod"/>
            </a:pPr>
            <a:r>
              <a:rPr lang="en-US" sz="1700" b="1" u="sng" dirty="0"/>
              <a:t>Section 8 of FEMA </a:t>
            </a:r>
            <a:r>
              <a:rPr lang="en-US" sz="1700" dirty="0"/>
              <a:t>- Realisation and repatriation of foreign exchange.—Save as otherwise provided in this Act, where any amount of foreign exchange is due or has accrued to any person resident in India, such person shall take all reasonable steps to realise and repatriate to India such foreign exchange within such period and in such manner as may be specified by the Reserve Bank.</a:t>
            </a:r>
          </a:p>
          <a:p>
            <a:pPr marL="342900" indent="-342900">
              <a:buFont typeface="+mj-lt"/>
              <a:buAutoNum type="arabicPeriod"/>
            </a:pPr>
            <a:endParaRPr lang="en-US" sz="1700" dirty="0"/>
          </a:p>
          <a:p>
            <a:pPr marL="342900" indent="-342900">
              <a:buFont typeface="+mj-lt"/>
              <a:buAutoNum type="arabicPeriod"/>
            </a:pPr>
            <a:r>
              <a:rPr lang="en-US" sz="1700" b="1" u="sng" dirty="0"/>
              <a:t>Section 9 of FEMA </a:t>
            </a:r>
            <a:r>
              <a:rPr lang="en-US" sz="1700" dirty="0"/>
              <a:t>- Exemption from realisation and repatriation in certain cases.—The provisions of sections 4 and 8 shall not apply to the following, namely:—</a:t>
            </a:r>
          </a:p>
          <a:p>
            <a:pPr marL="290513"/>
            <a:r>
              <a:rPr lang="en-US" sz="1700" dirty="0"/>
              <a:t>(a) possession of foreign currency or foreign coins by any person up to such limit as the Reserve Bank may specify;</a:t>
            </a:r>
          </a:p>
          <a:p>
            <a:pPr marL="290513"/>
            <a:r>
              <a:rPr lang="en-US" sz="1700" dirty="0"/>
              <a:t>(b) foreign currency account held or operated by such person or class of persons and the limit up to which the Reserve Bank may specify;</a:t>
            </a:r>
          </a:p>
          <a:p>
            <a:pPr marL="290513"/>
            <a:r>
              <a:rPr lang="en-US" sz="1700" dirty="0"/>
              <a:t>(c) foreign exchange acquired or received before the 8th day of July, 1947 or any income arising or accruing thereon which is held outside India by any person in pursuance of a general or special permission granted by the Reserve Bank;</a:t>
            </a:r>
          </a:p>
          <a:p>
            <a:pPr marL="290513"/>
            <a:r>
              <a:rPr lang="en-US" sz="1700" dirty="0"/>
              <a:t>(d) foreign exchange held by a person resident in India up to such limit as the Reserve Bank may specify, if such foreign exchange was acquired by way of gift or inheritance from a person referred to in clause (c), including any income arising therefrom;</a:t>
            </a:r>
          </a:p>
          <a:p>
            <a:pPr marL="290513"/>
            <a:r>
              <a:rPr lang="en-US" sz="1700" dirty="0"/>
              <a:t>(e) foreign exchange acquired from employment, business, trade, vocation, services, honorarium, gifts, inheritance or any other legitimate means up to such limit as the Reserve Bank may specify; and</a:t>
            </a:r>
          </a:p>
          <a:p>
            <a:pPr marL="290513"/>
            <a:r>
              <a:rPr lang="en-US" sz="1700" dirty="0"/>
              <a:t>(f) such other receipts in foreign exchange as the Reserve Bank may specify.</a:t>
            </a:r>
          </a:p>
          <a:p>
            <a:endParaRPr lang="en-US" sz="1700" dirty="0"/>
          </a:p>
        </p:txBody>
      </p:sp>
      <p:sp>
        <p:nvSpPr>
          <p:cNvPr id="6" name="Slide Number Placeholder 5">
            <a:extLst>
              <a:ext uri="{FF2B5EF4-FFF2-40B4-BE49-F238E27FC236}">
                <a16:creationId xmlns:a16="http://schemas.microsoft.com/office/drawing/2014/main" id="{FC48CD31-4AB2-4062-840E-4BF16E34B9EE}"/>
              </a:ext>
            </a:extLst>
          </p:cNvPr>
          <p:cNvSpPr>
            <a:spLocks noGrp="1"/>
          </p:cNvSpPr>
          <p:nvPr>
            <p:ph type="sldNum" sz="quarter" idx="12"/>
          </p:nvPr>
        </p:nvSpPr>
        <p:spPr/>
        <p:txBody>
          <a:bodyPr/>
          <a:lstStyle/>
          <a:p>
            <a:fld id="{43D32433-3E3D-4177-97A5-E30E6380AC8C}" type="slidenum">
              <a:rPr lang="en-US" smtClean="0"/>
              <a:t>110</a:t>
            </a:fld>
            <a:endParaRPr 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7098089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000" y="294371"/>
            <a:ext cx="10515600" cy="400110"/>
          </a:xfrm>
          <a:prstGeom prst="rect">
            <a:avLst/>
          </a:prstGeom>
          <a:noFill/>
        </p:spPr>
        <p:txBody>
          <a:bodyPr wrap="square" rtlCol="0">
            <a:spAutoFit/>
          </a:bodyPr>
          <a:lstStyle/>
          <a:p>
            <a:r>
              <a:rPr lang="en-IN" sz="2000" b="1" dirty="0"/>
              <a:t>CASE STUDY  - 5</a:t>
            </a:r>
            <a:endParaRPr lang="en-US" sz="2000" dirty="0"/>
          </a:p>
        </p:txBody>
      </p:sp>
      <p:sp>
        <p:nvSpPr>
          <p:cNvPr id="2" name="TextBox 1"/>
          <p:cNvSpPr txBox="1"/>
          <p:nvPr/>
        </p:nvSpPr>
        <p:spPr>
          <a:xfrm>
            <a:off x="508000" y="745370"/>
            <a:ext cx="11406094" cy="5909310"/>
          </a:xfrm>
          <a:prstGeom prst="rect">
            <a:avLst/>
          </a:prstGeom>
          <a:noFill/>
        </p:spPr>
        <p:txBody>
          <a:bodyPr wrap="square" rtlCol="0">
            <a:spAutoFit/>
          </a:bodyPr>
          <a:lstStyle/>
          <a:p>
            <a:r>
              <a:rPr lang="en-US" b="1" u="sng" dirty="0"/>
              <a:t>Overview of Legal Provisions</a:t>
            </a:r>
          </a:p>
          <a:p>
            <a:endParaRPr lang="en-US" b="1" u="sng" dirty="0"/>
          </a:p>
          <a:p>
            <a:r>
              <a:rPr lang="en-US" b="1" dirty="0"/>
              <a:t>3. </a:t>
            </a:r>
            <a:r>
              <a:rPr lang="en-US" b="1" u="sng" dirty="0"/>
              <a:t>Notf 9(R) -  Period for surrender of received/ realised/ unspent/ unused foreign exchange by Resident individuals</a:t>
            </a:r>
            <a:endParaRPr lang="en-US" dirty="0"/>
          </a:p>
          <a:p>
            <a:r>
              <a:rPr lang="en-US" dirty="0"/>
              <a:t>A person being an individual resident in India shall surrender the received/realised/unspent/unused foreign exchange whether in the form of currency notes, coins and travellers cheques, etc. to an authorised person within a period of 180 days from the date of such receipt/realisation/purchase/acquisition or date of his return to India, as the case may be</a:t>
            </a:r>
          </a:p>
          <a:p>
            <a:endParaRPr lang="en-US" dirty="0"/>
          </a:p>
          <a:p>
            <a:r>
              <a:rPr lang="en-US" b="1" dirty="0"/>
              <a:t>4. </a:t>
            </a:r>
            <a:r>
              <a:rPr lang="en-US" b="1" u="sng" dirty="0" err="1"/>
              <a:t>Ntf</a:t>
            </a:r>
            <a:r>
              <a:rPr lang="en-US" b="1" u="sng" dirty="0"/>
              <a:t>. 11(R) </a:t>
            </a:r>
            <a:r>
              <a:rPr lang="en-US" dirty="0"/>
              <a:t>–  Retention by a person resident in India of foreign currency notes, bank notes and foreign currency travellers' cheques not exceeding US$ 2000 or its equivalent in aggregate, provided that such foreign exchange in the form of currency notes, bank notes and travellers cheques;          - Regulation 3(iii)</a:t>
            </a:r>
          </a:p>
          <a:p>
            <a:pPr marL="342900" indent="-342900">
              <a:buFont typeface="+mj-lt"/>
              <a:buAutoNum type="alphaLcPeriod"/>
            </a:pPr>
            <a:r>
              <a:rPr lang="en-US" dirty="0"/>
              <a:t>was acquired by him while on a visit to any place outside India by way of payment for services not arising from any business in or anything done in India; or</a:t>
            </a:r>
          </a:p>
          <a:p>
            <a:pPr marL="342900" indent="-342900">
              <a:buFont typeface="+mj-lt"/>
              <a:buAutoNum type="alphaLcPeriod"/>
            </a:pPr>
            <a:r>
              <a:rPr lang="en-US" dirty="0"/>
              <a:t>was acquired by him, from any person not resident in India and who is on a visit to India, as honorarium or gift or for services rendered or in settlement of any lawful obligation; or</a:t>
            </a:r>
          </a:p>
          <a:p>
            <a:pPr marL="342900" indent="-342900">
              <a:buFont typeface="+mj-lt"/>
              <a:buAutoNum type="alphaLcPeriod"/>
            </a:pPr>
            <a:r>
              <a:rPr lang="en-US" dirty="0"/>
              <a:t>was acquired by him by way of honorarium or gift while on a visit to any place outside India; or</a:t>
            </a:r>
          </a:p>
          <a:p>
            <a:pPr marL="342900" indent="-342900">
              <a:buFont typeface="+mj-lt"/>
              <a:buAutoNum type="alphaLcPeriod"/>
            </a:pPr>
            <a:r>
              <a:rPr lang="en-US" dirty="0"/>
              <a:t>represents unspent amount of foreign exchange acquired by him from an authorised person for travel abroad.</a:t>
            </a:r>
          </a:p>
          <a:p>
            <a:endParaRPr lang="en-US" dirty="0"/>
          </a:p>
          <a:p>
            <a:endParaRPr lang="en-US" dirty="0"/>
          </a:p>
        </p:txBody>
      </p:sp>
      <p:sp>
        <p:nvSpPr>
          <p:cNvPr id="6" name="Slide Number Placeholder 5">
            <a:extLst>
              <a:ext uri="{FF2B5EF4-FFF2-40B4-BE49-F238E27FC236}">
                <a16:creationId xmlns:a16="http://schemas.microsoft.com/office/drawing/2014/main" id="{FC48CD31-4AB2-4062-840E-4BF16E34B9EE}"/>
              </a:ext>
            </a:extLst>
          </p:cNvPr>
          <p:cNvSpPr>
            <a:spLocks noGrp="1"/>
          </p:cNvSpPr>
          <p:nvPr>
            <p:ph type="sldNum" sz="quarter" idx="12"/>
          </p:nvPr>
        </p:nvSpPr>
        <p:spPr/>
        <p:txBody>
          <a:bodyPr/>
          <a:lstStyle/>
          <a:p>
            <a:fld id="{43D32433-3E3D-4177-97A5-E30E6380AC8C}" type="slidenum">
              <a:rPr lang="en-US" smtClean="0"/>
              <a:t>111</a:t>
            </a:fld>
            <a:endParaRPr 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41122116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1788" y="152400"/>
            <a:ext cx="10515600" cy="1015663"/>
          </a:xfrm>
          <a:prstGeom prst="rect">
            <a:avLst/>
          </a:prstGeom>
          <a:noFill/>
        </p:spPr>
        <p:txBody>
          <a:bodyPr wrap="square" rtlCol="0">
            <a:spAutoFit/>
          </a:bodyPr>
          <a:lstStyle/>
          <a:p>
            <a:r>
              <a:rPr lang="en-IN" sz="2000" b="1" dirty="0"/>
              <a:t>CASE STUDY  - 5</a:t>
            </a:r>
          </a:p>
          <a:p>
            <a:endParaRPr lang="en-IN" sz="2000" b="1" dirty="0"/>
          </a:p>
          <a:p>
            <a:r>
              <a:rPr lang="en-IN" sz="2000" b="1" u="sng" dirty="0"/>
              <a:t>Overview of Legal Provisions</a:t>
            </a:r>
            <a:endParaRPr lang="en-US" sz="2000" u="sng" dirty="0"/>
          </a:p>
        </p:txBody>
      </p:sp>
      <p:sp>
        <p:nvSpPr>
          <p:cNvPr id="2" name="TextBox 1"/>
          <p:cNvSpPr txBox="1"/>
          <p:nvPr/>
        </p:nvSpPr>
        <p:spPr>
          <a:xfrm>
            <a:off x="561788" y="1168063"/>
            <a:ext cx="11406094" cy="5355312"/>
          </a:xfrm>
          <a:prstGeom prst="rect">
            <a:avLst/>
          </a:prstGeom>
          <a:noFill/>
        </p:spPr>
        <p:txBody>
          <a:bodyPr wrap="square" rtlCol="0">
            <a:spAutoFit/>
          </a:bodyPr>
          <a:lstStyle/>
          <a:p>
            <a:r>
              <a:rPr lang="en-US" b="1" u="sng" dirty="0"/>
              <a:t>5. Resident Foreign Currency (Domestic) Account</a:t>
            </a:r>
            <a:endParaRPr lang="en-US" dirty="0"/>
          </a:p>
          <a:p>
            <a:r>
              <a:rPr lang="en-US" dirty="0"/>
              <a:t>(1) A resident Individual may open, hold and maintain with an Authorised Dealer in India a foreign currency account, to be known as Resident Foreign Currency (Domestic) Account, out of foreign exchange acquired in the form of currency notes, bank notes and travellers’ cheques as under:</a:t>
            </a:r>
          </a:p>
          <a:p>
            <a:pPr marL="342900" indent="-342900">
              <a:buFont typeface="+mj-lt"/>
              <a:buAutoNum type="alphaLcPeriod"/>
            </a:pPr>
            <a:r>
              <a:rPr lang="en-US" dirty="0"/>
              <a:t>by way of payment for services not arising from any business in or anything done in India while on a visit to any place outside India; or</a:t>
            </a:r>
          </a:p>
          <a:p>
            <a:pPr marL="342900" indent="-342900">
              <a:buFont typeface="+mj-lt"/>
              <a:buAutoNum type="alphaLcPeriod"/>
            </a:pPr>
            <a:r>
              <a:rPr lang="en-US" dirty="0"/>
              <a:t>from any person not resident in India and who is on a visit to India, as honorarium or gift or for services rendered or in settlement of any lawful obligation; or</a:t>
            </a:r>
          </a:p>
          <a:p>
            <a:pPr marL="342900" indent="-342900">
              <a:buFont typeface="+mj-lt"/>
              <a:buAutoNum type="alphaLcPeriod"/>
            </a:pPr>
            <a:r>
              <a:rPr lang="en-US" dirty="0"/>
              <a:t>by way of honorarium or gift while on a visit to any place outside India; or</a:t>
            </a:r>
          </a:p>
          <a:p>
            <a:pPr marL="342900" indent="-342900">
              <a:buFont typeface="+mj-lt"/>
              <a:buAutoNum type="alphaLcPeriod"/>
            </a:pPr>
            <a:r>
              <a:rPr lang="en-US" dirty="0"/>
              <a:t>in the form of unspent amount of foreign exchange acquired by him from an authorised person for travel abroad; or</a:t>
            </a:r>
          </a:p>
          <a:p>
            <a:pPr marL="342900" indent="-342900">
              <a:buFont typeface="+mj-lt"/>
              <a:buAutoNum type="alphaLcPeriod"/>
            </a:pPr>
            <a:r>
              <a:rPr lang="en-US" dirty="0"/>
              <a:t>as gift from a relative;</a:t>
            </a:r>
          </a:p>
          <a:p>
            <a:pPr marL="342900" indent="-342900">
              <a:buFont typeface="+mj-lt"/>
              <a:buAutoNum type="alphaLcPeriod"/>
            </a:pPr>
            <a:r>
              <a:rPr lang="en-US" dirty="0"/>
              <a:t>by way of earning through export of goods/ services, or as royalty, honorarium or by any other lawful means;</a:t>
            </a:r>
          </a:p>
          <a:p>
            <a:pPr marL="342900" indent="-342900">
              <a:buFont typeface="+mj-lt"/>
              <a:buAutoNum type="alphaLcPeriod"/>
            </a:pPr>
            <a:r>
              <a:rPr lang="en-US" dirty="0"/>
              <a:t>representing the disinvestment proceeds received by the resident account holder on conversion of shares held by him to ADRs/ GDRs under the DR Scheme, 2014 approved by the Government of India.</a:t>
            </a:r>
          </a:p>
          <a:p>
            <a:pPr marL="342900" indent="-342900">
              <a:buFont typeface="+mj-lt"/>
              <a:buAutoNum type="alphaLcPeriod"/>
            </a:pPr>
            <a:r>
              <a:rPr lang="en-US" dirty="0"/>
              <a:t>by way of earnings received as the proceeds of life insurance policy claims/ maturity/ surrender values settled in foreign currency from an insurance company in India permitted to undertake life insurance business by the Insurance Regulatory and Development Authority</a:t>
            </a:r>
          </a:p>
          <a:p>
            <a:endParaRPr lang="en-US" dirty="0"/>
          </a:p>
          <a:p>
            <a:endParaRPr lang="en-US" dirty="0"/>
          </a:p>
        </p:txBody>
      </p:sp>
      <p:sp>
        <p:nvSpPr>
          <p:cNvPr id="6" name="Slide Number Placeholder 5">
            <a:extLst>
              <a:ext uri="{FF2B5EF4-FFF2-40B4-BE49-F238E27FC236}">
                <a16:creationId xmlns:a16="http://schemas.microsoft.com/office/drawing/2014/main" id="{FC48CD31-4AB2-4062-840E-4BF16E34B9EE}"/>
              </a:ext>
            </a:extLst>
          </p:cNvPr>
          <p:cNvSpPr>
            <a:spLocks noGrp="1"/>
          </p:cNvSpPr>
          <p:nvPr>
            <p:ph type="sldNum" sz="quarter" idx="12"/>
          </p:nvPr>
        </p:nvSpPr>
        <p:spPr/>
        <p:txBody>
          <a:bodyPr/>
          <a:lstStyle/>
          <a:p>
            <a:fld id="{43D32433-3E3D-4177-97A5-E30E6380AC8C}" type="slidenum">
              <a:rPr lang="en-US" smtClean="0"/>
              <a:t>112</a:t>
            </a:fld>
            <a:endParaRPr lang="en-US" dirty="0"/>
          </a:p>
        </p:txBody>
      </p:sp>
    </p:spTree>
    <p:extLst>
      <p:ext uri="{BB962C8B-B14F-4D97-AF65-F5344CB8AC3E}">
        <p14:creationId xmlns:p14="http://schemas.microsoft.com/office/powerpoint/2010/main" val="9454823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1788" y="152400"/>
            <a:ext cx="10515600" cy="1015663"/>
          </a:xfrm>
          <a:prstGeom prst="rect">
            <a:avLst/>
          </a:prstGeom>
          <a:noFill/>
        </p:spPr>
        <p:txBody>
          <a:bodyPr wrap="square" rtlCol="0">
            <a:spAutoFit/>
          </a:bodyPr>
          <a:lstStyle/>
          <a:p>
            <a:r>
              <a:rPr lang="en-IN" sz="2000" b="1" dirty="0"/>
              <a:t>CASE STUDY  - 5</a:t>
            </a:r>
          </a:p>
          <a:p>
            <a:endParaRPr lang="en-IN" sz="2000" b="1" dirty="0"/>
          </a:p>
          <a:p>
            <a:r>
              <a:rPr lang="en-IN" sz="2000" b="1" u="sng" dirty="0"/>
              <a:t>Analysis of the Legal provisions – Remuneration &amp; Honorarium</a:t>
            </a:r>
            <a:endParaRPr lang="en-US" sz="2000" u="sng" dirty="0"/>
          </a:p>
        </p:txBody>
      </p:sp>
      <p:sp>
        <p:nvSpPr>
          <p:cNvPr id="2" name="TextBox 1"/>
          <p:cNvSpPr txBox="1"/>
          <p:nvPr/>
        </p:nvSpPr>
        <p:spPr>
          <a:xfrm>
            <a:off x="561788" y="1168063"/>
            <a:ext cx="11406094" cy="646331"/>
          </a:xfrm>
          <a:prstGeom prst="rect">
            <a:avLst/>
          </a:prstGeom>
          <a:noFill/>
        </p:spPr>
        <p:txBody>
          <a:bodyPr wrap="square" rtlCol="0">
            <a:spAutoFit/>
          </a:bodyPr>
          <a:lstStyle/>
          <a:p>
            <a:endParaRPr lang="en-US" dirty="0">
              <a:solidFill>
                <a:srgbClr val="000000"/>
              </a:solidFill>
            </a:endParaRPr>
          </a:p>
          <a:p>
            <a:endParaRPr lang="en-US" dirty="0">
              <a:solidFill>
                <a:srgbClr val="000000"/>
              </a:solidFill>
            </a:endParaRPr>
          </a:p>
        </p:txBody>
      </p:sp>
      <p:sp>
        <p:nvSpPr>
          <p:cNvPr id="6" name="Slide Number Placeholder 5">
            <a:extLst>
              <a:ext uri="{FF2B5EF4-FFF2-40B4-BE49-F238E27FC236}">
                <a16:creationId xmlns:a16="http://schemas.microsoft.com/office/drawing/2014/main" id="{FC48CD31-4AB2-4062-840E-4BF16E34B9EE}"/>
              </a:ext>
            </a:extLst>
          </p:cNvPr>
          <p:cNvSpPr>
            <a:spLocks noGrp="1"/>
          </p:cNvSpPr>
          <p:nvPr>
            <p:ph type="sldNum" sz="quarter" idx="12"/>
          </p:nvPr>
        </p:nvSpPr>
        <p:spPr/>
        <p:txBody>
          <a:bodyPr/>
          <a:lstStyle/>
          <a:p>
            <a:pPr>
              <a:defRPr/>
            </a:pPr>
            <a:fld id="{43D32433-3E3D-4177-97A5-E30E6380AC8C}" type="slidenum">
              <a:rPr lang="en-US"/>
              <a:pPr>
                <a:defRPr/>
              </a:pPr>
              <a:t>113</a:t>
            </a:fld>
            <a:endParaRPr lang="en-US" dirty="0"/>
          </a:p>
        </p:txBody>
      </p:sp>
      <p:sp>
        <p:nvSpPr>
          <p:cNvPr id="7" name="TextBox 6"/>
          <p:cNvSpPr txBox="1"/>
          <p:nvPr/>
        </p:nvSpPr>
        <p:spPr>
          <a:xfrm>
            <a:off x="685800" y="1532965"/>
            <a:ext cx="10391588" cy="2585323"/>
          </a:xfrm>
          <a:prstGeom prst="rect">
            <a:avLst/>
          </a:prstGeom>
          <a:noFill/>
        </p:spPr>
        <p:txBody>
          <a:bodyPr wrap="square" rtlCol="0">
            <a:spAutoFit/>
          </a:bodyPr>
          <a:lstStyle/>
          <a:p>
            <a:pPr marL="285750" indent="-285750">
              <a:buFont typeface="Wingdings" panose="05000000000000000000" pitchFamily="2" charset="2"/>
              <a:buChar char="§"/>
            </a:pPr>
            <a:r>
              <a:rPr lang="en-US" dirty="0"/>
              <a:t>Provision of services by PRII: </a:t>
            </a:r>
          </a:p>
          <a:p>
            <a:pPr marL="282575"/>
            <a:r>
              <a:rPr lang="en-US" dirty="0"/>
              <a:t>(a) from India to any PROI</a:t>
            </a:r>
          </a:p>
          <a:p>
            <a:pPr marL="282575"/>
            <a:r>
              <a:rPr lang="en-US" dirty="0"/>
              <a:t>(b) while a PRII is on a visit outside India</a:t>
            </a:r>
          </a:p>
          <a:p>
            <a:pPr marL="682625" indent="-400050"/>
            <a:r>
              <a:rPr lang="en-US" dirty="0"/>
              <a:t>(c) to a business which has commenced or a continual employment with a company, taken up while PRII was PROI</a:t>
            </a:r>
          </a:p>
          <a:p>
            <a:pPr marL="282575"/>
            <a:r>
              <a:rPr lang="en-US" dirty="0"/>
              <a:t>(d) when PROI is on a visit to India</a:t>
            </a:r>
          </a:p>
          <a:p>
            <a:endParaRPr lang="en-US" dirty="0"/>
          </a:p>
          <a:p>
            <a:pPr marL="285750" indent="-285750">
              <a:buFont typeface="Wingdings" panose="05000000000000000000" pitchFamily="2" charset="2"/>
              <a:buChar char="§"/>
            </a:pPr>
            <a:r>
              <a:rPr lang="en-US" dirty="0"/>
              <a:t>Gift or Honorarium received from PROI while on a visit outside India or while PROI is on a visit to India</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972783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6219" y="0"/>
            <a:ext cx="10674520" cy="6063198"/>
          </a:xfrm>
          <a:prstGeom prst="rect">
            <a:avLst/>
          </a:prstGeom>
          <a:noFill/>
        </p:spPr>
        <p:txBody>
          <a:bodyPr wrap="square" rtlCol="0">
            <a:spAutoFit/>
          </a:bodyPr>
          <a:lstStyle/>
          <a:p>
            <a:r>
              <a:rPr lang="en-IN" sz="2000" b="1" dirty="0"/>
              <a:t>CASE STUDY  - 5 - SOLUTION</a:t>
            </a:r>
            <a:endParaRPr lang="en-US" sz="2000" dirty="0"/>
          </a:p>
          <a:p>
            <a:r>
              <a:rPr lang="en-IN" b="1" dirty="0">
                <a:solidFill>
                  <a:srgbClr val="FF0000"/>
                </a:solidFill>
              </a:rPr>
              <a:t> </a:t>
            </a:r>
            <a:endParaRPr lang="en-US" dirty="0">
              <a:solidFill>
                <a:srgbClr val="FF0000"/>
              </a:solidFill>
            </a:endParaRPr>
          </a:p>
          <a:p>
            <a:pPr marL="400050" lvl="0" indent="-400050">
              <a:buFont typeface="+mj-lt"/>
              <a:buAutoNum type="romanLcPeriod"/>
            </a:pPr>
            <a:r>
              <a:rPr lang="en-IN" sz="1600" dirty="0"/>
              <a:t>Exports from India with outstanding export proceeds – Export proceeds shall be realised and repatriated within </a:t>
            </a:r>
            <a:r>
              <a:rPr lang="en-US" sz="1600" dirty="0"/>
              <a:t>nine months from the date of export. Mr. returning Indian can make an application to AD bank for extension of time for realization of export proceeds up to a period of six months, at a time for maximum 3 years. </a:t>
            </a:r>
          </a:p>
          <a:p>
            <a:pPr marL="400050" lvl="0" indent="-400050">
              <a:buFont typeface="+mj-lt"/>
              <a:buAutoNum type="romanLcPeriod"/>
            </a:pPr>
            <a:endParaRPr lang="en-US" sz="1600" dirty="0"/>
          </a:p>
          <a:p>
            <a:pPr marL="400050" lvl="0" indent="-400050">
              <a:buFont typeface="+mj-lt"/>
              <a:buAutoNum type="romanLcPeriod"/>
            </a:pPr>
            <a:r>
              <a:rPr lang="en-IN" sz="1600" dirty="0"/>
              <a:t>Remuneration earned by him from Company outside India from continuous employment taken up while he was PROI – He can keep the remuneration outside India as provided in Section 6(4) r.w. Circular 90 and reinvest the same; alternatively he can bring it to India and deposit the same in RFC account. </a:t>
            </a:r>
          </a:p>
          <a:p>
            <a:pPr marL="355600" lvl="0"/>
            <a:r>
              <a:rPr lang="en-IN" sz="1600" dirty="0"/>
              <a:t> </a:t>
            </a:r>
          </a:p>
          <a:p>
            <a:pPr marL="355600" lvl="0"/>
            <a:r>
              <a:rPr lang="en-IN" sz="1600" dirty="0"/>
              <a:t>It may be noted that Section 9(e) of FEMA permits retention of foreign exchange acquired from employment </a:t>
            </a:r>
            <a:r>
              <a:rPr lang="en-US" sz="1600" dirty="0"/>
              <a:t>up to such limit as the Reserve Bank may specify; however FEMA Ntf. 11(R) which deals with the matter only permits retention  by  a  PRII of  foreign  currency  notes,  bank  notes  and  foreign  currency  travellers’ cheques  not exceeding US$  2,000 which was acquired by him while on a visit to any place outside India by way of payment for services not arising from any business in or anything done in India. This provision does not cover our instant case where the PRII is continuing to receive remuneration was acquired by him while on a visit to any place outside India by way of payment for services not arising from any business in or anything done in India by way of bank transfer (not currency / coins / TCs) for employment taken up while he was PROI for services being rendered from India. As a result, benefit of Section 6(4) r.w. Circular 90 may be availed.</a:t>
            </a:r>
          </a:p>
          <a:p>
            <a:pPr marL="355600" lvl="0"/>
            <a:endParaRPr lang="en-US" sz="1600" dirty="0"/>
          </a:p>
          <a:p>
            <a:pPr marL="355600" lvl="0"/>
            <a:r>
              <a:rPr lang="en-US" sz="1600" dirty="0"/>
              <a:t>It should be kept in mind that Cheques received in foreign bank a/c are not covered under FEMA Ntf. 11(R). Only currency / bank notes and travelers’ cheques are covered.</a:t>
            </a:r>
          </a:p>
          <a:p>
            <a:pPr marL="355600" lvl="0"/>
            <a:r>
              <a:rPr lang="en-US" sz="1600" dirty="0"/>
              <a:t>Also, Remuneration arising from services other than those rendered  while on a visit outside India is not covered in Ntf. 11(R).</a:t>
            </a:r>
            <a:endParaRPr lang="en-IN" dirty="0"/>
          </a:p>
        </p:txBody>
      </p:sp>
      <p:sp>
        <p:nvSpPr>
          <p:cNvPr id="5" name="Slide Number Placeholder 4">
            <a:extLst>
              <a:ext uri="{FF2B5EF4-FFF2-40B4-BE49-F238E27FC236}">
                <a16:creationId xmlns:a16="http://schemas.microsoft.com/office/drawing/2014/main" id="{FFBAB388-1AC7-4CA5-B409-F1F333BF2311}"/>
              </a:ext>
            </a:extLst>
          </p:cNvPr>
          <p:cNvSpPr>
            <a:spLocks noGrp="1"/>
          </p:cNvSpPr>
          <p:nvPr>
            <p:ph type="sldNum" sz="quarter" idx="12"/>
          </p:nvPr>
        </p:nvSpPr>
        <p:spPr/>
        <p:txBody>
          <a:bodyPr/>
          <a:lstStyle/>
          <a:p>
            <a:fld id="{43D32433-3E3D-4177-97A5-E30E6380AC8C}" type="slidenum">
              <a:rPr lang="en-US" smtClean="0"/>
              <a:t>114</a:t>
            </a:fld>
            <a:endParaRPr lang="en-US" dirty="0"/>
          </a:p>
        </p:txBody>
      </p:sp>
    </p:spTree>
    <p:extLst>
      <p:ext uri="{BB962C8B-B14F-4D97-AF65-F5344CB8AC3E}">
        <p14:creationId xmlns:p14="http://schemas.microsoft.com/office/powerpoint/2010/main" val="912472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882" y="13855"/>
            <a:ext cx="10515600" cy="6601807"/>
          </a:xfrm>
          <a:prstGeom prst="rect">
            <a:avLst/>
          </a:prstGeom>
          <a:noFill/>
        </p:spPr>
        <p:txBody>
          <a:bodyPr wrap="square" rtlCol="0">
            <a:spAutoFit/>
          </a:bodyPr>
          <a:lstStyle/>
          <a:p>
            <a:r>
              <a:rPr lang="en-IN" sz="2000" b="1" dirty="0"/>
              <a:t>CASE STUDY  - 5 - SOLUTION</a:t>
            </a:r>
            <a:endParaRPr lang="en-US" sz="2000" dirty="0"/>
          </a:p>
          <a:p>
            <a:r>
              <a:rPr lang="en-IN" b="1" dirty="0">
                <a:solidFill>
                  <a:srgbClr val="FF0000"/>
                </a:solidFill>
              </a:rPr>
              <a:t> </a:t>
            </a:r>
            <a:endParaRPr lang="en-US" dirty="0">
              <a:solidFill>
                <a:srgbClr val="FF0000"/>
              </a:solidFill>
            </a:endParaRPr>
          </a:p>
          <a:p>
            <a:pPr marL="400050" lvl="0" indent="-400050">
              <a:buFont typeface="+mj-lt"/>
              <a:buAutoNum type="romanLcPeriod" startAt="3"/>
            </a:pPr>
            <a:r>
              <a:rPr lang="en-IN" sz="1750" dirty="0"/>
              <a:t>Honorarium / Gift received in the form of valuable momentos by him from Charitable organisation abroad while on visit – Section 9(e) of FEMA permits retention of foreign exchange acquired from honorarium / gift </a:t>
            </a:r>
            <a:r>
              <a:rPr lang="en-US" sz="1750" dirty="0"/>
              <a:t>up to such limit as the Reserve Bank may specify. FEMA Ntf. 11(R) which deals with the matter only permits retention  by  a  PRII of  foreign  currency  notes,  bank  notes  and  foreign  currency  travellers’ cheques  not exceeding US$  2,000 was acquired by him by way of honorarium or gift while on a visit to any place outside India. It may be observed that instead of currency, he has received honorarium / gift in the form of valuable momentos which are not covered in Ntf. 11(R). However, if RBI does not permit you to hold gifts of currency in excess of US$ 2,000, can one hold valuable gift items in excess of the said limit? If yes, it can be misused to violate the law. Probably it is not intended to regulate such a transaction which are not in the form of Foreign Exchange, Security or the Immovable Property.</a:t>
            </a:r>
          </a:p>
          <a:p>
            <a:pPr lvl="0"/>
            <a:endParaRPr lang="en-US" sz="1750" dirty="0"/>
          </a:p>
          <a:p>
            <a:pPr marL="400050" lvl="0" indent="-400050">
              <a:buFont typeface="+mj-lt"/>
              <a:buAutoNum type="romanLcPeriod" startAt="4"/>
            </a:pPr>
            <a:r>
              <a:rPr lang="en-IN" sz="1750" dirty="0"/>
              <a:t>Foreign currency purchased from India for visits abroad –Every member of his family is permitted to retain USD 2,000 in the form of currency notes, </a:t>
            </a:r>
            <a:r>
              <a:rPr lang="en-US" sz="1750" dirty="0"/>
              <a:t>bank  notes and  foreign  currency  travellers’ cheques as provided in Notification 11(R); </a:t>
            </a:r>
            <a:r>
              <a:rPr lang="en-IN" sz="1750" dirty="0"/>
              <a:t>the balance unspent foreign exchange shall be surrendered to an authorised person </a:t>
            </a:r>
            <a:r>
              <a:rPr lang="en-US" sz="1750" dirty="0"/>
              <a:t>within  a period of 180 days from the date of his return to  India as provided in Notification 9(R)</a:t>
            </a:r>
            <a:r>
              <a:rPr lang="en-IN" sz="1750" dirty="0"/>
              <a:t>.</a:t>
            </a:r>
          </a:p>
          <a:p>
            <a:pPr marL="400050" lvl="0" indent="-400050">
              <a:buFont typeface="+mj-lt"/>
              <a:buAutoNum type="romanLcPeriod" startAt="4"/>
            </a:pPr>
            <a:endParaRPr lang="en-IN" sz="1750" dirty="0"/>
          </a:p>
          <a:p>
            <a:pPr marL="400050" indent="-400050">
              <a:buFont typeface="+mj-lt"/>
              <a:buAutoNum type="romanLcPeriod" startAt="4"/>
            </a:pPr>
            <a:r>
              <a:rPr lang="en-IN" sz="1750" dirty="0"/>
              <a:t>Unspent foreign currency on hand from earlier purchases as well as withdrawn from RFC A/c.-  FEMA provisions will not apply to exchange withdrawn from RFC account. Unspent foreign currency on hand in excess of US$ 2,000 from earlier purchases shall be surrendered to an authorised person within 180 days from date of return to India.</a:t>
            </a:r>
            <a:endParaRPr lang="en-US" dirty="0"/>
          </a:p>
        </p:txBody>
      </p:sp>
      <p:sp>
        <p:nvSpPr>
          <p:cNvPr id="5" name="Slide Number Placeholder 4">
            <a:extLst>
              <a:ext uri="{FF2B5EF4-FFF2-40B4-BE49-F238E27FC236}">
                <a16:creationId xmlns:a16="http://schemas.microsoft.com/office/drawing/2014/main" id="{FFBAB388-1AC7-4CA5-B409-F1F333BF2311}"/>
              </a:ext>
            </a:extLst>
          </p:cNvPr>
          <p:cNvSpPr>
            <a:spLocks noGrp="1"/>
          </p:cNvSpPr>
          <p:nvPr>
            <p:ph type="sldNum" sz="quarter" idx="12"/>
          </p:nvPr>
        </p:nvSpPr>
        <p:spPr/>
        <p:txBody>
          <a:bodyPr/>
          <a:lstStyle/>
          <a:p>
            <a:fld id="{43D32433-3E3D-4177-97A5-E30E6380AC8C}" type="slidenum">
              <a:rPr lang="en-US" smtClean="0"/>
              <a:t>115</a:t>
            </a:fld>
            <a:endParaRPr lang="en-US" dirty="0"/>
          </a:p>
        </p:txBody>
      </p:sp>
    </p:spTree>
    <p:extLst>
      <p:ext uri="{BB962C8B-B14F-4D97-AF65-F5344CB8AC3E}">
        <p14:creationId xmlns:p14="http://schemas.microsoft.com/office/powerpoint/2010/main" val="22942313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Facilities for Resident Indians for overseas remittances / investment</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116</a:t>
            </a:fld>
            <a:endParaRPr lang="en-US" dirty="0"/>
          </a:p>
        </p:txBody>
      </p:sp>
      <p:sp>
        <p:nvSpPr>
          <p:cNvPr id="7" name="Rectangle 3"/>
          <p:cNvSpPr txBox="1">
            <a:spLocks noChangeArrowheads="1"/>
          </p:cNvSpPr>
          <p:nvPr/>
        </p:nvSpPr>
        <p:spPr bwMode="auto">
          <a:xfrm>
            <a:off x="689266" y="1952625"/>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Foreign Exchange drawal for foreign travel – Master Direction FED No. 8 / 2015-16</a:t>
            </a:r>
          </a:p>
          <a:p>
            <a:pPr eaLnBrk="1" hangingPunct="1"/>
            <a:r>
              <a:rPr lang="en-US" altLang="en-US" sz="1800" kern="0" dirty="0"/>
              <a:t>Retention of foreign currency notes, coins and travellers cheques - FEMA Ntf. 11(R)</a:t>
            </a:r>
          </a:p>
          <a:p>
            <a:pPr eaLnBrk="1" hangingPunct="1"/>
            <a:r>
              <a:rPr lang="en-US" altLang="en-US" sz="1800" kern="0" dirty="0"/>
              <a:t>Unspent / Unutilised Foreign Exchange drawn for travel abroad or for other purposes – FEMA Ntf. 9(R)</a:t>
            </a:r>
          </a:p>
          <a:p>
            <a:pPr eaLnBrk="1" hangingPunct="1"/>
            <a:r>
              <a:rPr lang="en-US" altLang="en-US" sz="1800" kern="0" dirty="0"/>
              <a:t>Foreign Currency Bank Accounts abroad by Residents – FEMA Ntf. 10(R)</a:t>
            </a:r>
          </a:p>
          <a:p>
            <a:pPr eaLnBrk="1" hangingPunct="1"/>
            <a:r>
              <a:rPr lang="en-US" altLang="en-US" sz="1800" kern="0" dirty="0"/>
              <a:t>LRS remittances and prohibitied Current Account Transactions – LRS &amp; CAT Rules</a:t>
            </a:r>
          </a:p>
          <a:p>
            <a:pPr eaLnBrk="1" hangingPunct="1"/>
            <a:r>
              <a:rPr lang="en-US" altLang="en-US" sz="1800" kern="0" dirty="0"/>
              <a:t>Overseas Investments by Resident Individuals – OI Rules</a:t>
            </a:r>
          </a:p>
          <a:p>
            <a:pPr marL="720725" eaLnBrk="1" hangingPunct="1">
              <a:buFont typeface="Wingdings" panose="05000000000000000000" pitchFamily="2" charset="2"/>
              <a:buChar char="Ø"/>
            </a:pPr>
            <a:r>
              <a:rPr lang="en-US" altLang="en-US" sz="1800" kern="0" dirty="0"/>
              <a:t>ODI means investment by way of: (a) acquisition of unlisted equity capital of a foreign entity, or subscription as a part of the memorandum of association of a foreign entity, or (b) investment in 10% or more of the paid-up equity capital of a listed foreign entity, or (c) investment with control where investment is less than 10% of the paid-up equity capital of a listed foreign entity (Rule 2(q) of OI Rules).</a:t>
            </a:r>
          </a:p>
          <a:p>
            <a:pPr marL="720725" eaLnBrk="1" hangingPunct="1">
              <a:buFont typeface="Wingdings" panose="05000000000000000000" pitchFamily="2" charset="2"/>
              <a:buChar char="Ø"/>
            </a:pPr>
            <a:r>
              <a:rPr lang="en-US" altLang="en-US" sz="1800" kern="0" dirty="0"/>
              <a:t>OPI means any investment, other than ODI, in foreign securities, but not in any unlisted debt instruments or any security issued by a person resident in India who is not in an IFSC (Rule 2(s) of OI Rules).</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2901543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Facilities for Resident Indians for overseas remittances / investment (cont’d)</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117</a:t>
            </a:fld>
            <a:endParaRPr lang="en-US" dirty="0"/>
          </a:p>
        </p:txBody>
      </p:sp>
      <p:sp>
        <p:nvSpPr>
          <p:cNvPr id="7" name="Rectangle 3"/>
          <p:cNvSpPr txBox="1">
            <a:spLocks noChangeArrowheads="1"/>
          </p:cNvSpPr>
          <p:nvPr/>
        </p:nvSpPr>
        <p:spPr bwMode="auto">
          <a:xfrm>
            <a:off x="689266" y="1952625"/>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Overseas Investments by Resident Individuals – Other modes of acquisition</a:t>
            </a:r>
          </a:p>
          <a:p>
            <a:pPr marL="720725" eaLnBrk="1" hangingPunct="1">
              <a:buFont typeface="Wingdings" panose="05000000000000000000" pitchFamily="2" charset="2"/>
              <a:buChar char="Ø"/>
            </a:pPr>
            <a:r>
              <a:rPr lang="en-US" altLang="en-US" sz="1800" kern="0" dirty="0"/>
              <a:t>Capitalisation of dues</a:t>
            </a:r>
          </a:p>
          <a:p>
            <a:pPr marL="720725" eaLnBrk="1" hangingPunct="1">
              <a:buFont typeface="Wingdings" panose="05000000000000000000" pitchFamily="2" charset="2"/>
              <a:buChar char="Ø"/>
            </a:pPr>
            <a:r>
              <a:rPr lang="en-US" altLang="en-US" sz="1800" kern="0" dirty="0"/>
              <a:t>Swap on account of merger, amalgamation, etc.</a:t>
            </a:r>
          </a:p>
          <a:p>
            <a:pPr marL="720725" eaLnBrk="1" hangingPunct="1">
              <a:buFont typeface="Wingdings" panose="05000000000000000000" pitchFamily="2" charset="2"/>
              <a:buChar char="Ø"/>
            </a:pPr>
            <a:r>
              <a:rPr lang="en-US" altLang="en-US" sz="1800" kern="0" dirty="0"/>
              <a:t>Rights Issue / Bonus shares</a:t>
            </a:r>
          </a:p>
          <a:p>
            <a:pPr marL="720725" eaLnBrk="1" hangingPunct="1">
              <a:buFont typeface="Wingdings" panose="05000000000000000000" pitchFamily="2" charset="2"/>
              <a:buChar char="Ø"/>
            </a:pPr>
            <a:r>
              <a:rPr lang="en-US" altLang="en-US" sz="1800" kern="0" dirty="0"/>
              <a:t>Gift</a:t>
            </a:r>
          </a:p>
          <a:p>
            <a:pPr marL="720725" eaLnBrk="1" hangingPunct="1">
              <a:buFont typeface="Wingdings" panose="05000000000000000000" pitchFamily="2" charset="2"/>
              <a:buChar char="Ø"/>
            </a:pPr>
            <a:r>
              <a:rPr lang="en-US" altLang="en-US" sz="1800" kern="0" dirty="0"/>
              <a:t>Inheritance</a:t>
            </a:r>
          </a:p>
          <a:p>
            <a:pPr marL="720725" eaLnBrk="1" hangingPunct="1">
              <a:buFont typeface="Wingdings" panose="05000000000000000000" pitchFamily="2" charset="2"/>
              <a:buChar char="Ø"/>
            </a:pPr>
            <a:r>
              <a:rPr lang="en-US" altLang="en-US" sz="1800" kern="0" dirty="0"/>
              <a:t>Sweat Equity</a:t>
            </a:r>
          </a:p>
          <a:p>
            <a:pPr marL="720725" eaLnBrk="1" hangingPunct="1">
              <a:buFont typeface="Wingdings" panose="05000000000000000000" pitchFamily="2" charset="2"/>
              <a:buChar char="Ø"/>
            </a:pPr>
            <a:r>
              <a:rPr lang="en-US" altLang="en-US" sz="1800" kern="0" dirty="0"/>
              <a:t>Qualification Shares</a:t>
            </a:r>
          </a:p>
          <a:p>
            <a:pPr marL="720725" eaLnBrk="1" hangingPunct="1">
              <a:buFont typeface="Wingdings" panose="05000000000000000000" pitchFamily="2" charset="2"/>
              <a:buChar char="Ø"/>
            </a:pPr>
            <a:r>
              <a:rPr lang="en-US" altLang="en-US" sz="1800" kern="0" dirty="0"/>
              <a:t>ESOP / EBS</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9707025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Interplay of Section 6(4) and ODI Rules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118</a:t>
            </a:fld>
            <a:endParaRPr lang="en-US" dirty="0"/>
          </a:p>
        </p:txBody>
      </p:sp>
      <p:sp>
        <p:nvSpPr>
          <p:cNvPr id="7" name="Rectangle 3"/>
          <p:cNvSpPr txBox="1">
            <a:spLocks noChangeArrowheads="1"/>
          </p:cNvSpPr>
          <p:nvPr/>
        </p:nvSpPr>
        <p:spPr bwMode="auto">
          <a:xfrm>
            <a:off x="689266" y="1952625"/>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POSER: Rule 21 of ODI Rules permits acquisition of immovable property outside India by PRIIs subject to conditions. Further Section 6(4) of FEMA permits PRIIs to acquire, hold, etc. immovable property outside India when resident outside India or inherited from a person who was resident outside India. Participants are requested to discuss the inter-play and nuances that arise in such situations.</a:t>
            </a:r>
          </a:p>
          <a:p>
            <a:pPr eaLnBrk="1" hangingPunct="1"/>
            <a:endParaRPr lang="en-US" altLang="en-US" sz="1800" kern="0" dirty="0"/>
          </a:p>
          <a:p>
            <a:pPr eaLnBrk="1" hangingPunct="1"/>
            <a:r>
              <a:rPr lang="en-US" altLang="en-US" sz="1800" kern="0" dirty="0"/>
              <a:t>SOLUTION:</a:t>
            </a:r>
          </a:p>
          <a:p>
            <a:pPr marL="646113" indent="-285750" eaLnBrk="1" hangingPunct="1">
              <a:buFont typeface="Wingdings" panose="05000000000000000000" pitchFamily="2" charset="2"/>
              <a:buChar char="Ø"/>
            </a:pPr>
            <a:r>
              <a:rPr lang="en-US" altLang="en-US" sz="1800" kern="0" dirty="0"/>
              <a:t>Discussed earlier in Poser on Section 6(4) assets / inheritance.</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1386253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Gift / Inheritance by PRII</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119</a:t>
            </a:fld>
            <a:endParaRPr lang="en-US" dirty="0"/>
          </a:p>
        </p:txBody>
      </p:sp>
      <p:sp>
        <p:nvSpPr>
          <p:cNvPr id="7" name="Rectangle 3"/>
          <p:cNvSpPr txBox="1">
            <a:spLocks noChangeArrowheads="1"/>
          </p:cNvSpPr>
          <p:nvPr/>
        </p:nvSpPr>
        <p:spPr bwMode="auto">
          <a:xfrm>
            <a:off x="689266" y="1952625"/>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POSER: Is the PRII who has received the property as a gift/inheritance from another resident required to repatriate the sale proceeds from the property sold or can the PRII reinvest the sale proceeds in any other permitted asset outside India?</a:t>
            </a:r>
          </a:p>
          <a:p>
            <a:pPr eaLnBrk="1" hangingPunct="1"/>
            <a:endParaRPr lang="en-US" altLang="en-US" sz="1800" kern="0" dirty="0"/>
          </a:p>
          <a:p>
            <a:pPr eaLnBrk="1" hangingPunct="1"/>
            <a:r>
              <a:rPr lang="en-US" altLang="en-US" sz="1800" kern="0" dirty="0"/>
              <a:t>SOLUTION:</a:t>
            </a:r>
          </a:p>
          <a:p>
            <a:pPr marL="646113" indent="-285750" eaLnBrk="1" hangingPunct="1">
              <a:buFont typeface="Wingdings" panose="05000000000000000000" pitchFamily="2" charset="2"/>
              <a:buChar char="Ø"/>
            </a:pPr>
            <a:r>
              <a:rPr lang="en-US" altLang="en-US" sz="1800" kern="0" dirty="0"/>
              <a:t>Holding approval and subsequent conversion in to new assets i.e. transfer or reinvest provided u/s. 6(4) is with respect to both the types of assets - one, which is acquired by and another being inherited by PRII but this facility is not available to all the PRII under this provision. </a:t>
            </a:r>
          </a:p>
          <a:p>
            <a:pPr marL="646113" indent="-285750" eaLnBrk="1" hangingPunct="1">
              <a:buFont typeface="Wingdings" panose="05000000000000000000" pitchFamily="2" charset="2"/>
              <a:buChar char="Ø"/>
            </a:pPr>
            <a:r>
              <a:rPr lang="en-US" altLang="en-US" sz="1800" kern="0" dirty="0"/>
              <a:t>A PRII, however, is allowed to Purchase immovable property from PROI out of the income or the sale proceeds of the Non-ODI assets acquired overseas – </a:t>
            </a:r>
            <a:r>
              <a:rPr lang="en-US" altLang="en-US" sz="1800" kern="0" dirty="0" err="1"/>
              <a:t>Regn</a:t>
            </a:r>
            <a:r>
              <a:rPr lang="en-US" altLang="en-US" sz="1800" kern="0" dirty="0"/>
              <a:t>. 21 (2)(ii)(e) of ODI Rules.</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23961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4"/>
          <p:cNvSpPr>
            <a:spLocks noGrp="1" noChangeArrowheads="1"/>
          </p:cNvSpPr>
          <p:nvPr>
            <p:ph type="title"/>
          </p:nvPr>
        </p:nvSpPr>
        <p:spPr>
          <a:xfrm>
            <a:off x="1905001" y="228600"/>
            <a:ext cx="8562975" cy="533400"/>
          </a:xfrm>
        </p:spPr>
        <p:txBody>
          <a:bodyPr/>
          <a:lstStyle/>
          <a:p>
            <a:pPr algn="ctr" eaLnBrk="1" hangingPunct="1"/>
            <a:r>
              <a:rPr lang="en-US" sz="3200" dirty="0"/>
              <a:t>FEMA Practice</a:t>
            </a:r>
          </a:p>
        </p:txBody>
      </p:sp>
      <p:sp>
        <p:nvSpPr>
          <p:cNvPr id="9222" name="Content Placeholder 6"/>
          <p:cNvSpPr>
            <a:spLocks noGrp="1"/>
          </p:cNvSpPr>
          <p:nvPr>
            <p:ph idx="1"/>
          </p:nvPr>
        </p:nvSpPr>
        <p:spPr>
          <a:xfrm>
            <a:off x="1744718" y="914400"/>
            <a:ext cx="8734371" cy="5662448"/>
          </a:xfrm>
        </p:spPr>
        <p:txBody>
          <a:bodyPr/>
          <a:lstStyle/>
          <a:p>
            <a:pPr>
              <a:buNone/>
            </a:pPr>
            <a:r>
              <a:rPr lang="en-US" sz="2400" dirty="0"/>
              <a:t>  </a:t>
            </a:r>
          </a:p>
        </p:txBody>
      </p:sp>
      <p:sp>
        <p:nvSpPr>
          <p:cNvPr id="33"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35"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9220" name="Slide Number Placeholder 5"/>
          <p:cNvSpPr>
            <a:spLocks noGrp="1"/>
          </p:cNvSpPr>
          <p:nvPr>
            <p:ph type="sldNum" sz="quarter" idx="12"/>
          </p:nvPr>
        </p:nvSpPr>
        <p:spPr>
          <a:xfrm>
            <a:off x="10363199" y="633195"/>
            <a:ext cx="740229" cy="402523"/>
          </a:xfrm>
        </p:spPr>
        <p:txBody>
          <a:bodyPr/>
          <a:lstStyle/>
          <a:p>
            <a:pPr>
              <a:defRPr/>
            </a:pPr>
            <a:fld id="{FB34A73F-7633-4765-B60F-ABA8245B9BEA}" type="slidenum">
              <a:rPr lang="en-US" smtClean="0"/>
              <a:pPr>
                <a:defRPr/>
              </a:pPr>
              <a:t>12</a:t>
            </a:fld>
            <a:endParaRPr lang="en-US" dirty="0"/>
          </a:p>
        </p:txBody>
      </p:sp>
      <p:sp>
        <p:nvSpPr>
          <p:cNvPr id="8" name="Rectangle 7"/>
          <p:cNvSpPr/>
          <p:nvPr/>
        </p:nvSpPr>
        <p:spPr bwMode="auto">
          <a:xfrm>
            <a:off x="2811518" y="1200807"/>
            <a:ext cx="16764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a:latin typeface="Tahoma" pitchFamily="34" charset="0"/>
              </a:rPr>
              <a:t> PRIIs</a:t>
            </a:r>
          </a:p>
        </p:txBody>
      </p:sp>
      <p:sp>
        <p:nvSpPr>
          <p:cNvPr id="9" name="Rectangle 8"/>
          <p:cNvSpPr/>
          <p:nvPr/>
        </p:nvSpPr>
        <p:spPr bwMode="auto">
          <a:xfrm>
            <a:off x="8303172" y="1195551"/>
            <a:ext cx="16764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a:latin typeface="Tahoma" pitchFamily="34" charset="0"/>
              </a:rPr>
              <a:t> PROIs</a:t>
            </a:r>
          </a:p>
        </p:txBody>
      </p:sp>
      <p:cxnSp>
        <p:nvCxnSpPr>
          <p:cNvPr id="11" name="Straight Connector 10"/>
          <p:cNvCxnSpPr>
            <a:stCxn id="8" idx="3"/>
            <a:endCxn id="9" idx="1"/>
          </p:cNvCxnSpPr>
          <p:nvPr/>
        </p:nvCxnSpPr>
        <p:spPr bwMode="auto">
          <a:xfrm flipV="1">
            <a:off x="4487918" y="1386051"/>
            <a:ext cx="3815254" cy="525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11"/>
          <p:cNvSpPr/>
          <p:nvPr/>
        </p:nvSpPr>
        <p:spPr bwMode="auto">
          <a:xfrm>
            <a:off x="1749973" y="2945525"/>
            <a:ext cx="1676400" cy="68054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a:latin typeface="Tahoma" pitchFamily="34" charset="0"/>
              </a:rPr>
              <a:t> </a:t>
            </a:r>
            <a:r>
              <a:rPr lang="en-US" sz="1400" dirty="0">
                <a:latin typeface="Tahoma" pitchFamily="34" charset="0"/>
              </a:rPr>
              <a:t>Current Account Transactions</a:t>
            </a:r>
          </a:p>
        </p:txBody>
      </p:sp>
      <p:sp>
        <p:nvSpPr>
          <p:cNvPr id="13" name="Rectangle 12"/>
          <p:cNvSpPr/>
          <p:nvPr/>
        </p:nvSpPr>
        <p:spPr bwMode="auto">
          <a:xfrm>
            <a:off x="3904593" y="2987565"/>
            <a:ext cx="1676400" cy="6700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400" dirty="0"/>
              <a:t>Capital Account Transactions</a:t>
            </a:r>
            <a:endParaRPr lang="en-US" sz="1400" dirty="0">
              <a:latin typeface="Tahoma" pitchFamily="34" charset="0"/>
            </a:endParaRPr>
          </a:p>
        </p:txBody>
      </p:sp>
      <p:sp>
        <p:nvSpPr>
          <p:cNvPr id="14" name="Rectangle 13"/>
          <p:cNvSpPr/>
          <p:nvPr/>
        </p:nvSpPr>
        <p:spPr bwMode="auto">
          <a:xfrm>
            <a:off x="5854263" y="2998076"/>
            <a:ext cx="1676400" cy="75411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ahoma" pitchFamily="34" charset="0"/>
              </a:rPr>
              <a:t>Section 3 of FEMA applicable to both PRIIs &amp; PROIs</a:t>
            </a:r>
          </a:p>
        </p:txBody>
      </p:sp>
      <p:sp>
        <p:nvSpPr>
          <p:cNvPr id="15" name="Rectangle 14"/>
          <p:cNvSpPr/>
          <p:nvPr/>
        </p:nvSpPr>
        <p:spPr bwMode="auto">
          <a:xfrm>
            <a:off x="8339959" y="2961291"/>
            <a:ext cx="1676400" cy="66477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a:latin typeface="Tahoma" pitchFamily="34" charset="0"/>
              </a:rPr>
              <a:t> </a:t>
            </a:r>
            <a:r>
              <a:rPr lang="en-US" sz="1400" dirty="0">
                <a:latin typeface="Tahoma" pitchFamily="34" charset="0"/>
              </a:rPr>
              <a:t>Capital Account Transactions</a:t>
            </a:r>
          </a:p>
        </p:txBody>
      </p:sp>
      <p:sp>
        <p:nvSpPr>
          <p:cNvPr id="16" name="Rectangle 15"/>
          <p:cNvSpPr/>
          <p:nvPr/>
        </p:nvSpPr>
        <p:spPr bwMode="auto">
          <a:xfrm>
            <a:off x="1713187" y="5131676"/>
            <a:ext cx="1676400" cy="59120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ahoma" pitchFamily="34" charset="0"/>
              </a:rPr>
              <a:t> Exceptions: </a:t>
            </a:r>
          </a:p>
          <a:p>
            <a:pPr algn="ctr" eaLnBrk="0" fontAlgn="base" hangingPunct="0">
              <a:spcBef>
                <a:spcPct val="0"/>
              </a:spcBef>
              <a:spcAft>
                <a:spcPct val="0"/>
              </a:spcAft>
            </a:pPr>
            <a:r>
              <a:rPr lang="en-US" sz="1400" dirty="0">
                <a:latin typeface="Tahoma" pitchFamily="34" charset="0"/>
              </a:rPr>
              <a:t>LRS  Scheme </a:t>
            </a:r>
          </a:p>
        </p:txBody>
      </p:sp>
      <p:cxnSp>
        <p:nvCxnSpPr>
          <p:cNvPr id="18" name="Straight Connector 17"/>
          <p:cNvCxnSpPr>
            <a:stCxn id="8" idx="2"/>
          </p:cNvCxnSpPr>
          <p:nvPr/>
        </p:nvCxnSpPr>
        <p:spPr bwMode="auto">
          <a:xfrm flipH="1">
            <a:off x="3636580" y="1581808"/>
            <a:ext cx="13139" cy="7041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flipH="1">
            <a:off x="2548760" y="2286000"/>
            <a:ext cx="1103587" cy="157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flipV="1">
            <a:off x="3636579" y="2286000"/>
            <a:ext cx="1135118" cy="157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2517228" y="2333298"/>
            <a:ext cx="0" cy="599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4755931" y="2286000"/>
            <a:ext cx="0" cy="6621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H="1">
            <a:off x="6568967" y="1371600"/>
            <a:ext cx="15765" cy="16238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4" name="Rectangle 43"/>
          <p:cNvSpPr/>
          <p:nvPr/>
        </p:nvSpPr>
        <p:spPr bwMode="auto">
          <a:xfrm>
            <a:off x="1728952" y="3775842"/>
            <a:ext cx="1676400" cy="120606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t>Schedules I, II &amp; III of FEMA (C</a:t>
            </a:r>
            <a:r>
              <a:rPr lang="en-US" sz="1400" dirty="0">
                <a:latin typeface="Tahoma" pitchFamily="34" charset="0"/>
              </a:rPr>
              <a:t>urrent Account Transactions) Rules, 2000</a:t>
            </a:r>
          </a:p>
        </p:txBody>
      </p:sp>
      <p:sp>
        <p:nvSpPr>
          <p:cNvPr id="49" name="Rectangle 48"/>
          <p:cNvSpPr/>
          <p:nvPr/>
        </p:nvSpPr>
        <p:spPr bwMode="auto">
          <a:xfrm>
            <a:off x="3852041" y="4085897"/>
            <a:ext cx="1676400" cy="120606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p>
          <a:p>
            <a:pPr algn="ctr" eaLnBrk="0" fontAlgn="base" hangingPunct="0">
              <a:spcBef>
                <a:spcPct val="0"/>
              </a:spcBef>
              <a:spcAft>
                <a:spcPct val="0"/>
              </a:spcAft>
            </a:pPr>
            <a:r>
              <a:rPr lang="en-US" sz="1400" dirty="0"/>
              <a:t>Schedule I of FEMA  Notf. 1</a:t>
            </a:r>
            <a:endParaRPr lang="en-US" sz="1400" dirty="0">
              <a:latin typeface="Tahoma" pitchFamily="34" charset="0"/>
            </a:endParaRPr>
          </a:p>
        </p:txBody>
      </p:sp>
      <p:cxnSp>
        <p:nvCxnSpPr>
          <p:cNvPr id="51" name="Straight Connector 50"/>
          <p:cNvCxnSpPr>
            <a:endCxn id="49" idx="0"/>
          </p:cNvCxnSpPr>
          <p:nvPr/>
        </p:nvCxnSpPr>
        <p:spPr bwMode="auto">
          <a:xfrm flipH="1">
            <a:off x="4690241" y="3626069"/>
            <a:ext cx="2628" cy="45982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7" name="Rectangle 56"/>
          <p:cNvSpPr/>
          <p:nvPr/>
        </p:nvSpPr>
        <p:spPr bwMode="auto">
          <a:xfrm>
            <a:off x="8339958" y="4080641"/>
            <a:ext cx="1676400" cy="120606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p>
          <a:p>
            <a:pPr algn="ctr" eaLnBrk="0" fontAlgn="base" hangingPunct="0">
              <a:spcBef>
                <a:spcPct val="0"/>
              </a:spcBef>
              <a:spcAft>
                <a:spcPct val="0"/>
              </a:spcAft>
            </a:pPr>
            <a:r>
              <a:rPr lang="en-US" sz="1400" dirty="0"/>
              <a:t>Schedule II of FEMA  Notf. 1</a:t>
            </a:r>
            <a:endParaRPr lang="en-US" sz="1400" dirty="0">
              <a:latin typeface="Tahoma" pitchFamily="34" charset="0"/>
            </a:endParaRPr>
          </a:p>
        </p:txBody>
      </p:sp>
      <p:sp>
        <p:nvSpPr>
          <p:cNvPr id="60" name="Rectangle 59"/>
          <p:cNvSpPr/>
          <p:nvPr/>
        </p:nvSpPr>
        <p:spPr bwMode="auto">
          <a:xfrm>
            <a:off x="8313683" y="5630918"/>
            <a:ext cx="1676400" cy="59120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ahoma" pitchFamily="34" charset="0"/>
              </a:rPr>
              <a:t> Exceptions: </a:t>
            </a:r>
          </a:p>
          <a:p>
            <a:pPr algn="ctr" eaLnBrk="0" fontAlgn="base" hangingPunct="0">
              <a:spcBef>
                <a:spcPct val="0"/>
              </a:spcBef>
              <a:spcAft>
                <a:spcPct val="0"/>
              </a:spcAft>
            </a:pPr>
            <a:r>
              <a:rPr lang="en-US" sz="1400" dirty="0"/>
              <a:t>FEMA Notf. 13(R)</a:t>
            </a:r>
            <a:r>
              <a:rPr lang="en-US" sz="1400" dirty="0">
                <a:latin typeface="Tahoma" pitchFamily="34" charset="0"/>
              </a:rPr>
              <a:t> </a:t>
            </a:r>
          </a:p>
        </p:txBody>
      </p:sp>
      <p:cxnSp>
        <p:nvCxnSpPr>
          <p:cNvPr id="66" name="Straight Connector 65"/>
          <p:cNvCxnSpPr/>
          <p:nvPr/>
        </p:nvCxnSpPr>
        <p:spPr bwMode="auto">
          <a:xfrm rot="120000">
            <a:off x="9141373" y="1576552"/>
            <a:ext cx="36787" cy="13847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a:stCxn id="15" idx="2"/>
            <a:endCxn id="57" idx="0"/>
          </p:cNvCxnSpPr>
          <p:nvPr/>
        </p:nvCxnSpPr>
        <p:spPr bwMode="auto">
          <a:xfrm flipH="1">
            <a:off x="9178159" y="3626069"/>
            <a:ext cx="1" cy="4545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rot="-120000" flipH="1">
            <a:off x="9151884" y="5286703"/>
            <a:ext cx="26275" cy="34421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Rectangle 31"/>
          <p:cNvSpPr/>
          <p:nvPr/>
        </p:nvSpPr>
        <p:spPr bwMode="auto">
          <a:xfrm>
            <a:off x="1723698" y="5820103"/>
            <a:ext cx="2571637" cy="75067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dirty="0">
                <a:latin typeface="Tahoma" pitchFamily="34" charset="0"/>
              </a:rPr>
              <a:t> Except  some items of Sch. III, all items are subsumed with LRS</a:t>
            </a:r>
          </a:p>
        </p:txBody>
      </p:sp>
      <p:cxnSp>
        <p:nvCxnSpPr>
          <p:cNvPr id="34" name="Straight Connector 33"/>
          <p:cNvCxnSpPr/>
          <p:nvPr/>
        </p:nvCxnSpPr>
        <p:spPr bwMode="auto">
          <a:xfrm rot="-540000" flipH="1">
            <a:off x="2567153" y="3626070"/>
            <a:ext cx="21021" cy="14977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rot="-540000" flipH="1">
            <a:off x="2551388" y="4981905"/>
            <a:ext cx="15765" cy="1497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a:stCxn id="16" idx="2"/>
          </p:cNvCxnSpPr>
          <p:nvPr/>
        </p:nvCxnSpPr>
        <p:spPr bwMode="auto">
          <a:xfrm>
            <a:off x="2551388" y="5722882"/>
            <a:ext cx="13137" cy="7882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5984682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PRII acquiring Foreign Property from PRII</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120</a:t>
            </a:fld>
            <a:endParaRPr lang="en-US" dirty="0"/>
          </a:p>
        </p:txBody>
      </p:sp>
      <p:sp>
        <p:nvSpPr>
          <p:cNvPr id="7" name="Rectangle 3"/>
          <p:cNvSpPr txBox="1">
            <a:spLocks noChangeArrowheads="1"/>
          </p:cNvSpPr>
          <p:nvPr/>
        </p:nvSpPr>
        <p:spPr bwMode="auto">
          <a:xfrm>
            <a:off x="689266" y="1952625"/>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POSER: Can PRII pay in INR in India to another PRII for the property outside India as per the exchange rate prevailing on the date of sale? If yes is the payment required to be made within the permitted LRS limit?</a:t>
            </a:r>
          </a:p>
          <a:p>
            <a:pPr eaLnBrk="1" hangingPunct="1"/>
            <a:endParaRPr lang="en-US" altLang="en-US" sz="1800" kern="0" dirty="0"/>
          </a:p>
          <a:p>
            <a:pPr eaLnBrk="1" hangingPunct="1"/>
            <a:r>
              <a:rPr lang="en-US" altLang="en-US" sz="1800" kern="0" dirty="0"/>
              <a:t>SOLUTION:</a:t>
            </a:r>
          </a:p>
          <a:p>
            <a:pPr marL="646113" indent="-285750" eaLnBrk="1" hangingPunct="1">
              <a:buFont typeface="Wingdings" panose="05000000000000000000" pitchFamily="2" charset="2"/>
              <a:buChar char="Ø"/>
            </a:pPr>
            <a:r>
              <a:rPr lang="en-US" altLang="en-US" sz="1800" kern="0" dirty="0"/>
              <a:t>Section 3 (d) forbids any person to enter into any financial transaction in India as consideration for or in association with acquisition or creation or transfer of a right to acquire, any asset outside India by any person.</a:t>
            </a:r>
          </a:p>
          <a:p>
            <a:pPr marL="646113" indent="-285750" eaLnBrk="1" hangingPunct="1">
              <a:buFont typeface="Wingdings" panose="05000000000000000000" pitchFamily="2" charset="2"/>
              <a:buChar char="Ø"/>
            </a:pPr>
            <a:r>
              <a:rPr lang="en-US" altLang="en-US" sz="1800" kern="0" dirty="0"/>
              <a:t>Explanation.—For the purpose of this clause, “financial transaction” means making any payment to, or for the credit of any person, or receiving any payment for, by order or on behalf of any person, or drawing, issuing or negotiating any bill of exchange or promissory note, or transferring any security or acknowledging any debt</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7123992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Gift of Immovable Property from PROI to PRII</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121</a:t>
            </a:fld>
            <a:endParaRPr lang="en-US" dirty="0"/>
          </a:p>
        </p:txBody>
      </p:sp>
      <p:sp>
        <p:nvSpPr>
          <p:cNvPr id="7" name="Rectangle 3"/>
          <p:cNvSpPr txBox="1">
            <a:spLocks noChangeArrowheads="1"/>
          </p:cNvSpPr>
          <p:nvPr/>
        </p:nvSpPr>
        <p:spPr bwMode="auto">
          <a:xfrm>
            <a:off x="689266" y="1952625"/>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POSER: Gifting of immovable property is not permitted from PROI to PRII, what solution would you give in case a son (PROI) wishes to gift his father (PRII) an immovable property located outside India?</a:t>
            </a:r>
          </a:p>
          <a:p>
            <a:pPr eaLnBrk="1" hangingPunct="1"/>
            <a:endParaRPr lang="en-US" altLang="en-US" sz="1800" kern="0" dirty="0"/>
          </a:p>
          <a:p>
            <a:pPr eaLnBrk="1" hangingPunct="1"/>
            <a:r>
              <a:rPr lang="en-US" altLang="en-US" sz="1800" kern="0" dirty="0"/>
              <a:t>SOLUTION:</a:t>
            </a:r>
          </a:p>
          <a:p>
            <a:pPr marL="720725">
              <a:buSzPts val="1800"/>
              <a:buFont typeface="+mj-lt"/>
              <a:buAutoNum type="arabicPeriod"/>
            </a:pPr>
            <a:r>
              <a:rPr lang="en-US" sz="1800" dirty="0">
                <a:latin typeface="Calibri" panose="020F0502020204030204" pitchFamily="34" charset="0"/>
              </a:rPr>
              <a:t>Approval route</a:t>
            </a:r>
          </a:p>
          <a:p>
            <a:pPr marL="720725">
              <a:buSzPts val="1800"/>
              <a:buFont typeface="+mj-lt"/>
              <a:buAutoNum type="arabicPeriod"/>
            </a:pPr>
            <a:endParaRPr lang="en-US" sz="1800" dirty="0">
              <a:latin typeface="Calibri" panose="020F0502020204030204" pitchFamily="34" charset="0"/>
            </a:endParaRPr>
          </a:p>
          <a:p>
            <a:pPr marL="720725">
              <a:buSzPts val="1800"/>
              <a:buFont typeface="+mj-lt"/>
              <a:buAutoNum type="arabicPeriod"/>
            </a:pPr>
            <a:r>
              <a:rPr lang="en-US" sz="1800" dirty="0">
                <a:latin typeface="Calibri" panose="020F0502020204030204" pitchFamily="34" charset="0"/>
              </a:rPr>
              <a:t>Sale transaction of the property </a:t>
            </a:r>
          </a:p>
          <a:p>
            <a:pPr>
              <a:buSzPts val="1800"/>
              <a:buChar char="•"/>
            </a:pPr>
            <a:endParaRPr lang="en-US" sz="180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2805679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Gift of Foreign Securities from PROI to PRII</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122</a:t>
            </a:fld>
            <a:endParaRPr lang="en-US" dirty="0"/>
          </a:p>
        </p:txBody>
      </p:sp>
      <p:sp>
        <p:nvSpPr>
          <p:cNvPr id="7" name="Rectangle 3"/>
          <p:cNvSpPr txBox="1">
            <a:spLocks noChangeArrowheads="1"/>
          </p:cNvSpPr>
          <p:nvPr/>
        </p:nvSpPr>
        <p:spPr bwMode="auto">
          <a:xfrm>
            <a:off x="689266" y="1952625"/>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POSER: What are the implications if the proposed Gift is of Foreign securities from a PROI to PRII?</a:t>
            </a:r>
          </a:p>
          <a:p>
            <a:pPr eaLnBrk="1" hangingPunct="1"/>
            <a:endParaRPr lang="en-US" altLang="en-US" sz="1800" kern="0" dirty="0"/>
          </a:p>
          <a:p>
            <a:pPr eaLnBrk="1" hangingPunct="1"/>
            <a:r>
              <a:rPr lang="en-US" altLang="en-US" sz="1800" kern="0" dirty="0"/>
              <a:t>SOLUTION:</a:t>
            </a:r>
          </a:p>
          <a:p>
            <a:pPr>
              <a:buFont typeface="Wingdings" panose="05000000000000000000" pitchFamily="2" charset="2"/>
              <a:buChar char="Ø"/>
            </a:pPr>
            <a:r>
              <a:rPr lang="en-US" sz="1800" dirty="0">
                <a:latin typeface="Calibri" panose="020F0502020204030204" pitchFamily="34" charset="0"/>
              </a:rPr>
              <a:t>As far as foreign securities are concerned, it may be noted that the new OI Guidelines now state that any gift of foreign securities from a person resident outside India to an individual resident in India may be made only in accordance with the Foreign  Contribution  (Regulation)  Act, 2010  (“FCRA”).  This  is  a  key  restriction  imposed  upon investments by resident individuals, especially since there is no clarity on the compliances required to be fulfilled under the FCRA.  The  FCRA norms are applicable only where such shares may be considered as ‘foreign contribution’ under the FCRA. The FCRA allows a resident to receive foreign contribution from a relative. Thus, it appears that a gift from  a  non-resident  may  be  acceptable  as  long  as  such  non-resident  is  a  relative  of  the  resident individual. A ‘relative’ in such case shall be as defined under the Companies Act, 2013.</a:t>
            </a:r>
          </a:p>
          <a:p>
            <a:pPr>
              <a:buSzPts val="1800"/>
              <a:buChar char="•"/>
            </a:pPr>
            <a:endParaRPr lang="en-US" sz="1800" dirty="0">
              <a:latin typeface="Calibri" panose="020F0502020204030204" pitchFamily="34" charset="0"/>
            </a:endParaRPr>
          </a:p>
          <a:p>
            <a:endParaRPr lang="en-US" sz="1800" dirty="0">
              <a:latin typeface="Calibri" panose="020F0502020204030204" pitchFamily="34" charset="0"/>
            </a:endParaRP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5490366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5458" y="152400"/>
            <a:ext cx="10515600" cy="6247864"/>
          </a:xfrm>
          <a:prstGeom prst="rect">
            <a:avLst/>
          </a:prstGeom>
          <a:noFill/>
        </p:spPr>
        <p:txBody>
          <a:bodyPr wrap="square" rtlCol="0">
            <a:spAutoFit/>
          </a:bodyPr>
          <a:lstStyle/>
          <a:p>
            <a:r>
              <a:rPr lang="en-IN" sz="2000" b="1" dirty="0"/>
              <a:t>CASE STUDY  - 6</a:t>
            </a:r>
          </a:p>
          <a:p>
            <a:endParaRPr lang="en-US" sz="2000" dirty="0"/>
          </a:p>
          <a:p>
            <a:r>
              <a:rPr lang="en-US" dirty="0"/>
              <a:t>A Returning Indian, Mr. R. Patel holds Shares in various Limited Liability entities abroad, some of them in Joint Venture with Non-Residents as well as with Non-Resident relatives in few companies. He also held various Options and Cashless Shares while he was Non-Resident.</a:t>
            </a:r>
          </a:p>
          <a:p>
            <a:r>
              <a:rPr lang="en-US" dirty="0"/>
              <a:t>Participants are requested to discuss the implications and compliances under OI Rules &amp; Regulations of the following proposed transactions being contemplated by Mr. R. Patel.</a:t>
            </a:r>
          </a:p>
          <a:p>
            <a:pPr marL="400050" indent="-400050">
              <a:buFont typeface="+mj-lt"/>
              <a:buAutoNum type="romanLcPeriod"/>
            </a:pPr>
            <a:r>
              <a:rPr lang="en-US" dirty="0"/>
              <a:t>Receipt of Shares aggregating 9% in a Private Ltd. Company in Kenya by way of transfer from Executor of Will of his deceased friend.</a:t>
            </a:r>
          </a:p>
          <a:p>
            <a:pPr marL="400050" indent="-400050">
              <a:buFont typeface="+mj-lt"/>
              <a:buAutoNum type="romanLcPeriod"/>
            </a:pPr>
            <a:r>
              <a:rPr lang="en-US" dirty="0"/>
              <a:t>Investing in a new step-down subsidiary in Kenya of the aforesaid Kenyan company holding 51% and balance shares being held by Mr. R. Patel with participation in management and control of the step-down subsidiary.</a:t>
            </a:r>
          </a:p>
          <a:p>
            <a:pPr marL="400050" indent="-400050">
              <a:buFont typeface="+mj-lt"/>
              <a:buAutoNum type="romanLcPeriod"/>
            </a:pPr>
            <a:r>
              <a:rPr lang="en-US" dirty="0"/>
              <a:t>Acquiring 15% shareholding in a company in USA by way of Sweat equity for services rendered but not resulting in participation in management and control of the US company.</a:t>
            </a:r>
          </a:p>
          <a:p>
            <a:pPr marL="400050" indent="-400050">
              <a:buFont typeface="+mj-lt"/>
              <a:buAutoNum type="romanLcPeriod"/>
            </a:pPr>
            <a:r>
              <a:rPr lang="en-US" dirty="0"/>
              <a:t>In case the above-mentioned company in USA has a step-down subsidiary, what would be the implication on the offer of Sweat equity received from the said holding company?</a:t>
            </a:r>
          </a:p>
          <a:p>
            <a:pPr marL="400050" indent="-400050">
              <a:buFont typeface="+mj-lt"/>
              <a:buAutoNum type="romanLcPeriod"/>
            </a:pPr>
            <a:r>
              <a:rPr lang="en-US" dirty="0"/>
              <a:t>Investment of 5% in unlisted entity in USA as portfolio investment without control. Would your answer be different if Mr. R. Patel was to utilize his foreign bank balance which is retained abroad i.e. Section 6(4) asset?</a:t>
            </a:r>
          </a:p>
          <a:p>
            <a:pPr marL="400050" indent="-400050">
              <a:buFont typeface="+mj-lt"/>
              <a:buAutoNum type="romanLcPeriod"/>
            </a:pPr>
            <a:r>
              <a:rPr lang="en-US" dirty="0"/>
              <a:t>Remittance from India under LRS for investment in interest-bearing bonds issued by US company which are not listed</a:t>
            </a:r>
          </a:p>
          <a:p>
            <a:endParaRPr lang="en-US" dirty="0"/>
          </a:p>
        </p:txBody>
      </p:sp>
      <p:sp>
        <p:nvSpPr>
          <p:cNvPr id="5" name="Slide Number Placeholder 4">
            <a:extLst>
              <a:ext uri="{FF2B5EF4-FFF2-40B4-BE49-F238E27FC236}">
                <a16:creationId xmlns:a16="http://schemas.microsoft.com/office/drawing/2014/main" id="{73B1EEB1-F143-4B09-B7B9-2585B093B6CF}"/>
              </a:ext>
            </a:extLst>
          </p:cNvPr>
          <p:cNvSpPr>
            <a:spLocks noGrp="1"/>
          </p:cNvSpPr>
          <p:nvPr>
            <p:ph type="sldNum" sz="quarter" idx="12"/>
          </p:nvPr>
        </p:nvSpPr>
        <p:spPr/>
        <p:txBody>
          <a:bodyPr/>
          <a:lstStyle/>
          <a:p>
            <a:fld id="{43D32433-3E3D-4177-97A5-E30E6380AC8C}" type="slidenum">
              <a:rPr lang="en-US" smtClean="0"/>
              <a:t>123</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42106865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284" y="152400"/>
            <a:ext cx="10072914" cy="5355312"/>
          </a:xfrm>
          <a:prstGeom prst="rect">
            <a:avLst/>
          </a:prstGeom>
          <a:noFill/>
        </p:spPr>
        <p:txBody>
          <a:bodyPr wrap="square" rtlCol="0">
            <a:spAutoFit/>
          </a:bodyPr>
          <a:lstStyle/>
          <a:p>
            <a:r>
              <a:rPr lang="en-IN" sz="2000" b="1" dirty="0"/>
              <a:t>CASE STUDY  - 6 </a:t>
            </a:r>
          </a:p>
          <a:p>
            <a:endParaRPr lang="en-IN" b="1" dirty="0"/>
          </a:p>
          <a:p>
            <a:r>
              <a:rPr lang="en-IN" b="1" dirty="0"/>
              <a:t>Overview of the Legal Provisions - Definitions</a:t>
            </a:r>
            <a:endParaRPr lang="en-US" dirty="0"/>
          </a:p>
          <a:p>
            <a:endParaRPr lang="en-US" sz="1600" b="1" dirty="0"/>
          </a:p>
          <a:p>
            <a:pPr marL="400050" indent="-400050">
              <a:buFont typeface="+mj-lt"/>
              <a:buAutoNum type="romanLcPeriod"/>
            </a:pPr>
            <a:r>
              <a:rPr lang="en-US" dirty="0"/>
              <a:t>“Overseas Direct Investment” or “ODI” means investment by way of acquisition of unlisted equity capital of a foreign entity, or subscription as a part of the memorandum of association of a foreign entity, or investment in ten per cent, or more of the paid-up equity capital of a listed foreign entity or investment with control where investment is less than ten per cent. of the paid-up equity capital of a listed foreign entity</a:t>
            </a:r>
          </a:p>
          <a:p>
            <a:pPr marL="400050" indent="-400050">
              <a:buFont typeface="+mj-lt"/>
              <a:buAutoNum type="romanLcPeriod"/>
            </a:pPr>
            <a:endParaRPr lang="en-US" dirty="0"/>
          </a:p>
          <a:p>
            <a:pPr marL="400050" indent="-400050">
              <a:buFont typeface="+mj-lt"/>
              <a:buAutoNum type="romanLcPeriod"/>
            </a:pPr>
            <a:r>
              <a:rPr lang="en-US" dirty="0"/>
              <a:t>“Overseas Portfolio Investment” or “OPI” means investment, other than ODI, in foreign securities, but not in any unlisted debt instruments or any security issued by a person resident in India who is not in an IFSC</a:t>
            </a:r>
          </a:p>
          <a:p>
            <a:pPr marL="400050" indent="-400050">
              <a:buFont typeface="+mj-lt"/>
              <a:buAutoNum type="romanLcPeriod"/>
            </a:pPr>
            <a:endParaRPr lang="en-US" dirty="0"/>
          </a:p>
          <a:p>
            <a:pPr marL="400050" indent="-400050">
              <a:buFont typeface="+mj-lt"/>
              <a:buAutoNum type="romanLcPeriod"/>
            </a:pPr>
            <a:r>
              <a:rPr lang="en-US" dirty="0"/>
              <a:t>“Control” means the right to appoint majority of the directors or to control management or policy decisions exercisable by a person or persons acting individually or in concert, directly or indirectly, including by virtue of their shareholding or management rights or shareholders’ agreements or voting agreements that entitle them to ten per cent. or more of voting rights or in any other manner in the entity;</a:t>
            </a:r>
          </a:p>
        </p:txBody>
      </p:sp>
      <p:sp>
        <p:nvSpPr>
          <p:cNvPr id="5" name="Slide Number Placeholder 4">
            <a:extLst>
              <a:ext uri="{FF2B5EF4-FFF2-40B4-BE49-F238E27FC236}">
                <a16:creationId xmlns:a16="http://schemas.microsoft.com/office/drawing/2014/main" id="{2EF765F3-8A9A-467A-B4E6-1C9B0A5B6CCC}"/>
              </a:ext>
            </a:extLst>
          </p:cNvPr>
          <p:cNvSpPr>
            <a:spLocks noGrp="1"/>
          </p:cNvSpPr>
          <p:nvPr>
            <p:ph type="sldNum" sz="quarter" idx="12"/>
          </p:nvPr>
        </p:nvSpPr>
        <p:spPr/>
        <p:txBody>
          <a:bodyPr/>
          <a:lstStyle/>
          <a:p>
            <a:fld id="{43D32433-3E3D-4177-97A5-E30E6380AC8C}" type="slidenum">
              <a:rPr lang="en-US" smtClean="0"/>
              <a:t>124</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42732669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172" y="228600"/>
            <a:ext cx="12017828" cy="6063198"/>
          </a:xfrm>
          <a:prstGeom prst="rect">
            <a:avLst/>
          </a:prstGeom>
          <a:noFill/>
        </p:spPr>
        <p:txBody>
          <a:bodyPr wrap="square" rtlCol="0">
            <a:spAutoFit/>
          </a:bodyPr>
          <a:lstStyle/>
          <a:p>
            <a:r>
              <a:rPr lang="en-IN" sz="2000" b="1" dirty="0"/>
              <a:t>CASE STUDY  - 6 </a:t>
            </a:r>
          </a:p>
          <a:p>
            <a:r>
              <a:rPr lang="en-IN" sz="1600" b="1" dirty="0"/>
              <a:t>Overview of the Legal Provisions – Schedule III, OI Rules, 2022</a:t>
            </a:r>
            <a:endParaRPr lang="en-US" sz="1600" dirty="0"/>
          </a:p>
          <a:p>
            <a:pPr marL="285750" indent="-285750">
              <a:buFont typeface="Wingdings" panose="05000000000000000000" pitchFamily="2" charset="2"/>
              <a:buChar char="§"/>
            </a:pPr>
            <a:r>
              <a:rPr lang="en-US" sz="1600" dirty="0"/>
              <a:t>Regulation 1 (1) - Any resident individual may make ODI by way of investment in equity capital or OPI in the manner provided in this Schedule and unless otherwise provided hereunder, shall be subject to the overall ceiling under the </a:t>
            </a:r>
            <a:r>
              <a:rPr lang="en-US" sz="1600" dirty="0" err="1"/>
              <a:t>Liberalised</a:t>
            </a:r>
            <a:r>
              <a:rPr lang="en-US" sz="1600" dirty="0"/>
              <a:t> Remittance Scheme of the Reserve Bank</a:t>
            </a:r>
          </a:p>
          <a:p>
            <a:pPr marL="342900" indent="-342900">
              <a:buFont typeface="+mj-lt"/>
              <a:buAutoNum type="arabicPeriod"/>
            </a:pPr>
            <a:endParaRPr lang="en-US" sz="1600" dirty="0"/>
          </a:p>
          <a:p>
            <a:pPr marL="285750" indent="-285750">
              <a:buFont typeface="Wingdings" panose="05000000000000000000" pitchFamily="2" charset="2"/>
              <a:buChar char="§"/>
            </a:pPr>
            <a:r>
              <a:rPr lang="en-US" sz="1600" dirty="0"/>
              <a:t>Regulation 1(2) - A resident individual may make or hold Overseas Investment by way of,–</a:t>
            </a:r>
          </a:p>
          <a:p>
            <a:pPr marL="406400"/>
            <a:r>
              <a:rPr lang="en-US" sz="1600" dirty="0"/>
              <a:t>(i) ODI in an operating foreign entity not engaged in financial services activity and which does not</a:t>
            </a:r>
          </a:p>
          <a:p>
            <a:pPr marL="406400"/>
            <a:r>
              <a:rPr lang="en-US" sz="1600" dirty="0"/>
              <a:t>have subsidiary or step down subsidiary where the resident individual has control in the foreign</a:t>
            </a:r>
          </a:p>
          <a:p>
            <a:pPr marL="406400"/>
            <a:r>
              <a:rPr lang="en-US" sz="1600" dirty="0"/>
              <a:t>entity:</a:t>
            </a:r>
          </a:p>
          <a:p>
            <a:pPr marL="406400"/>
            <a:r>
              <a:rPr lang="en-US" sz="1600" dirty="0"/>
              <a:t>(ii) OPI, including by way of reinvestment;</a:t>
            </a:r>
          </a:p>
          <a:p>
            <a:pPr marL="406400"/>
            <a:r>
              <a:rPr lang="en-US" sz="1600" dirty="0"/>
              <a:t>(iii) ODI or OPI, as the case may be, by way of–</a:t>
            </a:r>
          </a:p>
          <a:p>
            <a:pPr marL="739775"/>
            <a:r>
              <a:rPr lang="en-US" sz="1600" dirty="0"/>
              <a:t>(a) capitalisation, within the time period, if any, specified for realisation under the Act, of any amount</a:t>
            </a:r>
          </a:p>
          <a:p>
            <a:pPr marL="739775"/>
            <a:r>
              <a:rPr lang="en-US" sz="1600" dirty="0"/>
              <a:t>due from the foreign entity the remittance of which is permitted under the Act or does not require</a:t>
            </a:r>
          </a:p>
          <a:p>
            <a:pPr marL="739775"/>
            <a:r>
              <a:rPr lang="en-US" sz="1600" dirty="0"/>
              <a:t>prior permission of the Central Government or the Reserve Bank;</a:t>
            </a:r>
          </a:p>
          <a:p>
            <a:pPr marL="739775"/>
            <a:r>
              <a:rPr lang="en-US" sz="1600" dirty="0"/>
              <a:t>(b) swap of securities on account of a merger, demerger, amalgamation or liquidation;</a:t>
            </a:r>
          </a:p>
          <a:p>
            <a:pPr marL="739775"/>
            <a:r>
              <a:rPr lang="en-US" sz="1600" dirty="0"/>
              <a:t>(c) acquisition of equity capital through rights issue or allotment of bonus shares;</a:t>
            </a:r>
          </a:p>
          <a:p>
            <a:pPr marL="739775"/>
            <a:r>
              <a:rPr lang="en-US" sz="1600" dirty="0"/>
              <a:t>(d) gift as per the conditions laid down under this Schedule;</a:t>
            </a:r>
          </a:p>
          <a:p>
            <a:pPr marL="739775"/>
            <a:r>
              <a:rPr lang="en-US" sz="1600" dirty="0"/>
              <a:t>(e) inheritance;</a:t>
            </a:r>
          </a:p>
          <a:p>
            <a:pPr marL="739775"/>
            <a:r>
              <a:rPr lang="en-US" sz="1600" dirty="0"/>
              <a:t>(f) acquisition of sweat equity shares;</a:t>
            </a:r>
          </a:p>
          <a:p>
            <a:pPr marL="739775"/>
            <a:r>
              <a:rPr lang="en-US" sz="1600" dirty="0"/>
              <a:t>(g) acquisition of minimum qualification shares issued for holding a management post in a</a:t>
            </a:r>
          </a:p>
          <a:p>
            <a:pPr marL="739775"/>
            <a:r>
              <a:rPr lang="en-US" sz="1600" dirty="0"/>
              <a:t>a. foreign entity;</a:t>
            </a:r>
          </a:p>
          <a:p>
            <a:pPr marL="739775"/>
            <a:r>
              <a:rPr lang="en-US" sz="1600" dirty="0"/>
              <a:t>(h) acquisition of shares or interest under Employee Stock Ownership Plan or Employee Benefits</a:t>
            </a:r>
          </a:p>
          <a:p>
            <a:pPr marL="739775"/>
            <a:r>
              <a:rPr lang="en-US" sz="1600" dirty="0"/>
              <a:t>Scheme:</a:t>
            </a:r>
          </a:p>
        </p:txBody>
      </p:sp>
      <p:sp>
        <p:nvSpPr>
          <p:cNvPr id="5" name="Slide Number Placeholder 4">
            <a:extLst>
              <a:ext uri="{FF2B5EF4-FFF2-40B4-BE49-F238E27FC236}">
                <a16:creationId xmlns:a16="http://schemas.microsoft.com/office/drawing/2014/main" id="{39062F39-3353-476B-8A32-2F395F6E6CE8}"/>
              </a:ext>
            </a:extLst>
          </p:cNvPr>
          <p:cNvSpPr>
            <a:spLocks noGrp="1"/>
          </p:cNvSpPr>
          <p:nvPr>
            <p:ph type="sldNum" sz="quarter" idx="12"/>
          </p:nvPr>
        </p:nvSpPr>
        <p:spPr/>
        <p:txBody>
          <a:bodyPr/>
          <a:lstStyle/>
          <a:p>
            <a:fld id="{43D32433-3E3D-4177-97A5-E30E6380AC8C}" type="slidenum">
              <a:rPr lang="en-US" smtClean="0"/>
              <a:t>125</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656771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0115" y="664028"/>
            <a:ext cx="10856685" cy="3354765"/>
          </a:xfrm>
          <a:prstGeom prst="rect">
            <a:avLst/>
          </a:prstGeom>
          <a:noFill/>
        </p:spPr>
        <p:txBody>
          <a:bodyPr wrap="square" rtlCol="0">
            <a:spAutoFit/>
          </a:bodyPr>
          <a:lstStyle/>
          <a:p>
            <a:r>
              <a:rPr lang="en-IN" sz="2000" b="1" dirty="0"/>
              <a:t>CASE STUDY  - 6 </a:t>
            </a:r>
          </a:p>
          <a:p>
            <a:r>
              <a:rPr lang="en-IN" sz="1600" b="1" dirty="0"/>
              <a:t>Overview of the Legal Provisions – Schedule III, OI Rules, 2022</a:t>
            </a:r>
          </a:p>
          <a:p>
            <a:endParaRPr lang="en-US" sz="1600" dirty="0"/>
          </a:p>
          <a:p>
            <a:pPr marL="692150" indent="-285750">
              <a:buFont typeface="Wingdings" panose="05000000000000000000" pitchFamily="2" charset="2"/>
              <a:buChar char="§"/>
            </a:pPr>
            <a:r>
              <a:rPr lang="en-US" sz="1600" dirty="0"/>
              <a:t>Provided that ODI in respect of clauses (e), (f), (g) and (h) may be made in a foreign entity whether or not such foreign entity is engaged in financial services activity or has subsidiary or step down subsidiary where the resident individual has control:</a:t>
            </a:r>
          </a:p>
          <a:p>
            <a:pPr marL="406400"/>
            <a:endParaRPr lang="en-US" sz="1600" dirty="0"/>
          </a:p>
          <a:p>
            <a:pPr marL="692150" indent="-285750">
              <a:buFont typeface="Wingdings" panose="05000000000000000000" pitchFamily="2" charset="2"/>
              <a:buChar char="§"/>
            </a:pPr>
            <a:r>
              <a:rPr lang="en-US" sz="1600" dirty="0"/>
              <a:t>Provided further that the acquisition of less than ten per cent. of the equity capital, whether listed or unlisted, of a foreign entity without control under clauses (f), (g) and (h), shall be treated as OPI.</a:t>
            </a:r>
          </a:p>
          <a:p>
            <a:pPr marL="692150" indent="-285750">
              <a:buFont typeface="Wingdings" panose="05000000000000000000" pitchFamily="2" charset="2"/>
              <a:buChar char="§"/>
            </a:pPr>
            <a:endParaRPr lang="en-US" sz="1600" dirty="0"/>
          </a:p>
          <a:p>
            <a:pPr marL="692150" indent="-285750">
              <a:buFont typeface="Wingdings" panose="05000000000000000000" pitchFamily="2" charset="2"/>
              <a:buChar char="§"/>
            </a:pPr>
            <a:r>
              <a:rPr lang="en-US" sz="1600" dirty="0"/>
              <a:t>Explanation.–– For the purposes of this Schedule, a foreign entity will be considered to be engaged in the business of financial services activity if it undertakes an activity, which if carried out by an entity in India, requires registration with or is regulated by a financial sector regulator in India</a:t>
            </a:r>
          </a:p>
        </p:txBody>
      </p:sp>
      <p:sp>
        <p:nvSpPr>
          <p:cNvPr id="5" name="Slide Number Placeholder 4">
            <a:extLst>
              <a:ext uri="{FF2B5EF4-FFF2-40B4-BE49-F238E27FC236}">
                <a16:creationId xmlns:a16="http://schemas.microsoft.com/office/drawing/2014/main" id="{39062F39-3353-476B-8A32-2F395F6E6CE8}"/>
              </a:ext>
            </a:extLst>
          </p:cNvPr>
          <p:cNvSpPr>
            <a:spLocks noGrp="1"/>
          </p:cNvSpPr>
          <p:nvPr>
            <p:ph type="sldNum" sz="quarter" idx="12"/>
          </p:nvPr>
        </p:nvSpPr>
        <p:spPr/>
        <p:txBody>
          <a:bodyPr/>
          <a:lstStyle/>
          <a:p>
            <a:fld id="{43D32433-3E3D-4177-97A5-E30E6380AC8C}" type="slidenum">
              <a:rPr lang="en-US" smtClean="0"/>
              <a:t>126</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4417321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172" y="228600"/>
            <a:ext cx="10825924" cy="5355312"/>
          </a:xfrm>
          <a:prstGeom prst="rect">
            <a:avLst/>
          </a:prstGeom>
          <a:noFill/>
        </p:spPr>
        <p:txBody>
          <a:bodyPr wrap="square" rtlCol="0">
            <a:spAutoFit/>
          </a:bodyPr>
          <a:lstStyle/>
          <a:p>
            <a:pPr marL="174625" indent="-174625"/>
            <a:r>
              <a:rPr lang="en-IN" sz="2000" b="1" dirty="0"/>
              <a:t>CASE STUDY  - 6 </a:t>
            </a:r>
          </a:p>
          <a:p>
            <a:endParaRPr lang="en-IN" sz="2000" b="1" dirty="0"/>
          </a:p>
          <a:p>
            <a:r>
              <a:rPr lang="en-IN" b="1" dirty="0"/>
              <a:t>Overview of the Legal Provisions - Schedule III, OI Rules, 2022</a:t>
            </a:r>
            <a:endParaRPr lang="en-US" dirty="0"/>
          </a:p>
          <a:p>
            <a:endParaRPr lang="en-US" sz="1600" b="1" dirty="0"/>
          </a:p>
          <a:p>
            <a:r>
              <a:rPr lang="en-US" dirty="0"/>
              <a:t>2. Acquisition by way of gift or inheritance.– </a:t>
            </a:r>
          </a:p>
          <a:p>
            <a:endParaRPr lang="en-US" sz="1600" dirty="0"/>
          </a:p>
          <a:p>
            <a:r>
              <a:rPr lang="en-US" dirty="0"/>
              <a:t>(1) A resident individual may, without any limit, acquire foreign securities by way of inheritance from a person resident in India who is holding such securities in accordance with the provisions of the Act or from a person resident outside India.</a:t>
            </a:r>
          </a:p>
          <a:p>
            <a:endParaRPr lang="en-US" dirty="0"/>
          </a:p>
          <a:p>
            <a:r>
              <a:rPr lang="en-US" dirty="0"/>
              <a:t>(2) A resident individual, without any limit, may acquire foreign securities by way of gift from a person</a:t>
            </a:r>
          </a:p>
          <a:p>
            <a:r>
              <a:rPr lang="en-US" dirty="0"/>
              <a:t>resident in India who is a relative and holding such securities in accordance with the provisions of the Act.</a:t>
            </a:r>
          </a:p>
          <a:p>
            <a:endParaRPr lang="en-US" dirty="0"/>
          </a:p>
          <a:p>
            <a:r>
              <a:rPr lang="en-US" dirty="0"/>
              <a:t>(3) A resident individual may acquire foreign securities by way of gift from a person resident outside India in accordance with the provisions of the Foreign Contribution (Regulation) Act, 2010 ( 42 of 2010) and the rules and regulations made thereunder.</a:t>
            </a:r>
          </a:p>
          <a:p>
            <a:endParaRPr lang="en-US" dirty="0"/>
          </a:p>
          <a:p>
            <a:endParaRPr lang="en-US" dirty="0"/>
          </a:p>
        </p:txBody>
      </p:sp>
      <p:sp>
        <p:nvSpPr>
          <p:cNvPr id="5" name="Slide Number Placeholder 4">
            <a:extLst>
              <a:ext uri="{FF2B5EF4-FFF2-40B4-BE49-F238E27FC236}">
                <a16:creationId xmlns:a16="http://schemas.microsoft.com/office/drawing/2014/main" id="{67833EB3-E23E-4C6F-8248-6E699974C361}"/>
              </a:ext>
            </a:extLst>
          </p:cNvPr>
          <p:cNvSpPr>
            <a:spLocks noGrp="1"/>
          </p:cNvSpPr>
          <p:nvPr>
            <p:ph type="sldNum" sz="quarter" idx="12"/>
          </p:nvPr>
        </p:nvSpPr>
        <p:spPr/>
        <p:txBody>
          <a:bodyPr/>
          <a:lstStyle/>
          <a:p>
            <a:fld id="{43D32433-3E3D-4177-97A5-E30E6380AC8C}" type="slidenum">
              <a:rPr lang="en-US" smtClean="0"/>
              <a:t>127</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9185955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671" y="228600"/>
            <a:ext cx="10515600" cy="6724918"/>
          </a:xfrm>
          <a:prstGeom prst="rect">
            <a:avLst/>
          </a:prstGeom>
          <a:noFill/>
        </p:spPr>
        <p:txBody>
          <a:bodyPr wrap="square" rtlCol="0">
            <a:spAutoFit/>
          </a:bodyPr>
          <a:lstStyle/>
          <a:p>
            <a:r>
              <a:rPr lang="en-IN" sz="2000" b="1" dirty="0"/>
              <a:t>CASE STUDY  - 6 -  SOLUTION</a:t>
            </a:r>
          </a:p>
          <a:p>
            <a:endParaRPr lang="en-US" sz="2000" dirty="0"/>
          </a:p>
          <a:p>
            <a:pPr marL="400050" indent="-400050">
              <a:buFont typeface="+mj-lt"/>
              <a:buAutoNum type="romanLcPeriod"/>
            </a:pPr>
            <a:r>
              <a:rPr lang="en-US" sz="1700" dirty="0"/>
              <a:t>Receipt of Shares aggregating 9% in a Private Ltd. Company in Kenya by way of transfer from Executor of Will of his deceased friend </a:t>
            </a:r>
          </a:p>
          <a:p>
            <a:pPr marL="360363"/>
            <a:r>
              <a:rPr lang="en-US" sz="1700" dirty="0"/>
              <a:t>–  Mr. R. Patel can acquire foreign shares by way of inheritance from PROI without any limit (Para 2 and 3(e)  of Sch. III of OI Rules). Such shares shall be categorized as ODI in the hands of Mr. Patel even though he may not be having control of the Kenyan company (Proviso 1 to Para 1 of Sch. III of OI Rules) the reason being that all investment in unlisted shares is categorized as ODI as per definition of ODI in Section 2(q). However, if the shares were listed, the inheritance would be classified as OPI as the shareholding is less than 10%</a:t>
            </a:r>
            <a:endParaRPr lang="en-US" sz="1700" dirty="0">
              <a:solidFill>
                <a:srgbClr val="FF0000"/>
              </a:solidFill>
            </a:endParaRPr>
          </a:p>
          <a:p>
            <a:pPr marL="400050" indent="-400050">
              <a:buFont typeface="+mj-lt"/>
              <a:buAutoNum type="romanLcPeriod"/>
            </a:pPr>
            <a:endParaRPr lang="en-US" sz="1700" dirty="0">
              <a:solidFill>
                <a:srgbClr val="FF0000"/>
              </a:solidFill>
            </a:endParaRPr>
          </a:p>
          <a:p>
            <a:pPr marL="400050" indent="-400050">
              <a:buFont typeface="+mj-lt"/>
              <a:buAutoNum type="romanLcPeriod" startAt="2"/>
            </a:pPr>
            <a:r>
              <a:rPr lang="en-US" sz="1700" dirty="0"/>
              <a:t>Investing in a new step-down subsidiary (SDS) in Kenya of the aforesaid Kenyan company holding 51% and balance shares being held by Mr. R. Patel with participation in management and control of the step-down subsidiary</a:t>
            </a:r>
          </a:p>
          <a:p>
            <a:pPr marL="360363"/>
            <a:r>
              <a:rPr lang="en-US" sz="1700" dirty="0"/>
              <a:t>– Though Mr. R. Patel has no control in the Kenyan entity, his shareholding by way of inheritance as also u/s 2(q) is categorized as ODI. Therefore, the Kenyan company cannot form a SDS, unless Mr. R. Patel divests his 9% shareholding in the Kenyan company. Thereafter, a SDS can be formed with Mr. R. Patel directly holding 49% of the SDS with management control</a:t>
            </a:r>
          </a:p>
          <a:p>
            <a:pPr marL="400050" indent="-400050">
              <a:buFont typeface="+mj-lt"/>
              <a:buAutoNum type="romanLcPeriod"/>
            </a:pPr>
            <a:endParaRPr lang="en-US" sz="1700" dirty="0"/>
          </a:p>
          <a:p>
            <a:pPr marL="400050" indent="-400050">
              <a:buFont typeface="+mj-lt"/>
              <a:buAutoNum type="romanLcPeriod" startAt="3"/>
            </a:pPr>
            <a:r>
              <a:rPr lang="en-US" sz="1700" dirty="0"/>
              <a:t>Acquiring 15% shareholding in a company in USA by way of Sweat equity for services rendered but not resulting in participation in management and control of the US company.</a:t>
            </a:r>
          </a:p>
          <a:p>
            <a:pPr marL="360363"/>
            <a:r>
              <a:rPr lang="en-US" sz="1700" dirty="0"/>
              <a:t>- Permitted as ODI as shareholding in more than 10% even though he does not have control. File Form FC. If acquiring less than 10% with no management control then it would be treated as OPI and the reporting would have to be done by the company issuing the sweat equity shares</a:t>
            </a:r>
          </a:p>
        </p:txBody>
      </p:sp>
      <p:sp>
        <p:nvSpPr>
          <p:cNvPr id="5" name="Slide Number Placeholder 4">
            <a:extLst>
              <a:ext uri="{FF2B5EF4-FFF2-40B4-BE49-F238E27FC236}">
                <a16:creationId xmlns:a16="http://schemas.microsoft.com/office/drawing/2014/main" id="{9FE46D0C-D3A0-4A6A-9327-05114CDACB40}"/>
              </a:ext>
            </a:extLst>
          </p:cNvPr>
          <p:cNvSpPr>
            <a:spLocks noGrp="1"/>
          </p:cNvSpPr>
          <p:nvPr>
            <p:ph type="sldNum" sz="quarter" idx="12"/>
          </p:nvPr>
        </p:nvSpPr>
        <p:spPr>
          <a:xfrm>
            <a:off x="9405257" y="391886"/>
            <a:ext cx="2632792" cy="457200"/>
          </a:xfrm>
        </p:spPr>
        <p:txBody>
          <a:bodyPr/>
          <a:lstStyle/>
          <a:p>
            <a:fld id="{43D32433-3E3D-4177-97A5-E30E6380AC8C}" type="slidenum">
              <a:rPr lang="en-US" smtClean="0"/>
              <a:t>128</a:t>
            </a:fld>
            <a:endParaRPr lang="en-US" dirty="0"/>
          </a:p>
        </p:txBody>
      </p:sp>
    </p:spTree>
    <p:extLst>
      <p:ext uri="{BB962C8B-B14F-4D97-AF65-F5344CB8AC3E}">
        <p14:creationId xmlns:p14="http://schemas.microsoft.com/office/powerpoint/2010/main" val="39700942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671" y="228600"/>
            <a:ext cx="10515600" cy="5632311"/>
          </a:xfrm>
          <a:prstGeom prst="rect">
            <a:avLst/>
          </a:prstGeom>
          <a:noFill/>
        </p:spPr>
        <p:txBody>
          <a:bodyPr wrap="square" rtlCol="0">
            <a:spAutoFit/>
          </a:bodyPr>
          <a:lstStyle/>
          <a:p>
            <a:r>
              <a:rPr lang="en-IN" b="1" dirty="0"/>
              <a:t>CASE STUDY  - 6 -  SOLUTION</a:t>
            </a:r>
          </a:p>
          <a:p>
            <a:endParaRPr lang="en-IN" b="1" dirty="0"/>
          </a:p>
          <a:p>
            <a:pPr marL="400050" indent="-400050">
              <a:buFont typeface="+mj-lt"/>
              <a:buAutoNum type="romanLcPeriod" startAt="4"/>
            </a:pPr>
            <a:r>
              <a:rPr lang="en-US" dirty="0"/>
              <a:t>In case the above-mentioned company in USA has a step-down subsidiary, what would be the implication on the offer of Sweat equity received from the said holding company? </a:t>
            </a:r>
          </a:p>
          <a:p>
            <a:pPr marL="360363"/>
            <a:r>
              <a:rPr lang="en-US" dirty="0"/>
              <a:t>– As Mr. R. Patel’s equity holding of 15% is in nature of ODI, the company cannot have a SDS. If Mr. Patel’s equity holding was restricted to 10%, it would have qualified as OPI and in such a case the US company could form a SDS.</a:t>
            </a:r>
          </a:p>
          <a:p>
            <a:pPr marL="400050" indent="-400050">
              <a:buFont typeface="+mj-lt"/>
              <a:buAutoNum type="romanLcPeriod"/>
            </a:pPr>
            <a:endParaRPr lang="en-US" dirty="0"/>
          </a:p>
          <a:p>
            <a:pPr marL="400050" indent="-400050">
              <a:buFont typeface="+mj-lt"/>
              <a:buAutoNum type="romanLcPeriod" startAt="5"/>
            </a:pPr>
            <a:r>
              <a:rPr lang="en-US" dirty="0"/>
              <a:t>Investment of 5% in unlisted entity in USA as portfolio investment without control. Would your answer be different if Mr. R. Patel was to utilize his foreign bank balance which is retained abroad i.e. Section 6(4) asset? </a:t>
            </a:r>
          </a:p>
          <a:p>
            <a:pPr marL="403225"/>
            <a:r>
              <a:rPr lang="en-US" dirty="0"/>
              <a:t>- The above investment in an unlisted company will be treated as an ODI and not OPI as only investment below 10% in a listed company qualifies as OPI. However, if his foreign bank balance retained abroad in terms of Section 6(4) is utilized, OI Rules would not be applicable and hence there would be no issue relating to nature of investment being ODI or OPI.</a:t>
            </a:r>
          </a:p>
          <a:p>
            <a:endParaRPr lang="en-US" dirty="0"/>
          </a:p>
          <a:p>
            <a:pPr marL="400050" indent="-400050">
              <a:buFont typeface="+mj-lt"/>
              <a:buAutoNum type="romanLcPeriod" startAt="6"/>
            </a:pPr>
            <a:r>
              <a:rPr lang="en-US" dirty="0"/>
              <a:t>Remittance from India under LRS for investment in interest-bearing bonds issued by UK company which are not listed</a:t>
            </a:r>
          </a:p>
          <a:p>
            <a:pPr marL="360363"/>
            <a:r>
              <a:rPr lang="en-US" dirty="0"/>
              <a:t>– Not permitted. Only listed debt instruments are permitted under OPI.</a:t>
            </a:r>
          </a:p>
          <a:p>
            <a:endParaRPr lang="en-US" dirty="0"/>
          </a:p>
        </p:txBody>
      </p:sp>
      <p:sp>
        <p:nvSpPr>
          <p:cNvPr id="5" name="Slide Number Placeholder 4">
            <a:extLst>
              <a:ext uri="{FF2B5EF4-FFF2-40B4-BE49-F238E27FC236}">
                <a16:creationId xmlns:a16="http://schemas.microsoft.com/office/drawing/2014/main" id="{E6704680-E95A-4CC5-A23B-17A588504FAB}"/>
              </a:ext>
            </a:extLst>
          </p:cNvPr>
          <p:cNvSpPr>
            <a:spLocks noGrp="1"/>
          </p:cNvSpPr>
          <p:nvPr>
            <p:ph type="sldNum" sz="quarter" idx="12"/>
          </p:nvPr>
        </p:nvSpPr>
        <p:spPr/>
        <p:txBody>
          <a:bodyPr/>
          <a:lstStyle/>
          <a:p>
            <a:fld id="{43D32433-3E3D-4177-97A5-E30E6380AC8C}" type="slidenum">
              <a:rPr lang="en-US" smtClean="0"/>
              <a:t>129</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85377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Important Definitions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13</a:t>
            </a:fld>
            <a:endParaRPr lang="en-US" dirty="0"/>
          </a:p>
        </p:txBody>
      </p:sp>
      <p:sp>
        <p:nvSpPr>
          <p:cNvPr id="7" name="Rectangle 3"/>
          <p:cNvSpPr txBox="1">
            <a:spLocks noChangeArrowheads="1"/>
          </p:cNvSpPr>
          <p:nvPr/>
        </p:nvSpPr>
        <p:spPr bwMode="auto">
          <a:xfrm>
            <a:off x="1263894" y="2020341"/>
            <a:ext cx="9851781" cy="411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2000" kern="0" dirty="0"/>
              <a:t>The most important definitions under FEMA are the Capital Account Transactions and Current Account Transactions</a:t>
            </a:r>
          </a:p>
          <a:p>
            <a:pPr eaLnBrk="1" hangingPunct="1"/>
            <a:endParaRPr lang="en-US" altLang="en-US" sz="2000" kern="0" dirty="0"/>
          </a:p>
          <a:p>
            <a:pPr eaLnBrk="1" hangingPunct="1"/>
            <a:r>
              <a:rPr lang="en-US" altLang="en-US" sz="2000" kern="0" dirty="0"/>
              <a:t>These definitions will provide an overview as to what activities and transactions can be carried out by a Resident Indian and Non Resident; as a consequence it is important to know the definitions of Person Resident in India (PRII) and Person Resident Outside India (PROI)</a:t>
            </a:r>
          </a:p>
          <a:p>
            <a:pPr eaLnBrk="1" hangingPunct="1"/>
            <a:endParaRPr lang="en-US" altLang="en-US" sz="2000" kern="0" dirty="0"/>
          </a:p>
          <a:p>
            <a:pPr eaLnBrk="1" hangingPunct="1"/>
            <a:r>
              <a:rPr lang="en-US" altLang="en-US" sz="2000" kern="0" dirty="0"/>
              <a:t>In the upcoming slides let us look at the definitions of Capital Account transactions, Current Account Transactions, PRII. PROI and a few other important ones</a:t>
            </a:r>
          </a:p>
        </p:txBody>
      </p:sp>
    </p:spTree>
    <p:extLst>
      <p:ext uri="{BB962C8B-B14F-4D97-AF65-F5344CB8AC3E}">
        <p14:creationId xmlns:p14="http://schemas.microsoft.com/office/powerpoint/2010/main" val="20952477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Trust – A Typical Structure</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130</a:t>
            </a:fld>
            <a:endParaRPr lang="en-US" dirty="0"/>
          </a:p>
        </p:txBody>
      </p:sp>
      <p:sp>
        <p:nvSpPr>
          <p:cNvPr id="7" name="Rectangle 3"/>
          <p:cNvSpPr txBox="1">
            <a:spLocks noChangeArrowheads="1"/>
          </p:cNvSpPr>
          <p:nvPr/>
        </p:nvSpPr>
        <p:spPr bwMode="auto">
          <a:xfrm>
            <a:off x="378335" y="1517196"/>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endParaRPr lang="en-US" sz="1800" dirty="0">
              <a:solidFill>
                <a:srgbClr val="000000"/>
              </a:solidFill>
              <a:latin typeface="Calibri" panose="020F0502020204030204" pitchFamily="34" charset="0"/>
            </a:endParaRP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11" name="Text Box 4"/>
          <p:cNvSpPr txBox="1">
            <a:spLocks noChangeArrowheads="1"/>
          </p:cNvSpPr>
          <p:nvPr/>
        </p:nvSpPr>
        <p:spPr bwMode="auto">
          <a:xfrm>
            <a:off x="4495800" y="2352675"/>
            <a:ext cx="1828800" cy="376238"/>
          </a:xfrm>
          <a:prstGeom prst="rect">
            <a:avLst/>
          </a:prstGeom>
          <a:noFill/>
          <a:ln w="9525">
            <a:solidFill>
              <a:schemeClr val="tx1"/>
            </a:solidFill>
            <a:miter lim="800000"/>
            <a:headEnd/>
            <a:tailEnd/>
          </a:ln>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1800" dirty="0"/>
              <a:t>Settlor/Grantor</a:t>
            </a:r>
          </a:p>
        </p:txBody>
      </p:sp>
      <p:sp>
        <p:nvSpPr>
          <p:cNvPr id="12" name="Line 5"/>
          <p:cNvSpPr>
            <a:spLocks noChangeShapeType="1"/>
          </p:cNvSpPr>
          <p:nvPr/>
        </p:nvSpPr>
        <p:spPr bwMode="auto">
          <a:xfrm flipH="1">
            <a:off x="5486400" y="27432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6"/>
          <p:cNvSpPr txBox="1">
            <a:spLocks noChangeArrowheads="1"/>
          </p:cNvSpPr>
          <p:nvPr/>
        </p:nvSpPr>
        <p:spPr bwMode="auto">
          <a:xfrm>
            <a:off x="4495800" y="3509964"/>
            <a:ext cx="1752600" cy="376237"/>
          </a:xfrm>
          <a:prstGeom prst="rect">
            <a:avLst/>
          </a:prstGeom>
          <a:noFill/>
          <a:ln w="9525">
            <a:solidFill>
              <a:schemeClr val="tx1"/>
            </a:solidFill>
            <a:miter lim="800000"/>
            <a:headEnd/>
            <a:tailEnd/>
          </a:ln>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1800"/>
              <a:t>Trust</a:t>
            </a:r>
          </a:p>
        </p:txBody>
      </p:sp>
      <p:sp>
        <p:nvSpPr>
          <p:cNvPr id="14" name="Text Box 7"/>
          <p:cNvSpPr txBox="1">
            <a:spLocks noChangeArrowheads="1"/>
          </p:cNvSpPr>
          <p:nvPr/>
        </p:nvSpPr>
        <p:spPr bwMode="auto">
          <a:xfrm>
            <a:off x="4495800" y="4429125"/>
            <a:ext cx="1828800" cy="376238"/>
          </a:xfrm>
          <a:prstGeom prst="rect">
            <a:avLst/>
          </a:prstGeom>
          <a:noFill/>
          <a:ln w="9525">
            <a:solidFill>
              <a:schemeClr val="tx1"/>
            </a:solidFill>
            <a:miter lim="800000"/>
            <a:headEnd/>
            <a:tailEnd/>
          </a:ln>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1800"/>
              <a:t>Trust Assets</a:t>
            </a:r>
          </a:p>
        </p:txBody>
      </p:sp>
      <p:sp>
        <p:nvSpPr>
          <p:cNvPr id="15" name="Text Box 9"/>
          <p:cNvSpPr txBox="1">
            <a:spLocks noChangeArrowheads="1"/>
          </p:cNvSpPr>
          <p:nvPr/>
        </p:nvSpPr>
        <p:spPr bwMode="auto">
          <a:xfrm>
            <a:off x="4495800" y="5338764"/>
            <a:ext cx="1828800" cy="376237"/>
          </a:xfrm>
          <a:prstGeom prst="rect">
            <a:avLst/>
          </a:prstGeom>
          <a:noFill/>
          <a:ln w="9525">
            <a:solidFill>
              <a:schemeClr val="tx1"/>
            </a:solidFill>
            <a:miter lim="800000"/>
            <a:headEnd/>
            <a:tailEnd/>
          </a:ln>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1800"/>
              <a:t>Beneficiary/ies</a:t>
            </a:r>
          </a:p>
        </p:txBody>
      </p:sp>
      <p:sp>
        <p:nvSpPr>
          <p:cNvPr id="16" name="Line 10"/>
          <p:cNvSpPr>
            <a:spLocks noChangeShapeType="1"/>
          </p:cNvSpPr>
          <p:nvPr/>
        </p:nvSpPr>
        <p:spPr bwMode="auto">
          <a:xfrm>
            <a:off x="5486400" y="4805363"/>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1"/>
          <p:cNvSpPr txBox="1">
            <a:spLocks noChangeArrowheads="1"/>
          </p:cNvSpPr>
          <p:nvPr/>
        </p:nvSpPr>
        <p:spPr bwMode="auto">
          <a:xfrm>
            <a:off x="2362200" y="3500439"/>
            <a:ext cx="1371600" cy="376237"/>
          </a:xfrm>
          <a:prstGeom prst="rect">
            <a:avLst/>
          </a:prstGeom>
          <a:noFill/>
          <a:ln w="9525">
            <a:solidFill>
              <a:schemeClr val="tx1"/>
            </a:solidFill>
            <a:miter lim="800000"/>
            <a:headEnd/>
            <a:tailEnd/>
          </a:ln>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1800"/>
              <a:t>Protector</a:t>
            </a:r>
          </a:p>
        </p:txBody>
      </p:sp>
      <p:sp>
        <p:nvSpPr>
          <p:cNvPr id="18" name="Line 12"/>
          <p:cNvSpPr>
            <a:spLocks noChangeShapeType="1"/>
          </p:cNvSpPr>
          <p:nvPr/>
        </p:nvSpPr>
        <p:spPr bwMode="auto">
          <a:xfrm flipH="1">
            <a:off x="3733800" y="3738563"/>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15"/>
          <p:cNvSpPr txBox="1">
            <a:spLocks noChangeArrowheads="1"/>
          </p:cNvSpPr>
          <p:nvPr/>
        </p:nvSpPr>
        <p:spPr bwMode="auto">
          <a:xfrm>
            <a:off x="6934200" y="1905001"/>
            <a:ext cx="3505200" cy="1190625"/>
          </a:xfrm>
          <a:prstGeom prst="rect">
            <a:avLst/>
          </a:prstGeom>
          <a:noFill/>
          <a:ln>
            <a:solidFill>
              <a:schemeClr val="tx1"/>
            </a:solidFill>
          </a:ln>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dirty="0"/>
              <a:t>Prescribes the objective of trust &amp; its conditions, functions of trustee, Protector/s &amp; appoints beneficiary/</a:t>
            </a:r>
            <a:r>
              <a:rPr lang="en-US" altLang="en-US" sz="1800" dirty="0" err="1"/>
              <a:t>ies</a:t>
            </a:r>
            <a:endParaRPr lang="en-US" altLang="en-US" sz="1800" dirty="0"/>
          </a:p>
        </p:txBody>
      </p:sp>
      <p:sp>
        <p:nvSpPr>
          <p:cNvPr id="20" name="Line 16"/>
          <p:cNvSpPr>
            <a:spLocks noChangeShapeType="1"/>
          </p:cNvSpPr>
          <p:nvPr/>
        </p:nvSpPr>
        <p:spPr bwMode="auto">
          <a:xfrm flipH="1">
            <a:off x="6324600" y="2514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 Box 17"/>
          <p:cNvSpPr txBox="1">
            <a:spLocks noChangeArrowheads="1"/>
          </p:cNvSpPr>
          <p:nvPr/>
        </p:nvSpPr>
        <p:spPr bwMode="auto">
          <a:xfrm>
            <a:off x="6858000" y="3505201"/>
            <a:ext cx="3505200" cy="366713"/>
          </a:xfrm>
          <a:prstGeom prst="rect">
            <a:avLst/>
          </a:prstGeom>
          <a:noFill/>
          <a:ln>
            <a:solidFill>
              <a:schemeClr val="tx1"/>
            </a:solidFill>
          </a:ln>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t>Trustee/s controls the assets</a:t>
            </a:r>
          </a:p>
        </p:txBody>
      </p:sp>
      <p:sp>
        <p:nvSpPr>
          <p:cNvPr id="22" name="Line 18"/>
          <p:cNvSpPr>
            <a:spLocks noChangeShapeType="1"/>
          </p:cNvSpPr>
          <p:nvPr/>
        </p:nvSpPr>
        <p:spPr bwMode="auto">
          <a:xfrm flipH="1">
            <a:off x="6248400" y="3733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19"/>
          <p:cNvSpPr txBox="1">
            <a:spLocks noChangeArrowheads="1"/>
          </p:cNvSpPr>
          <p:nvPr/>
        </p:nvSpPr>
        <p:spPr bwMode="auto">
          <a:xfrm>
            <a:off x="2362200" y="4343400"/>
            <a:ext cx="1371600" cy="641350"/>
          </a:xfrm>
          <a:prstGeom prst="rect">
            <a:avLst/>
          </a:prstGeom>
          <a:noFill/>
          <a:ln>
            <a:solidFill>
              <a:schemeClr val="tx1"/>
            </a:solidFill>
          </a:ln>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t>A guide to the Trustee</a:t>
            </a:r>
          </a:p>
        </p:txBody>
      </p:sp>
      <p:sp>
        <p:nvSpPr>
          <p:cNvPr id="24" name="Line 20"/>
          <p:cNvSpPr>
            <a:spLocks noChangeShapeType="1"/>
          </p:cNvSpPr>
          <p:nvPr/>
        </p:nvSpPr>
        <p:spPr bwMode="auto">
          <a:xfrm flipV="1">
            <a:off x="2971800" y="3886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2714674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Trust vs Will for Estate Planning</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131</a:t>
            </a:fld>
            <a:endParaRPr lang="en-US" dirty="0"/>
          </a:p>
        </p:txBody>
      </p:sp>
      <p:sp>
        <p:nvSpPr>
          <p:cNvPr id="7" name="Rectangle 3"/>
          <p:cNvSpPr txBox="1">
            <a:spLocks noChangeArrowheads="1"/>
          </p:cNvSpPr>
          <p:nvPr/>
        </p:nvSpPr>
        <p:spPr bwMode="auto">
          <a:xfrm>
            <a:off x="378335" y="1517196"/>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endParaRPr lang="en-US" sz="1800" dirty="0">
              <a:solidFill>
                <a:srgbClr val="000000"/>
              </a:solidFill>
              <a:latin typeface="Calibri" panose="020F0502020204030204" pitchFamily="34" charset="0"/>
            </a:endParaRP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graphicFrame>
        <p:nvGraphicFramePr>
          <p:cNvPr id="10" name="Table 9">
            <a:extLst/>
          </p:cNvPr>
          <p:cNvGraphicFramePr>
            <a:graphicFrameLocks noGrp="1"/>
          </p:cNvGraphicFramePr>
          <p:nvPr>
            <p:extLst>
              <p:ext uri="{D42A27DB-BD31-4B8C-83A1-F6EECF244321}">
                <p14:modId xmlns:p14="http://schemas.microsoft.com/office/powerpoint/2010/main" val="411149382"/>
              </p:ext>
            </p:extLst>
          </p:nvPr>
        </p:nvGraphicFramePr>
        <p:xfrm>
          <a:off x="848784" y="1517196"/>
          <a:ext cx="8977387" cy="4864555"/>
        </p:xfrm>
        <a:graphic>
          <a:graphicData uri="http://schemas.openxmlformats.org/drawingml/2006/table">
            <a:tbl>
              <a:tblPr/>
              <a:tblGrid>
                <a:gridCol w="4850470">
                  <a:extLst>
                    <a:ext uri="{9D8B030D-6E8A-4147-A177-3AD203B41FA5}">
                      <a16:colId xmlns:a16="http://schemas.microsoft.com/office/drawing/2014/main" val="20000"/>
                    </a:ext>
                  </a:extLst>
                </a:gridCol>
                <a:gridCol w="2144099">
                  <a:extLst>
                    <a:ext uri="{9D8B030D-6E8A-4147-A177-3AD203B41FA5}">
                      <a16:colId xmlns:a16="http://schemas.microsoft.com/office/drawing/2014/main" val="20001"/>
                    </a:ext>
                  </a:extLst>
                </a:gridCol>
                <a:gridCol w="1982818">
                  <a:extLst>
                    <a:ext uri="{9D8B030D-6E8A-4147-A177-3AD203B41FA5}">
                      <a16:colId xmlns:a16="http://schemas.microsoft.com/office/drawing/2014/main" val="20002"/>
                    </a:ext>
                  </a:extLst>
                </a:gridCol>
              </a:tblGrid>
              <a:tr h="248509">
                <a:tc>
                  <a:txBody>
                    <a:bodyPr/>
                    <a:lstStyle/>
                    <a:p>
                      <a:r>
                        <a:rPr lang="en-US" sz="1200" dirty="0">
                          <a:solidFill>
                            <a:schemeClr val="tx1"/>
                          </a:solidFil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Revocable Living Trusts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Wills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0447">
                <a:tc>
                  <a:txBody>
                    <a:bodyPr/>
                    <a:lstStyle/>
                    <a:p>
                      <a:r>
                        <a:rPr lang="en-US" sz="1200" dirty="0">
                          <a:solidFill>
                            <a:schemeClr val="tx1"/>
                          </a:solidFill>
                        </a:rPr>
                        <a:t>  Name beneficiaries for property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0447">
                <a:tc>
                  <a:txBody>
                    <a:bodyPr/>
                    <a:lstStyle/>
                    <a:p>
                      <a:r>
                        <a:rPr lang="en-US" sz="1200" dirty="0">
                          <a:solidFill>
                            <a:schemeClr val="tx1"/>
                          </a:solidFill>
                        </a:rPr>
                        <a:t>  Leave property to young children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0447">
                <a:tc>
                  <a:txBody>
                    <a:bodyPr/>
                    <a:lstStyle/>
                    <a:p>
                      <a:r>
                        <a:rPr lang="en-US" sz="1200" dirty="0">
                          <a:solidFill>
                            <a:schemeClr val="tx1"/>
                          </a:solidFill>
                        </a:rPr>
                        <a:t>  Revise your document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0447">
                <a:tc>
                  <a:txBody>
                    <a:bodyPr/>
                    <a:lstStyle/>
                    <a:p>
                      <a:r>
                        <a:rPr lang="en-US" sz="1200" dirty="0">
                          <a:solidFill>
                            <a:schemeClr val="tx1"/>
                          </a:solidFill>
                        </a:rPr>
                        <a:t>  Avoid probate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0447">
                <a:tc>
                  <a:txBody>
                    <a:bodyPr/>
                    <a:lstStyle/>
                    <a:p>
                      <a:r>
                        <a:rPr lang="en-US" sz="1200" dirty="0">
                          <a:solidFill>
                            <a:schemeClr val="tx1"/>
                          </a:solidFill>
                        </a:rPr>
                        <a:t>  Keep privacy after death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0447">
                <a:tc>
                  <a:txBody>
                    <a:bodyPr/>
                    <a:lstStyle/>
                    <a:p>
                      <a:r>
                        <a:rPr lang="en-US" sz="1200" dirty="0">
                          <a:solidFill>
                            <a:schemeClr val="tx1"/>
                          </a:solidFill>
                        </a:rPr>
                        <a:t>  Requires a notary public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0447">
                <a:tc>
                  <a:txBody>
                    <a:bodyPr/>
                    <a:lstStyle/>
                    <a:p>
                      <a:r>
                        <a:rPr lang="en-US" sz="1200" dirty="0">
                          <a:solidFill>
                            <a:schemeClr val="tx1"/>
                          </a:solidFill>
                        </a:rPr>
                        <a:t>  Requires transfer of property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0447">
                <a:tc>
                  <a:txBody>
                    <a:bodyPr/>
                    <a:lstStyle/>
                    <a:p>
                      <a:r>
                        <a:rPr lang="en-US" sz="1200" dirty="0">
                          <a:solidFill>
                            <a:schemeClr val="tx1"/>
                          </a:solidFill>
                        </a:rPr>
                        <a:t>  Protection from court challenges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90447">
                <a:tc>
                  <a:txBody>
                    <a:bodyPr/>
                    <a:lstStyle/>
                    <a:p>
                      <a:r>
                        <a:rPr lang="en-US" sz="1200" dirty="0">
                          <a:solidFill>
                            <a:schemeClr val="tx1"/>
                          </a:solidFill>
                        </a:rPr>
                        <a:t>  Avoid a conservatorship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90447">
                <a:tc>
                  <a:txBody>
                    <a:bodyPr/>
                    <a:lstStyle/>
                    <a:p>
                      <a:r>
                        <a:rPr lang="en-US" sz="1200" dirty="0">
                          <a:solidFill>
                            <a:schemeClr val="tx1"/>
                          </a:solidFill>
                        </a:rPr>
                        <a:t>  Name guardians for children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90447">
                <a:tc>
                  <a:txBody>
                    <a:bodyPr/>
                    <a:lstStyle/>
                    <a:p>
                      <a:r>
                        <a:rPr lang="en-US" sz="1200" dirty="0">
                          <a:solidFill>
                            <a:schemeClr val="tx1"/>
                          </a:solidFill>
                        </a:rPr>
                        <a:t>  Name property managers for children’s property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90447">
                <a:tc>
                  <a:txBody>
                    <a:bodyPr/>
                    <a:lstStyle/>
                    <a:p>
                      <a:r>
                        <a:rPr lang="en-US" sz="1200" dirty="0">
                          <a:solidFill>
                            <a:schemeClr val="tx1"/>
                          </a:solidFill>
                        </a:rPr>
                        <a:t>  Name an executor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90447">
                <a:tc>
                  <a:txBody>
                    <a:bodyPr/>
                    <a:lstStyle/>
                    <a:p>
                      <a:r>
                        <a:rPr lang="en-US" sz="1200" dirty="0">
                          <a:solidFill>
                            <a:schemeClr val="tx1"/>
                          </a:solidFill>
                        </a:rPr>
                        <a:t>  Instruct how taxes and debts should be paid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90447">
                <a:tc>
                  <a:txBody>
                    <a:bodyPr/>
                    <a:lstStyle/>
                    <a:p>
                      <a:r>
                        <a:rPr lang="en-US" sz="1200" dirty="0">
                          <a:solidFill>
                            <a:schemeClr val="tx1"/>
                          </a:solidFill>
                        </a:rPr>
                        <a:t>  Simple to make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90447">
                <a:tc>
                  <a:txBody>
                    <a:bodyPr/>
                    <a:lstStyle/>
                    <a:p>
                      <a:r>
                        <a:rPr lang="en-US" sz="1200" dirty="0">
                          <a:solidFill>
                            <a:schemeClr val="tx1"/>
                          </a:solidFill>
                        </a:rPr>
                        <a:t>  Requires witnesses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dirty="0">
                          <a:solidFill>
                            <a:schemeClr val="tx1"/>
                          </a:solidFill>
                          <a:effectLst/>
                          <a:latin typeface="arial" panose="020B0604020202020204" pitchFamily="34" charset="0"/>
                        </a:rPr>
                        <a:t>✓</a:t>
                      </a:r>
                      <a:endParaRPr 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59341">
                <a:tc>
                  <a:txBody>
                    <a:bodyPr/>
                    <a:lstStyle/>
                    <a:p>
                      <a:r>
                        <a:rPr lang="en-US" sz="1200" dirty="0">
                          <a:solidFill>
                            <a:schemeClr val="tx1"/>
                          </a:solidFill>
                        </a:rPr>
                        <a:t>  Reduce estate taxes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2700623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Inheritance, Will, Trust</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132</a:t>
            </a:fld>
            <a:endParaRPr lang="en-US" dirty="0"/>
          </a:p>
        </p:txBody>
      </p:sp>
      <p:sp>
        <p:nvSpPr>
          <p:cNvPr id="7" name="Rectangle 3"/>
          <p:cNvSpPr txBox="1">
            <a:spLocks noChangeArrowheads="1"/>
          </p:cNvSpPr>
          <p:nvPr/>
        </p:nvSpPr>
        <p:spPr bwMode="auto">
          <a:xfrm>
            <a:off x="378335" y="1517196"/>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Estate Planning for PRIIs having overseas assets and PROIs having Indian assets:</a:t>
            </a:r>
          </a:p>
          <a:p>
            <a:pPr marL="539750" indent="-179388" eaLnBrk="1" hangingPunct="1">
              <a:buNone/>
            </a:pPr>
            <a:r>
              <a:rPr lang="en-US" altLang="en-US" sz="1800" kern="0" dirty="0"/>
              <a:t>i. General Permission has been given to a PRII to inherit assets outside India from a PROI as per Section 6(4) of FEMA and Rule 21 of OI Rules and to PROI to bequeath assets in India to PRII as per Section 6(5) of FEMA and Rule 24 of NDI Rules</a:t>
            </a:r>
          </a:p>
          <a:p>
            <a:pPr marL="360363" indent="0" eaLnBrk="1" hangingPunct="1">
              <a:buNone/>
            </a:pPr>
            <a:r>
              <a:rPr lang="en-US" altLang="en-US" sz="1800" kern="0" dirty="0"/>
              <a:t>ii. Assets can be bequeathed by way of Will or a Trust</a:t>
            </a:r>
          </a:p>
          <a:p>
            <a:pPr eaLnBrk="1" hangingPunct="1"/>
            <a:endParaRPr lang="en-US" altLang="en-US" sz="1800" kern="0" dirty="0"/>
          </a:p>
          <a:p>
            <a:pPr eaLnBrk="1" hangingPunct="1"/>
            <a:r>
              <a:rPr lang="en-US" altLang="en-US" sz="1800" kern="0" dirty="0"/>
              <a:t>A trust is not included within the definition of Person, as provided under FEMA. Under the Indian trust law, a trust is a contract / arrangement. Accordingly, it becomes difficult to accord any residential status to the trust since it does not fall within the definition of Person</a:t>
            </a:r>
          </a:p>
          <a:p>
            <a:pPr eaLnBrk="1" hangingPunct="1"/>
            <a:endParaRPr lang="en-US" altLang="en-US" sz="1800" kern="0" dirty="0"/>
          </a:p>
          <a:p>
            <a:pPr eaLnBrk="1" hangingPunct="1"/>
            <a:r>
              <a:rPr lang="en-US" altLang="en-US" sz="1800" kern="0" dirty="0"/>
              <a:t>For Indian tax purposes, a trust is not considered as an entity. Under the tax law, a trustee is taxed as representative assesse of the Beneficiary/</a:t>
            </a:r>
            <a:r>
              <a:rPr lang="en-US" altLang="en-US" sz="1800" kern="0" dirty="0" err="1"/>
              <a:t>ies</a:t>
            </a:r>
            <a:r>
              <a:rPr lang="en-US" altLang="en-US" sz="1800" kern="0" dirty="0"/>
              <a:t>. Once the trustees are taxed no tax is levied on the beneficiary/</a:t>
            </a:r>
            <a:r>
              <a:rPr lang="en-US" altLang="en-US" sz="1800" kern="0" dirty="0" err="1"/>
              <a:t>ies</a:t>
            </a:r>
            <a:endParaRPr lang="en-US" sz="180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669649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Inheritance, Will, Trust (cont’d)</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133</a:t>
            </a:fld>
            <a:endParaRPr lang="en-US" dirty="0"/>
          </a:p>
        </p:txBody>
      </p:sp>
      <p:sp>
        <p:nvSpPr>
          <p:cNvPr id="7" name="Rectangle 3"/>
          <p:cNvSpPr txBox="1">
            <a:spLocks noChangeArrowheads="1"/>
          </p:cNvSpPr>
          <p:nvPr/>
        </p:nvSpPr>
        <p:spPr bwMode="auto">
          <a:xfrm>
            <a:off x="689266" y="1952625"/>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iv.	Under FEMA there are no clear rules for a trust, There are three views:</a:t>
            </a:r>
          </a:p>
          <a:p>
            <a:pPr marL="1163638" indent="-263525" eaLnBrk="1" hangingPunct="1">
              <a:buNone/>
            </a:pPr>
            <a:endParaRPr lang="en-US" altLang="en-US" sz="1800" kern="0" dirty="0"/>
          </a:p>
          <a:p>
            <a:pPr marL="1163638" indent="-263525" eaLnBrk="1" hangingPunct="1">
              <a:buNone/>
            </a:pPr>
            <a:r>
              <a:rPr lang="en-US" altLang="en-US" sz="1800" kern="0" dirty="0"/>
              <a:t>a. FEMA provisions applicable to Non-Residents are applicable to Trust having non-resident beneficiaries, since a Trust is mere pass-through entity</a:t>
            </a:r>
          </a:p>
          <a:p>
            <a:pPr marL="1163638" indent="-263525" eaLnBrk="1" hangingPunct="1">
              <a:buNone/>
            </a:pPr>
            <a:endParaRPr lang="en-US" altLang="en-US" sz="1800" kern="0" dirty="0"/>
          </a:p>
          <a:p>
            <a:pPr marL="1163638" indent="-263525" eaLnBrk="1" hangingPunct="1">
              <a:buNone/>
            </a:pPr>
            <a:r>
              <a:rPr lang="en-US" altLang="en-US" sz="1800" kern="0" dirty="0"/>
              <a:t>b. If there are mixed beneficiaries, FEMA as applicable to each one of them, either as Resident or Non-resident, will apply</a:t>
            </a:r>
          </a:p>
          <a:p>
            <a:pPr marL="1163638" indent="-263525" eaLnBrk="1" hangingPunct="1">
              <a:buNone/>
            </a:pPr>
            <a:endParaRPr lang="en-US" altLang="en-US" sz="1800" kern="0" dirty="0"/>
          </a:p>
          <a:p>
            <a:pPr marL="1163638" indent="-263525" eaLnBrk="1" hangingPunct="1">
              <a:buNone/>
            </a:pPr>
            <a:r>
              <a:rPr lang="en-US" altLang="en-US" sz="1800" kern="0" dirty="0"/>
              <a:t>c. Cannot determine Residential Status in a straight manner because Trust is not a person and it is an arrangement/contract</a:t>
            </a:r>
          </a:p>
          <a:p>
            <a:endParaRPr lang="en-US" sz="1800" dirty="0">
              <a:solidFill>
                <a:srgbClr val="000000"/>
              </a:solidFill>
              <a:latin typeface="Calibri" panose="020F0502020204030204" pitchFamily="34" charset="0"/>
            </a:endParaRP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4154983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Inheritance, Will, Trust (cont’d)</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134</a:t>
            </a:fld>
            <a:endParaRPr lang="en-US" dirty="0"/>
          </a:p>
        </p:txBody>
      </p:sp>
      <p:sp>
        <p:nvSpPr>
          <p:cNvPr id="7" name="Rectangle 3"/>
          <p:cNvSpPr txBox="1">
            <a:spLocks noChangeArrowheads="1"/>
          </p:cNvSpPr>
          <p:nvPr/>
        </p:nvSpPr>
        <p:spPr bwMode="auto">
          <a:xfrm>
            <a:off x="646111" y="1190138"/>
            <a:ext cx="10706101"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sz="1800" dirty="0">
                <a:latin typeface="Calibri" panose="020F0502020204030204" pitchFamily="34" charset="0"/>
              </a:rPr>
              <a:t>Gift vs Settlement – A distinction, Section 47(iii) and Section 48 of I.T. Act</a:t>
            </a:r>
          </a:p>
          <a:p>
            <a:pPr marL="720725" eaLnBrk="1" hangingPunct="1">
              <a:buFont typeface="Wingdings" panose="05000000000000000000" pitchFamily="2" charset="2"/>
              <a:buChar char="Ø"/>
            </a:pPr>
            <a:r>
              <a:rPr lang="en-US" sz="1800" dirty="0">
                <a:latin typeface="Calibri" panose="020F0502020204030204" pitchFamily="34" charset="0"/>
              </a:rPr>
              <a:t>It is not an AOP </a:t>
            </a:r>
            <a:r>
              <a:rPr lang="en-US" sz="1800" i="1" dirty="0">
                <a:latin typeface="Calibri" panose="020F0502020204030204" pitchFamily="34" charset="0"/>
              </a:rPr>
              <a:t>[(1960) 39 ITR 546 (Supreme Court) CIT vs Indira Balkrishna]</a:t>
            </a:r>
          </a:p>
          <a:p>
            <a:pPr eaLnBrk="1" hangingPunct="1"/>
            <a:endParaRPr lang="en-US" sz="1800" dirty="0">
              <a:latin typeface="Calibri" panose="020F0502020204030204" pitchFamily="34" charset="0"/>
            </a:endParaRPr>
          </a:p>
          <a:p>
            <a:pPr eaLnBrk="1" hangingPunct="1"/>
            <a:r>
              <a:rPr lang="en-US" sz="1800" dirty="0">
                <a:latin typeface="Calibri" panose="020F0502020204030204" pitchFamily="34" charset="0"/>
              </a:rPr>
              <a:t>If a Trust is regarded as Person, then settlement would be regarded as Transfer and various FEMA provisions based on asset-class will be triggered.</a:t>
            </a:r>
          </a:p>
          <a:p>
            <a:pPr eaLnBrk="1" hangingPunct="1"/>
            <a:endParaRPr lang="en-US" sz="1800" dirty="0">
              <a:latin typeface="Calibri" panose="020F0502020204030204" pitchFamily="34" charset="0"/>
            </a:endParaRPr>
          </a:p>
          <a:p>
            <a:pPr eaLnBrk="1" hangingPunct="1"/>
            <a:r>
              <a:rPr lang="en-US" sz="1800" dirty="0">
                <a:latin typeface="Calibri" panose="020F0502020204030204" pitchFamily="34" charset="0"/>
              </a:rPr>
              <a:t>If Transfer provisions of Gift are on Automatic basis, then settlement in </a:t>
            </a:r>
            <a:r>
              <a:rPr lang="en-US" sz="1800" dirty="0" err="1">
                <a:latin typeface="Calibri" panose="020F0502020204030204" pitchFamily="34" charset="0"/>
              </a:rPr>
              <a:t>favour</a:t>
            </a:r>
            <a:r>
              <a:rPr lang="en-US" sz="1800" dirty="0">
                <a:latin typeface="Calibri" panose="020F0502020204030204" pitchFamily="34" charset="0"/>
              </a:rPr>
              <a:t> of such a transferee who is a beneficiary will not trigger any requirement of approval</a:t>
            </a:r>
          </a:p>
          <a:p>
            <a:pPr eaLnBrk="1" hangingPunct="1"/>
            <a:endParaRPr lang="en-US" sz="1800" dirty="0">
              <a:latin typeface="Calibri" panose="020F0502020204030204" pitchFamily="34" charset="0"/>
            </a:endParaRPr>
          </a:p>
          <a:p>
            <a:pPr eaLnBrk="1" hangingPunct="1"/>
            <a:r>
              <a:rPr lang="en-US" sz="1800" dirty="0">
                <a:latin typeface="Calibri" panose="020F0502020204030204" pitchFamily="34" charset="0"/>
              </a:rPr>
              <a:t>When Transfer of an asset to a Trust is on an Automatic basis, there may not be any issue on distribution</a:t>
            </a:r>
          </a:p>
          <a:p>
            <a:pPr eaLnBrk="1" hangingPunct="1"/>
            <a:endParaRPr lang="en-US" sz="1800" dirty="0">
              <a:latin typeface="Calibri" panose="020F0502020204030204" pitchFamily="34" charset="0"/>
            </a:endParaRPr>
          </a:p>
          <a:p>
            <a:pPr eaLnBrk="1" hangingPunct="1"/>
            <a:r>
              <a:rPr lang="en-US" sz="1800" dirty="0">
                <a:latin typeface="Calibri" panose="020F0502020204030204" pitchFamily="34" charset="0"/>
              </a:rPr>
              <a:t>If Transfer was not on Automatic basis, an approval at the time of distribution may suffice</a:t>
            </a:r>
          </a:p>
          <a:p>
            <a:pPr eaLnBrk="1" hangingPunct="1"/>
            <a:endParaRPr lang="en-US" sz="1800" dirty="0">
              <a:latin typeface="Calibri" panose="020F0502020204030204" pitchFamily="34" charset="0"/>
            </a:endParaRPr>
          </a:p>
          <a:p>
            <a:pPr eaLnBrk="1" hangingPunct="1"/>
            <a:r>
              <a:rPr lang="en-US" sz="1800" dirty="0">
                <a:latin typeface="Calibri" panose="020F0502020204030204" pitchFamily="34" charset="0"/>
              </a:rPr>
              <a:t>The provisions of Transfer by a Non-resident of an Indian asset to an Indian Trust and by a Resident to a Foreign Trust of an Indian or Foreign asset are discussed in subsequent slides</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9541234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4"/>
          <p:cNvSpPr>
            <a:spLocks noGrp="1" noChangeArrowheads="1"/>
          </p:cNvSpPr>
          <p:nvPr>
            <p:ph type="title"/>
          </p:nvPr>
        </p:nvSpPr>
        <p:spPr>
          <a:xfrm>
            <a:off x="1610350" y="117902"/>
            <a:ext cx="7793037" cy="622137"/>
          </a:xfrm>
        </p:spPr>
        <p:txBody>
          <a:bodyPr/>
          <a:lstStyle/>
          <a:p>
            <a:pPr eaLnBrk="1" hangingPunct="1"/>
            <a:r>
              <a:rPr lang="en-US" sz="4000" dirty="0"/>
              <a:t>Transfer of Equity Instruments </a:t>
            </a:r>
          </a:p>
        </p:txBody>
      </p:sp>
      <p:sp>
        <p:nvSpPr>
          <p:cNvPr id="9220" name="Slide Number Placeholder 5"/>
          <p:cNvSpPr>
            <a:spLocks noGrp="1"/>
          </p:cNvSpPr>
          <p:nvPr>
            <p:ph type="sldNum" sz="quarter" idx="12"/>
          </p:nvPr>
        </p:nvSpPr>
        <p:spPr/>
        <p:txBody>
          <a:bodyPr/>
          <a:lstStyle/>
          <a:p>
            <a:pPr>
              <a:defRPr/>
            </a:pPr>
            <a:fld id="{FB34A73F-7633-4765-B60F-ABA8245B9BEA}" type="slidenum">
              <a:rPr lang="en-US" smtClean="0"/>
              <a:pPr>
                <a:defRPr/>
              </a:pPr>
              <a:t>135</a:t>
            </a:fld>
            <a:endParaRPr lang="en-US" dirty="0"/>
          </a:p>
        </p:txBody>
      </p:sp>
      <p:graphicFrame>
        <p:nvGraphicFramePr>
          <p:cNvPr id="3" name="Table 2">
            <a:extLst>
              <a:ext uri="{FF2B5EF4-FFF2-40B4-BE49-F238E27FC236}">
                <a16:creationId xmlns:a16="http://schemas.microsoft.com/office/drawing/2014/main" id="{C83CD4B0-F459-40B1-A12D-37723D9C36E8}"/>
              </a:ext>
            </a:extLst>
          </p:cNvPr>
          <p:cNvGraphicFramePr>
            <a:graphicFrameLocks noGrp="1"/>
          </p:cNvGraphicFramePr>
          <p:nvPr>
            <p:extLst>
              <p:ext uri="{D42A27DB-BD31-4B8C-83A1-F6EECF244321}">
                <p14:modId xmlns:p14="http://schemas.microsoft.com/office/powerpoint/2010/main" val="56534511"/>
              </p:ext>
            </p:extLst>
          </p:nvPr>
        </p:nvGraphicFramePr>
        <p:xfrm>
          <a:off x="1063565" y="970890"/>
          <a:ext cx="9379974" cy="4811827"/>
        </p:xfrm>
        <a:graphic>
          <a:graphicData uri="http://schemas.openxmlformats.org/drawingml/2006/table">
            <a:tbl>
              <a:tblPr firstRow="1" firstCol="1" bandRow="1">
                <a:tableStyleId>{2D5ABB26-0587-4C30-8999-92F81FD0307C}</a:tableStyleId>
              </a:tblPr>
              <a:tblGrid>
                <a:gridCol w="545689">
                  <a:extLst>
                    <a:ext uri="{9D8B030D-6E8A-4147-A177-3AD203B41FA5}">
                      <a16:colId xmlns:a16="http://schemas.microsoft.com/office/drawing/2014/main" val="2214141651"/>
                    </a:ext>
                  </a:extLst>
                </a:gridCol>
                <a:gridCol w="1258040">
                  <a:extLst>
                    <a:ext uri="{9D8B030D-6E8A-4147-A177-3AD203B41FA5}">
                      <a16:colId xmlns:a16="http://schemas.microsoft.com/office/drawing/2014/main" val="784176033"/>
                    </a:ext>
                  </a:extLst>
                </a:gridCol>
                <a:gridCol w="1273768">
                  <a:extLst>
                    <a:ext uri="{9D8B030D-6E8A-4147-A177-3AD203B41FA5}">
                      <a16:colId xmlns:a16="http://schemas.microsoft.com/office/drawing/2014/main" val="3897087666"/>
                    </a:ext>
                  </a:extLst>
                </a:gridCol>
                <a:gridCol w="737419">
                  <a:extLst>
                    <a:ext uri="{9D8B030D-6E8A-4147-A177-3AD203B41FA5}">
                      <a16:colId xmlns:a16="http://schemas.microsoft.com/office/drawing/2014/main" val="3832542478"/>
                    </a:ext>
                  </a:extLst>
                </a:gridCol>
                <a:gridCol w="1221219">
                  <a:extLst>
                    <a:ext uri="{9D8B030D-6E8A-4147-A177-3AD203B41FA5}">
                      <a16:colId xmlns:a16="http://schemas.microsoft.com/office/drawing/2014/main" val="3957296149"/>
                    </a:ext>
                  </a:extLst>
                </a:gridCol>
                <a:gridCol w="4343839">
                  <a:extLst>
                    <a:ext uri="{9D8B030D-6E8A-4147-A177-3AD203B41FA5}">
                      <a16:colId xmlns:a16="http://schemas.microsoft.com/office/drawing/2014/main" val="2201476385"/>
                    </a:ext>
                  </a:extLst>
                </a:gridCol>
              </a:tblGrid>
              <a:tr h="339460">
                <a:tc>
                  <a:txBody>
                    <a:bodyPr/>
                    <a:lstStyle/>
                    <a:p>
                      <a:pPr>
                        <a:lnSpc>
                          <a:spcPct val="107000"/>
                        </a:lnSpc>
                        <a:spcAft>
                          <a:spcPts val="0"/>
                        </a:spcAft>
                      </a:pPr>
                      <a:r>
                        <a:rPr lang="en-IN" sz="1100" b="1" dirty="0">
                          <a:solidFill>
                            <a:schemeClr val="bg1"/>
                          </a:solidFill>
                          <a:effectLst/>
                        </a:rPr>
                        <a:t> Sub Reg</a:t>
                      </a:r>
                      <a:endParaRPr lang="en-IN" sz="1100" b="1"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b="1" dirty="0">
                          <a:solidFill>
                            <a:schemeClr val="bg1"/>
                          </a:solidFill>
                          <a:effectLst/>
                        </a:rPr>
                        <a:t>Transferor</a:t>
                      </a:r>
                      <a:endParaRPr lang="en-IN" sz="1100" b="1"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b="1" dirty="0">
                          <a:solidFill>
                            <a:schemeClr val="bg1"/>
                          </a:solidFill>
                          <a:effectLst/>
                        </a:rPr>
                        <a:t>Transferee</a:t>
                      </a:r>
                      <a:endParaRPr lang="en-IN" sz="1100" b="1"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b="1" dirty="0">
                          <a:solidFill>
                            <a:schemeClr val="bg1"/>
                          </a:solidFill>
                          <a:effectLst/>
                        </a:rPr>
                        <a:t>Form</a:t>
                      </a:r>
                      <a:endParaRPr lang="en-IN" sz="1100" b="1"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b="1" dirty="0">
                          <a:solidFill>
                            <a:schemeClr val="bg1"/>
                          </a:solidFill>
                          <a:effectLst/>
                        </a:rPr>
                        <a:t>Automatic/Approval Route</a:t>
                      </a:r>
                      <a:endParaRPr lang="en-IN" sz="1100" b="1"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b="1" dirty="0">
                          <a:solidFill>
                            <a:schemeClr val="bg1"/>
                          </a:solidFill>
                          <a:effectLst/>
                        </a:rPr>
                        <a:t>Conditions</a:t>
                      </a:r>
                      <a:endParaRPr lang="en-IN" sz="1100" b="1"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32536642"/>
                  </a:ext>
                </a:extLst>
              </a:tr>
              <a:tr h="438077">
                <a:tc rowSpan="2">
                  <a:txBody>
                    <a:bodyPr/>
                    <a:lstStyle/>
                    <a:p>
                      <a:pPr algn="r">
                        <a:lnSpc>
                          <a:spcPct val="107000"/>
                        </a:lnSpc>
                        <a:spcAft>
                          <a:spcPts val="0"/>
                        </a:spcAft>
                      </a:pPr>
                      <a:r>
                        <a:rPr lang="en-IN" sz="1100" dirty="0">
                          <a:solidFill>
                            <a:schemeClr val="bg1"/>
                          </a:solidFill>
                          <a:effectLst/>
                        </a:rPr>
                        <a:t>1</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PROI (other than  NRI, OCI)</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PROI</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Sale/Gift</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Automatic</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 One Non Resident to another Non Resident (Rule 9(1) of NDI Rules)</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09058000"/>
                  </a:ext>
                </a:extLst>
              </a:tr>
              <a:tr h="662081">
                <a:tc vMerge="1">
                  <a:txBody>
                    <a:bodyPr/>
                    <a:lstStyle/>
                    <a:p>
                      <a:pPr algn="r">
                        <a:lnSpc>
                          <a:spcPct val="107000"/>
                        </a:lnSpc>
                        <a:spcAft>
                          <a:spcPts val="0"/>
                        </a:spcAf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660" marR="60660" marT="0" marB="0" anchor="b">
                    <a:lnT w="12700" cap="flat" cmpd="sng" algn="ctr">
                      <a:noFill/>
                      <a:prstDash val="solid"/>
                      <a:round/>
                      <a:headEnd type="none" w="med" len="med"/>
                      <a:tailEnd type="none" w="med" len="med"/>
                    </a:lnT>
                  </a:tcPr>
                </a:tc>
                <a:tc>
                  <a:txBody>
                    <a:bodyPr/>
                    <a:lstStyle/>
                    <a:p>
                      <a:pPr>
                        <a:lnSpc>
                          <a:spcPct val="107000"/>
                        </a:lnSpc>
                        <a:spcAft>
                          <a:spcPts val="0"/>
                        </a:spcAft>
                      </a:pPr>
                      <a:r>
                        <a:rPr lang="en-IN" sz="1100">
                          <a:solidFill>
                            <a:schemeClr val="bg1"/>
                          </a:solidFill>
                          <a:effectLst/>
                        </a:rPr>
                        <a:t>FPI</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a:solidFill>
                            <a:schemeClr val="bg1"/>
                          </a:solidFill>
                          <a:effectLst/>
                        </a:rPr>
                        <a:t>PRII</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a:solidFill>
                            <a:schemeClr val="bg1"/>
                          </a:solidFill>
                          <a:effectLst/>
                        </a:rPr>
                        <a:t>sale</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a:solidFill>
                            <a:schemeClr val="bg1"/>
                          </a:solidFill>
                          <a:effectLst/>
                        </a:rPr>
                        <a:t>Automatic</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(only when FPI breaches investment limit)</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14809027"/>
                  </a:ext>
                </a:extLst>
              </a:tr>
              <a:tr h="438077">
                <a:tc>
                  <a:txBody>
                    <a:bodyPr/>
                    <a:lstStyle/>
                    <a:p>
                      <a:pPr algn="r">
                        <a:lnSpc>
                          <a:spcPct val="107000"/>
                        </a:lnSpc>
                        <a:spcAft>
                          <a:spcPts val="0"/>
                        </a:spcAft>
                      </a:pPr>
                      <a:r>
                        <a:rPr lang="en-IN" sz="1100" dirty="0">
                          <a:solidFill>
                            <a:schemeClr val="bg1"/>
                          </a:solidFill>
                          <a:effectLst/>
                        </a:rPr>
                        <a:t>2</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NRI/OCI holding on Repatriable basis</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PROI</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Sale/Gift</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Automatic</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latin typeface="+mn-lt"/>
                          <a:ea typeface="Calibri" panose="020F0502020204030204" pitchFamily="34" charset="0"/>
                          <a:cs typeface="Times New Roman" panose="02020603050405020304" pitchFamily="18" charset="0"/>
                        </a:rPr>
                        <a:t>Prior Govt approval if Sector requires Govt Approval, generally so when  transferee is other than OCI (Rule 13 of NDI Rules)</a:t>
                      </a: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9199488"/>
                  </a:ext>
                </a:extLst>
              </a:tr>
              <a:tr h="662081">
                <a:tc>
                  <a:txBody>
                    <a:bodyPr/>
                    <a:lstStyle/>
                    <a:p>
                      <a:pPr algn="r">
                        <a:lnSpc>
                          <a:spcPct val="107000"/>
                        </a:lnSpc>
                        <a:spcAft>
                          <a:spcPts val="0"/>
                        </a:spcAft>
                      </a:pPr>
                      <a:r>
                        <a:rPr lang="en-IN" sz="1100" dirty="0">
                          <a:solidFill>
                            <a:schemeClr val="bg1"/>
                          </a:solidFill>
                          <a:effectLst/>
                        </a:rPr>
                        <a:t>3</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PROI</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PRII/Stock exch</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sale/gift</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Automatic</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subject to the adherence to pricing guidelines, documentation and reporting requirements for such transfers. If non-repatriable, then no conditions (Rule 9(2) of NDI Rules)</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68325485"/>
                  </a:ext>
                </a:extLst>
              </a:tr>
              <a:tr h="662081">
                <a:tc>
                  <a:txBody>
                    <a:bodyPr/>
                    <a:lstStyle/>
                    <a:p>
                      <a:pPr algn="r">
                        <a:lnSpc>
                          <a:spcPct val="107000"/>
                        </a:lnSpc>
                        <a:spcAft>
                          <a:spcPts val="0"/>
                        </a:spcAft>
                      </a:pPr>
                      <a:r>
                        <a:rPr lang="en-IN" sz="1100" dirty="0">
                          <a:solidFill>
                            <a:schemeClr val="bg1"/>
                          </a:solidFill>
                          <a:effectLst/>
                        </a:rPr>
                        <a:t>4</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N" sz="1100" dirty="0">
                          <a:solidFill>
                            <a:schemeClr val="bg1"/>
                          </a:solidFill>
                          <a:effectLst/>
                        </a:rPr>
                        <a:t>PRII/NRI/OCI holding on  Non Repatriable basis</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PROI</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sale</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Automatic</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1100" dirty="0">
                          <a:solidFill>
                            <a:schemeClr val="bg1"/>
                          </a:solidFill>
                          <a:effectLst/>
                        </a:rPr>
                        <a:t>subject to the adherence to entry routes, sectoral caps/ investment limits, pricing guidelines and documentation and reporting requirements as may be specified by Reserve Bank (Rule 13 of NDI Rules)</a:t>
                      </a:r>
                      <a:endParaRPr lang="en-IN" sz="1100" dirty="0">
                        <a:solidFill>
                          <a:schemeClr val="bg1"/>
                        </a:solidFill>
                        <a:effectLst/>
                        <a:latin typeface="+mn-lt"/>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82654494"/>
                  </a:ext>
                </a:extLst>
              </a:tr>
              <a:tr h="662081">
                <a:tc>
                  <a:txBody>
                    <a:bodyPr/>
                    <a:lstStyle/>
                    <a:p>
                      <a:pPr algn="r">
                        <a:lnSpc>
                          <a:spcPct val="107000"/>
                        </a:lnSpc>
                        <a:spcAft>
                          <a:spcPts val="0"/>
                        </a:spcAft>
                      </a:pPr>
                      <a:r>
                        <a:rPr lang="en-IN" sz="1100" dirty="0">
                          <a:solidFill>
                            <a:schemeClr val="bg1"/>
                          </a:solidFill>
                          <a:effectLst/>
                        </a:rPr>
                        <a:t>5</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PRII/OCI/NRI holding on Non Repatriable basis</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PROI on Repatriable basis</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Gift</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Approval </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Gift&lt;= 5% of paid up cap of Indian co, deb, mf. Donor &amp; Donee relatives. Value of all gifts of donor to be less than 50,000$ (Rule 9(4) of NDI Rules)</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01738031"/>
                  </a:ext>
                </a:extLst>
              </a:tr>
              <a:tr h="662081">
                <a:tc>
                  <a:txBody>
                    <a:bodyPr/>
                    <a:lstStyle/>
                    <a:p>
                      <a:pPr algn="r">
                        <a:lnSpc>
                          <a:spcPct val="107000"/>
                        </a:lnSpc>
                        <a:spcAft>
                          <a:spcPts val="0"/>
                        </a:spcAft>
                      </a:pPr>
                      <a:r>
                        <a:rPr lang="en-IN" sz="1100" dirty="0">
                          <a:solidFill>
                            <a:schemeClr val="bg1"/>
                          </a:solidFill>
                          <a:effectLst/>
                        </a:rPr>
                        <a:t>6</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NRI/OCI holding on Non Repatriable basis</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NRI/OCI on Non Repatriable basis</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Gift</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1100" dirty="0">
                          <a:solidFill>
                            <a:schemeClr val="bg1"/>
                          </a:solidFill>
                          <a:effectLst/>
                        </a:rPr>
                        <a:t>Automatic </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60" marR="60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65231769"/>
                  </a:ext>
                </a:extLst>
              </a:tr>
            </a:tbl>
          </a:graphicData>
        </a:graphic>
      </p:graphicFrame>
      <p:sp>
        <p:nvSpPr>
          <p:cNvPr id="4" name="TextBox 3">
            <a:extLst>
              <a:ext uri="{FF2B5EF4-FFF2-40B4-BE49-F238E27FC236}">
                <a16:creationId xmlns:a16="http://schemas.microsoft.com/office/drawing/2014/main" id="{1ED0F918-8A0B-48CC-B676-FBFECB70E020}"/>
              </a:ext>
            </a:extLst>
          </p:cNvPr>
          <p:cNvSpPr txBox="1"/>
          <p:nvPr/>
        </p:nvSpPr>
        <p:spPr>
          <a:xfrm>
            <a:off x="1108486" y="5722203"/>
            <a:ext cx="9359490" cy="830997"/>
          </a:xfrm>
          <a:prstGeom prst="rect">
            <a:avLst/>
          </a:prstGeom>
          <a:noFill/>
        </p:spPr>
        <p:txBody>
          <a:bodyPr wrap="square" rtlCol="0">
            <a:spAutoFit/>
          </a:bodyPr>
          <a:lstStyle/>
          <a:p>
            <a:pPr marL="285750" indent="-285750">
              <a:buClr>
                <a:schemeClr val="tx2"/>
              </a:buClr>
              <a:buFont typeface="Wingdings" panose="05000000000000000000" pitchFamily="2" charset="2"/>
              <a:buChar char="§"/>
            </a:pPr>
            <a:r>
              <a:rPr lang="en-IN" sz="1200" dirty="0"/>
              <a:t>Prior Government Approval is required for any transfer in case the company is engaged in sector which requires government approval</a:t>
            </a:r>
          </a:p>
          <a:p>
            <a:pPr marL="285750" indent="-285750">
              <a:buClr>
                <a:schemeClr val="tx2"/>
              </a:buClr>
              <a:buFont typeface="Wingdings" panose="05000000000000000000" pitchFamily="2" charset="2"/>
              <a:buChar char="§"/>
            </a:pPr>
            <a:r>
              <a:rPr lang="en-IN" sz="1200" dirty="0"/>
              <a:t>NRI holding on Non Repatriation basis or under 6(5) and transferring to Resident is under automatic route and does not require any compliance</a:t>
            </a:r>
          </a:p>
        </p:txBody>
      </p:sp>
      <p:sp>
        <p:nvSpPr>
          <p:cNvPr id="8" name="Date Placeholder 6"/>
          <p:cNvSpPr>
            <a:spLocks noGrp="1"/>
          </p:cNvSpPr>
          <p:nvPr>
            <p:ph type="dt" sz="half" idx="10"/>
          </p:nvPr>
        </p:nvSpPr>
        <p:spPr>
          <a:xfrm>
            <a:off x="378335" y="6553201"/>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531217"/>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7801725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4"/>
          <p:cNvSpPr>
            <a:spLocks noGrp="1" noChangeArrowheads="1"/>
          </p:cNvSpPr>
          <p:nvPr>
            <p:ph type="title"/>
          </p:nvPr>
        </p:nvSpPr>
        <p:spPr>
          <a:xfrm>
            <a:off x="873634" y="295729"/>
            <a:ext cx="9255280" cy="1004887"/>
          </a:xfrm>
        </p:spPr>
        <p:txBody>
          <a:bodyPr/>
          <a:lstStyle/>
          <a:p>
            <a:pPr eaLnBrk="1" hangingPunct="1"/>
            <a:r>
              <a:rPr lang="en-US" sz="4000" dirty="0"/>
              <a:t>Transfer of Immovable Property in India</a:t>
            </a:r>
          </a:p>
        </p:txBody>
      </p:sp>
      <p:sp>
        <p:nvSpPr>
          <p:cNvPr id="9220" name="Slide Number Placeholder 5"/>
          <p:cNvSpPr>
            <a:spLocks noGrp="1"/>
          </p:cNvSpPr>
          <p:nvPr>
            <p:ph type="sldNum" sz="quarter" idx="12"/>
          </p:nvPr>
        </p:nvSpPr>
        <p:spPr/>
        <p:txBody>
          <a:bodyPr/>
          <a:lstStyle/>
          <a:p>
            <a:pPr>
              <a:defRPr/>
            </a:pPr>
            <a:fld id="{FB34A73F-7633-4765-B60F-ABA8245B9BEA}" type="slidenum">
              <a:rPr lang="en-US" smtClean="0"/>
              <a:pPr>
                <a:defRPr/>
              </a:pPr>
              <a:t>136</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511342501"/>
              </p:ext>
            </p:extLst>
          </p:nvPr>
        </p:nvGraphicFramePr>
        <p:xfrm>
          <a:off x="873634" y="2263268"/>
          <a:ext cx="9605855" cy="2031252"/>
        </p:xfrm>
        <a:graphic>
          <a:graphicData uri="http://schemas.openxmlformats.org/drawingml/2006/table">
            <a:tbl>
              <a:tblPr firstRow="1" firstCol="1" bandRow="1">
                <a:tableStyleId>{5C22544A-7EE6-4342-B048-85BDC9FD1C3A}</a:tableStyleId>
              </a:tblPr>
              <a:tblGrid>
                <a:gridCol w="3201591">
                  <a:extLst>
                    <a:ext uri="{9D8B030D-6E8A-4147-A177-3AD203B41FA5}">
                      <a16:colId xmlns:a16="http://schemas.microsoft.com/office/drawing/2014/main" val="20000"/>
                    </a:ext>
                  </a:extLst>
                </a:gridCol>
                <a:gridCol w="589807">
                  <a:extLst>
                    <a:ext uri="{9D8B030D-6E8A-4147-A177-3AD203B41FA5}">
                      <a16:colId xmlns:a16="http://schemas.microsoft.com/office/drawing/2014/main" val="20001"/>
                    </a:ext>
                  </a:extLst>
                </a:gridCol>
                <a:gridCol w="1354943">
                  <a:extLst>
                    <a:ext uri="{9D8B030D-6E8A-4147-A177-3AD203B41FA5}">
                      <a16:colId xmlns:a16="http://schemas.microsoft.com/office/drawing/2014/main" val="20002"/>
                    </a:ext>
                  </a:extLst>
                </a:gridCol>
                <a:gridCol w="1343370">
                  <a:extLst>
                    <a:ext uri="{9D8B030D-6E8A-4147-A177-3AD203B41FA5}">
                      <a16:colId xmlns:a16="http://schemas.microsoft.com/office/drawing/2014/main" val="20003"/>
                    </a:ext>
                  </a:extLst>
                </a:gridCol>
                <a:gridCol w="606000">
                  <a:extLst>
                    <a:ext uri="{9D8B030D-6E8A-4147-A177-3AD203B41FA5}">
                      <a16:colId xmlns:a16="http://schemas.microsoft.com/office/drawing/2014/main" val="20004"/>
                    </a:ext>
                  </a:extLst>
                </a:gridCol>
                <a:gridCol w="1237078">
                  <a:extLst>
                    <a:ext uri="{9D8B030D-6E8A-4147-A177-3AD203B41FA5}">
                      <a16:colId xmlns:a16="http://schemas.microsoft.com/office/drawing/2014/main" val="20005"/>
                    </a:ext>
                  </a:extLst>
                </a:gridCol>
                <a:gridCol w="1273066">
                  <a:extLst>
                    <a:ext uri="{9D8B030D-6E8A-4147-A177-3AD203B41FA5}">
                      <a16:colId xmlns:a16="http://schemas.microsoft.com/office/drawing/2014/main" val="20006"/>
                    </a:ext>
                  </a:extLst>
                </a:gridCol>
              </a:tblGrid>
              <a:tr h="507813">
                <a:tc>
                  <a:txBody>
                    <a:bodyPr/>
                    <a:lstStyle/>
                    <a:p>
                      <a:pPr marL="0" marR="0">
                        <a:lnSpc>
                          <a:spcPct val="107000"/>
                        </a:lnSpc>
                        <a:spcBef>
                          <a:spcPts val="0"/>
                        </a:spcBef>
                        <a:spcAft>
                          <a:spcPts val="0"/>
                        </a:spcAft>
                      </a:pPr>
                      <a:r>
                        <a:rPr lang="en-US" sz="1600" dirty="0">
                          <a:solidFill>
                            <a:schemeClr val="tx1"/>
                          </a:solidFill>
                          <a:effectLst/>
                        </a:rPr>
                        <a:t>Immovable Property in India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3">
                  <a:txBody>
                    <a:bodyPr/>
                    <a:lstStyle/>
                    <a:p>
                      <a:pPr marL="0" marR="0" algn="ctr">
                        <a:lnSpc>
                          <a:spcPct val="107000"/>
                        </a:lnSpc>
                        <a:spcBef>
                          <a:spcPts val="0"/>
                        </a:spcBef>
                        <a:spcAft>
                          <a:spcPts val="0"/>
                        </a:spcAft>
                      </a:pPr>
                      <a:r>
                        <a:rPr lang="en-US" sz="1600" dirty="0">
                          <a:solidFill>
                            <a:schemeClr val="tx1"/>
                          </a:solidFill>
                          <a:effectLst/>
                        </a:rPr>
                        <a:t> PRII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dirty="0">
                          <a:solidFill>
                            <a:schemeClr val="tx1"/>
                          </a:solidFill>
                          <a:effectLst/>
                        </a:rPr>
                        <a:t>NRI/OCI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813">
                <a:tc>
                  <a:txBody>
                    <a:bodyPr/>
                    <a:lstStyle/>
                    <a:p>
                      <a:pPr marL="0" marR="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Sale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Gift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Inheritance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Sale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Gift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Inheritance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507813">
                <a:tc>
                  <a:txBody>
                    <a:bodyPr/>
                    <a:lstStyle/>
                    <a:p>
                      <a:pPr marL="0" marR="0">
                        <a:lnSpc>
                          <a:spcPct val="107000"/>
                        </a:lnSpc>
                        <a:spcBef>
                          <a:spcPts val="0"/>
                        </a:spcBef>
                        <a:spcAft>
                          <a:spcPts val="0"/>
                        </a:spcAft>
                      </a:pPr>
                      <a:r>
                        <a:rPr lang="en-US" sz="1600" dirty="0">
                          <a:solidFill>
                            <a:schemeClr val="tx1"/>
                          </a:solidFill>
                          <a:effectLst/>
                        </a:rPr>
                        <a:t>Acquisition by NRI/OCI from</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 (relative)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 (relative)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2"/>
                  </a:ext>
                </a:extLst>
              </a:tr>
              <a:tr h="507813">
                <a:tc>
                  <a:txBody>
                    <a:bodyPr/>
                    <a:lstStyle/>
                    <a:p>
                      <a:pPr marL="0" marR="0">
                        <a:lnSpc>
                          <a:spcPct val="107000"/>
                        </a:lnSpc>
                        <a:spcBef>
                          <a:spcPts val="0"/>
                        </a:spcBef>
                        <a:spcAft>
                          <a:spcPts val="0"/>
                        </a:spcAft>
                      </a:pPr>
                      <a:r>
                        <a:rPr lang="en-US" sz="1600" dirty="0">
                          <a:solidFill>
                            <a:schemeClr val="tx1"/>
                          </a:solidFill>
                          <a:effectLst/>
                        </a:rPr>
                        <a:t>Transfer by NRI/OCI to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 ✔ (relative)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 (relative)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3"/>
                  </a:ext>
                </a:extLst>
              </a:tr>
            </a:tbl>
          </a:graphicData>
        </a:graphic>
      </p:graphicFrame>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41098903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4"/>
          <p:cNvSpPr>
            <a:spLocks noGrp="1" noChangeArrowheads="1"/>
          </p:cNvSpPr>
          <p:nvPr>
            <p:ph type="title"/>
          </p:nvPr>
        </p:nvSpPr>
        <p:spPr>
          <a:xfrm>
            <a:off x="785410" y="447396"/>
            <a:ext cx="9255280" cy="1004887"/>
          </a:xfrm>
          <a:noFill/>
        </p:spPr>
        <p:txBody>
          <a:bodyPr/>
          <a:lstStyle/>
          <a:p>
            <a:pPr eaLnBrk="1" hangingPunct="1"/>
            <a:r>
              <a:rPr lang="en-US" sz="4000" dirty="0"/>
              <a:t>NRI Settlor with Resident and Non – Resident beneficiaries – Trust in India</a:t>
            </a:r>
          </a:p>
        </p:txBody>
      </p:sp>
      <p:sp>
        <p:nvSpPr>
          <p:cNvPr id="9220" name="Slide Number Placeholder 5"/>
          <p:cNvSpPr>
            <a:spLocks noGrp="1"/>
          </p:cNvSpPr>
          <p:nvPr>
            <p:ph type="sldNum" sz="quarter" idx="12"/>
          </p:nvPr>
        </p:nvSpPr>
        <p:spPr/>
        <p:txBody>
          <a:bodyPr/>
          <a:lstStyle/>
          <a:p>
            <a:pPr>
              <a:defRPr/>
            </a:pPr>
            <a:fld id="{FB34A73F-7633-4765-B60F-ABA8245B9BEA}" type="slidenum">
              <a:rPr lang="en-US" smtClean="0"/>
              <a:pPr>
                <a:defRPr/>
              </a:pPr>
              <a:t>137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20430480"/>
              </p:ext>
            </p:extLst>
          </p:nvPr>
        </p:nvGraphicFramePr>
        <p:xfrm>
          <a:off x="932298" y="1999716"/>
          <a:ext cx="8961503" cy="4577080"/>
        </p:xfrm>
        <a:graphic>
          <a:graphicData uri="http://schemas.openxmlformats.org/drawingml/2006/table">
            <a:tbl>
              <a:tblPr firstRow="1" bandRow="1">
                <a:tableStyleId>{5C22544A-7EE6-4342-B048-85BDC9FD1C3A}</a:tableStyleId>
              </a:tblPr>
              <a:tblGrid>
                <a:gridCol w="3917142">
                  <a:extLst>
                    <a:ext uri="{9D8B030D-6E8A-4147-A177-3AD203B41FA5}">
                      <a16:colId xmlns:a16="http://schemas.microsoft.com/office/drawing/2014/main" val="20000"/>
                    </a:ext>
                  </a:extLst>
                </a:gridCol>
                <a:gridCol w="2737831">
                  <a:extLst>
                    <a:ext uri="{9D8B030D-6E8A-4147-A177-3AD203B41FA5}">
                      <a16:colId xmlns:a16="http://schemas.microsoft.com/office/drawing/2014/main" val="20001"/>
                    </a:ext>
                  </a:extLst>
                </a:gridCol>
                <a:gridCol w="2306530">
                  <a:extLst>
                    <a:ext uri="{9D8B030D-6E8A-4147-A177-3AD203B41FA5}">
                      <a16:colId xmlns:a16="http://schemas.microsoft.com/office/drawing/2014/main" val="20002"/>
                    </a:ext>
                  </a:extLst>
                </a:gridCol>
              </a:tblGrid>
              <a:tr h="370840">
                <a:tc>
                  <a:txBody>
                    <a:bodyPr/>
                    <a:lstStyle/>
                    <a:p>
                      <a:r>
                        <a:rPr lang="en-US" dirty="0">
                          <a:solidFill>
                            <a:schemeClr val="tx1"/>
                          </a:solidFill>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Gift to NR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Gift to 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228600" indent="-228600">
                        <a:buAutoNum type="arabicPeriod"/>
                      </a:pPr>
                      <a:r>
                        <a:rPr lang="en-US" dirty="0">
                          <a:solidFill>
                            <a:schemeClr val="tx1"/>
                          </a:solidFill>
                        </a:rPr>
                        <a:t>Settlement of Assets</a:t>
                      </a:r>
                    </a:p>
                    <a:p>
                      <a:pPr marL="285750" indent="-285750">
                        <a:buFont typeface="Arial" panose="020B0604020202020204" pitchFamily="34" charset="0"/>
                        <a:buChar char="•"/>
                      </a:pPr>
                      <a:r>
                        <a:rPr lang="en-US" dirty="0">
                          <a:solidFill>
                            <a:schemeClr val="tx1"/>
                          </a:solidFill>
                        </a:rPr>
                        <a:t>from NRO </a:t>
                      </a:r>
                    </a:p>
                    <a:p>
                      <a:pPr marL="285750" indent="-285750">
                        <a:buFont typeface="Arial" panose="020B0604020202020204" pitchFamily="34" charset="0"/>
                        <a:buChar char="•"/>
                      </a:pPr>
                      <a:r>
                        <a:rPr lang="en-US" dirty="0">
                          <a:solidFill>
                            <a:schemeClr val="tx1"/>
                          </a:solidFill>
                        </a:rPr>
                        <a:t>from NRE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err="1">
                          <a:solidFill>
                            <a:schemeClr val="tx1"/>
                          </a:solidFill>
                        </a:rPr>
                        <a:t>Ntf</a:t>
                      </a:r>
                      <a:r>
                        <a:rPr lang="en-US" dirty="0">
                          <a:solidFill>
                            <a:schemeClr val="tx1"/>
                          </a:solidFill>
                        </a:rPr>
                        <a:t>. 13(R)</a:t>
                      </a:r>
                      <a:r>
                        <a:rPr lang="en-US" baseline="0" dirty="0">
                          <a:solidFill>
                            <a:schemeClr val="tx1"/>
                          </a:solidFill>
                        </a:rPr>
                        <a:t> - $1Mn repatriation from NRO</a:t>
                      </a:r>
                    </a:p>
                    <a:p>
                      <a:pPr marL="285750" indent="-285750">
                        <a:buFont typeface="Arial" panose="020B0604020202020204" pitchFamily="34" charset="0"/>
                        <a:buChar char="•"/>
                      </a:pPr>
                      <a:r>
                        <a:rPr lang="en-US" baseline="0" dirty="0">
                          <a:solidFill>
                            <a:schemeClr val="tx1"/>
                          </a:solidFill>
                        </a:rPr>
                        <a:t>Freely permitted from NRE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Permitted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dirty="0">
                          <a:solidFill>
                            <a:schemeClr val="tx1"/>
                          </a:solidFill>
                        </a:rPr>
                        <a:t>2. Settlement of Currency (FCY)</a:t>
                      </a:r>
                      <a:r>
                        <a:rPr lang="en-US" baseline="0" dirty="0">
                          <a:solidFill>
                            <a:schemeClr val="tx1"/>
                          </a:solidFill>
                        </a:rPr>
                        <a:t> by way of remittance from abroad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FEMA not applicable as there is</a:t>
                      </a:r>
                      <a:r>
                        <a:rPr lang="en-US" baseline="0" dirty="0">
                          <a:solidFill>
                            <a:schemeClr val="tx1"/>
                          </a:solidFill>
                        </a:rPr>
                        <a:t> no change of assets in India for NR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FEMA not applicable as there is</a:t>
                      </a:r>
                      <a:r>
                        <a:rPr lang="en-US" baseline="0" dirty="0">
                          <a:solidFill>
                            <a:schemeClr val="tx1"/>
                          </a:solidFill>
                        </a:rPr>
                        <a:t> no change of assets in India for NR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dirty="0">
                          <a:solidFill>
                            <a:schemeClr val="tx1"/>
                          </a:solidFill>
                        </a:rPr>
                        <a:t>3. Settlement of shares</a:t>
                      </a:r>
                      <a:r>
                        <a:rPr lang="en-US" baseline="0" dirty="0">
                          <a:solidFill>
                            <a:schemeClr val="tx1"/>
                          </a:solidFill>
                        </a:rPr>
                        <a:t> in Indian companies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FEM</a:t>
                      </a:r>
                      <a:r>
                        <a:rPr lang="en-US" baseline="0" dirty="0">
                          <a:solidFill>
                            <a:schemeClr val="tx1"/>
                          </a:solidFill>
                        </a:rPr>
                        <a:t> NDI Rules, 2019 - permitted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t>
                      </a:r>
                      <a:r>
                        <a:rPr lang="en-US" baseline="0" dirty="0">
                          <a:solidFill>
                            <a:schemeClr val="tx1"/>
                          </a:solidFill>
                        </a:rPr>
                        <a:t> NDI Rules, 2019 - permitted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dirty="0">
                          <a:solidFill>
                            <a:schemeClr val="tx1"/>
                          </a:solidFill>
                        </a:rPr>
                        <a:t>4. Settlement of Immovable</a:t>
                      </a:r>
                      <a:r>
                        <a:rPr lang="en-US" baseline="0" dirty="0">
                          <a:solidFill>
                            <a:schemeClr val="tx1"/>
                          </a:solidFill>
                        </a:rPr>
                        <a:t> Property in India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t>
                      </a:r>
                      <a:r>
                        <a:rPr lang="en-US" baseline="0" dirty="0">
                          <a:solidFill>
                            <a:schemeClr val="tx1"/>
                          </a:solidFill>
                        </a:rPr>
                        <a:t> NDI Rules, 2019 - permitted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t>
                      </a:r>
                      <a:r>
                        <a:rPr lang="en-US" baseline="0" dirty="0">
                          <a:solidFill>
                            <a:schemeClr val="tx1"/>
                          </a:solidFill>
                        </a:rPr>
                        <a:t> NDI Rules, 2019 - permitted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613156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4"/>
          <p:cNvSpPr>
            <a:spLocks noGrp="1" noChangeArrowheads="1"/>
          </p:cNvSpPr>
          <p:nvPr>
            <p:ph type="title"/>
          </p:nvPr>
        </p:nvSpPr>
        <p:spPr>
          <a:xfrm>
            <a:off x="698325" y="295729"/>
            <a:ext cx="9255280" cy="1004887"/>
          </a:xfrm>
        </p:spPr>
        <p:txBody>
          <a:bodyPr/>
          <a:lstStyle/>
          <a:p>
            <a:pPr eaLnBrk="1" hangingPunct="1"/>
            <a:r>
              <a:rPr lang="en-US" sz="4000" dirty="0"/>
              <a:t>Resident Settlor with Resident and Non – Resident beneficiaries – Trust in India</a:t>
            </a:r>
          </a:p>
        </p:txBody>
      </p:sp>
      <p:sp>
        <p:nvSpPr>
          <p:cNvPr id="9220" name="Slide Number Placeholder 5"/>
          <p:cNvSpPr>
            <a:spLocks noGrp="1"/>
          </p:cNvSpPr>
          <p:nvPr>
            <p:ph type="sldNum" sz="quarter" idx="12"/>
          </p:nvPr>
        </p:nvSpPr>
        <p:spPr/>
        <p:txBody>
          <a:bodyPr/>
          <a:lstStyle/>
          <a:p>
            <a:pPr>
              <a:defRPr/>
            </a:pPr>
            <a:fld id="{FB34A73F-7633-4765-B60F-ABA8245B9BEA}" type="slidenum">
              <a:rPr lang="en-US" smtClean="0"/>
              <a:pPr>
                <a:defRPr/>
              </a:pPr>
              <a:t>138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5000162"/>
              </p:ext>
            </p:extLst>
          </p:nvPr>
        </p:nvGraphicFramePr>
        <p:xfrm>
          <a:off x="907254" y="2522230"/>
          <a:ext cx="7557247" cy="3388360"/>
        </p:xfrm>
        <a:graphic>
          <a:graphicData uri="http://schemas.openxmlformats.org/drawingml/2006/table">
            <a:tbl>
              <a:tblPr firstRow="1" bandRow="1">
                <a:tableStyleId>{5C22544A-7EE6-4342-B048-85BDC9FD1C3A}</a:tableStyleId>
              </a:tblPr>
              <a:tblGrid>
                <a:gridCol w="3303331">
                  <a:extLst>
                    <a:ext uri="{9D8B030D-6E8A-4147-A177-3AD203B41FA5}">
                      <a16:colId xmlns:a16="http://schemas.microsoft.com/office/drawing/2014/main" val="20000"/>
                    </a:ext>
                  </a:extLst>
                </a:gridCol>
                <a:gridCol w="2308816">
                  <a:extLst>
                    <a:ext uri="{9D8B030D-6E8A-4147-A177-3AD203B41FA5}">
                      <a16:colId xmlns:a16="http://schemas.microsoft.com/office/drawing/2014/main" val="20001"/>
                    </a:ext>
                  </a:extLst>
                </a:gridCol>
                <a:gridCol w="1945100">
                  <a:extLst>
                    <a:ext uri="{9D8B030D-6E8A-4147-A177-3AD203B41FA5}">
                      <a16:colId xmlns:a16="http://schemas.microsoft.com/office/drawing/2014/main" val="20002"/>
                    </a:ext>
                  </a:extLst>
                </a:gridCol>
              </a:tblGrid>
              <a:tr h="370840">
                <a:tc>
                  <a:txBody>
                    <a:bodyPr/>
                    <a:lstStyle/>
                    <a:p>
                      <a:r>
                        <a:rPr lang="en-US" dirty="0">
                          <a:solidFill>
                            <a:schemeClr val="tx1"/>
                          </a:solidFill>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Gift to NR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Gift to 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228600" indent="-228600">
                        <a:buAutoNum type="arabicPeriod"/>
                      </a:pPr>
                      <a:r>
                        <a:rPr lang="en-US" dirty="0">
                          <a:solidFill>
                            <a:schemeClr val="tx1"/>
                          </a:solidFill>
                        </a:rPr>
                        <a:t>Settlement of Currency</a:t>
                      </a:r>
                      <a:r>
                        <a:rPr lang="en-US" baseline="0" dirty="0">
                          <a:solidFill>
                            <a:schemeClr val="tx1"/>
                          </a:solidFill>
                        </a:rPr>
                        <a:t> (INR)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LRS Scheme – permitted</a:t>
                      </a:r>
                      <a:r>
                        <a:rPr lang="en-US" baseline="0" dirty="0">
                          <a:solidFill>
                            <a:schemeClr val="tx1"/>
                          </a:solidFill>
                        </a:rPr>
                        <a:t> to NRI relatives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FEMA not applicable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dirty="0">
                          <a:solidFill>
                            <a:schemeClr val="tx1"/>
                          </a:solidFill>
                        </a:rPr>
                        <a:t>2. Settlement of shares</a:t>
                      </a:r>
                      <a:r>
                        <a:rPr lang="en-US" baseline="0" dirty="0">
                          <a:solidFill>
                            <a:schemeClr val="tx1"/>
                          </a:solidFill>
                        </a:rPr>
                        <a:t> in Indian companies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FEM</a:t>
                      </a:r>
                      <a:r>
                        <a:rPr lang="en-US" baseline="0" dirty="0">
                          <a:solidFill>
                            <a:schemeClr val="tx1"/>
                          </a:solidFill>
                        </a:rPr>
                        <a:t> NDI Rules, 2019 – Approval Route, subject to conditions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 not applicable</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dirty="0">
                          <a:solidFill>
                            <a:schemeClr val="tx1"/>
                          </a:solidFill>
                        </a:rPr>
                        <a:t>3. Settlement of Immovable</a:t>
                      </a:r>
                      <a:r>
                        <a:rPr lang="en-US" baseline="0" dirty="0">
                          <a:solidFill>
                            <a:schemeClr val="tx1"/>
                          </a:solidFill>
                        </a:rPr>
                        <a:t> Property in India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FEM</a:t>
                      </a:r>
                      <a:r>
                        <a:rPr lang="en-US" baseline="0" dirty="0">
                          <a:solidFill>
                            <a:schemeClr val="tx1"/>
                          </a:solidFill>
                        </a:rPr>
                        <a:t> NDI Rules, 2019 – Permitted to relatives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 not applicable</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05018040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4"/>
          <p:cNvSpPr>
            <a:spLocks noGrp="1" noChangeArrowheads="1"/>
          </p:cNvSpPr>
          <p:nvPr>
            <p:ph type="title"/>
          </p:nvPr>
        </p:nvSpPr>
        <p:spPr>
          <a:xfrm>
            <a:off x="654782" y="447397"/>
            <a:ext cx="9255280" cy="1004887"/>
          </a:xfrm>
          <a:noFill/>
        </p:spPr>
        <p:txBody>
          <a:bodyPr/>
          <a:lstStyle/>
          <a:p>
            <a:pPr eaLnBrk="1" hangingPunct="1"/>
            <a:r>
              <a:rPr lang="en-US" sz="3600" dirty="0"/>
              <a:t>NRI Settlor with Resident and Non – Resident beneficiaries – Trust outside India</a:t>
            </a:r>
          </a:p>
        </p:txBody>
      </p:sp>
      <p:sp>
        <p:nvSpPr>
          <p:cNvPr id="9220" name="Slide Number Placeholder 5"/>
          <p:cNvSpPr>
            <a:spLocks noGrp="1"/>
          </p:cNvSpPr>
          <p:nvPr>
            <p:ph type="sldNum" sz="quarter" idx="12"/>
          </p:nvPr>
        </p:nvSpPr>
        <p:spPr/>
        <p:txBody>
          <a:bodyPr/>
          <a:lstStyle/>
          <a:p>
            <a:pPr>
              <a:defRPr/>
            </a:pPr>
            <a:fld id="{FB34A73F-7633-4765-B60F-ABA8245B9BEA}" type="slidenum">
              <a:rPr lang="en-US" smtClean="0"/>
              <a:pPr>
                <a:defRPr/>
              </a:pPr>
              <a:t>139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38014427"/>
              </p:ext>
            </p:extLst>
          </p:nvPr>
        </p:nvGraphicFramePr>
        <p:xfrm>
          <a:off x="1368934" y="2507714"/>
          <a:ext cx="7379446" cy="3114040"/>
        </p:xfrm>
        <a:graphic>
          <a:graphicData uri="http://schemas.openxmlformats.org/drawingml/2006/table">
            <a:tbl>
              <a:tblPr firstRow="1" bandRow="1">
                <a:tableStyleId>{5C22544A-7EE6-4342-B048-85BDC9FD1C3A}</a:tableStyleId>
              </a:tblPr>
              <a:tblGrid>
                <a:gridCol w="3225613">
                  <a:extLst>
                    <a:ext uri="{9D8B030D-6E8A-4147-A177-3AD203B41FA5}">
                      <a16:colId xmlns:a16="http://schemas.microsoft.com/office/drawing/2014/main" val="20000"/>
                    </a:ext>
                  </a:extLst>
                </a:gridCol>
                <a:gridCol w="2254496">
                  <a:extLst>
                    <a:ext uri="{9D8B030D-6E8A-4147-A177-3AD203B41FA5}">
                      <a16:colId xmlns:a16="http://schemas.microsoft.com/office/drawing/2014/main" val="20001"/>
                    </a:ext>
                  </a:extLst>
                </a:gridCol>
                <a:gridCol w="1899337">
                  <a:extLst>
                    <a:ext uri="{9D8B030D-6E8A-4147-A177-3AD203B41FA5}">
                      <a16:colId xmlns:a16="http://schemas.microsoft.com/office/drawing/2014/main" val="20002"/>
                    </a:ext>
                  </a:extLst>
                </a:gridCol>
              </a:tblGrid>
              <a:tr h="370840">
                <a:tc>
                  <a:txBody>
                    <a:bodyPr/>
                    <a:lstStyle/>
                    <a:p>
                      <a:r>
                        <a:rPr lang="en-US" dirty="0">
                          <a:solidFill>
                            <a:schemeClr val="tx1"/>
                          </a:solidFill>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Gift to NR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Gift to 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dirty="0">
                          <a:solidFill>
                            <a:schemeClr val="tx1"/>
                          </a:solidFill>
                        </a:rPr>
                        <a:t>1. Settlement of Foreign</a:t>
                      </a:r>
                      <a:r>
                        <a:rPr lang="en-US" baseline="0" dirty="0">
                          <a:solidFill>
                            <a:schemeClr val="tx1"/>
                          </a:solidFill>
                        </a:rPr>
                        <a:t> Currency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 not applicable</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Permitted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dirty="0">
                          <a:solidFill>
                            <a:schemeClr val="tx1"/>
                          </a:solidFill>
                        </a:rPr>
                        <a:t>2. Settlement of shares</a:t>
                      </a:r>
                      <a:r>
                        <a:rPr lang="en-US" baseline="0" dirty="0">
                          <a:solidFill>
                            <a:schemeClr val="tx1"/>
                          </a:solidFill>
                        </a:rPr>
                        <a:t> in Foreign companies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FEMA not applicable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 OI Rules, 2022 - Permitted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0040">
                <a:tc>
                  <a:txBody>
                    <a:bodyPr/>
                    <a:lstStyle/>
                    <a:p>
                      <a:r>
                        <a:rPr lang="en-US" dirty="0">
                          <a:solidFill>
                            <a:schemeClr val="tx1"/>
                          </a:solidFill>
                        </a:rPr>
                        <a:t>3. Settlement of Immovable</a:t>
                      </a:r>
                      <a:r>
                        <a:rPr lang="en-US" baseline="0" dirty="0">
                          <a:solidFill>
                            <a:schemeClr val="tx1"/>
                          </a:solidFill>
                        </a:rPr>
                        <a:t> Property outside India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 not applicable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 OI Rules, 2022 - Permitted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31615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Capital Account Transaction - Sec 6</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14</a:t>
            </a:fld>
            <a:endParaRPr lang="en-US" dirty="0"/>
          </a:p>
        </p:txBody>
      </p:sp>
      <p:sp>
        <p:nvSpPr>
          <p:cNvPr id="7" name="Rectangle 3"/>
          <p:cNvSpPr txBox="1">
            <a:spLocks noChangeArrowheads="1"/>
          </p:cNvSpPr>
          <p:nvPr/>
        </p:nvSpPr>
        <p:spPr bwMode="auto">
          <a:xfrm>
            <a:off x="675366" y="1263086"/>
            <a:ext cx="9851781"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900" kern="0" dirty="0"/>
              <a:t>According to Sec 2(e) of FEMA "capital account transaction" means a transaction which alters the assets or liabilities, including contingent liabilities, outside India of persons resident in India or assets or liabilities in India of persons resident outside India, </a:t>
            </a:r>
            <a:r>
              <a:rPr lang="en-US" altLang="en-US" sz="1900" kern="0" dirty="0">
                <a:solidFill>
                  <a:srgbClr val="FFFF00"/>
                </a:solidFill>
              </a:rPr>
              <a:t>and includes transactions referred to in sub-section (3) of section 6; </a:t>
            </a:r>
          </a:p>
          <a:p>
            <a:pPr marL="0" indent="0" eaLnBrk="1" hangingPunct="1">
              <a:buNone/>
            </a:pPr>
            <a:endParaRPr lang="en-US" altLang="en-US" sz="1900" kern="0" dirty="0">
              <a:solidFill>
                <a:srgbClr val="FF0000"/>
              </a:solidFill>
            </a:endParaRPr>
          </a:p>
          <a:p>
            <a:pPr eaLnBrk="1" hangingPunct="1"/>
            <a:r>
              <a:rPr lang="en-US" altLang="en-US" sz="1900" kern="0" dirty="0"/>
              <a:t>Capital account transactions are generally prohibited unless permitted. They are regulated by RBI.</a:t>
            </a:r>
          </a:p>
          <a:p>
            <a:pPr eaLnBrk="1" hangingPunct="1"/>
            <a:endParaRPr lang="en-US" altLang="en-US" sz="1900" kern="0" dirty="0"/>
          </a:p>
          <a:p>
            <a:pPr eaLnBrk="1" hangingPunct="1"/>
            <a:r>
              <a:rPr lang="en-US" altLang="en-US" sz="1900" kern="0" dirty="0"/>
              <a:t>Capital Account Transactions are notified through Notification FEMA 1, segregating the transactions of residents and non-residents as Schedule I &amp; Schedule II respectively.</a:t>
            </a:r>
          </a:p>
          <a:p>
            <a:pPr eaLnBrk="1" hangingPunct="1"/>
            <a:endParaRPr lang="en-US" altLang="en-US" sz="1900" kern="0" dirty="0"/>
          </a:p>
          <a:p>
            <a:pPr eaLnBrk="1" hangingPunct="1"/>
            <a:r>
              <a:rPr lang="en-US" altLang="en-US" sz="1900" kern="0" dirty="0"/>
              <a:t>About 25 Notifications have been issued by RBI to deal with the manner in which permissible Capital Account Transactions can be carried out.</a:t>
            </a:r>
          </a:p>
          <a:p>
            <a:pPr eaLnBrk="1" hangingPunct="1"/>
            <a:endParaRPr lang="en-US" altLang="en-US" sz="1662" kern="0" dirty="0"/>
          </a:p>
          <a:p>
            <a:pPr eaLnBrk="1" hangingPunct="1"/>
            <a:endParaRPr lang="en-US" altLang="en-US" sz="1662" kern="0" dirty="0"/>
          </a:p>
          <a:p>
            <a:pPr eaLnBrk="1" hangingPunct="1"/>
            <a:endParaRPr lang="en-US" altLang="en-US" sz="1846" kern="0" dirty="0">
              <a:solidFill>
                <a:srgbClr val="FF0000"/>
              </a:solidFill>
            </a:endParaRPr>
          </a:p>
        </p:txBody>
      </p:sp>
    </p:spTree>
    <p:extLst>
      <p:ext uri="{BB962C8B-B14F-4D97-AF65-F5344CB8AC3E}">
        <p14:creationId xmlns:p14="http://schemas.microsoft.com/office/powerpoint/2010/main" val="37077194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4"/>
          <p:cNvSpPr>
            <a:spLocks noGrp="1" noChangeArrowheads="1"/>
          </p:cNvSpPr>
          <p:nvPr>
            <p:ph type="title"/>
          </p:nvPr>
        </p:nvSpPr>
        <p:spPr>
          <a:xfrm>
            <a:off x="582211" y="418368"/>
            <a:ext cx="10013218" cy="1004887"/>
          </a:xfrm>
        </p:spPr>
        <p:txBody>
          <a:bodyPr/>
          <a:lstStyle/>
          <a:p>
            <a:pPr eaLnBrk="1" hangingPunct="1"/>
            <a:r>
              <a:rPr lang="en-US" sz="3600" dirty="0"/>
              <a:t>Resident Settlor with Resident and Non – Resident beneficiaries – Trust outside India</a:t>
            </a:r>
          </a:p>
        </p:txBody>
      </p:sp>
      <p:sp>
        <p:nvSpPr>
          <p:cNvPr id="9220" name="Slide Number Placeholder 5"/>
          <p:cNvSpPr>
            <a:spLocks noGrp="1"/>
          </p:cNvSpPr>
          <p:nvPr>
            <p:ph type="sldNum" sz="quarter" idx="12"/>
          </p:nvPr>
        </p:nvSpPr>
        <p:spPr/>
        <p:txBody>
          <a:bodyPr/>
          <a:lstStyle/>
          <a:p>
            <a:pPr>
              <a:defRPr/>
            </a:pPr>
            <a:fld id="{FB34A73F-7633-4765-B60F-ABA8245B9BEA}" type="slidenum">
              <a:rPr lang="en-US" smtClean="0"/>
              <a:pPr>
                <a:defRPr/>
              </a:pPr>
              <a:t>140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23033464"/>
              </p:ext>
            </p:extLst>
          </p:nvPr>
        </p:nvGraphicFramePr>
        <p:xfrm>
          <a:off x="1052033" y="1952630"/>
          <a:ext cx="8561701" cy="4342281"/>
        </p:xfrm>
        <a:graphic>
          <a:graphicData uri="http://schemas.openxmlformats.org/drawingml/2006/table">
            <a:tbl>
              <a:tblPr firstRow="1" bandRow="1">
                <a:tableStyleId>{5C22544A-7EE6-4342-B048-85BDC9FD1C3A}</a:tableStyleId>
              </a:tblPr>
              <a:tblGrid>
                <a:gridCol w="3742386">
                  <a:extLst>
                    <a:ext uri="{9D8B030D-6E8A-4147-A177-3AD203B41FA5}">
                      <a16:colId xmlns:a16="http://schemas.microsoft.com/office/drawing/2014/main" val="20000"/>
                    </a:ext>
                  </a:extLst>
                </a:gridCol>
                <a:gridCol w="2615687">
                  <a:extLst>
                    <a:ext uri="{9D8B030D-6E8A-4147-A177-3AD203B41FA5}">
                      <a16:colId xmlns:a16="http://schemas.microsoft.com/office/drawing/2014/main" val="20001"/>
                    </a:ext>
                  </a:extLst>
                </a:gridCol>
                <a:gridCol w="2203628">
                  <a:extLst>
                    <a:ext uri="{9D8B030D-6E8A-4147-A177-3AD203B41FA5}">
                      <a16:colId xmlns:a16="http://schemas.microsoft.com/office/drawing/2014/main" val="20002"/>
                    </a:ext>
                  </a:extLst>
                </a:gridCol>
              </a:tblGrid>
              <a:tr h="469999">
                <a:tc>
                  <a:txBody>
                    <a:bodyPr/>
                    <a:lstStyle/>
                    <a:p>
                      <a:r>
                        <a:rPr lang="en-US" dirty="0">
                          <a:solidFill>
                            <a:schemeClr val="tx1"/>
                          </a:solidFill>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Gift to NR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Gift to 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58901">
                <a:tc>
                  <a:txBody>
                    <a:bodyPr/>
                    <a:lstStyle/>
                    <a:p>
                      <a:pPr marL="228600" indent="-228600">
                        <a:buAutoNum type="arabicPeriod"/>
                      </a:pPr>
                      <a:r>
                        <a:rPr lang="en-US" dirty="0">
                          <a:solidFill>
                            <a:schemeClr val="tx1"/>
                          </a:solidFill>
                        </a:rPr>
                        <a:t>Settlement of Currency</a:t>
                      </a:r>
                      <a:r>
                        <a:rPr lang="en-US" baseline="0" dirty="0">
                          <a:solidFill>
                            <a:schemeClr val="tx1"/>
                          </a:solidFill>
                        </a:rPr>
                        <a:t> (INR) under LRS scheme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LRS Scheme – permitted</a:t>
                      </a:r>
                      <a:r>
                        <a:rPr lang="en-US" baseline="0" dirty="0">
                          <a:solidFill>
                            <a:schemeClr val="tx1"/>
                          </a:solidFill>
                        </a:rPr>
                        <a:t> to any NRI</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LRS Scheme</a:t>
                      </a:r>
                      <a:r>
                        <a:rPr lang="en-US" baseline="0" dirty="0">
                          <a:solidFill>
                            <a:schemeClr val="tx1"/>
                          </a:solidFill>
                        </a:rPr>
                        <a:t> –not permitted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58901">
                <a:tc>
                  <a:txBody>
                    <a:bodyPr/>
                    <a:lstStyle/>
                    <a:p>
                      <a:r>
                        <a:rPr lang="en-US" dirty="0">
                          <a:solidFill>
                            <a:schemeClr val="tx1"/>
                          </a:solidFill>
                        </a:rPr>
                        <a:t>2. Settlement of shares</a:t>
                      </a:r>
                      <a:r>
                        <a:rPr lang="en-US" baseline="0" dirty="0">
                          <a:solidFill>
                            <a:schemeClr val="tx1"/>
                          </a:solidFill>
                        </a:rPr>
                        <a:t> in Foreign companies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FEM OI Rules, 2022 Not permitted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 OI Rules, 2022 - Permitted</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9451">
                <a:tc>
                  <a:txBody>
                    <a:bodyPr/>
                    <a:lstStyle/>
                    <a:p>
                      <a:r>
                        <a:rPr lang="en-US" dirty="0">
                          <a:solidFill>
                            <a:schemeClr val="tx1"/>
                          </a:solidFill>
                        </a:rPr>
                        <a:t>3. Settlement of Immovable</a:t>
                      </a:r>
                      <a:r>
                        <a:rPr lang="en-US" baseline="0" dirty="0">
                          <a:solidFill>
                            <a:schemeClr val="tx1"/>
                          </a:solidFill>
                        </a:rPr>
                        <a:t> Property outside India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FEM OI Rules, 2022 – not permitted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FEM OI Rules, 2022  - Permitted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79451">
                <a:tc>
                  <a:txBody>
                    <a:bodyPr/>
                    <a:lstStyle/>
                    <a:p>
                      <a:r>
                        <a:rPr lang="en-US" dirty="0">
                          <a:solidFill>
                            <a:schemeClr val="tx1"/>
                          </a:solidFill>
                        </a:rPr>
                        <a:t>4. Settlement of assets held outside India u/s. 6(4) of FEMA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 not applicable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General permission under OI Rules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9639449"/>
                  </a:ext>
                </a:extLst>
              </a:tr>
            </a:tbl>
          </a:graphicData>
        </a:graphic>
      </p:graphicFrame>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0209107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4"/>
          <p:cNvSpPr>
            <a:spLocks noGrp="1" noChangeArrowheads="1"/>
          </p:cNvSpPr>
          <p:nvPr>
            <p:ph type="title"/>
          </p:nvPr>
        </p:nvSpPr>
        <p:spPr>
          <a:xfrm>
            <a:off x="2674939" y="457200"/>
            <a:ext cx="7793037" cy="1303338"/>
          </a:xfrm>
          <a:noFill/>
        </p:spPr>
        <p:txBody>
          <a:bodyPr/>
          <a:lstStyle/>
          <a:p>
            <a:pPr eaLnBrk="1" hangingPunct="1"/>
            <a:r>
              <a:rPr lang="en-US" altLang="en-US" sz="3600" dirty="0">
                <a:solidFill>
                  <a:schemeClr val="tx1"/>
                </a:solidFill>
              </a:rPr>
              <a:t>Taxability of Private Trust – </a:t>
            </a:r>
            <a:r>
              <a:rPr lang="en-US" altLang="en-US" sz="3600" dirty="0" err="1">
                <a:solidFill>
                  <a:schemeClr val="tx1"/>
                </a:solidFill>
              </a:rPr>
              <a:t>I.T.Act</a:t>
            </a:r>
            <a:endParaRPr lang="en-US" altLang="en-US" sz="3600" dirty="0">
              <a:solidFill>
                <a:schemeClr val="tx1"/>
              </a:solidFill>
            </a:endParaRPr>
          </a:p>
        </p:txBody>
      </p:sp>
      <p:sp>
        <p:nvSpPr>
          <p:cNvPr id="35844" name="Slide Number Placeholder 5"/>
          <p:cNvSpPr>
            <a:spLocks noGrp="1"/>
          </p:cNvSpPr>
          <p:nvPr>
            <p:ph type="sldNum" sz="quarter" idx="12"/>
          </p:nvPr>
        </p:nvSpPr>
        <p:spPr>
          <a:xfrm>
            <a:off x="10363200" y="236538"/>
            <a:ext cx="838199" cy="767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D1BD431-5CA6-4471-A816-80B1D47429AC}" type="slidenum">
              <a:rPr lang="en-US" altLang="en-US" sz="2800">
                <a:solidFill>
                  <a:schemeClr val="tx1">
                    <a:tint val="75000"/>
                  </a:schemeClr>
                </a:solidFill>
                <a:latin typeface="+mn-lt"/>
              </a:rPr>
              <a:pPr>
                <a:spcBef>
                  <a:spcPct val="0"/>
                </a:spcBef>
                <a:buClrTx/>
                <a:buSzTx/>
                <a:buFontTx/>
                <a:buNone/>
              </a:pPr>
              <a:t>141</a:t>
            </a:fld>
            <a:endParaRPr lang="en-US" altLang="en-US" sz="2800" dirty="0">
              <a:solidFill>
                <a:schemeClr val="tx1">
                  <a:tint val="75000"/>
                </a:schemeClr>
              </a:solidFill>
              <a:latin typeface="+mn-lt"/>
            </a:endParaRPr>
          </a:p>
        </p:txBody>
      </p:sp>
      <p:sp>
        <p:nvSpPr>
          <p:cNvPr id="35846" name="Rectangle 4"/>
          <p:cNvSpPr>
            <a:spLocks noChangeArrowheads="1"/>
          </p:cNvSpPr>
          <p:nvPr/>
        </p:nvSpPr>
        <p:spPr bwMode="auto">
          <a:xfrm>
            <a:off x="4419600" y="1936183"/>
            <a:ext cx="36576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476250" indent="-47625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20000"/>
              </a:lnSpc>
              <a:spcBef>
                <a:spcPct val="55000"/>
              </a:spcBef>
              <a:buClrTx/>
              <a:buSzTx/>
              <a:buFont typeface="Wingdings" panose="05000000000000000000" pitchFamily="2" charset="2"/>
              <a:buNone/>
            </a:pPr>
            <a:r>
              <a:rPr lang="en-US" altLang="en-US" sz="1400" b="1" dirty="0">
                <a:latin typeface="Arial" panose="020B0604020202020204" pitchFamily="34" charset="0"/>
              </a:rPr>
              <a:t>Taxability of Private trusts</a:t>
            </a:r>
          </a:p>
        </p:txBody>
      </p:sp>
      <p:sp>
        <p:nvSpPr>
          <p:cNvPr id="35847" name="Rectangle 5"/>
          <p:cNvSpPr>
            <a:spLocks noChangeArrowheads="1"/>
          </p:cNvSpPr>
          <p:nvPr/>
        </p:nvSpPr>
        <p:spPr bwMode="auto">
          <a:xfrm>
            <a:off x="2286000" y="259080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76250" indent="-47625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Shares of beneficiaries are determinate [Section 161]</a:t>
            </a:r>
          </a:p>
        </p:txBody>
      </p:sp>
      <p:sp>
        <p:nvSpPr>
          <p:cNvPr id="35848" name="Rectangle 7"/>
          <p:cNvSpPr>
            <a:spLocks noChangeArrowheads="1"/>
          </p:cNvSpPr>
          <p:nvPr/>
        </p:nvSpPr>
        <p:spPr bwMode="auto">
          <a:xfrm>
            <a:off x="6477000" y="2590800"/>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76250" indent="-47625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Shares of beneficiaries are indeterminate [Section 164(1)]</a:t>
            </a:r>
          </a:p>
        </p:txBody>
      </p:sp>
      <p:sp>
        <p:nvSpPr>
          <p:cNvPr id="35849" name="Rectangle 8"/>
          <p:cNvSpPr>
            <a:spLocks noChangeArrowheads="1"/>
          </p:cNvSpPr>
          <p:nvPr/>
        </p:nvSpPr>
        <p:spPr bwMode="auto">
          <a:xfrm>
            <a:off x="2133600" y="3352800"/>
            <a:ext cx="175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76250" indent="-47625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Where income does not</a:t>
            </a:r>
          </a:p>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include business profits</a:t>
            </a:r>
          </a:p>
        </p:txBody>
      </p:sp>
      <p:sp>
        <p:nvSpPr>
          <p:cNvPr id="35850" name="Rectangle 10"/>
          <p:cNvSpPr>
            <a:spLocks noChangeArrowheads="1"/>
          </p:cNvSpPr>
          <p:nvPr/>
        </p:nvSpPr>
        <p:spPr bwMode="auto">
          <a:xfrm>
            <a:off x="6553200" y="3352800"/>
            <a:ext cx="175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76250" indent="-47625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Where income does not</a:t>
            </a:r>
          </a:p>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include business profits**</a:t>
            </a:r>
          </a:p>
        </p:txBody>
      </p:sp>
      <p:sp>
        <p:nvSpPr>
          <p:cNvPr id="35851" name="Rectangle 11"/>
          <p:cNvSpPr>
            <a:spLocks noChangeArrowheads="1"/>
          </p:cNvSpPr>
          <p:nvPr/>
        </p:nvSpPr>
        <p:spPr bwMode="auto">
          <a:xfrm>
            <a:off x="4267200" y="3352800"/>
            <a:ext cx="175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76250" indent="-47625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20000"/>
              </a:lnSpc>
              <a:spcBef>
                <a:spcPct val="55000"/>
              </a:spcBef>
              <a:buClrTx/>
              <a:buSzTx/>
              <a:buFont typeface="Wingdings" panose="05000000000000000000" pitchFamily="2" charset="2"/>
              <a:buNone/>
            </a:pPr>
            <a:r>
              <a:rPr lang="en-US" altLang="en-US" sz="1200" dirty="0">
                <a:latin typeface="Arial" panose="020B0604020202020204" pitchFamily="34" charset="0"/>
              </a:rPr>
              <a:t>Where income </a:t>
            </a:r>
          </a:p>
          <a:p>
            <a:pPr algn="ctr" eaLnBrk="1" hangingPunct="1">
              <a:lnSpc>
                <a:spcPct val="120000"/>
              </a:lnSpc>
              <a:spcBef>
                <a:spcPct val="55000"/>
              </a:spcBef>
              <a:buClrTx/>
              <a:buSzTx/>
              <a:buFont typeface="Wingdings" panose="05000000000000000000" pitchFamily="2" charset="2"/>
              <a:buNone/>
            </a:pPr>
            <a:r>
              <a:rPr lang="en-US" altLang="en-US" sz="1200" dirty="0">
                <a:latin typeface="Arial" panose="020B0604020202020204" pitchFamily="34" charset="0"/>
              </a:rPr>
              <a:t>includes business profits</a:t>
            </a:r>
          </a:p>
        </p:txBody>
      </p:sp>
      <p:sp>
        <p:nvSpPr>
          <p:cNvPr id="35852" name="Rectangle 12"/>
          <p:cNvSpPr>
            <a:spLocks noChangeArrowheads="1"/>
          </p:cNvSpPr>
          <p:nvPr/>
        </p:nvSpPr>
        <p:spPr bwMode="auto">
          <a:xfrm>
            <a:off x="8686800" y="3352800"/>
            <a:ext cx="175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76250" indent="-47625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Where income </a:t>
            </a:r>
          </a:p>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includes business profits</a:t>
            </a:r>
          </a:p>
        </p:txBody>
      </p:sp>
      <p:sp>
        <p:nvSpPr>
          <p:cNvPr id="35853" name="Line 13"/>
          <p:cNvSpPr>
            <a:spLocks noChangeShapeType="1"/>
          </p:cNvSpPr>
          <p:nvPr/>
        </p:nvSpPr>
        <p:spPr bwMode="auto">
          <a:xfrm>
            <a:off x="3962400" y="2895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4" name="Line 14"/>
          <p:cNvSpPr>
            <a:spLocks noChangeShapeType="1"/>
          </p:cNvSpPr>
          <p:nvPr/>
        </p:nvSpPr>
        <p:spPr bwMode="auto">
          <a:xfrm>
            <a:off x="2971800" y="30480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5" name="Line 15"/>
          <p:cNvSpPr>
            <a:spLocks noChangeShapeType="1"/>
          </p:cNvSpPr>
          <p:nvPr/>
        </p:nvSpPr>
        <p:spPr bwMode="auto">
          <a:xfrm>
            <a:off x="2971800" y="3048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6" name="Line 16"/>
          <p:cNvSpPr>
            <a:spLocks noChangeShapeType="1"/>
          </p:cNvSpPr>
          <p:nvPr/>
        </p:nvSpPr>
        <p:spPr bwMode="auto">
          <a:xfrm>
            <a:off x="5029200" y="3048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17"/>
          <p:cNvSpPr>
            <a:spLocks noChangeShapeType="1"/>
          </p:cNvSpPr>
          <p:nvPr/>
        </p:nvSpPr>
        <p:spPr bwMode="auto">
          <a:xfrm>
            <a:off x="8610600" y="2895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18"/>
          <p:cNvSpPr>
            <a:spLocks noChangeShapeType="1"/>
          </p:cNvSpPr>
          <p:nvPr/>
        </p:nvSpPr>
        <p:spPr bwMode="auto">
          <a:xfrm>
            <a:off x="7543800" y="30480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19"/>
          <p:cNvSpPr>
            <a:spLocks noChangeShapeType="1"/>
          </p:cNvSpPr>
          <p:nvPr/>
        </p:nvSpPr>
        <p:spPr bwMode="auto">
          <a:xfrm>
            <a:off x="9601200" y="3048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0" name="Line 20"/>
          <p:cNvSpPr>
            <a:spLocks noChangeShapeType="1"/>
          </p:cNvSpPr>
          <p:nvPr/>
        </p:nvSpPr>
        <p:spPr bwMode="auto">
          <a:xfrm>
            <a:off x="7543800" y="3048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1" name="Line 21"/>
          <p:cNvSpPr>
            <a:spLocks noChangeShapeType="1"/>
          </p:cNvSpPr>
          <p:nvPr/>
        </p:nvSpPr>
        <p:spPr bwMode="auto">
          <a:xfrm>
            <a:off x="6248400" y="2286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2"/>
          <p:cNvSpPr>
            <a:spLocks noChangeShapeType="1"/>
          </p:cNvSpPr>
          <p:nvPr/>
        </p:nvSpPr>
        <p:spPr bwMode="auto">
          <a:xfrm>
            <a:off x="4724400" y="243840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23"/>
          <p:cNvSpPr>
            <a:spLocks noChangeShapeType="1"/>
          </p:cNvSpPr>
          <p:nvPr/>
        </p:nvSpPr>
        <p:spPr bwMode="auto">
          <a:xfrm>
            <a:off x="4724400" y="24384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4" name="Line 24"/>
          <p:cNvSpPr>
            <a:spLocks noChangeShapeType="1"/>
          </p:cNvSpPr>
          <p:nvPr/>
        </p:nvSpPr>
        <p:spPr bwMode="auto">
          <a:xfrm>
            <a:off x="7924800" y="24384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5" name="Rectangle 25"/>
          <p:cNvSpPr>
            <a:spLocks noChangeArrowheads="1"/>
          </p:cNvSpPr>
          <p:nvPr/>
        </p:nvSpPr>
        <p:spPr bwMode="auto">
          <a:xfrm>
            <a:off x="2133600" y="4191000"/>
            <a:ext cx="1752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76250" indent="-47625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The trustee is assessable</a:t>
            </a:r>
          </a:p>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at the rates applicable</a:t>
            </a:r>
          </a:p>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to each beneficiary</a:t>
            </a:r>
          </a:p>
        </p:txBody>
      </p:sp>
      <p:sp>
        <p:nvSpPr>
          <p:cNvPr id="35866" name="Rectangle 26"/>
          <p:cNvSpPr>
            <a:spLocks noChangeArrowheads="1"/>
          </p:cNvSpPr>
          <p:nvPr/>
        </p:nvSpPr>
        <p:spPr bwMode="auto">
          <a:xfrm>
            <a:off x="4343400" y="4191000"/>
            <a:ext cx="1752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76250" indent="-47625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The whole of the income</a:t>
            </a:r>
          </a:p>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of the trust is taxable at</a:t>
            </a:r>
          </a:p>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Maximum Marginal Rate</a:t>
            </a:r>
          </a:p>
          <a:p>
            <a:pPr algn="ctr" eaLnBrk="1" hangingPunct="1">
              <a:lnSpc>
                <a:spcPct val="120000"/>
              </a:lnSpc>
              <a:spcBef>
                <a:spcPct val="55000"/>
              </a:spcBef>
              <a:buClrTx/>
              <a:buSzTx/>
              <a:buFont typeface="Wingdings" panose="05000000000000000000" pitchFamily="2" charset="2"/>
              <a:buNone/>
            </a:pPr>
            <a:endParaRPr lang="en-US" altLang="en-US" sz="1200">
              <a:latin typeface="Arial" panose="020B0604020202020204" pitchFamily="34" charset="0"/>
            </a:endParaRPr>
          </a:p>
        </p:txBody>
      </p:sp>
      <p:sp>
        <p:nvSpPr>
          <p:cNvPr id="35867" name="Line 27"/>
          <p:cNvSpPr>
            <a:spLocks noChangeShapeType="1"/>
          </p:cNvSpPr>
          <p:nvPr/>
        </p:nvSpPr>
        <p:spPr bwMode="auto">
          <a:xfrm>
            <a:off x="2971800" y="3962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8" name="Line 28"/>
          <p:cNvSpPr>
            <a:spLocks noChangeShapeType="1"/>
          </p:cNvSpPr>
          <p:nvPr/>
        </p:nvSpPr>
        <p:spPr bwMode="auto">
          <a:xfrm>
            <a:off x="5181600" y="3962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9" name="Rectangle 29"/>
          <p:cNvSpPr>
            <a:spLocks noChangeArrowheads="1"/>
          </p:cNvSpPr>
          <p:nvPr/>
        </p:nvSpPr>
        <p:spPr bwMode="auto">
          <a:xfrm>
            <a:off x="8686800" y="4191000"/>
            <a:ext cx="1752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76250" indent="-47625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The whole of the income</a:t>
            </a:r>
          </a:p>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of the trust is taxable at</a:t>
            </a:r>
          </a:p>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Maximum Marginal Rate</a:t>
            </a:r>
          </a:p>
          <a:p>
            <a:pPr algn="ctr" eaLnBrk="1" hangingPunct="1">
              <a:lnSpc>
                <a:spcPct val="120000"/>
              </a:lnSpc>
              <a:spcBef>
                <a:spcPct val="55000"/>
              </a:spcBef>
              <a:buClrTx/>
              <a:buSzTx/>
              <a:buFont typeface="Wingdings" panose="05000000000000000000" pitchFamily="2" charset="2"/>
              <a:buNone/>
            </a:pPr>
            <a:endParaRPr lang="en-US" altLang="en-US" sz="1200">
              <a:latin typeface="Arial" panose="020B0604020202020204" pitchFamily="34" charset="0"/>
            </a:endParaRPr>
          </a:p>
        </p:txBody>
      </p:sp>
      <p:sp>
        <p:nvSpPr>
          <p:cNvPr id="35870" name="Line 30"/>
          <p:cNvSpPr>
            <a:spLocks noChangeShapeType="1"/>
          </p:cNvSpPr>
          <p:nvPr/>
        </p:nvSpPr>
        <p:spPr bwMode="auto">
          <a:xfrm>
            <a:off x="9601200" y="3962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1" name="Rectangle 31"/>
          <p:cNvSpPr>
            <a:spLocks noChangeArrowheads="1"/>
          </p:cNvSpPr>
          <p:nvPr/>
        </p:nvSpPr>
        <p:spPr bwMode="auto">
          <a:xfrm>
            <a:off x="6629400" y="41910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76250" indent="-47625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The income of the trust is</a:t>
            </a:r>
          </a:p>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Taxable in the hands of</a:t>
            </a:r>
          </a:p>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trustees at the rates</a:t>
            </a:r>
          </a:p>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Applicable to an AOP</a:t>
            </a:r>
          </a:p>
          <a:p>
            <a:pPr algn="ctr" eaLnBrk="1" hangingPunct="1">
              <a:lnSpc>
                <a:spcPct val="120000"/>
              </a:lnSpc>
              <a:spcBef>
                <a:spcPct val="55000"/>
              </a:spcBef>
              <a:buClrTx/>
              <a:buSzTx/>
              <a:buFont typeface="Wingdings" panose="05000000000000000000" pitchFamily="2" charset="2"/>
              <a:buNone/>
            </a:pPr>
            <a:endParaRPr lang="en-US" altLang="en-US" sz="1200">
              <a:latin typeface="Arial" panose="020B0604020202020204" pitchFamily="34" charset="0"/>
            </a:endParaRPr>
          </a:p>
        </p:txBody>
      </p:sp>
      <p:sp>
        <p:nvSpPr>
          <p:cNvPr id="35872" name="Line 32"/>
          <p:cNvSpPr>
            <a:spLocks noChangeShapeType="1"/>
          </p:cNvSpPr>
          <p:nvPr/>
        </p:nvSpPr>
        <p:spPr bwMode="auto">
          <a:xfrm>
            <a:off x="7467600" y="3962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3" name="Text Box 32"/>
          <p:cNvSpPr txBox="1">
            <a:spLocks noChangeArrowheads="1"/>
          </p:cNvSpPr>
          <p:nvPr/>
        </p:nvSpPr>
        <p:spPr bwMode="auto">
          <a:xfrm>
            <a:off x="3505200" y="6096000"/>
            <a:ext cx="586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1400">
                <a:latin typeface="Times" panose="02020603050405020304" pitchFamily="18" charset="0"/>
              </a:rPr>
              <a:t>** Note: Subject to conditions as specified in the following slides</a:t>
            </a:r>
          </a:p>
        </p:txBody>
      </p:sp>
      <p:sp>
        <p:nvSpPr>
          <p:cNvPr id="35874" name="Rectangle 25"/>
          <p:cNvSpPr>
            <a:spLocks noChangeArrowheads="1"/>
          </p:cNvSpPr>
          <p:nvPr/>
        </p:nvSpPr>
        <p:spPr bwMode="auto">
          <a:xfrm>
            <a:off x="2057400" y="5332413"/>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Threshold available to each beneficiary</a:t>
            </a:r>
          </a:p>
        </p:txBody>
      </p:sp>
      <p:sp>
        <p:nvSpPr>
          <p:cNvPr id="35875" name="Line 27"/>
          <p:cNvSpPr>
            <a:spLocks noChangeShapeType="1"/>
          </p:cNvSpPr>
          <p:nvPr/>
        </p:nvSpPr>
        <p:spPr bwMode="auto">
          <a:xfrm>
            <a:off x="2933700" y="510381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6" name="Rectangle 25"/>
          <p:cNvSpPr>
            <a:spLocks noChangeArrowheads="1"/>
          </p:cNvSpPr>
          <p:nvPr/>
        </p:nvSpPr>
        <p:spPr bwMode="auto">
          <a:xfrm>
            <a:off x="6483350" y="55626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20000"/>
              </a:lnSpc>
              <a:spcBef>
                <a:spcPct val="55000"/>
              </a:spcBef>
              <a:buClrTx/>
              <a:buSzTx/>
              <a:buFont typeface="Wingdings" panose="05000000000000000000" pitchFamily="2" charset="2"/>
              <a:buNone/>
            </a:pPr>
            <a:r>
              <a:rPr lang="en-US" altLang="en-US" sz="1200">
                <a:latin typeface="Arial" panose="020B0604020202020204" pitchFamily="34" charset="0"/>
              </a:rPr>
              <a:t>Impact on threshold deduction</a:t>
            </a:r>
          </a:p>
        </p:txBody>
      </p:sp>
      <p:sp>
        <p:nvSpPr>
          <p:cNvPr id="35877" name="Line 32"/>
          <p:cNvSpPr>
            <a:spLocks noChangeShapeType="1"/>
          </p:cNvSpPr>
          <p:nvPr/>
        </p:nvSpPr>
        <p:spPr bwMode="auto">
          <a:xfrm>
            <a:off x="7429500" y="5334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3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0580192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729" y="0"/>
            <a:ext cx="10515600" cy="1200329"/>
          </a:xfrm>
          <a:prstGeom prst="rect">
            <a:avLst/>
          </a:prstGeom>
          <a:noFill/>
        </p:spPr>
        <p:txBody>
          <a:bodyPr wrap="square" rtlCol="0">
            <a:spAutoFit/>
          </a:bodyPr>
          <a:lstStyle/>
          <a:p>
            <a:r>
              <a:rPr lang="en-IN" sz="1600" b="1" dirty="0"/>
              <a:t>CASE STUDY  - 7</a:t>
            </a:r>
          </a:p>
          <a:p>
            <a:endParaRPr lang="en-IN" b="1" dirty="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10354612"/>
              </p:ext>
            </p:extLst>
          </p:nvPr>
        </p:nvGraphicFramePr>
        <p:xfrm>
          <a:off x="413716" y="399954"/>
          <a:ext cx="11194678" cy="5406904"/>
        </p:xfrm>
        <a:graphic>
          <a:graphicData uri="http://schemas.openxmlformats.org/drawingml/2006/table">
            <a:tbl>
              <a:tblPr firstRow="1" bandRow="1">
                <a:tableStyleId>{91EBBBCC-DAD2-459C-BE2E-F6DE35CF9A28}</a:tableStyleId>
              </a:tblPr>
              <a:tblGrid>
                <a:gridCol w="2124636">
                  <a:extLst>
                    <a:ext uri="{9D8B030D-6E8A-4147-A177-3AD203B41FA5}">
                      <a16:colId xmlns:a16="http://schemas.microsoft.com/office/drawing/2014/main" val="20000"/>
                    </a:ext>
                  </a:extLst>
                </a:gridCol>
                <a:gridCol w="1721223">
                  <a:extLst>
                    <a:ext uri="{9D8B030D-6E8A-4147-A177-3AD203B41FA5}">
                      <a16:colId xmlns:a16="http://schemas.microsoft.com/office/drawing/2014/main" val="20001"/>
                    </a:ext>
                  </a:extLst>
                </a:gridCol>
                <a:gridCol w="1606925">
                  <a:extLst>
                    <a:ext uri="{9D8B030D-6E8A-4147-A177-3AD203B41FA5}">
                      <a16:colId xmlns:a16="http://schemas.microsoft.com/office/drawing/2014/main" val="20002"/>
                    </a:ext>
                  </a:extLst>
                </a:gridCol>
                <a:gridCol w="1055593">
                  <a:extLst>
                    <a:ext uri="{9D8B030D-6E8A-4147-A177-3AD203B41FA5}">
                      <a16:colId xmlns:a16="http://schemas.microsoft.com/office/drawing/2014/main" val="20003"/>
                    </a:ext>
                  </a:extLst>
                </a:gridCol>
                <a:gridCol w="1674160">
                  <a:extLst>
                    <a:ext uri="{9D8B030D-6E8A-4147-A177-3AD203B41FA5}">
                      <a16:colId xmlns:a16="http://schemas.microsoft.com/office/drawing/2014/main" val="20004"/>
                    </a:ext>
                  </a:extLst>
                </a:gridCol>
                <a:gridCol w="1438835">
                  <a:extLst>
                    <a:ext uri="{9D8B030D-6E8A-4147-A177-3AD203B41FA5}">
                      <a16:colId xmlns:a16="http://schemas.microsoft.com/office/drawing/2014/main" val="20005"/>
                    </a:ext>
                  </a:extLst>
                </a:gridCol>
                <a:gridCol w="1573306">
                  <a:extLst>
                    <a:ext uri="{9D8B030D-6E8A-4147-A177-3AD203B41FA5}">
                      <a16:colId xmlns:a16="http://schemas.microsoft.com/office/drawing/2014/main" val="20006"/>
                    </a:ext>
                  </a:extLst>
                </a:gridCol>
              </a:tblGrid>
              <a:tr h="283863">
                <a:tc>
                  <a:txBody>
                    <a:bodyPr/>
                    <a:lstStyle/>
                    <a:p>
                      <a:pPr>
                        <a:lnSpc>
                          <a:spcPct val="107000"/>
                        </a:lnSpc>
                      </a:pPr>
                      <a:endParaRPr lang="en-US" sz="1100" b="1" dirty="0">
                        <a:solidFill>
                          <a:schemeClr val="bg1"/>
                        </a:solidFill>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I</a:t>
                      </a:r>
                      <a:endParaRPr lang="en-US" sz="1200" b="1" dirty="0">
                        <a:solidFill>
                          <a:schemeClr val="bg1"/>
                        </a:solidFill>
                        <a:effectLst/>
                        <a:latin typeface="ZapfEllipt B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II</a:t>
                      </a:r>
                      <a:endParaRPr lang="en-US" sz="1200" b="1" dirty="0">
                        <a:solidFill>
                          <a:schemeClr val="bg1"/>
                        </a:solidFill>
                        <a:effectLst/>
                        <a:latin typeface="ZapfEllipt B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III</a:t>
                      </a:r>
                      <a:endParaRPr lang="en-US" sz="1200" b="1" dirty="0">
                        <a:solidFill>
                          <a:schemeClr val="bg1"/>
                        </a:solidFill>
                        <a:effectLst/>
                        <a:latin typeface="ZapfEllipt B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IV</a:t>
                      </a:r>
                      <a:endParaRPr lang="en-US" sz="1200" b="1" dirty="0">
                        <a:solidFill>
                          <a:schemeClr val="bg1"/>
                        </a:solidFill>
                        <a:effectLst/>
                        <a:latin typeface="ZapfEllipt B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V</a:t>
                      </a:r>
                      <a:endParaRPr lang="en-US" sz="1200" b="1" dirty="0">
                        <a:solidFill>
                          <a:schemeClr val="bg1"/>
                        </a:solidFill>
                        <a:effectLst/>
                        <a:latin typeface="ZapfEllipt B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VI</a:t>
                      </a:r>
                      <a:endParaRPr lang="en-US" sz="1200" b="1" dirty="0">
                        <a:solidFill>
                          <a:schemeClr val="bg1"/>
                        </a:solidFill>
                        <a:effectLst/>
                        <a:latin typeface="ZapfEllipt B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2006">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SETTLOR</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NRI</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NRI</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NRI</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R</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R</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R</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4344">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TRUSTEE</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R</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R</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NRI</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R</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NRI</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R</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7778">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BENEFICIARY</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R</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NRI</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R</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NRI</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NRI</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R</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0387">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LOCATION OF ASSETS</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India</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India</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l">
                        <a:lnSpc>
                          <a:spcPct val="120000"/>
                        </a:lnSpc>
                        <a:spcBef>
                          <a:spcPts val="0"/>
                        </a:spcBef>
                        <a:spcAft>
                          <a:spcPts val="600"/>
                        </a:spcAft>
                        <a:tabLst>
                          <a:tab pos="1188085" algn="l"/>
                          <a:tab pos="1548130" algn="l"/>
                          <a:tab pos="1188085" algn="l"/>
                          <a:tab pos="1440180" algn="l"/>
                          <a:tab pos="1548130" algn="l"/>
                        </a:tabLst>
                      </a:pPr>
                      <a:r>
                        <a:rPr lang="en-US" sz="1200" dirty="0">
                          <a:effectLst/>
                        </a:rPr>
                        <a:t>Outside</a:t>
                      </a:r>
                      <a:r>
                        <a:rPr lang="en-US" sz="1200" baseline="0" dirty="0">
                          <a:effectLst/>
                        </a:rPr>
                        <a:t> </a:t>
                      </a:r>
                      <a:r>
                        <a:rPr lang="en-US" sz="1200" dirty="0">
                          <a:effectLst/>
                        </a:rPr>
                        <a:t>India</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India</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l">
                        <a:lnSpc>
                          <a:spcPct val="120000"/>
                        </a:lnSpc>
                        <a:spcBef>
                          <a:spcPts val="0"/>
                        </a:spcBef>
                        <a:spcAft>
                          <a:spcPts val="600"/>
                        </a:spcAft>
                        <a:tabLst>
                          <a:tab pos="1188085" algn="l"/>
                          <a:tab pos="1548130" algn="l"/>
                          <a:tab pos="1188085" algn="l"/>
                          <a:tab pos="1440180" algn="l"/>
                          <a:tab pos="1548130" algn="l"/>
                        </a:tabLst>
                      </a:pPr>
                      <a:r>
                        <a:rPr lang="en-US" sz="1200" dirty="0">
                          <a:effectLst/>
                        </a:rPr>
                        <a:t>Outside</a:t>
                      </a:r>
                      <a:r>
                        <a:rPr lang="en-US" sz="1200" baseline="0" dirty="0">
                          <a:effectLst/>
                        </a:rPr>
                        <a:t> </a:t>
                      </a:r>
                      <a:r>
                        <a:rPr lang="en-US" sz="1200" dirty="0">
                          <a:effectLst/>
                        </a:rPr>
                        <a:t>India</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360045" algn="ctr">
                        <a:lnSpc>
                          <a:spcPct val="120000"/>
                        </a:lnSpc>
                        <a:spcBef>
                          <a:spcPts val="0"/>
                        </a:spcBef>
                        <a:spcAft>
                          <a:spcPts val="600"/>
                        </a:spcAft>
                        <a:tabLst>
                          <a:tab pos="1188085" algn="l"/>
                          <a:tab pos="1548130" algn="l"/>
                          <a:tab pos="1188085" algn="l"/>
                          <a:tab pos="1440180" algn="l"/>
                          <a:tab pos="1548130" algn="l"/>
                        </a:tabLst>
                      </a:pPr>
                      <a:r>
                        <a:rPr lang="en-US" sz="1200" dirty="0">
                          <a:effectLst/>
                        </a:rPr>
                        <a:t>India</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6555">
                <a:tc gridSpan="2">
                  <a:txBody>
                    <a:bodyPr/>
                    <a:lstStyle/>
                    <a:p>
                      <a:pPr marL="228600" marR="0" indent="-360045" algn="l">
                        <a:lnSpc>
                          <a:spcPct val="120000"/>
                        </a:lnSpc>
                        <a:spcBef>
                          <a:spcPts val="0"/>
                        </a:spcBef>
                        <a:spcAft>
                          <a:spcPts val="600"/>
                        </a:spcAft>
                        <a:tabLst>
                          <a:tab pos="1188085" algn="l"/>
                          <a:tab pos="1548130" algn="l"/>
                          <a:tab pos="1188085" algn="l"/>
                          <a:tab pos="1440180" algn="l"/>
                          <a:tab pos="1548130" algn="l"/>
                        </a:tabLst>
                      </a:pPr>
                      <a:r>
                        <a:rPr lang="en-US" sz="1800" dirty="0">
                          <a:effectLst/>
                        </a:rPr>
                        <a:t>Application of FEMA:</a:t>
                      </a:r>
                      <a:endParaRPr lang="en-US" sz="1800" b="1"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pPr>
                      <a:endParaRPr lang="en-US" sz="1200" dirty="0">
                        <a:effectLst/>
                        <a:latin typeface="+mn-lt"/>
                        <a:cs typeface="Times New Roman" panose="02020603050405020304" pitchFamily="18" charset="0"/>
                      </a:endParaRPr>
                    </a:p>
                  </a:txBody>
                  <a:tcPr/>
                </a:tc>
                <a:tc>
                  <a:txBody>
                    <a:bodyPr/>
                    <a:lstStyle/>
                    <a:p>
                      <a:pPr>
                        <a:lnSpc>
                          <a:spcPct val="107000"/>
                        </a:lnSpc>
                      </a:pP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27256">
                <a:tc>
                  <a:txBody>
                    <a:bodyPr/>
                    <a:lstStyle/>
                    <a:p>
                      <a:pPr marL="828040" marR="0" indent="-808355" algn="just">
                        <a:lnSpc>
                          <a:spcPct val="120000"/>
                        </a:lnSpc>
                        <a:spcBef>
                          <a:spcPts val="0"/>
                        </a:spcBef>
                        <a:spcAft>
                          <a:spcPts val="600"/>
                        </a:spcAft>
                        <a:tabLst>
                          <a:tab pos="1188085" algn="l"/>
                          <a:tab pos="1548130" algn="l"/>
                          <a:tab pos="1188085" algn="l"/>
                          <a:tab pos="1440180" algn="l"/>
                          <a:tab pos="1548130" algn="l"/>
                        </a:tabLst>
                      </a:pPr>
                      <a:r>
                        <a:rPr lang="en-US" sz="1200" dirty="0">
                          <a:effectLst/>
                        </a:rPr>
                        <a:t>Creation of Corpus</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7000"/>
                        </a:lnSpc>
                        <a:buFont typeface="Arial" panose="020B0604020202020204" pitchFamily="34" charset="0"/>
                        <a:buChar char="•"/>
                      </a:pPr>
                      <a:r>
                        <a:rPr lang="en-US" sz="1200" dirty="0">
                          <a:effectLst/>
                        </a:rPr>
                        <a:t>NRO –Applicable</a:t>
                      </a:r>
                    </a:p>
                    <a:p>
                      <a:pPr marL="171450" indent="-171450">
                        <a:lnSpc>
                          <a:spcPct val="107000"/>
                        </a:lnSpc>
                        <a:buFont typeface="Arial" panose="020B0604020202020204" pitchFamily="34" charset="0"/>
                        <a:buChar char="•"/>
                      </a:pPr>
                      <a:r>
                        <a:rPr lang="en-US" sz="1200" dirty="0">
                          <a:effectLst/>
                        </a:rPr>
                        <a:t>Remittance from abroad - 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7000"/>
                        </a:lnSpc>
                        <a:buFont typeface="Arial" panose="020B0604020202020204" pitchFamily="34" charset="0"/>
                        <a:buChar char="•"/>
                      </a:pPr>
                      <a:r>
                        <a:rPr lang="en-US" sz="1200" dirty="0">
                          <a:effectLst/>
                        </a:rPr>
                        <a:t>NRO –Applicable</a:t>
                      </a:r>
                    </a:p>
                    <a:p>
                      <a:pPr marL="171450" indent="-171450">
                        <a:lnSpc>
                          <a:spcPct val="107000"/>
                        </a:lnSpc>
                        <a:buFont typeface="Arial" panose="020B0604020202020204" pitchFamily="34" charset="0"/>
                        <a:buChar char="•"/>
                      </a:pPr>
                      <a:r>
                        <a:rPr lang="en-US" sz="1200" dirty="0">
                          <a:effectLst/>
                        </a:rPr>
                        <a:t>Remittance from abroad - 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7000"/>
                        </a:lnSpc>
                        <a:buFont typeface="Arial" panose="020B0604020202020204" pitchFamily="34" charset="0"/>
                        <a:buChar char="•"/>
                      </a:pPr>
                      <a:r>
                        <a:rPr lang="en-US" sz="1200" dirty="0">
                          <a:effectLst/>
                        </a:rPr>
                        <a:t>If 6(4) asset – NA</a:t>
                      </a:r>
                    </a:p>
                    <a:p>
                      <a:pPr marL="171450" indent="-171450">
                        <a:lnSpc>
                          <a:spcPct val="107000"/>
                        </a:lnSpc>
                        <a:buFont typeface="Arial" panose="020B0604020202020204" pitchFamily="34" charset="0"/>
                        <a:buChar char="•"/>
                      </a:pPr>
                      <a:r>
                        <a:rPr lang="en-US" sz="1200" dirty="0">
                          <a:effectLst/>
                        </a:rPr>
                        <a:t>Other assets</a:t>
                      </a:r>
                      <a:r>
                        <a:rPr lang="en-US" sz="1200" baseline="0" dirty="0">
                          <a:effectLst/>
                        </a:rPr>
                        <a:t> - Applicable</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0724">
                <a:tc>
                  <a:txBody>
                    <a:bodyPr/>
                    <a:lstStyle/>
                    <a:p>
                      <a:pPr marL="828040" marR="0" indent="-808355" algn="just">
                        <a:lnSpc>
                          <a:spcPct val="120000"/>
                        </a:lnSpc>
                        <a:spcBef>
                          <a:spcPts val="0"/>
                        </a:spcBef>
                        <a:spcAft>
                          <a:spcPts val="600"/>
                        </a:spcAft>
                        <a:tabLst>
                          <a:tab pos="1188085" algn="l"/>
                          <a:tab pos="1548130" algn="l"/>
                          <a:tab pos="1188085" algn="l"/>
                          <a:tab pos="1440180" algn="l"/>
                          <a:tab pos="1548130" algn="l"/>
                        </a:tabLst>
                      </a:pPr>
                      <a:r>
                        <a:rPr lang="en-US" sz="1200" dirty="0">
                          <a:effectLst/>
                        </a:rPr>
                        <a:t>Income generation</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90387">
                <a:tc>
                  <a:txBody>
                    <a:bodyPr/>
                    <a:lstStyle/>
                    <a:p>
                      <a:pPr marL="0" marR="0" indent="0" algn="l">
                        <a:lnSpc>
                          <a:spcPct val="120000"/>
                        </a:lnSpc>
                        <a:spcBef>
                          <a:spcPts val="0"/>
                        </a:spcBef>
                        <a:spcAft>
                          <a:spcPts val="600"/>
                        </a:spcAft>
                        <a:tabLst>
                          <a:tab pos="1188085" algn="l"/>
                          <a:tab pos="1548130" algn="l"/>
                          <a:tab pos="1188085" algn="l"/>
                          <a:tab pos="1440180" algn="l"/>
                          <a:tab pos="1548130" algn="l"/>
                        </a:tabLst>
                      </a:pPr>
                      <a:r>
                        <a:rPr lang="en-US" sz="1200" dirty="0">
                          <a:effectLst/>
                        </a:rPr>
                        <a:t>Distribution / Remittance</a:t>
                      </a:r>
                      <a:r>
                        <a:rPr lang="en-US" sz="1200" baseline="0" dirty="0">
                          <a:effectLst/>
                        </a:rPr>
                        <a:t> </a:t>
                      </a:r>
                      <a:r>
                        <a:rPr lang="en-US" sz="1200" dirty="0">
                          <a:effectLst/>
                        </a:rPr>
                        <a:t>of Income to Beneficiary </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NA</a:t>
                      </a:r>
                    </a:p>
                    <a:p>
                      <a:pPr algn="ctr">
                        <a:lnSpc>
                          <a:spcPct val="107000"/>
                        </a:lnSpc>
                      </a:pPr>
                      <a:r>
                        <a:rPr lang="en-US" sz="1200" dirty="0">
                          <a:effectLst/>
                        </a:rPr>
                        <a:t>(Res. To Res.)</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Applicable</a:t>
                      </a:r>
                    </a:p>
                    <a:p>
                      <a:pPr algn="ctr">
                        <a:lnSpc>
                          <a:spcPct val="107000"/>
                        </a:lnSpc>
                      </a:pPr>
                      <a:r>
                        <a:rPr lang="en-US" sz="1200" dirty="0">
                          <a:effectLst/>
                        </a:rPr>
                        <a:t>(Res. To NR)</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Applicable</a:t>
                      </a:r>
                    </a:p>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(NR to Res.)</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Applicable</a:t>
                      </a:r>
                    </a:p>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(Res. To NR)</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NA</a:t>
                      </a:r>
                    </a:p>
                    <a:p>
                      <a:pPr algn="ctr">
                        <a:lnSpc>
                          <a:spcPct val="107000"/>
                        </a:lnSpc>
                      </a:pP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NA</a:t>
                      </a:r>
                    </a:p>
                    <a:p>
                      <a:pPr algn="ctr">
                        <a:lnSpc>
                          <a:spcPct val="107000"/>
                        </a:lnSpc>
                      </a:pP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76631">
                <a:tc>
                  <a:txBody>
                    <a:bodyPr/>
                    <a:lstStyle/>
                    <a:p>
                      <a:pPr marL="828040" marR="0" indent="-808355" algn="just">
                        <a:lnSpc>
                          <a:spcPct val="120000"/>
                        </a:lnSpc>
                        <a:spcBef>
                          <a:spcPts val="0"/>
                        </a:spcBef>
                        <a:spcAft>
                          <a:spcPts val="600"/>
                        </a:spcAft>
                        <a:tabLst>
                          <a:tab pos="1188085" algn="l"/>
                          <a:tab pos="1548130" algn="l"/>
                          <a:tab pos="1188085" algn="l"/>
                          <a:tab pos="1440180" algn="l"/>
                          <a:tab pos="1548130" algn="l"/>
                        </a:tabLst>
                      </a:pPr>
                      <a:r>
                        <a:rPr lang="en-US" sz="1200" dirty="0">
                          <a:effectLst/>
                        </a:rPr>
                        <a:t>Remittance of Corpus to</a:t>
                      </a:r>
                    </a:p>
                    <a:p>
                      <a:pPr marL="228600" marR="0" indent="-360045" algn="just">
                        <a:lnSpc>
                          <a:spcPct val="120000"/>
                        </a:lnSpc>
                        <a:spcBef>
                          <a:spcPts val="0"/>
                        </a:spcBef>
                        <a:spcAft>
                          <a:spcPts val="600"/>
                        </a:spcAft>
                        <a:tabLst>
                          <a:tab pos="1188085" algn="l"/>
                          <a:tab pos="1548130" algn="l"/>
                          <a:tab pos="1188085" algn="l"/>
                          <a:tab pos="1440180" algn="l"/>
                          <a:tab pos="1548130" algn="l"/>
                        </a:tabLst>
                      </a:pPr>
                      <a:r>
                        <a:rPr lang="en-US" sz="1200" dirty="0">
                          <a:effectLst/>
                        </a:rPr>
                        <a:t>Beneficiary</a:t>
                      </a:r>
                      <a:endParaRPr lang="en-US" sz="1200" dirty="0">
                        <a:solidFill>
                          <a:srgbClr val="000000"/>
                        </a:solidFill>
                        <a:effectLst/>
                        <a:latin typeface="+mn-lt"/>
                        <a:ea typeface="Times New Roman" panose="02020603050405020304" pitchFamily="18" charset="0"/>
                        <a:cs typeface="ZapfEllipt B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Applicable</a:t>
                      </a:r>
                    </a:p>
                    <a:p>
                      <a:pPr algn="ctr">
                        <a:lnSpc>
                          <a:spcPct val="107000"/>
                        </a:lnSpc>
                      </a:pP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Applicable</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Applicable</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015683">
                <a:tc>
                  <a:txBody>
                    <a:bodyPr/>
                    <a:lstStyle/>
                    <a:p>
                      <a:pPr marL="47625" marR="0" indent="-47625" algn="l">
                        <a:lnSpc>
                          <a:spcPct val="120000"/>
                        </a:lnSpc>
                        <a:spcBef>
                          <a:spcPts val="0"/>
                        </a:spcBef>
                        <a:spcAft>
                          <a:spcPts val="600"/>
                        </a:spcAft>
                        <a:tabLst>
                          <a:tab pos="1188085" algn="l"/>
                          <a:tab pos="1548130" algn="l"/>
                          <a:tab pos="1188085" algn="l"/>
                          <a:tab pos="1440180" algn="l"/>
                          <a:tab pos="1548130" algn="l"/>
                        </a:tabLst>
                      </a:pPr>
                      <a:r>
                        <a:rPr lang="en-US" sz="1200" kern="1200" dirty="0">
                          <a:solidFill>
                            <a:schemeClr val="dk1"/>
                          </a:solidFill>
                          <a:effectLst/>
                          <a:latin typeface="+mn-lt"/>
                          <a:ea typeface="+mn-ea"/>
                          <a:cs typeface="+mn-cs"/>
                        </a:rPr>
                        <a:t>Taxation</a:t>
                      </a:r>
                      <a:r>
                        <a:rPr lang="en-US" sz="1500" dirty="0">
                          <a:effectLst/>
                        </a:rPr>
                        <a:t> </a:t>
                      </a:r>
                      <a:r>
                        <a:rPr lang="en-US" sz="1200" kern="1200" dirty="0">
                          <a:solidFill>
                            <a:schemeClr val="dk1"/>
                          </a:solidFill>
                          <a:effectLst/>
                          <a:latin typeface="+mn-lt"/>
                          <a:ea typeface="+mn-ea"/>
                          <a:cs typeface="+mn-cs"/>
                        </a:rPr>
                        <a:t>in the hands of Trustee (Note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7000"/>
                        </a:lnSpc>
                        <a:buFont typeface="Arial" panose="020B0604020202020204" pitchFamily="34" charset="0"/>
                        <a:buChar char="•"/>
                      </a:pPr>
                      <a:r>
                        <a:rPr lang="en-US" sz="1200" dirty="0">
                          <a:effectLst/>
                        </a:rPr>
                        <a:t>AOP</a:t>
                      </a:r>
                      <a:r>
                        <a:rPr lang="en-US" sz="1200" baseline="0" dirty="0">
                          <a:effectLst/>
                        </a:rPr>
                        <a:t> Rate</a:t>
                      </a:r>
                    </a:p>
                    <a:p>
                      <a:pPr marL="171450" indent="-171450">
                        <a:lnSpc>
                          <a:spcPct val="107000"/>
                        </a:lnSpc>
                        <a:buFont typeface="Arial" panose="020B0604020202020204" pitchFamily="34" charset="0"/>
                        <a:buChar char="•"/>
                      </a:pPr>
                      <a:r>
                        <a:rPr lang="en-US" sz="1200" baseline="0" dirty="0">
                          <a:effectLst/>
                        </a:rPr>
                        <a:t>If there is Business Income then MMR</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7000"/>
                        </a:lnSpc>
                        <a:buFont typeface="Arial" panose="020B0604020202020204" pitchFamily="34" charset="0"/>
                        <a:buChar char="•"/>
                      </a:pPr>
                      <a:r>
                        <a:rPr lang="en-US" sz="1200" dirty="0">
                          <a:effectLst/>
                        </a:rPr>
                        <a:t>AOP</a:t>
                      </a:r>
                      <a:r>
                        <a:rPr lang="en-US" sz="1200" baseline="0" dirty="0">
                          <a:effectLst/>
                        </a:rPr>
                        <a:t> Rate</a:t>
                      </a:r>
                    </a:p>
                    <a:p>
                      <a:pPr marL="171450" indent="-171450">
                        <a:lnSpc>
                          <a:spcPct val="107000"/>
                        </a:lnSpc>
                        <a:buFont typeface="Arial" panose="020B0604020202020204" pitchFamily="34" charset="0"/>
                        <a:buChar char="•"/>
                      </a:pPr>
                      <a:r>
                        <a:rPr lang="en-US" sz="1200" baseline="0" dirty="0">
                          <a:effectLst/>
                        </a:rPr>
                        <a:t>If there is Business Income then MMR</a:t>
                      </a:r>
                      <a:endParaRPr lang="en-US" sz="1200" dirty="0">
                        <a:effectLst/>
                      </a:endParaRPr>
                    </a:p>
                    <a:p>
                      <a:pPr>
                        <a:lnSpc>
                          <a:spcPct val="107000"/>
                        </a:lnSpc>
                      </a:pP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Taxable in India</a:t>
                      </a:r>
                    </a:p>
                    <a:p>
                      <a:pPr algn="ctr">
                        <a:lnSpc>
                          <a:spcPct val="107000"/>
                        </a:lnSpc>
                      </a:pPr>
                      <a:r>
                        <a:rPr lang="en-US" sz="1200" dirty="0">
                          <a:effectLst/>
                          <a:latin typeface="+mn-lt"/>
                          <a:cs typeface="Times New Roman" panose="02020603050405020304" pitchFamily="18" charset="0"/>
                        </a:rPr>
                        <a:t>(Note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7000"/>
                        </a:lnSpc>
                        <a:buFont typeface="Arial" panose="020B0604020202020204" pitchFamily="34" charset="0"/>
                        <a:buChar char="•"/>
                      </a:pPr>
                      <a:r>
                        <a:rPr lang="en-US" sz="1200" dirty="0">
                          <a:effectLst/>
                        </a:rPr>
                        <a:t>AOP</a:t>
                      </a:r>
                      <a:r>
                        <a:rPr lang="en-US" sz="1200" baseline="0" dirty="0">
                          <a:effectLst/>
                        </a:rPr>
                        <a:t> Rate</a:t>
                      </a:r>
                    </a:p>
                    <a:p>
                      <a:pPr marL="171450" indent="-171450">
                        <a:lnSpc>
                          <a:spcPct val="107000"/>
                        </a:lnSpc>
                        <a:buFont typeface="Arial" panose="020B0604020202020204" pitchFamily="34" charset="0"/>
                        <a:buChar char="•"/>
                      </a:pPr>
                      <a:r>
                        <a:rPr lang="en-US" sz="1200" baseline="0" dirty="0">
                          <a:effectLst/>
                        </a:rPr>
                        <a:t>If there is Business Income then MMR</a:t>
                      </a:r>
                      <a:endParaRPr lang="en-US" sz="1200" dirty="0">
                        <a:effectLst/>
                      </a:endParaRPr>
                    </a:p>
                    <a:p>
                      <a:pPr>
                        <a:lnSpc>
                          <a:spcPct val="107000"/>
                        </a:lnSpc>
                      </a:pP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200" dirty="0">
                          <a:effectLst/>
                        </a:rPr>
                        <a:t>Not taxable in India</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7000"/>
                        </a:lnSpc>
                        <a:buFont typeface="Arial" panose="020B0604020202020204" pitchFamily="34" charset="0"/>
                        <a:buChar char="•"/>
                      </a:pPr>
                      <a:r>
                        <a:rPr lang="en-US" sz="1200" dirty="0">
                          <a:effectLst/>
                        </a:rPr>
                        <a:t>AOP</a:t>
                      </a:r>
                      <a:r>
                        <a:rPr lang="en-US" sz="1200" baseline="0" dirty="0">
                          <a:effectLst/>
                        </a:rPr>
                        <a:t> Rate</a:t>
                      </a:r>
                    </a:p>
                    <a:p>
                      <a:pPr marL="171450" indent="-171450">
                        <a:lnSpc>
                          <a:spcPct val="107000"/>
                        </a:lnSpc>
                        <a:buFont typeface="Arial" panose="020B0604020202020204" pitchFamily="34" charset="0"/>
                        <a:buChar char="•"/>
                      </a:pPr>
                      <a:r>
                        <a:rPr lang="en-US" sz="1200" baseline="0" dirty="0">
                          <a:effectLst/>
                        </a:rPr>
                        <a:t>If there is Business Income then MMR</a:t>
                      </a:r>
                      <a:endParaRPr lang="en-US" sz="1200" dirty="0">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Slide Number Placeholder 5">
            <a:extLst>
              <a:ext uri="{FF2B5EF4-FFF2-40B4-BE49-F238E27FC236}">
                <a16:creationId xmlns:a16="http://schemas.microsoft.com/office/drawing/2014/main" id="{B3371FD4-624A-4498-AF5F-259D0EFB5011}"/>
              </a:ext>
            </a:extLst>
          </p:cNvPr>
          <p:cNvSpPr>
            <a:spLocks noGrp="1"/>
          </p:cNvSpPr>
          <p:nvPr>
            <p:ph type="sldNum" sz="quarter" idx="12"/>
          </p:nvPr>
        </p:nvSpPr>
        <p:spPr>
          <a:xfrm>
            <a:off x="9405257" y="0"/>
            <a:ext cx="2540000" cy="457200"/>
          </a:xfrm>
        </p:spPr>
        <p:txBody>
          <a:bodyPr/>
          <a:lstStyle/>
          <a:p>
            <a:fld id="{43D32433-3E3D-4177-97A5-E30E6380AC8C}" type="slidenum">
              <a:rPr lang="en-US" smtClean="0"/>
              <a:t>142</a:t>
            </a:fld>
            <a:endParaRPr lang="en-US" dirty="0"/>
          </a:p>
        </p:txBody>
      </p:sp>
      <p:sp>
        <p:nvSpPr>
          <p:cNvPr id="7" name="TextBox 6"/>
          <p:cNvSpPr txBox="1"/>
          <p:nvPr/>
        </p:nvSpPr>
        <p:spPr>
          <a:xfrm>
            <a:off x="322729" y="5749611"/>
            <a:ext cx="10762129" cy="1015663"/>
          </a:xfrm>
          <a:prstGeom prst="rect">
            <a:avLst/>
          </a:prstGeom>
          <a:noFill/>
        </p:spPr>
        <p:txBody>
          <a:bodyPr wrap="square" rtlCol="0">
            <a:spAutoFit/>
          </a:bodyPr>
          <a:lstStyle/>
          <a:p>
            <a:pPr marL="285750" indent="-285750">
              <a:buFont typeface="Arial" panose="020B0604020202020204" pitchFamily="34" charset="0"/>
              <a:buChar char="•"/>
            </a:pPr>
            <a:r>
              <a:rPr lang="en-US" sz="1500" dirty="0"/>
              <a:t>Note 1 - Taxation: if it is a non-discretionary trust, then tax will be determined with respect to each beneficiary as if Income is earned by the beneficiary irrespective of distribution; No tax at the time of distribution</a:t>
            </a:r>
          </a:p>
          <a:p>
            <a:pPr marL="285750" indent="-285750">
              <a:buFont typeface="Arial" panose="020B0604020202020204" pitchFamily="34" charset="0"/>
              <a:buChar char="•"/>
            </a:pPr>
            <a:r>
              <a:rPr lang="en-US" sz="1500" dirty="0"/>
              <a:t>Note 2 – If only Resident is beneficiary, then he himself will be taxed. Trustee may not be taxed as he is non-resident. If there are mixed beneficiaries, computation mechanism fails</a:t>
            </a:r>
          </a:p>
        </p:txBody>
      </p:sp>
    </p:spTree>
    <p:extLst>
      <p:ext uri="{BB962C8B-B14F-4D97-AF65-F5344CB8AC3E}">
        <p14:creationId xmlns:p14="http://schemas.microsoft.com/office/powerpoint/2010/main" val="15423146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Section 93 of I.T. Act</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143</a:t>
            </a:fld>
            <a:endParaRPr lang="en-US" dirty="0"/>
          </a:p>
        </p:txBody>
      </p:sp>
      <p:sp>
        <p:nvSpPr>
          <p:cNvPr id="7" name="Rectangle 3"/>
          <p:cNvSpPr txBox="1">
            <a:spLocks noChangeArrowheads="1"/>
          </p:cNvSpPr>
          <p:nvPr/>
        </p:nvSpPr>
        <p:spPr bwMode="auto">
          <a:xfrm>
            <a:off x="689266" y="1952625"/>
            <a:ext cx="1123603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POSER: Although this paper is not an attempt to discuss tax issues, participants are requested to discuss the implications of settlement on a trust in context of Section 93 of the Income Tax Act, 1961. </a:t>
            </a:r>
          </a:p>
          <a:p>
            <a:pPr eaLnBrk="1" hangingPunct="1"/>
            <a:endParaRPr lang="en-US" altLang="en-US" sz="1800" kern="0" dirty="0"/>
          </a:p>
          <a:p>
            <a:pPr eaLnBrk="1" hangingPunct="1"/>
            <a:r>
              <a:rPr lang="en-US" altLang="en-US" sz="1800" kern="0" dirty="0"/>
              <a:t>SOLUTION:</a:t>
            </a:r>
          </a:p>
          <a:p>
            <a:pPr marL="646113" indent="-285750" eaLnBrk="1" hangingPunct="1">
              <a:buFont typeface="Wingdings" panose="05000000000000000000" pitchFamily="2" charset="2"/>
              <a:buChar char="Ø"/>
            </a:pPr>
            <a:r>
              <a:rPr lang="en-US" altLang="en-US" sz="1800" kern="0" dirty="0"/>
              <a:t>Section 93 is a deeming provision which aims to curb the practice of tax avoidance by the resident taxpayers through transfer of assets (by a resident or non resident) to non-residents but enjoying the fruits of the assets even after such transfer. However, it is not applicable if the purpose is not for avoiding tax or if it is a case of bona fide commercial transactions. Can the transaction of settlement to a Trust by a returning Indian who will be resident beneficiary on his return to India be regarded as bona fide?</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72909835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16"/>
          <p:cNvSpPr>
            <a:spLocks noGrp="1" noChangeArrowheads="1"/>
          </p:cNvSpPr>
          <p:nvPr>
            <p:ph type="sldNum" sz="quarter" idx="12"/>
          </p:nvPr>
        </p:nvSpPr>
        <p:spPr>
          <a:xfrm>
            <a:off x="9492342" y="533400"/>
            <a:ext cx="2540000" cy="457200"/>
          </a:xfrm>
        </p:spPr>
        <p:txBody>
          <a:bodyPr/>
          <a:lstStyle/>
          <a:p>
            <a:pPr>
              <a:defRPr/>
            </a:pPr>
            <a:fld id="{F2825007-C6F3-449F-A6D8-C9A1BFCD6C06}" type="slidenum">
              <a:rPr lang="en-US" smtClean="0"/>
              <a:pPr>
                <a:defRPr/>
              </a:pPr>
              <a:t>144</a:t>
            </a:fld>
            <a:endParaRPr lang="en-US" dirty="0"/>
          </a:p>
        </p:txBody>
      </p:sp>
      <p:sp>
        <p:nvSpPr>
          <p:cNvPr id="2" name="Rectangle 2"/>
          <p:cNvSpPr>
            <a:spLocks noGrp="1" noChangeArrowheads="1"/>
          </p:cNvSpPr>
          <p:nvPr>
            <p:ph type="title" idx="4294967295"/>
          </p:nvPr>
        </p:nvSpPr>
        <p:spPr>
          <a:xfrm>
            <a:off x="0" y="2857500"/>
            <a:ext cx="7578725" cy="1143000"/>
          </a:xfrm>
          <a:effectLst>
            <a:outerShdw dist="53882" dir="2700000" algn="ctr" rotWithShape="0">
              <a:schemeClr val="bg2"/>
            </a:outerShdw>
          </a:effectLst>
        </p:spPr>
        <p:txBody>
          <a:bodyPr/>
          <a:lstStyle/>
          <a:p>
            <a:pPr algn="ctr" eaLnBrk="1" hangingPunct="1">
              <a:defRPr/>
            </a:pPr>
            <a:r>
              <a:rPr lang="en-US" sz="5400" dirty="0">
                <a:effectLst>
                  <a:outerShdw blurRad="38100" dist="38100" dir="2700000" algn="tl">
                    <a:srgbClr val="C0C0C0"/>
                  </a:outerShdw>
                </a:effectLst>
              </a:rPr>
              <a:t>Thank You</a:t>
            </a:r>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40983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Capital Account Transaction - Sec 6</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15</a:t>
            </a:fld>
            <a:endParaRPr lang="en-US" dirty="0"/>
          </a:p>
        </p:txBody>
      </p:sp>
      <p:sp>
        <p:nvSpPr>
          <p:cNvPr id="7" name="Rectangle 3"/>
          <p:cNvSpPr txBox="1">
            <a:spLocks noChangeArrowheads="1"/>
          </p:cNvSpPr>
          <p:nvPr/>
        </p:nvSpPr>
        <p:spPr bwMode="auto">
          <a:xfrm>
            <a:off x="533250" y="1409488"/>
            <a:ext cx="10657489"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500" kern="0" dirty="0"/>
              <a:t>Sec (6)(1) -  Subject to the provisions of sub-section (2), any person may sell or draw foreign exchange to or from an authorised person for a capital account transaction. </a:t>
            </a:r>
          </a:p>
          <a:p>
            <a:pPr marL="0" indent="0" eaLnBrk="1" hangingPunct="1">
              <a:buNone/>
            </a:pPr>
            <a:endParaRPr lang="en-US" altLang="en-US" sz="1500" kern="0" dirty="0"/>
          </a:p>
          <a:p>
            <a:pPr eaLnBrk="1" hangingPunct="1"/>
            <a:r>
              <a:rPr lang="en-US" altLang="en-US" sz="1500" kern="0" dirty="0"/>
              <a:t>Sec 6(2) The Reserve Bank may, in consultation with the Central Government, specify— </a:t>
            </a:r>
          </a:p>
          <a:p>
            <a:pPr marL="361950" indent="0" eaLnBrk="1" hangingPunct="1">
              <a:buNone/>
            </a:pPr>
            <a:r>
              <a:rPr lang="en-US" altLang="en-US" sz="1500" kern="0" dirty="0"/>
              <a:t>(a) any class or classes of capital account transactions which are permissible;]</a:t>
            </a:r>
          </a:p>
          <a:p>
            <a:pPr marL="361950" indent="0" eaLnBrk="1" hangingPunct="1">
              <a:buNone/>
            </a:pPr>
            <a:r>
              <a:rPr lang="en-US" altLang="en-US" sz="1500" kern="0" dirty="0"/>
              <a:t>(b) the limit up to which foreign exchange shall be admissible for such transactions:</a:t>
            </a:r>
          </a:p>
          <a:p>
            <a:pPr marL="361950" indent="0" eaLnBrk="1" hangingPunct="1">
              <a:buNone/>
            </a:pPr>
            <a:r>
              <a:rPr lang="en-US" altLang="en-US" sz="1500" kern="0" dirty="0"/>
              <a:t>(c) any conditions which may be placed on such transactions;]</a:t>
            </a:r>
          </a:p>
          <a:p>
            <a:pPr marL="360363" indent="0" eaLnBrk="1" hangingPunct="1">
              <a:buNone/>
            </a:pPr>
            <a:r>
              <a:rPr lang="en-US" altLang="en-US" sz="1500" kern="0" dirty="0"/>
              <a:t>[Provided that the Reserve Bank shall not impose any restriction on the drawal of foreign exchange for payments due on account of amortization of loans or not depreciation of direct investment in the ordinary course of business.]</a:t>
            </a:r>
          </a:p>
          <a:p>
            <a:pPr eaLnBrk="1" hangingPunct="1"/>
            <a:endParaRPr lang="en-US" altLang="en-US" sz="1500" kern="0" dirty="0"/>
          </a:p>
          <a:p>
            <a:pPr eaLnBrk="1" hangingPunct="1"/>
            <a:r>
              <a:rPr lang="en-US" altLang="en-US" sz="1500" kern="0" dirty="0"/>
              <a:t>Sec 6(2A) The Central Government may, in consultation with the Reserve Bank, prescribe— </a:t>
            </a:r>
          </a:p>
          <a:p>
            <a:pPr marL="361950" indent="0" eaLnBrk="1" hangingPunct="1">
              <a:buNone/>
            </a:pPr>
            <a:r>
              <a:rPr lang="en-US" altLang="en-US" sz="1500" kern="0" dirty="0"/>
              <a:t>(a) any class or classes of capital account transactions, not involving debt instruments, which are permissible; </a:t>
            </a:r>
          </a:p>
          <a:p>
            <a:pPr marL="361950" indent="0" eaLnBrk="1" hangingPunct="1">
              <a:buNone/>
            </a:pPr>
            <a:r>
              <a:rPr lang="en-US" altLang="en-US" sz="1500" kern="0" dirty="0"/>
              <a:t>(b) the limit up to which foreign exchange shall be admissible for such transactions; and </a:t>
            </a:r>
          </a:p>
          <a:p>
            <a:pPr marL="361950" indent="0" eaLnBrk="1" hangingPunct="1">
              <a:buNone/>
            </a:pPr>
            <a:r>
              <a:rPr lang="en-US" altLang="en-US" sz="1500" kern="0" dirty="0"/>
              <a:t>(c) any conditions which may be placed on such transactions.]</a:t>
            </a:r>
          </a:p>
          <a:p>
            <a:pPr eaLnBrk="1" hangingPunct="1"/>
            <a:endParaRPr lang="en-US" altLang="en-US" sz="1500" kern="0" dirty="0"/>
          </a:p>
          <a:p>
            <a:pPr eaLnBrk="1" hangingPunct="1"/>
            <a:r>
              <a:rPr lang="en-US" altLang="en-US" sz="1500" kern="0" dirty="0"/>
              <a:t>Sec 6(3) [Omitted]</a:t>
            </a:r>
          </a:p>
          <a:p>
            <a:pPr eaLnBrk="1" hangingPunct="1"/>
            <a:endParaRPr lang="en-US" altLang="en-US" sz="1662" kern="0" dirty="0"/>
          </a:p>
          <a:p>
            <a:pPr eaLnBrk="1" hangingPunct="1"/>
            <a:endParaRPr lang="en-US" altLang="en-US" sz="1662" kern="0" dirty="0"/>
          </a:p>
          <a:p>
            <a:pPr eaLnBrk="1" hangingPunct="1"/>
            <a:endParaRPr lang="en-US" altLang="en-US" sz="1846" kern="0" dirty="0">
              <a:solidFill>
                <a:srgbClr val="FF0000"/>
              </a:solidFill>
            </a:endParaRPr>
          </a:p>
        </p:txBody>
      </p:sp>
    </p:spTree>
    <p:extLst>
      <p:ext uri="{BB962C8B-B14F-4D97-AF65-F5344CB8AC3E}">
        <p14:creationId xmlns:p14="http://schemas.microsoft.com/office/powerpoint/2010/main" val="2372725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Capital Account Transaction - Sec 6</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16</a:t>
            </a:fld>
            <a:endParaRPr lang="en-US" dirty="0"/>
          </a:p>
        </p:txBody>
      </p:sp>
      <p:sp>
        <p:nvSpPr>
          <p:cNvPr id="7" name="Rectangle 3"/>
          <p:cNvSpPr txBox="1">
            <a:spLocks noChangeArrowheads="1"/>
          </p:cNvSpPr>
          <p:nvPr/>
        </p:nvSpPr>
        <p:spPr bwMode="auto">
          <a:xfrm>
            <a:off x="1103312" y="1342061"/>
            <a:ext cx="9851781"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b="1" kern="0" dirty="0"/>
              <a:t>Schedule I - Classes of capital account transactions of persons resident in India (PRII)</a:t>
            </a:r>
          </a:p>
          <a:p>
            <a:pPr marL="630238" indent="0" eaLnBrk="1" hangingPunct="1">
              <a:buNone/>
            </a:pPr>
            <a:r>
              <a:rPr lang="en-US" altLang="en-US" sz="1800" kern="0" dirty="0"/>
              <a:t>i.	Investment by a PRII in foreign securities.</a:t>
            </a:r>
          </a:p>
          <a:p>
            <a:pPr marL="630238" indent="0" eaLnBrk="1" hangingPunct="1">
              <a:buNone/>
            </a:pPr>
            <a:r>
              <a:rPr lang="en-US" altLang="en-US" sz="1800" kern="0" dirty="0"/>
              <a:t>ii.	Foreign currency loans raised in India and abroad by a PRII.</a:t>
            </a:r>
          </a:p>
          <a:p>
            <a:pPr marL="630238" indent="0" eaLnBrk="1" hangingPunct="1">
              <a:buNone/>
            </a:pPr>
            <a:r>
              <a:rPr lang="en-US" altLang="en-US" sz="1800" kern="0" dirty="0"/>
              <a:t>iii.	Transfer of immovable property outside India by a PRII.</a:t>
            </a:r>
          </a:p>
          <a:p>
            <a:pPr marL="630238" indent="0" eaLnBrk="1" hangingPunct="1">
              <a:buNone/>
            </a:pPr>
            <a:r>
              <a:rPr lang="en-US" altLang="en-US" sz="1800" kern="0" dirty="0"/>
              <a:t>iv.	 Guarantees issued by a PRII in favour of a person resident outside India.</a:t>
            </a:r>
          </a:p>
          <a:p>
            <a:pPr marL="630238" indent="0" eaLnBrk="1" hangingPunct="1">
              <a:buNone/>
            </a:pPr>
            <a:r>
              <a:rPr lang="en-US" altLang="en-US" sz="1800" kern="0" dirty="0"/>
              <a:t>v.	 Export, import and holding of currency/currency notes.</a:t>
            </a:r>
          </a:p>
          <a:p>
            <a:pPr marL="630238" indent="0" eaLnBrk="1" hangingPunct="1">
              <a:buNone/>
            </a:pPr>
            <a:r>
              <a:rPr lang="en-US" altLang="en-US" sz="1800" kern="0" dirty="0"/>
              <a:t>vi.	 Loans and overdrafts (borrowings) by a PRII from a PROI.</a:t>
            </a:r>
          </a:p>
          <a:p>
            <a:pPr marL="630238" indent="0" eaLnBrk="1" hangingPunct="1">
              <a:buNone/>
            </a:pPr>
            <a:r>
              <a:rPr lang="en-US" altLang="en-US" sz="1800" kern="0" dirty="0"/>
              <a:t>vii. Maintenance of foreign currency accounts in India and outside India by a PRII.</a:t>
            </a:r>
          </a:p>
          <a:p>
            <a:pPr marL="630238" indent="0" eaLnBrk="1" hangingPunct="1">
              <a:buNone/>
            </a:pPr>
            <a:r>
              <a:rPr lang="en-US" altLang="en-US" sz="1800" kern="0" dirty="0"/>
              <a:t>viii. Taking out of insurance policy by a PRII from an insurance company outside India.</a:t>
            </a:r>
          </a:p>
          <a:p>
            <a:pPr marL="630238" indent="0" eaLnBrk="1" hangingPunct="1">
              <a:buNone/>
            </a:pPr>
            <a:r>
              <a:rPr lang="en-US" altLang="en-US" sz="1800" kern="0" dirty="0"/>
              <a:t>ix.	 Loans and overdrafts by a PRII to a PROI.</a:t>
            </a:r>
          </a:p>
          <a:p>
            <a:pPr marL="630238" indent="0" eaLnBrk="1" hangingPunct="1">
              <a:buNone/>
            </a:pPr>
            <a:r>
              <a:rPr lang="en-US" altLang="en-US" sz="1800" kern="0" dirty="0"/>
              <a:t>x.	Remittance outside India of capital assets of a PRII.</a:t>
            </a:r>
          </a:p>
          <a:p>
            <a:pPr marL="900113" indent="-269875" eaLnBrk="1" hangingPunct="1">
              <a:buNone/>
            </a:pPr>
            <a:r>
              <a:rPr lang="en-US" altLang="en-US" sz="1800" kern="0" dirty="0"/>
              <a:t>xi.	Sale and purchase of foreign exchange derivatives in India and abroad and commodity derivatives abroad by a PRII.</a:t>
            </a:r>
          </a:p>
        </p:txBody>
      </p:sp>
    </p:spTree>
    <p:extLst>
      <p:ext uri="{BB962C8B-B14F-4D97-AF65-F5344CB8AC3E}">
        <p14:creationId xmlns:p14="http://schemas.microsoft.com/office/powerpoint/2010/main" val="130675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Capital Account Transaction - Sec 6</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17</a:t>
            </a:fld>
            <a:endParaRPr lang="en-US" dirty="0"/>
          </a:p>
        </p:txBody>
      </p:sp>
      <p:sp>
        <p:nvSpPr>
          <p:cNvPr id="7" name="Rectangle 3"/>
          <p:cNvSpPr txBox="1">
            <a:spLocks noChangeArrowheads="1"/>
          </p:cNvSpPr>
          <p:nvPr/>
        </p:nvSpPr>
        <p:spPr bwMode="auto">
          <a:xfrm>
            <a:off x="646111" y="1409488"/>
            <a:ext cx="9851781"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b="1" kern="0" dirty="0"/>
              <a:t>Schedule II - Classes of capital account transactions of persons resident outside India (PROI)</a:t>
            </a:r>
          </a:p>
          <a:p>
            <a:pPr marL="898525" indent="-536575" eaLnBrk="1" hangingPunct="1">
              <a:buNone/>
            </a:pPr>
            <a:r>
              <a:rPr lang="en-US" altLang="en-US" sz="1800" kern="0" dirty="0"/>
              <a:t>i.	Investment in India by a PROI, that is to say: </a:t>
            </a:r>
          </a:p>
          <a:p>
            <a:pPr marL="898525" indent="-536575" eaLnBrk="1" hangingPunct="1">
              <a:buNone/>
            </a:pPr>
            <a:r>
              <a:rPr lang="en-US" altLang="en-US" sz="1800" kern="0" dirty="0"/>
              <a:t>        a) Issue of security by a body corporate or an entity in India and investment therein by a PROI; and   </a:t>
            </a:r>
          </a:p>
          <a:p>
            <a:pPr marL="898525" indent="-536575" eaLnBrk="1" hangingPunct="1">
              <a:buNone/>
            </a:pPr>
            <a:r>
              <a:rPr lang="en-US" altLang="en-US" sz="1800" kern="0" dirty="0"/>
              <a:t>        b) Investment by way of contribution by a PROI to the capital of a firm or a proprietorship concern or an association of persons in India. </a:t>
            </a:r>
          </a:p>
          <a:p>
            <a:pPr marL="361950" indent="0" eaLnBrk="1" hangingPunct="1">
              <a:buNone/>
            </a:pPr>
            <a:r>
              <a:rPr lang="en-US" altLang="en-US" sz="1800" kern="0" dirty="0"/>
              <a:t>ii.	Acquisition and transfer of immovable property in India by a PROI. </a:t>
            </a:r>
          </a:p>
          <a:p>
            <a:pPr marL="361950" indent="0" eaLnBrk="1" hangingPunct="1">
              <a:buNone/>
            </a:pPr>
            <a:r>
              <a:rPr lang="en-US" altLang="en-US" sz="1800" kern="0" dirty="0"/>
              <a:t>iii.	Guarantee by a PROI in favor of, or on behalf of, a person resident in India.</a:t>
            </a:r>
          </a:p>
          <a:p>
            <a:pPr marL="361950" indent="0" eaLnBrk="1" hangingPunct="1">
              <a:buNone/>
            </a:pPr>
            <a:r>
              <a:rPr lang="en-US" altLang="en-US" sz="1800" kern="0" dirty="0"/>
              <a:t>iv.	Import and export of currency/currency notes into/from India by a PROI. </a:t>
            </a:r>
          </a:p>
          <a:p>
            <a:pPr marL="361950" indent="0" eaLnBrk="1" hangingPunct="1">
              <a:buNone/>
            </a:pPr>
            <a:r>
              <a:rPr lang="en-US" altLang="en-US" sz="1800" kern="0" dirty="0"/>
              <a:t>v.	Deposits between a PRII and a PROI. </a:t>
            </a:r>
          </a:p>
          <a:p>
            <a:pPr marL="361950" indent="0" eaLnBrk="1" hangingPunct="1">
              <a:buNone/>
            </a:pPr>
            <a:r>
              <a:rPr lang="en-US" altLang="en-US" sz="1800" kern="0" dirty="0"/>
              <a:t>vi.	Foreign currency accounts in India of a PROI. </a:t>
            </a:r>
          </a:p>
          <a:p>
            <a:pPr marL="361950" indent="0" eaLnBrk="1" hangingPunct="1">
              <a:buNone/>
            </a:pPr>
            <a:r>
              <a:rPr lang="en-US" altLang="en-US" sz="1800" kern="0" dirty="0"/>
              <a:t>vii.	Remittance outside India of capital assets in India of a PROI.</a:t>
            </a:r>
          </a:p>
        </p:txBody>
      </p:sp>
    </p:spTree>
    <p:extLst>
      <p:ext uri="{BB962C8B-B14F-4D97-AF65-F5344CB8AC3E}">
        <p14:creationId xmlns:p14="http://schemas.microsoft.com/office/powerpoint/2010/main" val="1322385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Guarantees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18</a:t>
            </a:fld>
            <a:endParaRPr lang="en-US" dirty="0"/>
          </a:p>
        </p:txBody>
      </p:sp>
      <p:sp>
        <p:nvSpPr>
          <p:cNvPr id="7" name="Rectangle 3"/>
          <p:cNvSpPr txBox="1">
            <a:spLocks noChangeArrowheads="1"/>
          </p:cNvSpPr>
          <p:nvPr/>
        </p:nvSpPr>
        <p:spPr bwMode="auto">
          <a:xfrm>
            <a:off x="673655" y="1320077"/>
            <a:ext cx="11236035" cy="464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POSER: Guarantees are contingent liabilities. As per above definition, guarantee by PRII outside India is a capital account transaction but not so for guarantee by PROI. So, if guarantee by PROI is not a capital account transaction, participants are requested to discuss the implications under FEMA including under FEMA Ntf. 8.</a:t>
            </a:r>
          </a:p>
          <a:p>
            <a:pPr eaLnBrk="1" hangingPunct="1"/>
            <a:endParaRPr lang="en-US" altLang="en-US" sz="1800" kern="0" dirty="0"/>
          </a:p>
          <a:p>
            <a:pPr eaLnBrk="1" hangingPunct="1"/>
            <a:r>
              <a:rPr lang="en-US" altLang="en-US" sz="1800" kern="0" dirty="0"/>
              <a:t>SOLUTION:</a:t>
            </a:r>
          </a:p>
          <a:p>
            <a:pPr marL="646113" indent="-285750" eaLnBrk="1" hangingPunct="1">
              <a:buFont typeface="Wingdings" panose="05000000000000000000" pitchFamily="2" charset="2"/>
              <a:buChar char="Ø"/>
            </a:pPr>
            <a:r>
              <a:rPr lang="en-US" altLang="en-US" sz="1800" kern="0" dirty="0"/>
              <a:t>Guarantees by PROI are not capital account transactions as per FEMA, and hence it is freely permitted, unless specifically prohibited. Accordingly, Notification 8 only applies to and prohibits guarantee / surety by PRII towards debt, obligation or other liability owed by a PRII to PROI, or incurred by a PROI. </a:t>
            </a:r>
          </a:p>
          <a:p>
            <a:pPr marL="646113" indent="-285750" eaLnBrk="1" hangingPunct="1">
              <a:buFont typeface="Wingdings" panose="05000000000000000000" pitchFamily="2" charset="2"/>
              <a:buChar char="Ø"/>
            </a:pPr>
            <a:r>
              <a:rPr lang="en-US" altLang="en-US" sz="1800" kern="0" dirty="0"/>
              <a:t>However, Regulation 3A was inserted w.e.f. 06.12.2012 which requires prior RBI approval for guarantee by international Banks, Fis, or JV partners towards credit enhancement of rupee denominated structured obligations of domestic companies. Despite such a transaction not being a Capital account transaction and therefore a Current account transaction, the said Regulation 3A in Notification 8 was introduced which appears ultra vires as it goes beyond the provisions of the main act FEMA.</a:t>
            </a:r>
          </a:p>
        </p:txBody>
      </p:sp>
    </p:spTree>
    <p:extLst>
      <p:ext uri="{BB962C8B-B14F-4D97-AF65-F5344CB8AC3E}">
        <p14:creationId xmlns:p14="http://schemas.microsoft.com/office/powerpoint/2010/main" val="48225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‘qua transaction’ or ‘qua person’</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19</a:t>
            </a:fld>
            <a:endParaRPr lang="en-US" dirty="0"/>
          </a:p>
        </p:txBody>
      </p:sp>
      <p:sp>
        <p:nvSpPr>
          <p:cNvPr id="7" name="Rectangle 3"/>
          <p:cNvSpPr txBox="1">
            <a:spLocks noChangeArrowheads="1"/>
          </p:cNvSpPr>
          <p:nvPr/>
        </p:nvSpPr>
        <p:spPr bwMode="auto">
          <a:xfrm>
            <a:off x="646111" y="1152983"/>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600" kern="0" dirty="0"/>
              <a:t>POSER: Whether a transaction is capital account “qua transaction” or ‘qua person”? Participants may discuss the implication in following examples</a:t>
            </a:r>
          </a:p>
          <a:p>
            <a:pPr marL="0" indent="0" eaLnBrk="1" hangingPunct="1">
              <a:buNone/>
            </a:pPr>
            <a:r>
              <a:rPr lang="en-US" altLang="en-US" sz="1600" kern="0" dirty="0"/>
              <a:t>     (a) Gift of foreign shares by one Resident to another Resident</a:t>
            </a:r>
          </a:p>
          <a:p>
            <a:pPr eaLnBrk="1" hangingPunct="1"/>
            <a:r>
              <a:rPr lang="en-US" altLang="en-US" sz="1600" kern="0" dirty="0"/>
              <a:t>SOLUTION:</a:t>
            </a:r>
          </a:p>
          <a:p>
            <a:pPr marL="646113" indent="-285750" eaLnBrk="1" hangingPunct="1">
              <a:buFont typeface="Wingdings" panose="05000000000000000000" pitchFamily="2" charset="2"/>
              <a:buChar char="Ø"/>
            </a:pPr>
            <a:r>
              <a:rPr lang="en-US" altLang="en-US" sz="1600" kern="0" dirty="0"/>
              <a:t>As per the definition of capital account transaction, it may appear that due to the Gift transaction, the assets outside India of the donor who is resident in India are being altered. Similarly, the assets outside India of the donee, also a resident in India, are being altered. Hence, this is a capital account transaction.</a:t>
            </a:r>
          </a:p>
          <a:p>
            <a:pPr marL="646113" indent="-285750" eaLnBrk="1" hangingPunct="1">
              <a:buFont typeface="Wingdings" panose="05000000000000000000" pitchFamily="2" charset="2"/>
              <a:buChar char="Ø"/>
            </a:pPr>
            <a:r>
              <a:rPr lang="en-US" altLang="en-US" sz="1600" kern="0" dirty="0"/>
              <a:t>Normally, in cross-border transactions, there would be a party resident in India and another that is resident outside India. However, in the instant case, both the parties are resident in India. Definition of capital account transactions refers to alteration of assets and liabilities of  'persons' resident in India (two or more persons resident in India who are party to a transaction). Participants may discuss the question whether the gift alters assets outside India of 'persons' resident in India in a transaction of transfer of foreign security. </a:t>
            </a:r>
          </a:p>
          <a:p>
            <a:pPr marL="646113" indent="-285750" eaLnBrk="1" hangingPunct="1">
              <a:buFont typeface="Wingdings" panose="05000000000000000000" pitchFamily="2" charset="2"/>
              <a:buChar char="Ø"/>
            </a:pPr>
            <a:r>
              <a:rPr lang="en-US" altLang="en-US" sz="1600" kern="0" dirty="0"/>
              <a:t>Can it be said that there is no alteration of assets of ‘persons’ resident in India? When considered individually, there may be an alteration but the definition refers to 'persons' resident in India thereby leading to a possible interpretation that the scheme of FEMA considers all residents on one side of the transaction and non-residents on the other side in the application of the various rules &amp; regulations for a transaction. </a:t>
            </a:r>
          </a:p>
          <a:p>
            <a:pPr marL="646113" indent="-285750" eaLnBrk="1" hangingPunct="1">
              <a:buFont typeface="Wingdings" panose="05000000000000000000" pitchFamily="2" charset="2"/>
              <a:buChar char="Ø"/>
            </a:pPr>
            <a:r>
              <a:rPr lang="en-US" altLang="en-US" sz="1600" kern="0" dirty="0"/>
              <a:t>Thus, “qua transaction”, it is not capital account in nature; however “qua person” it is capital account in nature.</a:t>
            </a:r>
          </a:p>
        </p:txBody>
      </p:sp>
      <p:sp>
        <p:nvSpPr>
          <p:cNvPr id="8"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4942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200" dirty="0"/>
              <a:t>Overview of the Paper &amp; structure</a:t>
            </a:r>
          </a:p>
        </p:txBody>
      </p:sp>
      <p:sp>
        <p:nvSpPr>
          <p:cNvPr id="4099" name="Content Placeholder 2"/>
          <p:cNvSpPr>
            <a:spLocks noGrp="1"/>
          </p:cNvSpPr>
          <p:nvPr>
            <p:ph idx="1"/>
          </p:nvPr>
        </p:nvSpPr>
        <p:spPr/>
        <p:txBody>
          <a:bodyPr>
            <a:normAutofit fontScale="92500" lnSpcReduction="20000"/>
          </a:bodyPr>
          <a:lstStyle/>
          <a:p>
            <a:r>
              <a:rPr lang="en-US" sz="2400" dirty="0"/>
              <a:t>History &amp; Background of FEMA</a:t>
            </a:r>
          </a:p>
          <a:p>
            <a:r>
              <a:rPr lang="en-US" sz="2400" dirty="0"/>
              <a:t>Important provisions of FEMA</a:t>
            </a:r>
          </a:p>
          <a:p>
            <a:r>
              <a:rPr lang="en-US" sz="2400" dirty="0"/>
              <a:t>Important definitions of FEMA</a:t>
            </a:r>
          </a:p>
          <a:p>
            <a:r>
              <a:rPr lang="en-US" sz="2400" dirty="0"/>
              <a:t>Important concepts / schemes of FEMA</a:t>
            </a:r>
          </a:p>
          <a:p>
            <a:r>
              <a:rPr lang="en-US" sz="2400" dirty="0"/>
              <a:t>Posers in the Paper – Conceptual understanding</a:t>
            </a:r>
          </a:p>
          <a:p>
            <a:r>
              <a:rPr lang="en-US" sz="2400" dirty="0"/>
              <a:t>Emigrating Indian – a Non-Resident (PROI)</a:t>
            </a:r>
          </a:p>
          <a:p>
            <a:r>
              <a:rPr lang="en-US" sz="2400" dirty="0"/>
              <a:t>Procedure – Resident to Non-Resident</a:t>
            </a:r>
          </a:p>
          <a:p>
            <a:r>
              <a:rPr lang="en-US" sz="2400" dirty="0"/>
              <a:t>Bank Accounts of Non-Resident</a:t>
            </a:r>
          </a:p>
          <a:p>
            <a:r>
              <a:rPr lang="en-US" sz="2400" dirty="0"/>
              <a:t>Properties in India – NDI Rules</a:t>
            </a:r>
          </a:p>
          <a:p>
            <a:r>
              <a:rPr lang="en-US" sz="2400" dirty="0"/>
              <a:t>Investment in India – Entry routes for Non-Resident</a:t>
            </a:r>
          </a:p>
        </p:txBody>
      </p:sp>
      <p:sp>
        <p:nvSpPr>
          <p:cNvPr id="7"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9" name="Slide Number Placeholder 5"/>
          <p:cNvSpPr txBox="1">
            <a:spLocks/>
          </p:cNvSpPr>
          <p:nvPr/>
        </p:nvSpPr>
        <p:spPr>
          <a:xfrm>
            <a:off x="10345282" y="373557"/>
            <a:ext cx="838199" cy="767687"/>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2</a:t>
            </a:r>
          </a:p>
        </p:txBody>
      </p:sp>
    </p:spTree>
    <p:extLst>
      <p:ext uri="{BB962C8B-B14F-4D97-AF65-F5344CB8AC3E}">
        <p14:creationId xmlns:p14="http://schemas.microsoft.com/office/powerpoint/2010/main" val="25846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‘qua transaction’ or ‘qua person’ (cont’d)</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20</a:t>
            </a:fld>
            <a:endParaRPr lang="en-US" dirty="0"/>
          </a:p>
        </p:txBody>
      </p:sp>
      <p:sp>
        <p:nvSpPr>
          <p:cNvPr id="7" name="Rectangle 3"/>
          <p:cNvSpPr txBox="1">
            <a:spLocks noChangeArrowheads="1"/>
          </p:cNvSpPr>
          <p:nvPr/>
        </p:nvSpPr>
        <p:spPr bwMode="auto">
          <a:xfrm>
            <a:off x="653593" y="1741338"/>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600" kern="0" dirty="0"/>
              <a:t>POSER: (b) Resident beneficiary in an irrevocable offshore discretionary trust without any remittance</a:t>
            </a:r>
          </a:p>
          <a:p>
            <a:pPr marL="0" indent="0" eaLnBrk="1" hangingPunct="1">
              <a:buNone/>
            </a:pPr>
            <a:endParaRPr lang="en-US" altLang="en-US" sz="1600" kern="0" dirty="0"/>
          </a:p>
          <a:p>
            <a:pPr eaLnBrk="1" hangingPunct="1"/>
            <a:r>
              <a:rPr lang="en-US" altLang="en-US" sz="1600" kern="0" dirty="0"/>
              <a:t>SOLUTION:</a:t>
            </a:r>
          </a:p>
          <a:p>
            <a:pPr marL="646113" indent="-285750" eaLnBrk="1" hangingPunct="1">
              <a:buFont typeface="Wingdings" panose="05000000000000000000" pitchFamily="2" charset="2"/>
              <a:buChar char="Ø"/>
            </a:pPr>
            <a:r>
              <a:rPr lang="en-US" altLang="en-US" sz="1600" kern="0" dirty="0"/>
              <a:t>FEMA prescribes regulations for permissible methods of acquisition of foreign assets. When a resident acquires foreign assets, it is a change in his assets outside India and hence it is a capital account transaction which is permissible only in the form and manner that is expressly allowed. However, when a resident is made a beneficiary in an offshore trust, there is no remittance from India and he acquires a right to the asset or its income only on distribution in future. In such as case, does the capital account transaction definition apply “qua transaction” or ‘qua person”?</a:t>
            </a:r>
          </a:p>
          <a:p>
            <a:pPr marL="646113" indent="-285750" eaLnBrk="1" hangingPunct="1">
              <a:buFont typeface="Wingdings" panose="05000000000000000000" pitchFamily="2" charset="2"/>
              <a:buChar char="Ø"/>
            </a:pPr>
            <a:r>
              <a:rPr lang="en-US" altLang="en-US" sz="1600" kern="0" dirty="0"/>
              <a:t>A Trust is not included as a ‘Person’ as per the definition of ‘Person’ under FEMA. Hence, there is no question of examining the transaction ‘qua person’ and consequently there is no implication under FEMA and hence it is not a capital account in nature.</a:t>
            </a:r>
          </a:p>
          <a:p>
            <a:pPr marL="646113" indent="-285750" eaLnBrk="1" hangingPunct="1">
              <a:buFont typeface="Wingdings" panose="05000000000000000000" pitchFamily="2" charset="2"/>
              <a:buChar char="Ø"/>
            </a:pPr>
            <a:r>
              <a:rPr lang="en-US" altLang="en-US" sz="1600" kern="0" dirty="0"/>
              <a:t>But PRII, has acquired beneficial interest in foreign assets which is  a contingent asset, hence a view may be taken that it may not be treated as capital account in nature, unless distribution takes place. </a:t>
            </a:r>
          </a:p>
          <a:p>
            <a:pPr marL="646113" indent="-285750" eaLnBrk="1" hangingPunct="1">
              <a:buFont typeface="Wingdings" panose="05000000000000000000" pitchFamily="2" charset="2"/>
              <a:buChar char="Ø"/>
            </a:pPr>
            <a:r>
              <a:rPr lang="en-US" altLang="en-US" sz="1600" kern="0" dirty="0"/>
              <a:t>Further, when distribution is made the beneficial owner derives a right in the asset outside India at which time it would be a capital account transaction.</a:t>
            </a:r>
          </a:p>
        </p:txBody>
      </p:sp>
      <p:sp>
        <p:nvSpPr>
          <p:cNvPr id="8"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4123501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Current Account Transaction – Sec 5</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21</a:t>
            </a:fld>
            <a:endParaRPr lang="en-US" dirty="0"/>
          </a:p>
        </p:txBody>
      </p:sp>
      <p:sp>
        <p:nvSpPr>
          <p:cNvPr id="7" name="Rectangle 3"/>
          <p:cNvSpPr txBox="1">
            <a:spLocks noChangeArrowheads="1"/>
          </p:cNvSpPr>
          <p:nvPr/>
        </p:nvSpPr>
        <p:spPr bwMode="auto">
          <a:xfrm>
            <a:off x="1103312" y="1263086"/>
            <a:ext cx="9851781"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662" b="1" kern="0" dirty="0"/>
              <a:t>Current Account Transaction</a:t>
            </a:r>
            <a:r>
              <a:rPr lang="en-US" altLang="en-US" sz="1662" kern="0" dirty="0"/>
              <a:t>: According to section 2(j) Current account transaction means a transaction other than a capital account transaction. Such transaction includes:-</a:t>
            </a:r>
          </a:p>
          <a:p>
            <a:pPr marL="803275" indent="-400050" eaLnBrk="1" hangingPunct="1">
              <a:buFont typeface="+mj-lt"/>
              <a:buAutoNum type="romanLcPeriod"/>
            </a:pPr>
            <a:r>
              <a:rPr lang="en-US" altLang="en-US" sz="1662" kern="0" dirty="0"/>
              <a:t>Payments due in connection to foreign trade, other current business, services and other short-term banking facilities in the ordinary course of business.</a:t>
            </a:r>
          </a:p>
          <a:p>
            <a:pPr marL="803275" indent="-400050" eaLnBrk="1" hangingPunct="1">
              <a:buFont typeface="+mj-lt"/>
              <a:buAutoNum type="romanLcPeriod"/>
            </a:pPr>
            <a:r>
              <a:rPr lang="en-US" altLang="en-US" sz="1662" kern="0" dirty="0"/>
              <a:t>Payments due as interest on loans and as net income from investments.</a:t>
            </a:r>
          </a:p>
          <a:p>
            <a:pPr marL="803275" indent="-400050" eaLnBrk="1" hangingPunct="1">
              <a:buFont typeface="+mj-lt"/>
              <a:buAutoNum type="romanLcPeriod"/>
            </a:pPr>
            <a:r>
              <a:rPr lang="en-US" altLang="en-US" sz="1662" kern="0" dirty="0"/>
              <a:t>Remittances for living expenses of parents, spouse and children residing Abroad.</a:t>
            </a:r>
          </a:p>
          <a:p>
            <a:pPr marL="803275" indent="-400050" eaLnBrk="1" hangingPunct="1">
              <a:buFont typeface="+mj-lt"/>
              <a:buAutoNum type="romanLcPeriod"/>
            </a:pPr>
            <a:r>
              <a:rPr lang="en-US" altLang="en-US" sz="1662" kern="0" dirty="0"/>
              <a:t>Expenses in connection with foreign travel, education and medical care of parents, spouse and children.</a:t>
            </a:r>
          </a:p>
          <a:p>
            <a:pPr eaLnBrk="1" hangingPunct="1"/>
            <a:endParaRPr lang="en-US" altLang="en-US" sz="1662" kern="0" dirty="0"/>
          </a:p>
          <a:p>
            <a:pPr eaLnBrk="1" hangingPunct="1"/>
            <a:r>
              <a:rPr lang="en-US" altLang="en-US" sz="1662" kern="0" dirty="0"/>
              <a:t>Current Account transactions are freely permitted, unless prohibited. They are regulated by Central Government and the same is discussed in the upcoming paragraphs.</a:t>
            </a:r>
          </a:p>
          <a:p>
            <a:pPr marL="0" indent="0" eaLnBrk="1" hangingPunct="1">
              <a:buNone/>
            </a:pPr>
            <a:endParaRPr lang="en-US" altLang="en-US" sz="1662" kern="0" dirty="0"/>
          </a:p>
          <a:p>
            <a:pPr eaLnBrk="1" hangingPunct="1"/>
            <a:r>
              <a:rPr lang="en-US" altLang="en-US" sz="1662" b="1" kern="0" dirty="0"/>
              <a:t>As per Sec 5 </a:t>
            </a:r>
            <a:r>
              <a:rPr lang="en-US" altLang="en-US" sz="1662" kern="0" dirty="0"/>
              <a:t>Any person may sell or draw foreign exchange to or from an authorised person if such sale or drawal is a current account transaction:  </a:t>
            </a:r>
          </a:p>
          <a:p>
            <a:pPr marL="357188" indent="0" eaLnBrk="1" hangingPunct="1">
              <a:buNone/>
            </a:pPr>
            <a:r>
              <a:rPr lang="en-US" altLang="en-US" sz="1662" kern="0" dirty="0"/>
              <a:t>Provided that the Central Government may, in public interest and in consultation with the Reserve Bank, impose such reasonable restrictions for current account transactions as may be prescribed.</a:t>
            </a:r>
          </a:p>
        </p:txBody>
      </p:sp>
      <p:sp>
        <p:nvSpPr>
          <p:cNvPr id="8"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544468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Current Account Transaction – Sec 5</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22</a:t>
            </a:fld>
            <a:endParaRPr lang="en-US" dirty="0"/>
          </a:p>
        </p:txBody>
      </p:sp>
      <p:sp>
        <p:nvSpPr>
          <p:cNvPr id="7" name="Rectangle 3"/>
          <p:cNvSpPr txBox="1">
            <a:spLocks noChangeArrowheads="1"/>
          </p:cNvSpPr>
          <p:nvPr/>
        </p:nvSpPr>
        <p:spPr bwMode="auto">
          <a:xfrm>
            <a:off x="918429" y="1259570"/>
            <a:ext cx="9316306" cy="474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600" kern="0" dirty="0"/>
              <a:t>As per Rule 3 of FEM (CAT) Rules, 2000, drawal of foreign exchange by any person for the following purpose is prohibited, namely:-</a:t>
            </a:r>
          </a:p>
          <a:p>
            <a:pPr marL="360363" indent="0" eaLnBrk="1" hangingPunct="1">
              <a:buFont typeface="+mj-lt"/>
              <a:buAutoNum type="alphaLcParenR"/>
            </a:pPr>
            <a:r>
              <a:rPr lang="en-US" altLang="en-US" sz="1600" kern="0" dirty="0"/>
              <a:t> Transaction specified in the Schedule I; or</a:t>
            </a:r>
          </a:p>
          <a:p>
            <a:pPr marL="360363" indent="0" eaLnBrk="1" hangingPunct="1">
              <a:buFont typeface="+mj-lt"/>
              <a:buAutoNum type="alphaLcParenR"/>
            </a:pPr>
            <a:r>
              <a:rPr lang="en-US" altLang="en-US" sz="1600" kern="0" dirty="0"/>
              <a:t> Travel to Nepal and/or Bhutan; or </a:t>
            </a:r>
          </a:p>
          <a:p>
            <a:pPr marL="360363" indent="0" eaLnBrk="1" hangingPunct="1">
              <a:buFont typeface="+mj-lt"/>
              <a:buAutoNum type="alphaLcParenR"/>
            </a:pPr>
            <a:r>
              <a:rPr lang="en-US" altLang="en-US" sz="1600" kern="0" dirty="0"/>
              <a:t> Transaction with a person resident in Nepal or Bhutan; </a:t>
            </a:r>
          </a:p>
          <a:p>
            <a:pPr marL="539750" indent="0" eaLnBrk="1" hangingPunct="1">
              <a:buNone/>
            </a:pPr>
            <a:r>
              <a:rPr lang="en-US" altLang="en-US" sz="1600" kern="0" dirty="0"/>
              <a:t>Provided that the prohibition in clause (c) may be exempted by RBI subject to such terms and conditions as it may consider necessary to stipulate by special or general order.</a:t>
            </a:r>
          </a:p>
          <a:p>
            <a:pPr eaLnBrk="1" hangingPunct="1"/>
            <a:endParaRPr lang="en-US" altLang="en-US" sz="1600" kern="0" dirty="0"/>
          </a:p>
          <a:p>
            <a:pPr eaLnBrk="1" hangingPunct="1"/>
            <a:r>
              <a:rPr lang="en-US" altLang="en-US" sz="1600" kern="0" dirty="0"/>
              <a:t>Current account transactions are covered by Foreign Exchange Management (Current Account Transaction ) Rules,2000 (“Current Account Transaction Rules”)</a:t>
            </a:r>
          </a:p>
          <a:p>
            <a:pPr eaLnBrk="1" hangingPunct="1"/>
            <a:endParaRPr lang="en-US" altLang="en-US" sz="1600" kern="0" dirty="0"/>
          </a:p>
          <a:p>
            <a:pPr eaLnBrk="1" hangingPunct="1"/>
            <a:r>
              <a:rPr lang="en-US" altLang="en-US" sz="1600" kern="0" dirty="0"/>
              <a:t>Current account transaction are divided into 3 schedules in current Account Transactions rules:</a:t>
            </a:r>
          </a:p>
          <a:p>
            <a:pPr lvl="1" eaLnBrk="1" hangingPunct="1"/>
            <a:r>
              <a:rPr lang="en-US" altLang="en-US" sz="1600" u="sng" kern="0" dirty="0"/>
              <a:t>SCHEDULE I</a:t>
            </a:r>
            <a:r>
              <a:rPr lang="en-US" altLang="en-US" sz="1600" kern="0" dirty="0"/>
              <a:t> -Transactions which are prohibited</a:t>
            </a:r>
          </a:p>
          <a:p>
            <a:pPr lvl="1" eaLnBrk="1" hangingPunct="1"/>
            <a:r>
              <a:rPr lang="en-US" altLang="en-US" sz="1600" u="sng" kern="0" dirty="0"/>
              <a:t>SCHEDULE II </a:t>
            </a:r>
            <a:r>
              <a:rPr lang="en-US" altLang="en-US" sz="1600" kern="0" dirty="0"/>
              <a:t>-Transactions which require prior approval of the Central Government</a:t>
            </a:r>
          </a:p>
          <a:p>
            <a:pPr lvl="1" eaLnBrk="1" hangingPunct="1"/>
            <a:r>
              <a:rPr lang="en-US" altLang="en-US" sz="1600" u="sng" kern="0" dirty="0"/>
              <a:t>SCHEDULE III</a:t>
            </a:r>
            <a:r>
              <a:rPr lang="en-US" altLang="en-US" sz="1600" kern="0" dirty="0"/>
              <a:t>- Transactions which require prior approval of the RBI only if the limits or conditions specified therein are exceeded or not met</a:t>
            </a:r>
          </a:p>
        </p:txBody>
      </p:sp>
      <p:sp>
        <p:nvSpPr>
          <p:cNvPr id="8"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732888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Schedule 1 – Current Account Transaction</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23</a:t>
            </a:fld>
            <a:endParaRPr lang="en-US" dirty="0"/>
          </a:p>
        </p:txBody>
      </p:sp>
      <p:sp>
        <p:nvSpPr>
          <p:cNvPr id="7" name="Rectangle 3"/>
          <p:cNvSpPr txBox="1">
            <a:spLocks noChangeArrowheads="1"/>
          </p:cNvSpPr>
          <p:nvPr/>
        </p:nvSpPr>
        <p:spPr bwMode="auto">
          <a:xfrm>
            <a:off x="918429" y="1394974"/>
            <a:ext cx="9316306"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r>
              <a:rPr lang="en-IN" sz="1800" b="1" dirty="0"/>
              <a:t>Schedule I -Transactions which are prohibited</a:t>
            </a:r>
            <a:endParaRPr lang="en-IN" sz="1800" dirty="0"/>
          </a:p>
          <a:p>
            <a:pPr lvl="0"/>
            <a:r>
              <a:rPr lang="en-IN" sz="1800" dirty="0"/>
              <a:t>Remittance out of lottery winnings.</a:t>
            </a:r>
          </a:p>
          <a:p>
            <a:pPr lvl="0"/>
            <a:r>
              <a:rPr lang="en-IN" sz="1800" dirty="0"/>
              <a:t>Remittance of income from racing/riding, etc., or any other hobby.</a:t>
            </a:r>
          </a:p>
          <a:p>
            <a:pPr lvl="0"/>
            <a:r>
              <a:rPr lang="en-IN" sz="1800" dirty="0"/>
              <a:t>Remittance for purchase of lottery tickets, banned/prescribed magazines, football pools, sweepstakes etc.</a:t>
            </a:r>
          </a:p>
          <a:p>
            <a:pPr lvl="0"/>
            <a:r>
              <a:rPr lang="en-IN" sz="1800" dirty="0"/>
              <a:t>Payment of commission on exports made towards equity investment in Joint Ventures/Wholly Owned Subsidiaries abroad of Indian companies.</a:t>
            </a:r>
          </a:p>
          <a:p>
            <a:pPr lvl="0"/>
            <a:r>
              <a:rPr lang="en-IN" sz="1800" dirty="0"/>
              <a:t>Remittance of dividend by any company to which the requirement of dividend balancing is applicable.</a:t>
            </a:r>
          </a:p>
          <a:p>
            <a:pPr lvl="0"/>
            <a:r>
              <a:rPr lang="en-IN" sz="1800" dirty="0"/>
              <a:t>Payment of commission on exports under Rupee State Credit Route, except commission up to 10% of invoice value of exports of tea and tobacco.</a:t>
            </a:r>
          </a:p>
          <a:p>
            <a:pPr lvl="0"/>
            <a:r>
              <a:rPr lang="en-IN" sz="1800" dirty="0"/>
              <a:t>Payment related to “Call Back Services” of telephones.</a:t>
            </a:r>
          </a:p>
          <a:p>
            <a:pPr lvl="0"/>
            <a:r>
              <a:rPr lang="en-IN" sz="1800" dirty="0"/>
              <a:t>Remittance of interest income on funds held in Non-resident Special Rupee Scheme a/c.</a:t>
            </a:r>
          </a:p>
          <a:p>
            <a:pPr eaLnBrk="1" hangingPunct="1"/>
            <a:endParaRPr lang="en-US" altLang="en-US" sz="1846" kern="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88535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Schedule 2 – Current Account Transaction</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24</a:t>
            </a:fld>
            <a:endParaRPr lang="en-US" dirty="0"/>
          </a:p>
        </p:txBody>
      </p:sp>
      <p:sp>
        <p:nvSpPr>
          <p:cNvPr id="7" name="Rectangle 3"/>
          <p:cNvSpPr txBox="1">
            <a:spLocks noChangeArrowheads="1"/>
          </p:cNvSpPr>
          <p:nvPr/>
        </p:nvSpPr>
        <p:spPr bwMode="auto">
          <a:xfrm>
            <a:off x="1103312" y="1343374"/>
            <a:ext cx="9316306" cy="28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46" kern="0" dirty="0"/>
              <a:t>Schedule II -Transactions which require prior approval of the Central Government</a:t>
            </a:r>
          </a:p>
        </p:txBody>
      </p:sp>
      <p:graphicFrame>
        <p:nvGraphicFramePr>
          <p:cNvPr id="4" name="Table 3"/>
          <p:cNvGraphicFramePr>
            <a:graphicFrameLocks noGrp="1"/>
          </p:cNvGraphicFramePr>
          <p:nvPr>
            <p:extLst>
              <p:ext uri="{D42A27DB-BD31-4B8C-83A1-F6EECF244321}">
                <p14:modId xmlns:p14="http://schemas.microsoft.com/office/powerpoint/2010/main" val="1185259816"/>
              </p:ext>
            </p:extLst>
          </p:nvPr>
        </p:nvGraphicFramePr>
        <p:xfrm>
          <a:off x="1103312" y="2052918"/>
          <a:ext cx="9814523" cy="4066338"/>
        </p:xfrm>
        <a:graphic>
          <a:graphicData uri="http://schemas.openxmlformats.org/drawingml/2006/table">
            <a:tbl>
              <a:tblPr firstRow="1" firstCol="1" bandRow="1">
                <a:tableStyleId>{5202B0CA-FC54-4496-8BCA-5EF66A818D29}</a:tableStyleId>
              </a:tblPr>
              <a:tblGrid>
                <a:gridCol w="606250">
                  <a:extLst>
                    <a:ext uri="{9D8B030D-6E8A-4147-A177-3AD203B41FA5}">
                      <a16:colId xmlns:a16="http://schemas.microsoft.com/office/drawing/2014/main" val="20000"/>
                    </a:ext>
                  </a:extLst>
                </a:gridCol>
                <a:gridCol w="4665136">
                  <a:extLst>
                    <a:ext uri="{9D8B030D-6E8A-4147-A177-3AD203B41FA5}">
                      <a16:colId xmlns:a16="http://schemas.microsoft.com/office/drawing/2014/main" val="20001"/>
                    </a:ext>
                  </a:extLst>
                </a:gridCol>
                <a:gridCol w="4543137">
                  <a:extLst>
                    <a:ext uri="{9D8B030D-6E8A-4147-A177-3AD203B41FA5}">
                      <a16:colId xmlns:a16="http://schemas.microsoft.com/office/drawing/2014/main" val="20002"/>
                    </a:ext>
                  </a:extLst>
                </a:gridCol>
              </a:tblGrid>
              <a:tr h="798729">
                <a:tc>
                  <a:txBody>
                    <a:bodyPr/>
                    <a:lstStyle/>
                    <a:p>
                      <a:pPr>
                        <a:lnSpc>
                          <a:spcPct val="120000"/>
                        </a:lnSpc>
                        <a:spcAft>
                          <a:spcPts val="600"/>
                        </a:spcAft>
                      </a:pPr>
                      <a:r>
                        <a:rPr lang="en-IN" sz="1500" dirty="0">
                          <a:effectLst/>
                        </a:rPr>
                        <a:t>No.</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effectLst/>
                        </a:rPr>
                        <a:t>Purpose of Remittance</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effectLst/>
                        </a:rPr>
                        <a:t>Ministry/Department of Govt. of India whose approval is required</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98729">
                <a:tc>
                  <a:txBody>
                    <a:bodyPr/>
                    <a:lstStyle/>
                    <a:p>
                      <a:pPr>
                        <a:lnSpc>
                          <a:spcPct val="120000"/>
                        </a:lnSpc>
                        <a:spcAft>
                          <a:spcPts val="600"/>
                        </a:spcAft>
                      </a:pPr>
                      <a:r>
                        <a:rPr lang="en-IN" sz="1500" dirty="0">
                          <a:effectLst/>
                        </a:rPr>
                        <a:t>1.</a:t>
                      </a:r>
                      <a:endParaRPr lang="en-IN"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effectLst/>
                        </a:rPr>
                        <a:t>Cultural Tours</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effectLst/>
                        </a:rPr>
                        <a:t>Ministry of Human Resources Development (Department of Education and culture)</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31214">
                <a:tc>
                  <a:txBody>
                    <a:bodyPr/>
                    <a:lstStyle/>
                    <a:p>
                      <a:pPr>
                        <a:lnSpc>
                          <a:spcPct val="120000"/>
                        </a:lnSpc>
                        <a:spcAft>
                          <a:spcPts val="600"/>
                        </a:spcAft>
                      </a:pPr>
                      <a:r>
                        <a:rPr lang="en-IN" sz="1500" dirty="0">
                          <a:effectLst/>
                        </a:rPr>
                        <a:t>2.</a:t>
                      </a:r>
                      <a:endParaRPr lang="en-IN"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effectLst/>
                        </a:rPr>
                        <a:t>Advertisement in foreign print Media for the purposes other than promotion of tourism, foreign Investments &amp; International bidding (exceeding USD 10,000) by a state government &amp; its public sector undertaking</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effectLst/>
                        </a:rPr>
                        <a:t>Ministry of Finance, (Department of Economic Affairs)</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32486">
                <a:tc>
                  <a:txBody>
                    <a:bodyPr/>
                    <a:lstStyle/>
                    <a:p>
                      <a:pPr>
                        <a:lnSpc>
                          <a:spcPct val="120000"/>
                        </a:lnSpc>
                        <a:spcAft>
                          <a:spcPts val="600"/>
                        </a:spcAft>
                      </a:pPr>
                      <a:r>
                        <a:rPr lang="en-IN" sz="1500" dirty="0">
                          <a:effectLst/>
                        </a:rPr>
                        <a:t>3.</a:t>
                      </a:r>
                      <a:endParaRPr lang="en-IN"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effectLst/>
                        </a:rPr>
                        <a:t>Remittance of freight of vessel chartered by a PSU</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effectLst/>
                        </a:rPr>
                        <a:t>Ministry of surface Transport, (Charter wing)</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32486">
                <a:tc>
                  <a:txBody>
                    <a:bodyPr/>
                    <a:lstStyle/>
                    <a:p>
                      <a:pPr>
                        <a:lnSpc>
                          <a:spcPct val="120000"/>
                        </a:lnSpc>
                        <a:spcAft>
                          <a:spcPts val="600"/>
                        </a:spcAft>
                      </a:pPr>
                      <a:r>
                        <a:rPr lang="en-IN" sz="1500" dirty="0">
                          <a:effectLst/>
                        </a:rPr>
                        <a:t>4.</a:t>
                      </a:r>
                      <a:endParaRPr lang="en-IN"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effectLst/>
                        </a:rPr>
                        <a:t>Payment of import through ocean transport by a Govt. department or PSU on </a:t>
                      </a:r>
                      <a:r>
                        <a:rPr lang="en-IN" sz="1500" dirty="0" err="1">
                          <a:effectLst/>
                        </a:rPr>
                        <a:t>c.i.f</a:t>
                      </a:r>
                      <a:r>
                        <a:rPr lang="en-IN" sz="1500" dirty="0">
                          <a:effectLst/>
                        </a:rPr>
                        <a:t> basis</a:t>
                      </a:r>
                      <a:endParaRPr lang="en-IN"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effectLst/>
                        </a:rPr>
                        <a:t>Ministry of Surface Transport (chartering wing)</a:t>
                      </a:r>
                      <a:endParaRPr lang="en-IN"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9" name="Date Placeholder 6"/>
          <p:cNvSpPr>
            <a:spLocks noGrp="1"/>
          </p:cNvSpPr>
          <p:nvPr>
            <p:ph type="dt" sz="half" idx="10"/>
          </p:nvPr>
        </p:nvSpPr>
        <p:spPr>
          <a:xfrm>
            <a:off x="378335" y="6553201"/>
            <a:ext cx="990599" cy="304799"/>
          </a:xfrm>
        </p:spPr>
        <p:txBody>
          <a:bodyPr/>
          <a:lstStyle/>
          <a:p>
            <a:pPr>
              <a:defRPr/>
            </a:pPr>
            <a:r>
              <a:rPr lang="en-US">
                <a:solidFill>
                  <a:schemeClr val="tx1"/>
                </a:solidFill>
              </a:rPr>
              <a:t>02-12-2022</a:t>
            </a:r>
            <a:endParaRPr lang="en-US" dirty="0">
              <a:solidFill>
                <a:schemeClr val="tx1"/>
              </a:solidFill>
            </a:endParaRPr>
          </a:p>
        </p:txBody>
      </p:sp>
      <p:sp>
        <p:nvSpPr>
          <p:cNvPr id="10" name="Footer Placeholder 8"/>
          <p:cNvSpPr>
            <a:spLocks noGrp="1"/>
          </p:cNvSpPr>
          <p:nvPr>
            <p:ph type="ftr" sz="quarter" idx="11"/>
          </p:nvPr>
        </p:nvSpPr>
        <p:spPr>
          <a:xfrm>
            <a:off x="4361776" y="6531217"/>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301083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Schedule 2 – Current Account Transaction</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25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31340606"/>
              </p:ext>
            </p:extLst>
          </p:nvPr>
        </p:nvGraphicFramePr>
        <p:xfrm>
          <a:off x="983260" y="1424656"/>
          <a:ext cx="9808112" cy="4739640"/>
        </p:xfrm>
        <a:graphic>
          <a:graphicData uri="http://schemas.openxmlformats.org/drawingml/2006/table">
            <a:tbl>
              <a:tblPr firstRow="1" firstCol="1" bandRow="1">
                <a:tableStyleId>{5202B0CA-FC54-4496-8BCA-5EF66A818D29}</a:tableStyleId>
              </a:tblPr>
              <a:tblGrid>
                <a:gridCol w="605854">
                  <a:extLst>
                    <a:ext uri="{9D8B030D-6E8A-4147-A177-3AD203B41FA5}">
                      <a16:colId xmlns:a16="http://schemas.microsoft.com/office/drawing/2014/main" val="20000"/>
                    </a:ext>
                  </a:extLst>
                </a:gridCol>
                <a:gridCol w="4644195">
                  <a:extLst>
                    <a:ext uri="{9D8B030D-6E8A-4147-A177-3AD203B41FA5}">
                      <a16:colId xmlns:a16="http://schemas.microsoft.com/office/drawing/2014/main" val="20001"/>
                    </a:ext>
                  </a:extLst>
                </a:gridCol>
                <a:gridCol w="4558063">
                  <a:extLst>
                    <a:ext uri="{9D8B030D-6E8A-4147-A177-3AD203B41FA5}">
                      <a16:colId xmlns:a16="http://schemas.microsoft.com/office/drawing/2014/main" val="20002"/>
                    </a:ext>
                  </a:extLst>
                </a:gridCol>
              </a:tblGrid>
              <a:tr h="264002">
                <a:tc>
                  <a:txBody>
                    <a:bodyPr/>
                    <a:lstStyle/>
                    <a:p>
                      <a:pPr>
                        <a:lnSpc>
                          <a:spcPct val="120000"/>
                        </a:lnSpc>
                        <a:spcAft>
                          <a:spcPts val="600"/>
                        </a:spcAft>
                      </a:pPr>
                      <a:r>
                        <a:rPr lang="en-IN" sz="1500" b="1" kern="1200" dirty="0">
                          <a:solidFill>
                            <a:schemeClr val="lt1"/>
                          </a:solidFill>
                          <a:effectLst/>
                          <a:latin typeface="+mn-lt"/>
                          <a:ea typeface="+mn-ea"/>
                          <a:cs typeface="+mn-cs"/>
                        </a:rPr>
                        <a:t>No.</a:t>
                      </a:r>
                    </a:p>
                  </a:txBody>
                  <a:tcPr marL="68580" marR="68580" marT="0" marB="0"/>
                </a:tc>
                <a:tc>
                  <a:txBody>
                    <a:bodyPr/>
                    <a:lstStyle/>
                    <a:p>
                      <a:pPr>
                        <a:lnSpc>
                          <a:spcPct val="120000"/>
                        </a:lnSpc>
                        <a:spcAft>
                          <a:spcPts val="600"/>
                        </a:spcAft>
                      </a:pPr>
                      <a:r>
                        <a:rPr lang="en-IN" sz="1500" dirty="0">
                          <a:effectLst/>
                        </a:rPr>
                        <a:t>Purpose of Remittance</a:t>
                      </a:r>
                      <a:endParaRPr lang="en-IN"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US" sz="1500" dirty="0">
                          <a:effectLst/>
                        </a:rPr>
                        <a:t>Ministry/Department of Govt. of India whose approval is required</a:t>
                      </a:r>
                    </a:p>
                  </a:txBody>
                  <a:tcPr marL="68580" marR="68580" marT="0" marB="0"/>
                </a:tc>
                <a:extLst>
                  <a:ext uri="{0D108BD9-81ED-4DB2-BD59-A6C34878D82A}">
                    <a16:rowId xmlns:a16="http://schemas.microsoft.com/office/drawing/2014/main" val="1137075991"/>
                  </a:ext>
                </a:extLst>
              </a:tr>
              <a:tr h="264002">
                <a:tc>
                  <a:txBody>
                    <a:bodyPr/>
                    <a:lstStyle/>
                    <a:p>
                      <a:pPr>
                        <a:lnSpc>
                          <a:spcPct val="120000"/>
                        </a:lnSpc>
                        <a:spcAft>
                          <a:spcPts val="600"/>
                        </a:spcAft>
                      </a:pPr>
                      <a:r>
                        <a:rPr lang="en-IN" sz="1500" b="1" kern="1200" dirty="0">
                          <a:solidFill>
                            <a:schemeClr val="bg1"/>
                          </a:solidFill>
                          <a:effectLst/>
                          <a:latin typeface="+mn-lt"/>
                          <a:ea typeface="+mn-ea"/>
                          <a:cs typeface="+mn-cs"/>
                        </a:rPr>
                        <a:t>5.</a:t>
                      </a:r>
                    </a:p>
                  </a:txBody>
                  <a:tcPr marL="68580" marR="68580" marT="0" marB="0"/>
                </a:tc>
                <a:tc>
                  <a:txBody>
                    <a:bodyPr/>
                    <a:lstStyle/>
                    <a:p>
                      <a:pPr>
                        <a:lnSpc>
                          <a:spcPct val="120000"/>
                        </a:lnSpc>
                        <a:spcAft>
                          <a:spcPts val="600"/>
                        </a:spcAft>
                      </a:pPr>
                      <a:r>
                        <a:rPr lang="en-IN" sz="15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Multi Modal transport operators making remittance to their agents abroad</a:t>
                      </a:r>
                    </a:p>
                  </a:txBody>
                  <a:tcPr marL="68580" marR="68580" marT="0" marB="0"/>
                </a:tc>
                <a:tc>
                  <a:txBody>
                    <a:bodyPr/>
                    <a:lstStyle/>
                    <a:p>
                      <a:pPr>
                        <a:lnSpc>
                          <a:spcPct val="120000"/>
                        </a:lnSpc>
                        <a:spcAft>
                          <a:spcPts val="600"/>
                        </a:spcAft>
                      </a:pPr>
                      <a:r>
                        <a:rPr lang="en-US" sz="15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Registration certificate from the Director General of shipping</a:t>
                      </a:r>
                      <a:endParaRPr lang="en-IN" sz="15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856911"/>
                  </a:ext>
                </a:extLst>
              </a:tr>
              <a:tr h="619766">
                <a:tc>
                  <a:txBody>
                    <a:bodyPr/>
                    <a:lstStyle/>
                    <a:p>
                      <a:pPr>
                        <a:lnSpc>
                          <a:spcPct val="120000"/>
                        </a:lnSpc>
                        <a:spcAft>
                          <a:spcPts val="600"/>
                        </a:spcAft>
                      </a:pPr>
                      <a:r>
                        <a:rPr lang="en-IN" sz="1500" dirty="0">
                          <a:solidFill>
                            <a:schemeClr val="bg1"/>
                          </a:solidFill>
                          <a:effectLst/>
                        </a:rPr>
                        <a:t>6.</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solidFill>
                            <a:schemeClr val="bg1"/>
                          </a:solidFill>
                          <a:effectLst/>
                        </a:rPr>
                        <a:t>Remittance of hiring charges of transponders by                        a) T.V. channels                                                                              b) Internet Service Providers</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solidFill>
                            <a:schemeClr val="bg1"/>
                          </a:solidFill>
                          <a:effectLst/>
                        </a:rPr>
                        <a:t>a) Ministry of Information &amp; Broadcasting</a:t>
                      </a:r>
                    </a:p>
                    <a:p>
                      <a:pPr>
                        <a:lnSpc>
                          <a:spcPct val="120000"/>
                        </a:lnSpc>
                        <a:spcAft>
                          <a:spcPts val="600"/>
                        </a:spcAft>
                      </a:pPr>
                      <a:r>
                        <a:rPr lang="en-IN" sz="1500" dirty="0">
                          <a:solidFill>
                            <a:schemeClr val="bg1"/>
                          </a:solidFill>
                          <a:effectLst/>
                        </a:rPr>
                        <a:t>b) Ministry of Communication &amp; Information Technology</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6244">
                <a:tc>
                  <a:txBody>
                    <a:bodyPr/>
                    <a:lstStyle/>
                    <a:p>
                      <a:pPr>
                        <a:lnSpc>
                          <a:spcPct val="120000"/>
                        </a:lnSpc>
                        <a:spcAft>
                          <a:spcPts val="600"/>
                        </a:spcAft>
                      </a:pPr>
                      <a:r>
                        <a:rPr lang="en-IN" sz="1500" dirty="0">
                          <a:solidFill>
                            <a:schemeClr val="bg1"/>
                          </a:solidFill>
                          <a:effectLst/>
                        </a:rPr>
                        <a:t>7.</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solidFill>
                            <a:schemeClr val="bg1"/>
                          </a:solidFill>
                          <a:effectLst/>
                        </a:rPr>
                        <a:t>Remittance of container detention charges exceeding the rate prescribed by Director General of Shipping</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solidFill>
                            <a:schemeClr val="bg1"/>
                          </a:solidFill>
                          <a:effectLst/>
                        </a:rPr>
                        <a:t>Ministry of Surface Transport</a:t>
                      </a:r>
                    </a:p>
                    <a:p>
                      <a:pPr>
                        <a:lnSpc>
                          <a:spcPct val="120000"/>
                        </a:lnSpc>
                        <a:spcAft>
                          <a:spcPts val="600"/>
                        </a:spcAft>
                      </a:pPr>
                      <a:r>
                        <a:rPr lang="en-IN" sz="1500" dirty="0">
                          <a:solidFill>
                            <a:schemeClr val="bg1"/>
                          </a:solidFill>
                          <a:effectLst/>
                        </a:rPr>
                        <a:t>(Director General of Shipping)</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78964">
                <a:tc>
                  <a:txBody>
                    <a:bodyPr/>
                    <a:lstStyle/>
                    <a:p>
                      <a:pPr>
                        <a:lnSpc>
                          <a:spcPct val="120000"/>
                        </a:lnSpc>
                        <a:spcAft>
                          <a:spcPts val="600"/>
                        </a:spcAft>
                      </a:pPr>
                      <a:r>
                        <a:rPr lang="en-IN" sz="1500" dirty="0">
                          <a:solidFill>
                            <a:schemeClr val="bg1"/>
                          </a:solidFill>
                          <a:effectLst/>
                        </a:rPr>
                        <a:t>8.</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solidFill>
                            <a:schemeClr val="bg1"/>
                          </a:solidFill>
                          <a:effectLst/>
                        </a:rPr>
                        <a:t>Omitted</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solidFill>
                            <a:schemeClr val="bg1"/>
                          </a:solidFill>
                          <a:effectLst/>
                        </a:rPr>
                        <a:t> </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59533">
                <a:tc>
                  <a:txBody>
                    <a:bodyPr/>
                    <a:lstStyle/>
                    <a:p>
                      <a:pPr>
                        <a:lnSpc>
                          <a:spcPct val="120000"/>
                        </a:lnSpc>
                        <a:spcAft>
                          <a:spcPts val="600"/>
                        </a:spcAft>
                      </a:pPr>
                      <a:r>
                        <a:rPr lang="en-IN" sz="1500" dirty="0">
                          <a:solidFill>
                            <a:schemeClr val="bg1"/>
                          </a:solidFill>
                          <a:effectLst/>
                        </a:rPr>
                        <a:t>9.</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solidFill>
                            <a:schemeClr val="bg1"/>
                          </a:solidFill>
                          <a:effectLst/>
                        </a:rPr>
                        <a:t>Remittance of prize money/sponsorship of sports activity Abroad by a person other than International/National/State Level sports bodies, if the amount involved exceeds US$ 100,0000</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solidFill>
                            <a:schemeClr val="bg1"/>
                          </a:solidFill>
                          <a:effectLst/>
                        </a:rPr>
                        <a:t>Ministry of Human Resources Development (Department of Youth Affairs &amp; Sports)</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78964">
                <a:tc>
                  <a:txBody>
                    <a:bodyPr/>
                    <a:lstStyle/>
                    <a:p>
                      <a:pPr>
                        <a:lnSpc>
                          <a:spcPct val="120000"/>
                        </a:lnSpc>
                        <a:spcAft>
                          <a:spcPts val="600"/>
                        </a:spcAft>
                      </a:pPr>
                      <a:r>
                        <a:rPr lang="en-IN" sz="1500" dirty="0">
                          <a:solidFill>
                            <a:schemeClr val="bg1"/>
                          </a:solidFill>
                          <a:effectLst/>
                        </a:rPr>
                        <a:t>10.</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solidFill>
                            <a:schemeClr val="bg1"/>
                          </a:solidFill>
                          <a:effectLst/>
                        </a:rPr>
                        <a:t>Omitted</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solidFill>
                            <a:schemeClr val="bg1"/>
                          </a:solidFill>
                          <a:effectLst/>
                        </a:rPr>
                        <a:t> </a:t>
                      </a:r>
                      <a:endParaRPr lang="en-IN"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78964">
                <a:tc>
                  <a:txBody>
                    <a:bodyPr/>
                    <a:lstStyle/>
                    <a:p>
                      <a:pPr>
                        <a:lnSpc>
                          <a:spcPct val="120000"/>
                        </a:lnSpc>
                        <a:spcAft>
                          <a:spcPts val="600"/>
                        </a:spcAft>
                      </a:pPr>
                      <a:r>
                        <a:rPr lang="en-IN" sz="1500" dirty="0">
                          <a:effectLst/>
                        </a:rPr>
                        <a:t>11.</a:t>
                      </a:r>
                      <a:endParaRPr lang="en-IN"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effectLst/>
                        </a:rPr>
                        <a:t>Remittance of Membership of P&amp; I club</a:t>
                      </a:r>
                      <a:endParaRPr lang="en-IN"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600"/>
                        </a:spcAft>
                      </a:pPr>
                      <a:r>
                        <a:rPr lang="en-IN" sz="1500" dirty="0">
                          <a:effectLst/>
                        </a:rPr>
                        <a:t>Ministry of Finance (Insurance Division)</a:t>
                      </a:r>
                      <a:endParaRPr lang="en-IN"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15723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xfrm>
            <a:off x="1599143" y="445293"/>
            <a:ext cx="10390716" cy="620110"/>
          </a:xfrm>
        </p:spPr>
        <p:txBody>
          <a:bodyPr anchor="t"/>
          <a:lstStyle/>
          <a:p>
            <a:pPr eaLnBrk="1" hangingPunct="1"/>
            <a:r>
              <a:rPr lang="en-US" altLang="en-US" sz="3200" dirty="0"/>
              <a:t>Schedule 3 - Current Account Transaction</a:t>
            </a:r>
          </a:p>
        </p:txBody>
      </p:sp>
      <p:sp>
        <p:nvSpPr>
          <p:cNvPr id="31750" name="Rectangle 3"/>
          <p:cNvSpPr>
            <a:spLocks noGrp="1" noChangeArrowheads="1"/>
          </p:cNvSpPr>
          <p:nvPr>
            <p:ph idx="1"/>
          </p:nvPr>
        </p:nvSpPr>
        <p:spPr>
          <a:xfrm>
            <a:off x="856344" y="1065403"/>
            <a:ext cx="10885714" cy="4820371"/>
          </a:xfrm>
        </p:spPr>
        <p:txBody>
          <a:bodyPr>
            <a:noAutofit/>
          </a:bodyPr>
          <a:lstStyle/>
          <a:p>
            <a:pPr eaLnBrk="1" hangingPunct="1">
              <a:buFont typeface="Wingdings" panose="05000000000000000000" pitchFamily="2" charset="2"/>
              <a:buNone/>
            </a:pPr>
            <a:r>
              <a:rPr lang="en-US" altLang="en-US" sz="1300" dirty="0"/>
              <a:t>       </a:t>
            </a:r>
            <a:r>
              <a:rPr lang="en-US" altLang="en-US" sz="1300" b="1" u="sng" dirty="0"/>
              <a:t>SCHEDULE III (As per Rule 5)</a:t>
            </a:r>
            <a:r>
              <a:rPr lang="en-US" altLang="en-US" sz="1300" dirty="0"/>
              <a:t> </a:t>
            </a:r>
          </a:p>
          <a:p>
            <a:r>
              <a:rPr lang="en-US" altLang="en-US" sz="1300" dirty="0"/>
              <a:t> </a:t>
            </a:r>
            <a:r>
              <a:rPr lang="en-US" sz="1300" b="1" dirty="0"/>
              <a:t>Facilities for individuals</a:t>
            </a:r>
            <a:r>
              <a:rPr lang="en-US" sz="1300" dirty="0"/>
              <a:t>—</a:t>
            </a:r>
          </a:p>
          <a:p>
            <a:pPr marL="338138" indent="0">
              <a:buNone/>
            </a:pPr>
            <a:r>
              <a:rPr lang="en-US" sz="1300" dirty="0"/>
              <a:t>1. Individuals can avail of foreign exchange facility for the following purposes within the limit of USD 2,50,000 only. Any additional remittance in excess of the said limit for the following purposes shall require prior approval of the Reserve Bank of India. </a:t>
            </a:r>
          </a:p>
          <a:p>
            <a:pPr eaLnBrk="1" hangingPunct="1">
              <a:buFont typeface="Wingdings" panose="05000000000000000000" pitchFamily="2" charset="2"/>
              <a:buNone/>
            </a:pPr>
            <a:endParaRPr lang="en-US" altLang="en-US" sz="1300" dirty="0"/>
          </a:p>
          <a:p>
            <a:pPr eaLnBrk="1" hangingPunct="1"/>
            <a:endParaRPr lang="en-US" altLang="en-US" sz="1300" dirty="0"/>
          </a:p>
          <a:p>
            <a:pPr eaLnBrk="1" hangingPunct="1">
              <a:lnSpc>
                <a:spcPct val="80000"/>
              </a:lnSpc>
              <a:buFont typeface="Wingdings" panose="05000000000000000000" pitchFamily="2" charset="2"/>
              <a:buNone/>
            </a:pPr>
            <a:endParaRPr lang="en-US" altLang="en-US" sz="1300" dirty="0"/>
          </a:p>
          <a:p>
            <a:pPr eaLnBrk="1" hangingPunct="1">
              <a:lnSpc>
                <a:spcPct val="80000"/>
              </a:lnSpc>
              <a:buFont typeface="Wingdings" panose="05000000000000000000" pitchFamily="2" charset="2"/>
              <a:buNone/>
            </a:pPr>
            <a:endParaRPr lang="en-US" altLang="en-US" sz="1300" dirty="0">
              <a:solidFill>
                <a:schemeClr val="accent1"/>
              </a:solidFill>
            </a:endParaRPr>
          </a:p>
          <a:p>
            <a:pPr eaLnBrk="1" hangingPunct="1">
              <a:lnSpc>
                <a:spcPct val="80000"/>
              </a:lnSpc>
              <a:buFont typeface="Wingdings" panose="05000000000000000000" pitchFamily="2" charset="2"/>
              <a:buNone/>
            </a:pPr>
            <a:endParaRPr lang="en-US" altLang="en-US" sz="1300" dirty="0">
              <a:solidFill>
                <a:schemeClr val="accent1"/>
              </a:solidFill>
            </a:endParaRPr>
          </a:p>
          <a:p>
            <a:pPr eaLnBrk="1" hangingPunct="1">
              <a:lnSpc>
                <a:spcPct val="80000"/>
              </a:lnSpc>
              <a:buFont typeface="Wingdings" panose="05000000000000000000" pitchFamily="2" charset="2"/>
              <a:buNone/>
            </a:pPr>
            <a:endParaRPr lang="en-US" altLang="en-US" sz="1300" dirty="0">
              <a:solidFill>
                <a:schemeClr val="accent1"/>
              </a:solidFill>
            </a:endParaRPr>
          </a:p>
          <a:p>
            <a:pPr eaLnBrk="1" hangingPunct="1">
              <a:lnSpc>
                <a:spcPct val="80000"/>
              </a:lnSpc>
              <a:buFont typeface="Wingdings" panose="05000000000000000000" pitchFamily="2" charset="2"/>
              <a:buNone/>
            </a:pPr>
            <a:endParaRPr lang="en-US" altLang="en-US" sz="1300" dirty="0">
              <a:solidFill>
                <a:schemeClr val="accent1"/>
              </a:solidFill>
            </a:endParaRPr>
          </a:p>
          <a:p>
            <a:pPr eaLnBrk="1" hangingPunct="1">
              <a:lnSpc>
                <a:spcPct val="80000"/>
              </a:lnSpc>
              <a:buFont typeface="Wingdings" panose="05000000000000000000" pitchFamily="2" charset="2"/>
              <a:buNone/>
            </a:pPr>
            <a:endParaRPr lang="en-US" altLang="en-US" sz="1300" dirty="0">
              <a:solidFill>
                <a:schemeClr val="accent1"/>
              </a:solidFill>
            </a:endParaRPr>
          </a:p>
          <a:p>
            <a:pPr eaLnBrk="1" hangingPunct="1">
              <a:lnSpc>
                <a:spcPct val="80000"/>
              </a:lnSpc>
              <a:buFont typeface="Wingdings" panose="05000000000000000000" pitchFamily="2" charset="2"/>
              <a:buNone/>
            </a:pPr>
            <a:endParaRPr lang="en-US" altLang="en-US" sz="1300" dirty="0">
              <a:solidFill>
                <a:schemeClr val="accent1"/>
              </a:solidFill>
            </a:endParaRPr>
          </a:p>
          <a:p>
            <a:pPr eaLnBrk="1" hangingPunct="1">
              <a:lnSpc>
                <a:spcPct val="80000"/>
              </a:lnSpc>
              <a:buFont typeface="Wingdings" panose="05000000000000000000" pitchFamily="2" charset="2"/>
              <a:buNone/>
            </a:pPr>
            <a:endParaRPr lang="en-US" altLang="en-US" sz="1300" dirty="0">
              <a:solidFill>
                <a:schemeClr val="accent1"/>
              </a:solidFill>
            </a:endParaRPr>
          </a:p>
          <a:p>
            <a:pPr eaLnBrk="1" hangingPunct="1">
              <a:lnSpc>
                <a:spcPct val="80000"/>
              </a:lnSpc>
              <a:buFont typeface="Wingdings" panose="05000000000000000000" pitchFamily="2" charset="2"/>
              <a:buNone/>
            </a:pPr>
            <a:endParaRPr lang="en-US" altLang="en-US" sz="1300" dirty="0">
              <a:solidFill>
                <a:schemeClr val="accent1"/>
              </a:solidFill>
            </a:endParaRPr>
          </a:p>
          <a:p>
            <a:pPr indent="4763" eaLnBrk="1" hangingPunct="1">
              <a:lnSpc>
                <a:spcPct val="120000"/>
              </a:lnSpc>
              <a:spcBef>
                <a:spcPts val="0"/>
              </a:spcBef>
              <a:buNone/>
            </a:pPr>
            <a:r>
              <a:rPr lang="en-US" altLang="en-US" sz="1300" dirty="0"/>
              <a:t>Provided that for the purposes mentioned at item numbers (iv), (vii) and (viii), the individual may avail of exchange facility for an amount in excess of the limit prescribed under the </a:t>
            </a:r>
            <a:r>
              <a:rPr lang="en-US" altLang="en-US" sz="1300" dirty="0" err="1"/>
              <a:t>Liberalised</a:t>
            </a:r>
            <a:r>
              <a:rPr lang="en-US" altLang="en-US" sz="1300" dirty="0"/>
              <a:t> Remittance Scheme as provided in regulation 4 to FEMA Notification 1/2000-RB, dated the 3rd May, 2000 if it is so required by a country of emigration, medical institute offering treatment or the university, respectively</a:t>
            </a: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685817" indent="-263776">
              <a:defRPr>
                <a:solidFill>
                  <a:schemeClr val="tx1"/>
                </a:solidFill>
                <a:latin typeface="Tahoma" panose="020B0604030504040204" pitchFamily="34" charset="0"/>
              </a:defRPr>
            </a:lvl2pPr>
            <a:lvl3pPr marL="1055103" indent="-211021">
              <a:defRPr>
                <a:solidFill>
                  <a:schemeClr val="tx1"/>
                </a:solidFill>
                <a:latin typeface="Tahoma" panose="020B0604030504040204" pitchFamily="34" charset="0"/>
              </a:defRPr>
            </a:lvl3pPr>
            <a:lvl4pPr marL="1477145" indent="-211021">
              <a:defRPr>
                <a:solidFill>
                  <a:schemeClr val="tx1"/>
                </a:solidFill>
                <a:latin typeface="Tahoma" panose="020B0604030504040204" pitchFamily="34" charset="0"/>
              </a:defRPr>
            </a:lvl4pPr>
            <a:lvl5pPr marL="1899186" indent="-211021">
              <a:defRPr>
                <a:solidFill>
                  <a:schemeClr val="tx1"/>
                </a:solidFill>
                <a:latin typeface="Tahoma" panose="020B0604030504040204" pitchFamily="34" charset="0"/>
              </a:defRPr>
            </a:lvl5pPr>
            <a:lvl6pPr marL="2321227" indent="-211021" eaLnBrk="0" fontAlgn="base" hangingPunct="0">
              <a:spcBef>
                <a:spcPct val="0"/>
              </a:spcBef>
              <a:spcAft>
                <a:spcPct val="0"/>
              </a:spcAft>
              <a:defRPr>
                <a:solidFill>
                  <a:schemeClr val="tx1"/>
                </a:solidFill>
                <a:latin typeface="Tahoma" panose="020B0604030504040204" pitchFamily="34" charset="0"/>
              </a:defRPr>
            </a:lvl6pPr>
            <a:lvl7pPr marL="2743269" indent="-211021" eaLnBrk="0" fontAlgn="base" hangingPunct="0">
              <a:spcBef>
                <a:spcPct val="0"/>
              </a:spcBef>
              <a:spcAft>
                <a:spcPct val="0"/>
              </a:spcAft>
              <a:defRPr>
                <a:solidFill>
                  <a:schemeClr val="tx1"/>
                </a:solidFill>
                <a:latin typeface="Tahoma" panose="020B0604030504040204" pitchFamily="34" charset="0"/>
              </a:defRPr>
            </a:lvl7pPr>
            <a:lvl8pPr marL="3165310" indent="-211021" eaLnBrk="0" fontAlgn="base" hangingPunct="0">
              <a:spcBef>
                <a:spcPct val="0"/>
              </a:spcBef>
              <a:spcAft>
                <a:spcPct val="0"/>
              </a:spcAft>
              <a:defRPr>
                <a:solidFill>
                  <a:schemeClr val="tx1"/>
                </a:solidFill>
                <a:latin typeface="Tahoma" panose="020B0604030504040204" pitchFamily="34" charset="0"/>
              </a:defRPr>
            </a:lvl8pPr>
            <a:lvl9pPr marL="3587351" indent="-211021" eaLnBrk="0" fontAlgn="base" hangingPunct="0">
              <a:spcBef>
                <a:spcPct val="0"/>
              </a:spcBef>
              <a:spcAft>
                <a:spcPct val="0"/>
              </a:spcAft>
              <a:defRPr>
                <a:solidFill>
                  <a:schemeClr val="tx1"/>
                </a:solidFill>
                <a:latin typeface="Tahoma" panose="020B0604030504040204" pitchFamily="34" charset="0"/>
              </a:defRPr>
            </a:lvl9pPr>
          </a:lstStyle>
          <a:p>
            <a:fld id="{00916F84-D173-44BC-B44F-1D72A4ED95F0}" type="slidenum">
              <a:rPr lang="en-US" altLang="en-US"/>
              <a:pPr/>
              <a:t>26</a:t>
            </a:fld>
            <a:endParaRPr lang="en-US" alt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32796086"/>
              </p:ext>
            </p:extLst>
          </p:nvPr>
        </p:nvGraphicFramePr>
        <p:xfrm>
          <a:off x="1120173" y="2201523"/>
          <a:ext cx="8589218" cy="3342933"/>
        </p:xfrm>
        <a:graphic>
          <a:graphicData uri="http://schemas.openxmlformats.org/presentationml/2006/ole">
            <mc:AlternateContent xmlns:mc="http://schemas.openxmlformats.org/markup-compatibility/2006">
              <mc:Choice xmlns:v="urn:schemas-microsoft-com:vml" Requires="v">
                <p:oleObj spid="_x0000_s5293" name="Document" r:id="rId3" imgW="5946663" imgH="2588483" progId="Word.Document.12">
                  <p:embed/>
                </p:oleObj>
              </mc:Choice>
              <mc:Fallback>
                <p:oleObj name="Document" r:id="rId3" imgW="5946663" imgH="2588483" progId="Word.Document.12">
                  <p:embed/>
                  <p:pic>
                    <p:nvPicPr>
                      <p:cNvPr id="5" name="Object 4"/>
                      <p:cNvPicPr>
                        <a:picLocks noChangeAspect="1" noChangeArrowheads="1"/>
                      </p:cNvPicPr>
                      <p:nvPr/>
                    </p:nvPicPr>
                    <p:blipFill>
                      <a:blip r:embed="rId4"/>
                      <a:srcRect/>
                      <a:stretch>
                        <a:fillRect/>
                      </a:stretch>
                    </p:blipFill>
                    <p:spPr bwMode="auto">
                      <a:xfrm>
                        <a:off x="1120173" y="2201523"/>
                        <a:ext cx="8589218" cy="3342933"/>
                      </a:xfrm>
                      <a:prstGeom prst="rect">
                        <a:avLst/>
                      </a:prstGeom>
                      <a:noFill/>
                      <a:extLst/>
                    </p:spPr>
                  </p:pic>
                </p:oleObj>
              </mc:Fallback>
            </mc:AlternateContent>
          </a:graphicData>
        </a:graphic>
      </p:graphicFrame>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835005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a:xfrm>
            <a:off x="1534585" y="1171719"/>
            <a:ext cx="10390716" cy="560098"/>
          </a:xfrm>
        </p:spPr>
        <p:txBody>
          <a:bodyPr anchor="t"/>
          <a:lstStyle/>
          <a:p>
            <a:pPr eaLnBrk="1" hangingPunct="1"/>
            <a:r>
              <a:rPr lang="en-US" altLang="en-US" sz="3200" dirty="0"/>
              <a:t>Schedule 3 - Current Account Transaction (cont’d)</a:t>
            </a:r>
          </a:p>
        </p:txBody>
      </p:sp>
      <p:sp>
        <p:nvSpPr>
          <p:cNvPr id="33798" name="Rectangle 3"/>
          <p:cNvSpPr>
            <a:spLocks noGrp="1" noChangeArrowheads="1"/>
          </p:cNvSpPr>
          <p:nvPr>
            <p:ph idx="1"/>
          </p:nvPr>
        </p:nvSpPr>
        <p:spPr>
          <a:xfrm>
            <a:off x="969818" y="1952625"/>
            <a:ext cx="10955483" cy="4114800"/>
          </a:xfrm>
        </p:spPr>
        <p:txBody>
          <a:bodyPr>
            <a:normAutofit fontScale="92500" lnSpcReduction="20000"/>
          </a:bodyPr>
          <a:lstStyle/>
          <a:p>
            <a:pPr eaLnBrk="1" hangingPunct="1">
              <a:lnSpc>
                <a:spcPct val="80000"/>
              </a:lnSpc>
              <a:buNone/>
            </a:pPr>
            <a:r>
              <a:rPr lang="en-US" altLang="en-US" sz="1600" dirty="0"/>
              <a:t>       Provided further that if an individual remits any amount under the said Liberalised Remittance Scheme in a financial year, then the applicable limit for such individual would be reduced from USD 250,000 (US Dollars Two Hundred and Fifty Thousand Only) by the amount so remitted : </a:t>
            </a:r>
          </a:p>
          <a:p>
            <a:pPr eaLnBrk="1" hangingPunct="1">
              <a:lnSpc>
                <a:spcPct val="80000"/>
              </a:lnSpc>
              <a:buNone/>
            </a:pPr>
            <a:endParaRPr lang="en-US" altLang="en-US" sz="1600" dirty="0"/>
          </a:p>
          <a:p>
            <a:pPr indent="-4763" eaLnBrk="1" hangingPunct="1">
              <a:lnSpc>
                <a:spcPct val="80000"/>
              </a:lnSpc>
              <a:buNone/>
            </a:pPr>
            <a:r>
              <a:rPr lang="en-US" altLang="en-US" sz="1600" dirty="0"/>
              <a:t>Provided also that for a person who is resident but not permanently resident in India and— </a:t>
            </a:r>
          </a:p>
          <a:p>
            <a:pPr indent="-4763" eaLnBrk="1" hangingPunct="1">
              <a:lnSpc>
                <a:spcPct val="80000"/>
              </a:lnSpc>
              <a:buNone/>
            </a:pPr>
            <a:r>
              <a:rPr lang="en-US" altLang="en-US" sz="1600" dirty="0"/>
              <a:t>(a) is a citizen of a foreign State other than Pakistan; or </a:t>
            </a:r>
          </a:p>
          <a:p>
            <a:pPr marL="623888" indent="-285750" eaLnBrk="1" hangingPunct="1">
              <a:lnSpc>
                <a:spcPct val="80000"/>
              </a:lnSpc>
              <a:buNone/>
            </a:pPr>
            <a:r>
              <a:rPr lang="en-US" altLang="en-US" sz="1600" dirty="0"/>
              <a:t>(b) is a citizen of India, who is on deputation to the office or branch of a foreign company or subsidiary or joint venture in India of such foreign company, </a:t>
            </a:r>
          </a:p>
          <a:p>
            <a:pPr indent="-4763" eaLnBrk="1" hangingPunct="1">
              <a:lnSpc>
                <a:spcPct val="80000"/>
              </a:lnSpc>
              <a:buNone/>
            </a:pPr>
            <a:r>
              <a:rPr lang="en-US" altLang="en-US" sz="1600" dirty="0"/>
              <a:t>may make remittance up to his net salary (after deduction of taxes, contribution to provident fund and other deductions). </a:t>
            </a:r>
          </a:p>
          <a:p>
            <a:pPr indent="-4763" eaLnBrk="1" hangingPunct="1">
              <a:lnSpc>
                <a:spcPct val="80000"/>
              </a:lnSpc>
              <a:buNone/>
            </a:pPr>
            <a:endParaRPr lang="en-US" altLang="en-US" sz="1600" dirty="0"/>
          </a:p>
          <a:p>
            <a:pPr indent="-4763" eaLnBrk="1" hangingPunct="1">
              <a:lnSpc>
                <a:spcPct val="80000"/>
              </a:lnSpc>
              <a:buNone/>
            </a:pPr>
            <a:r>
              <a:rPr lang="en-US" altLang="en-US" sz="1600" dirty="0"/>
              <a:t>Explanation : For the purpose of this item, a person resident in India on account of his employment or deputation of a specified duration (irrespective of length thereof) or for a specific job or assignments, the duration of which does not exceed three years, is a resident but not permanently resident : </a:t>
            </a:r>
          </a:p>
          <a:p>
            <a:pPr eaLnBrk="1" hangingPunct="1">
              <a:lnSpc>
                <a:spcPct val="80000"/>
              </a:lnSpc>
              <a:buFont typeface="Wingdings" panose="05000000000000000000" pitchFamily="2" charset="2"/>
              <a:buNone/>
            </a:pPr>
            <a:endParaRPr lang="en-US" altLang="en-US" sz="1600" dirty="0"/>
          </a:p>
          <a:p>
            <a:pPr indent="-4763" eaLnBrk="1" hangingPunct="1">
              <a:lnSpc>
                <a:spcPct val="80000"/>
              </a:lnSpc>
              <a:buNone/>
            </a:pPr>
            <a:r>
              <a:rPr lang="en-US" altLang="en-US" sz="1600" dirty="0"/>
              <a:t>Provided also that a person other than an individual may also avail of foreign exchange facility, mutatis mutandis, within the limit prescribed under the said Liberalised Remittance Scheme for the purposes mentioned herein above. </a:t>
            </a: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685817" indent="-263776">
              <a:defRPr>
                <a:solidFill>
                  <a:schemeClr val="tx1"/>
                </a:solidFill>
                <a:latin typeface="Tahoma" panose="020B0604030504040204" pitchFamily="34" charset="0"/>
              </a:defRPr>
            </a:lvl2pPr>
            <a:lvl3pPr marL="1055103" indent="-211021">
              <a:defRPr>
                <a:solidFill>
                  <a:schemeClr val="tx1"/>
                </a:solidFill>
                <a:latin typeface="Tahoma" panose="020B0604030504040204" pitchFamily="34" charset="0"/>
              </a:defRPr>
            </a:lvl3pPr>
            <a:lvl4pPr marL="1477145" indent="-211021">
              <a:defRPr>
                <a:solidFill>
                  <a:schemeClr val="tx1"/>
                </a:solidFill>
                <a:latin typeface="Tahoma" panose="020B0604030504040204" pitchFamily="34" charset="0"/>
              </a:defRPr>
            </a:lvl4pPr>
            <a:lvl5pPr marL="1899186" indent="-211021">
              <a:defRPr>
                <a:solidFill>
                  <a:schemeClr val="tx1"/>
                </a:solidFill>
                <a:latin typeface="Tahoma" panose="020B0604030504040204" pitchFamily="34" charset="0"/>
              </a:defRPr>
            </a:lvl5pPr>
            <a:lvl6pPr marL="2321227" indent="-211021" eaLnBrk="0" fontAlgn="base" hangingPunct="0">
              <a:spcBef>
                <a:spcPct val="0"/>
              </a:spcBef>
              <a:spcAft>
                <a:spcPct val="0"/>
              </a:spcAft>
              <a:defRPr>
                <a:solidFill>
                  <a:schemeClr val="tx1"/>
                </a:solidFill>
                <a:latin typeface="Tahoma" panose="020B0604030504040204" pitchFamily="34" charset="0"/>
              </a:defRPr>
            </a:lvl6pPr>
            <a:lvl7pPr marL="2743269" indent="-211021" eaLnBrk="0" fontAlgn="base" hangingPunct="0">
              <a:spcBef>
                <a:spcPct val="0"/>
              </a:spcBef>
              <a:spcAft>
                <a:spcPct val="0"/>
              </a:spcAft>
              <a:defRPr>
                <a:solidFill>
                  <a:schemeClr val="tx1"/>
                </a:solidFill>
                <a:latin typeface="Tahoma" panose="020B0604030504040204" pitchFamily="34" charset="0"/>
              </a:defRPr>
            </a:lvl7pPr>
            <a:lvl8pPr marL="3165310" indent="-211021" eaLnBrk="0" fontAlgn="base" hangingPunct="0">
              <a:spcBef>
                <a:spcPct val="0"/>
              </a:spcBef>
              <a:spcAft>
                <a:spcPct val="0"/>
              </a:spcAft>
              <a:defRPr>
                <a:solidFill>
                  <a:schemeClr val="tx1"/>
                </a:solidFill>
                <a:latin typeface="Tahoma" panose="020B0604030504040204" pitchFamily="34" charset="0"/>
              </a:defRPr>
            </a:lvl8pPr>
            <a:lvl9pPr marL="3587351" indent="-211021" eaLnBrk="0" fontAlgn="base" hangingPunct="0">
              <a:spcBef>
                <a:spcPct val="0"/>
              </a:spcBef>
              <a:spcAft>
                <a:spcPct val="0"/>
              </a:spcAft>
              <a:defRPr>
                <a:solidFill>
                  <a:schemeClr val="tx1"/>
                </a:solidFill>
                <a:latin typeface="Tahoma" panose="020B0604030504040204" pitchFamily="34" charset="0"/>
              </a:defRPr>
            </a:lvl9pPr>
          </a:lstStyle>
          <a:p>
            <a:pPr>
              <a:defRPr/>
            </a:pPr>
            <a:fld id="{E464C444-9696-4CF3-8A00-59E93D064FA8}" type="slidenum">
              <a:rPr lang="en-US" altLang="en-US">
                <a:solidFill>
                  <a:schemeClr val="tx1">
                    <a:tint val="75000"/>
                  </a:schemeClr>
                </a:solidFill>
                <a:latin typeface="+mn-lt"/>
              </a:rPr>
              <a:pPr>
                <a:defRPr/>
              </a:pPr>
              <a:t>27</a:t>
            </a:fld>
            <a:endParaRPr lang="en-US" altLang="en-US" dirty="0">
              <a:solidFill>
                <a:schemeClr val="tx1">
                  <a:tint val="75000"/>
                </a:schemeClr>
              </a:solidFill>
              <a:latin typeface="+mn-lt"/>
            </a:endParaRPr>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892715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83344" y="503318"/>
            <a:ext cx="10390716" cy="560098"/>
          </a:xfrm>
        </p:spPr>
        <p:txBody>
          <a:bodyPr anchor="t"/>
          <a:lstStyle/>
          <a:p>
            <a:pPr eaLnBrk="1" hangingPunct="1"/>
            <a:r>
              <a:rPr lang="en-US" altLang="en-US" sz="2800" dirty="0"/>
              <a:t>Schedule 3 - Current Account Transaction (cont’d)</a:t>
            </a:r>
            <a:endParaRPr lang="en-US" altLang="en-US" sz="2954" dirty="0"/>
          </a:p>
        </p:txBody>
      </p:sp>
      <p:sp>
        <p:nvSpPr>
          <p:cNvPr id="32771" name="Content Placeholder 2"/>
          <p:cNvSpPr>
            <a:spLocks noGrp="1"/>
          </p:cNvSpPr>
          <p:nvPr>
            <p:ph idx="1"/>
          </p:nvPr>
        </p:nvSpPr>
        <p:spPr>
          <a:xfrm>
            <a:off x="1007366" y="1271005"/>
            <a:ext cx="10568614" cy="4741429"/>
          </a:xfrm>
        </p:spPr>
        <p:txBody>
          <a:bodyPr>
            <a:normAutofit fontScale="92500" lnSpcReduction="10000"/>
          </a:bodyPr>
          <a:lstStyle/>
          <a:p>
            <a:pPr eaLnBrk="1" hangingPunct="1">
              <a:buNone/>
            </a:pPr>
            <a:r>
              <a:rPr lang="en-US" altLang="en-US" sz="1600" dirty="0"/>
              <a:t> </a:t>
            </a:r>
            <a:r>
              <a:rPr lang="en-US" altLang="en-US" sz="1600" b="1" dirty="0"/>
              <a:t>Facilities for persons other than individual— </a:t>
            </a:r>
          </a:p>
          <a:p>
            <a:pPr eaLnBrk="1" hangingPunct="1">
              <a:buNone/>
            </a:pPr>
            <a:r>
              <a:rPr lang="en-US" altLang="en-US" sz="1600" dirty="0"/>
              <a:t>2. The following remittances by persons other than individuals shall require prior approval of the Reserve Bank of India.</a:t>
            </a:r>
          </a:p>
          <a:p>
            <a:pPr eaLnBrk="1" hangingPunct="1">
              <a:buNone/>
            </a:pPr>
            <a:r>
              <a:rPr lang="en-US" altLang="en-US" sz="1600" dirty="0"/>
              <a:t>(i) 	Donations exceeding one per cent of their foreign exchange earnings during the previous three financial years or USD 5,000,000, whichever is less, for— </a:t>
            </a:r>
          </a:p>
          <a:p>
            <a:pPr marL="801688" eaLnBrk="1" hangingPunct="1">
              <a:buNone/>
            </a:pPr>
            <a:r>
              <a:rPr lang="en-US" altLang="en-US" sz="1600" dirty="0"/>
              <a:t>(a) 	creation of Chairs in reputed educational institutes; </a:t>
            </a:r>
          </a:p>
          <a:p>
            <a:pPr marL="801688" eaLnBrk="1" hangingPunct="1">
              <a:buNone/>
            </a:pPr>
            <a:r>
              <a:rPr lang="en-US" altLang="en-US" sz="1600" dirty="0"/>
              <a:t>(b) 	contribution to funds (not being an investment fund) promoted by educational institutes; </a:t>
            </a:r>
          </a:p>
          <a:p>
            <a:pPr marL="801688" eaLnBrk="1" hangingPunct="1">
              <a:buNone/>
            </a:pPr>
            <a:r>
              <a:rPr lang="en-US" altLang="en-US" sz="1600" dirty="0"/>
              <a:t>(c) 	contribution to a technical institution or body or association in the field of activity of the donor Company. </a:t>
            </a:r>
          </a:p>
          <a:p>
            <a:pPr eaLnBrk="1" hangingPunct="1">
              <a:buNone/>
            </a:pPr>
            <a:r>
              <a:rPr lang="en-US" altLang="en-US" sz="1600" dirty="0"/>
              <a:t>(ii) 	Commission, per transaction, to agents abroad for sale of residential flats or commercial plots in India exceeding USD 25,000 or five per cent of the inward remittance whichever is more. </a:t>
            </a:r>
          </a:p>
          <a:p>
            <a:pPr eaLnBrk="1" hangingPunct="1">
              <a:buNone/>
            </a:pPr>
            <a:r>
              <a:rPr lang="en-US" altLang="en-US" sz="1600" dirty="0"/>
              <a:t>(iii) Remittances exceeding USD 10,000,000 per project for any consultancy services in respect of infrastructure projects and USD 1,000,000 per project, for other consultancy services procured from outside India. </a:t>
            </a:r>
          </a:p>
          <a:p>
            <a:pPr indent="-4763" eaLnBrk="1" hangingPunct="1">
              <a:buNone/>
            </a:pPr>
            <a:r>
              <a:rPr lang="en-US" altLang="en-US" sz="1600" dirty="0"/>
              <a:t>Explanation :—For the purposes of this sub-paragraph, the expression "infrastructure" shall mean as defined in explanation to para 1(iv)(A)(a) of Schedule I of FEMA Notification 3/2000- RB, dated the May 3, 2000. </a:t>
            </a:r>
          </a:p>
          <a:p>
            <a:pPr eaLnBrk="1" hangingPunct="1">
              <a:buNone/>
            </a:pPr>
            <a:r>
              <a:rPr lang="en-US" altLang="en-US" sz="1600" dirty="0"/>
              <a:t>(iv) Remittances exceeding five per cent of investment brought into India or USD 100,000 whichever is higher, by an entity in India by way of reimbursement of pre-incorporation expenses. </a:t>
            </a:r>
          </a:p>
          <a:p>
            <a:pPr eaLnBrk="1" hangingPunct="1">
              <a:buFont typeface="Wingdings" panose="05000000000000000000" pitchFamily="2" charset="2"/>
              <a:buNone/>
            </a:pPr>
            <a:endParaRPr lang="en-US" altLang="en-US" sz="1400" dirty="0"/>
          </a:p>
        </p:txBody>
      </p:sp>
      <p:sp>
        <p:nvSpPr>
          <p:cNvPr id="32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685817" indent="-263776">
              <a:defRPr>
                <a:solidFill>
                  <a:schemeClr val="tx1"/>
                </a:solidFill>
                <a:latin typeface="Tahoma" panose="020B0604030504040204" pitchFamily="34" charset="0"/>
              </a:defRPr>
            </a:lvl2pPr>
            <a:lvl3pPr marL="1055103" indent="-211021">
              <a:defRPr>
                <a:solidFill>
                  <a:schemeClr val="tx1"/>
                </a:solidFill>
                <a:latin typeface="Tahoma" panose="020B0604030504040204" pitchFamily="34" charset="0"/>
              </a:defRPr>
            </a:lvl3pPr>
            <a:lvl4pPr marL="1477145" indent="-211021">
              <a:defRPr>
                <a:solidFill>
                  <a:schemeClr val="tx1"/>
                </a:solidFill>
                <a:latin typeface="Tahoma" panose="020B0604030504040204" pitchFamily="34" charset="0"/>
              </a:defRPr>
            </a:lvl4pPr>
            <a:lvl5pPr marL="1899186" indent="-211021">
              <a:defRPr>
                <a:solidFill>
                  <a:schemeClr val="tx1"/>
                </a:solidFill>
                <a:latin typeface="Tahoma" panose="020B0604030504040204" pitchFamily="34" charset="0"/>
              </a:defRPr>
            </a:lvl5pPr>
            <a:lvl6pPr marL="2321227" indent="-211021" eaLnBrk="0" fontAlgn="base" hangingPunct="0">
              <a:spcBef>
                <a:spcPct val="0"/>
              </a:spcBef>
              <a:spcAft>
                <a:spcPct val="0"/>
              </a:spcAft>
              <a:defRPr>
                <a:solidFill>
                  <a:schemeClr val="tx1"/>
                </a:solidFill>
                <a:latin typeface="Tahoma" panose="020B0604030504040204" pitchFamily="34" charset="0"/>
              </a:defRPr>
            </a:lvl6pPr>
            <a:lvl7pPr marL="2743269" indent="-211021" eaLnBrk="0" fontAlgn="base" hangingPunct="0">
              <a:spcBef>
                <a:spcPct val="0"/>
              </a:spcBef>
              <a:spcAft>
                <a:spcPct val="0"/>
              </a:spcAft>
              <a:defRPr>
                <a:solidFill>
                  <a:schemeClr val="tx1"/>
                </a:solidFill>
                <a:latin typeface="Tahoma" panose="020B0604030504040204" pitchFamily="34" charset="0"/>
              </a:defRPr>
            </a:lvl7pPr>
            <a:lvl8pPr marL="3165310" indent="-211021" eaLnBrk="0" fontAlgn="base" hangingPunct="0">
              <a:spcBef>
                <a:spcPct val="0"/>
              </a:spcBef>
              <a:spcAft>
                <a:spcPct val="0"/>
              </a:spcAft>
              <a:defRPr>
                <a:solidFill>
                  <a:schemeClr val="tx1"/>
                </a:solidFill>
                <a:latin typeface="Tahoma" panose="020B0604030504040204" pitchFamily="34" charset="0"/>
              </a:defRPr>
            </a:lvl8pPr>
            <a:lvl9pPr marL="3587351" indent="-211021" eaLnBrk="0" fontAlgn="base" hangingPunct="0">
              <a:spcBef>
                <a:spcPct val="0"/>
              </a:spcBef>
              <a:spcAft>
                <a:spcPct val="0"/>
              </a:spcAft>
              <a:defRPr>
                <a:solidFill>
                  <a:schemeClr val="tx1"/>
                </a:solidFill>
                <a:latin typeface="Tahoma" panose="020B0604030504040204" pitchFamily="34" charset="0"/>
              </a:defRPr>
            </a:lvl9pPr>
          </a:lstStyle>
          <a:p>
            <a:pPr>
              <a:defRPr/>
            </a:pPr>
            <a:fld id="{7950ACC0-7A2C-41BD-BF3E-BBFDDC2CB4D0}" type="slidenum">
              <a:rPr lang="en-US" altLang="en-US">
                <a:solidFill>
                  <a:schemeClr val="tx1">
                    <a:tint val="75000"/>
                  </a:schemeClr>
                </a:solidFill>
                <a:latin typeface="+mn-lt"/>
              </a:rPr>
              <a:pPr>
                <a:defRPr/>
              </a:pPr>
              <a:t>28</a:t>
            </a:fld>
            <a:endParaRPr lang="en-US" altLang="en-US" dirty="0">
              <a:solidFill>
                <a:schemeClr val="tx1">
                  <a:tint val="75000"/>
                </a:schemeClr>
              </a:solidFill>
              <a:latin typeface="+mn-lt"/>
            </a:endParaRPr>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479798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Exports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29</a:t>
            </a:fld>
            <a:endParaRPr lang="en-US" dirty="0"/>
          </a:p>
        </p:txBody>
      </p:sp>
      <p:sp>
        <p:nvSpPr>
          <p:cNvPr id="7" name="Rectangle 3"/>
          <p:cNvSpPr txBox="1">
            <a:spLocks noChangeArrowheads="1"/>
          </p:cNvSpPr>
          <p:nvPr/>
        </p:nvSpPr>
        <p:spPr bwMode="auto">
          <a:xfrm>
            <a:off x="471551" y="1263086"/>
            <a:ext cx="11236035" cy="469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500" kern="0" dirty="0"/>
              <a:t>POSER: Participants are requested to discuss whether activity of export, short-term advances are current account transactions. If they are current account transactions, are various stipulations and restrictions on exports under FEMA Ntf. 23(R) justified?</a:t>
            </a:r>
          </a:p>
          <a:p>
            <a:pPr eaLnBrk="1" hangingPunct="1"/>
            <a:r>
              <a:rPr lang="en-US" altLang="en-US" sz="1500" kern="0" dirty="0"/>
              <a:t>Leads: The change from FERA to FEMA was operationalised by A.D. (M.A. Series) Circular No.11 dt. May 16, 2000 which states that “Remittances for all other current transactions which are not specifically prohibited under the Rules or which are not included in Schedule II or III may be permitted by authorised dealers without any monetary/percentage ceilings subject to compliance with the provisions of sub-section (5) of Section 10 of the Act.” </a:t>
            </a:r>
          </a:p>
          <a:p>
            <a:pPr marL="360363" indent="0" eaLnBrk="1" hangingPunct="1">
              <a:buNone/>
            </a:pPr>
            <a:r>
              <a:rPr lang="en-US" altLang="en-US" sz="1500" kern="0" dirty="0"/>
              <a:t>Thus, Current Account transactions are permitted except what is prohibited, yet various stipulations and restrictions are imposed by FEMA Ntf. 23(R). Please discuss.</a:t>
            </a:r>
          </a:p>
          <a:p>
            <a:pPr eaLnBrk="1" hangingPunct="1"/>
            <a:endParaRPr lang="en-US" altLang="en-US" sz="1500" kern="0" dirty="0"/>
          </a:p>
          <a:p>
            <a:pPr eaLnBrk="1" hangingPunct="1"/>
            <a:r>
              <a:rPr lang="en-US" altLang="en-US" sz="1500" kern="0" dirty="0"/>
              <a:t>SOLUTION:</a:t>
            </a:r>
          </a:p>
          <a:p>
            <a:pPr marL="646113" indent="-285750" eaLnBrk="1" hangingPunct="1">
              <a:buFont typeface="Wingdings" panose="05000000000000000000" pitchFamily="2" charset="2"/>
              <a:buChar char="Ø"/>
            </a:pPr>
            <a:r>
              <a:rPr lang="en-US" altLang="en-US" sz="1500" kern="0" dirty="0"/>
              <a:t>Export or Import of goods are in the nature of Capital Account transactions as it creates an asset in the form of receivables outside India or a liability in the form of payables outside India as the case may be. However, owing to peculiar definition of Current account transactions in FEMA, export / import of goods are considered as Current account transactions. Due to default in undertaking a transaction, character of the transaction will also undergo change which may be subject to separate set of regulations and to avoid it, though Current account transactions are freely permissible, Section 5 of FEMA regulates Current account transactions and gives power to the Central Government to impose such reasonable restrictions for current account transactions as may be prescribed in consultation with RBI. Accordingly, Notification 23(R) has been issued covering such declarations, obligations and directions to be observed by exporters.</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72962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200" dirty="0"/>
              <a:t>Overview of the Paper &amp; structure (cont’d)</a:t>
            </a:r>
          </a:p>
        </p:txBody>
      </p:sp>
      <p:sp>
        <p:nvSpPr>
          <p:cNvPr id="4099" name="Content Placeholder 2"/>
          <p:cNvSpPr>
            <a:spLocks noGrp="1"/>
          </p:cNvSpPr>
          <p:nvPr>
            <p:ph idx="1"/>
          </p:nvPr>
        </p:nvSpPr>
        <p:spPr/>
        <p:txBody>
          <a:bodyPr/>
          <a:lstStyle/>
          <a:p>
            <a:r>
              <a:rPr lang="en-US" sz="2400" dirty="0"/>
              <a:t>FDI in Construction</a:t>
            </a:r>
          </a:p>
          <a:p>
            <a:r>
              <a:rPr lang="en-US" sz="2400" dirty="0"/>
              <a:t>Portfolio Investment – Schedule III</a:t>
            </a:r>
          </a:p>
          <a:p>
            <a:r>
              <a:rPr lang="en-US" sz="2400" dirty="0"/>
              <a:t>Transfer of Assets by Non-Resident in India</a:t>
            </a:r>
          </a:p>
          <a:p>
            <a:r>
              <a:rPr lang="en-US" sz="2400" dirty="0"/>
              <a:t>Returning Indians</a:t>
            </a:r>
          </a:p>
          <a:p>
            <a:r>
              <a:rPr lang="en-US" sz="2400" dirty="0"/>
              <a:t>Overseas Remittances &amp; Investment by Residents</a:t>
            </a:r>
          </a:p>
          <a:p>
            <a:r>
              <a:rPr lang="en-US" sz="2400" dirty="0"/>
              <a:t>Trusts – Implications under FEMA</a:t>
            </a:r>
          </a:p>
        </p:txBody>
      </p:sp>
      <p:sp>
        <p:nvSpPr>
          <p:cNvPr id="4102" name="Slide Number Placeholder 5"/>
          <p:cNvSpPr>
            <a:spLocks noGrp="1"/>
          </p:cNvSpPr>
          <p:nvPr>
            <p:ph type="sldNum" sz="quarter" idx="12"/>
          </p:nvPr>
        </p:nvSpPr>
        <p:spPr/>
        <p:txBody>
          <a:bodyPr/>
          <a:lstStyle/>
          <a:p>
            <a:pPr>
              <a:defRPr/>
            </a:pPr>
            <a:fld id="{A9DD5350-61FC-4A9C-A602-D8B2E212EADA}" type="slidenum">
              <a:rPr lang="en-US" smtClean="0"/>
              <a:pPr>
                <a:defRPr/>
              </a:pPr>
              <a:t>3</a:t>
            </a:fld>
            <a:endParaRPr 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917514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Proprietary Export business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30</a:t>
            </a:fld>
            <a:endParaRPr lang="en-US" dirty="0"/>
          </a:p>
        </p:txBody>
      </p:sp>
      <p:sp>
        <p:nvSpPr>
          <p:cNvPr id="7" name="Rectangle 3"/>
          <p:cNvSpPr txBox="1">
            <a:spLocks noChangeArrowheads="1"/>
          </p:cNvSpPr>
          <p:nvPr/>
        </p:nvSpPr>
        <p:spPr bwMode="auto">
          <a:xfrm>
            <a:off x="646111" y="1372054"/>
            <a:ext cx="11236035" cy="469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500" kern="0" dirty="0"/>
              <a:t>POSER: There can be a situation where a proprietary export business that was started by a person when he was resident in India is continued by him with the help of staff after emigrating to a foreign country. Participants are requested to discuss the implications of the above situation under FEMA, including declaration required under Export  Declaration Form.</a:t>
            </a:r>
          </a:p>
          <a:p>
            <a:pPr eaLnBrk="1" hangingPunct="1"/>
            <a:endParaRPr lang="en-US" altLang="en-US" sz="1500" kern="0" dirty="0"/>
          </a:p>
          <a:p>
            <a:pPr eaLnBrk="1" hangingPunct="1"/>
            <a:r>
              <a:rPr lang="en-US" altLang="en-US" sz="1500" kern="0" dirty="0"/>
              <a:t>SOLUTION:</a:t>
            </a:r>
          </a:p>
          <a:p>
            <a:pPr marL="646113" indent="-285750" eaLnBrk="1" hangingPunct="1">
              <a:buFont typeface="Wingdings" panose="05000000000000000000" pitchFamily="2" charset="2"/>
              <a:buChar char="Ø"/>
            </a:pPr>
            <a:r>
              <a:rPr lang="en-US" altLang="en-US" sz="1500" kern="0" dirty="0"/>
              <a:t>Earlier, there was a requirement of declaring the export of Goods / Software in Form SDF which contained, inter alia, the following declaration – “I/We further declare that I/We am/are resident in India and I/We have a place of business in India”. In such a situation, the non-resident proprietor would not be able to give this declaration. However, vide Circular No. 101 dt. 14.05.2015, the said Form SDF is discontinued as the mandatory statutory requirements contained in the SDF have been subsumed in the Shipping Bill format. However, the Shipping Bill format does not contain the said declaration about resident status of the exporter. In view thereof, there exists a possibility of a resident continuing his Indian proprietorship export business after re-locating abroad and becoming non-resident.</a:t>
            </a:r>
          </a:p>
          <a:p>
            <a:pPr marL="646113" indent="-285750" eaLnBrk="1" hangingPunct="1">
              <a:buFont typeface="Wingdings" panose="05000000000000000000" pitchFamily="2" charset="2"/>
              <a:buChar char="Ø"/>
            </a:pPr>
            <a:r>
              <a:rPr lang="en-US" altLang="en-US" sz="1500" kern="0" dirty="0"/>
              <a:t>Probably earlier format included the declaration of Resident status of an exporter only to avoid misuse of any of the CAT Schedules by a non-resident relating to Business purposes vs Private purposes of the proprietor. Proprietor and NRI is the same legal person, so CAT Rules available to him is for business purpose only.</a:t>
            </a:r>
          </a:p>
          <a:p>
            <a:pPr marL="646113" indent="-285750" eaLnBrk="1" hangingPunct="1">
              <a:buFont typeface="Wingdings" panose="05000000000000000000" pitchFamily="2" charset="2"/>
              <a:buChar char="Ø"/>
            </a:pPr>
            <a:r>
              <a:rPr lang="en-US" altLang="en-US" sz="1500" kern="0" dirty="0"/>
              <a:t>Further, so far as holding investment in a proprietorship in India is concerned, Schedule IV of NDI rules permits an NRI to invest in a sole proprietorship on a  non-repatriation basis, therefore there is no restriction on the emigrating Indian to continue with the sole proprietorship firm. Any income received by the Emigrating Indian will be deposited in the NRO Account.</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856736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Current Account Rules for Non-Resident</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31</a:t>
            </a:fld>
            <a:endParaRPr lang="en-US" dirty="0"/>
          </a:p>
        </p:txBody>
      </p:sp>
      <p:sp>
        <p:nvSpPr>
          <p:cNvPr id="7" name="Rectangle 3"/>
          <p:cNvSpPr txBox="1">
            <a:spLocks noChangeArrowheads="1"/>
          </p:cNvSpPr>
          <p:nvPr/>
        </p:nvSpPr>
        <p:spPr bwMode="auto">
          <a:xfrm>
            <a:off x="689266" y="1952625"/>
            <a:ext cx="11236035" cy="469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POSER: Are there any Current Account Rules for Non-residents? This situation may arise in case of transactions of a non-resident who sets up proprietary business in India.</a:t>
            </a:r>
          </a:p>
          <a:p>
            <a:pPr eaLnBrk="1" hangingPunct="1"/>
            <a:endParaRPr lang="en-US" altLang="en-US" sz="1800" kern="0" dirty="0"/>
          </a:p>
          <a:p>
            <a:pPr eaLnBrk="1" hangingPunct="1"/>
            <a:r>
              <a:rPr lang="en-US" altLang="en-US" sz="1800" kern="0" dirty="0"/>
              <a:t>SOLUTION:</a:t>
            </a:r>
          </a:p>
          <a:p>
            <a:pPr marL="646113" indent="-285750" eaLnBrk="1" hangingPunct="1">
              <a:buFont typeface="Wingdings" panose="05000000000000000000" pitchFamily="2" charset="2"/>
              <a:buChar char="Ø"/>
            </a:pPr>
            <a:r>
              <a:rPr lang="en-US" altLang="en-US" sz="1800" kern="0" dirty="0"/>
              <a:t>This has been discussed in earlier Poser on export proprietary business of non-resident. It may be noted that Current Account Rules apply either to ‘Individual’ or ‘non-individual’ as there is no reference in CAT Rules to resident status of the person undertaking a transaction. Further, CAT Rules are issued as per powers given under Section 5 of FEMA which refers to ‘person’ and not to his resident status. Hence, CAT Rules shall apply to proprietary business in India of a non-resident to the extent the transactions are current account in nature. However if they are in nature of Schedule III expenses it is advisable to pay such expenses from NRO account of the Non Resident as overall limit available for CAT is that of LRS, available only to Resident India.</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958649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Current Account Rules - Sch. II</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32</a:t>
            </a:fld>
            <a:endParaRPr lang="en-US" dirty="0"/>
          </a:p>
        </p:txBody>
      </p:sp>
      <p:sp>
        <p:nvSpPr>
          <p:cNvPr id="7" name="Rectangle 3"/>
          <p:cNvSpPr txBox="1">
            <a:spLocks noChangeArrowheads="1"/>
          </p:cNvSpPr>
          <p:nvPr/>
        </p:nvSpPr>
        <p:spPr bwMode="auto">
          <a:xfrm>
            <a:off x="689266" y="1952625"/>
            <a:ext cx="11236035" cy="469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2000" kern="0" dirty="0"/>
              <a:t>POSER: In the context of Item No. 7 (Remittance of container detention charges exceeding the rate prescribed by Director General of Shipping) in table above, participants may discuss as to what can be remitted towards container detention charges if no limit is prescribed by Director General of Shipping</a:t>
            </a:r>
          </a:p>
          <a:p>
            <a:pPr eaLnBrk="1" hangingPunct="1"/>
            <a:endParaRPr lang="en-US" altLang="en-US" sz="2000" kern="0" dirty="0"/>
          </a:p>
          <a:p>
            <a:pPr eaLnBrk="1" hangingPunct="1"/>
            <a:r>
              <a:rPr lang="en-US" altLang="en-US" sz="2000" kern="0" dirty="0"/>
              <a:t>SOLUTION:</a:t>
            </a:r>
          </a:p>
          <a:p>
            <a:pPr marL="646113" indent="-285750" eaLnBrk="1" hangingPunct="1">
              <a:buFont typeface="Wingdings" panose="05000000000000000000" pitchFamily="2" charset="2"/>
              <a:buChar char="Ø"/>
            </a:pPr>
            <a:r>
              <a:rPr lang="en-US" altLang="en-US" sz="2000" kern="0" dirty="0"/>
              <a:t>As the above refers to a transaction under Sch. II of CAT Rules which requires prior approval of the Central Govt., in case any container detention charges are payable, application may be made to relevant Ministry. In case no limits are prescribed, nevertheless approval will be required for remittance of the entire charges.</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714640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LRS &amp; Current Account Rules for Emigration</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33</a:t>
            </a:fld>
            <a:endParaRPr lang="en-US" dirty="0"/>
          </a:p>
        </p:txBody>
      </p:sp>
      <p:sp>
        <p:nvSpPr>
          <p:cNvPr id="7" name="Rectangle 3"/>
          <p:cNvSpPr txBox="1">
            <a:spLocks noChangeArrowheads="1"/>
          </p:cNvSpPr>
          <p:nvPr/>
        </p:nvSpPr>
        <p:spPr bwMode="auto">
          <a:xfrm>
            <a:off x="529608" y="1801879"/>
            <a:ext cx="11236035" cy="469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POSER: The language employed on emigration related remittances under LRS Scheme restricts any remittance related to Immigration Visa / Residence Permit / Acceptance of citizenship of any foreign country. But Proviso 1 to Schedule III above reads that if country of immigration requires higher amount in excess of LRS limit, same is allowed. Participants are required to discuss as to whether such language employed under LRS Scheme is at variance with Schedule III.</a:t>
            </a:r>
          </a:p>
          <a:p>
            <a:pPr eaLnBrk="1" hangingPunct="1"/>
            <a:endParaRPr lang="en-US" altLang="en-US" sz="1800" kern="0" dirty="0"/>
          </a:p>
          <a:p>
            <a:pPr eaLnBrk="1" hangingPunct="1"/>
            <a:r>
              <a:rPr lang="en-US" altLang="en-US" sz="1800" kern="0" dirty="0"/>
              <a:t>SOLUTION:</a:t>
            </a:r>
          </a:p>
          <a:p>
            <a:pPr marL="646113" indent="-285750" eaLnBrk="1" hangingPunct="1">
              <a:buFont typeface="Wingdings" panose="05000000000000000000" pitchFamily="2" charset="2"/>
              <a:buChar char="Ø"/>
            </a:pPr>
            <a:r>
              <a:rPr lang="en-US" altLang="en-US" sz="1800" kern="0" dirty="0"/>
              <a:t>The LRS Scheme is applicable to Residents whereas CAT Rules apply to Individuals and Non-individuals. Under LRS Scheme, withdrawal of foreign exchange upto $ 250,000 for various purposes including those listed in Sch. III of CAT Rules such as emigration is permitted. Further, remittance under LRS of any amount of foreign exchange outside India  in excess of this limit may be allowed only towards meeting incidental expenses in the country of immigration and not for earning points or credits to become eligible for immigration by way of overseas investments in government bonds; land; commercial enterprise; etc. Thus, it is clear that so long as an individual is resident and is utilizing LRS, he will not be permitted for extra remittances unless for meeting incidental expenses on emigration.</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720297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LRS &amp; Current Account Rules for Emigration (cont’d)</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34</a:t>
            </a:fld>
            <a:endParaRPr lang="en-US" dirty="0"/>
          </a:p>
        </p:txBody>
      </p:sp>
      <p:sp>
        <p:nvSpPr>
          <p:cNvPr id="7" name="Rectangle 3"/>
          <p:cNvSpPr txBox="1">
            <a:spLocks noChangeArrowheads="1"/>
          </p:cNvSpPr>
          <p:nvPr/>
        </p:nvSpPr>
        <p:spPr bwMode="auto">
          <a:xfrm>
            <a:off x="253837" y="1550842"/>
            <a:ext cx="11236035" cy="469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646113" indent="-285750" eaLnBrk="1" hangingPunct="1">
              <a:buFont typeface="Wingdings" panose="05000000000000000000" pitchFamily="2" charset="2"/>
              <a:buChar char="Ø"/>
            </a:pPr>
            <a:endParaRPr lang="en-US" altLang="en-US" sz="1800" kern="0" dirty="0"/>
          </a:p>
          <a:p>
            <a:pPr marL="646113" indent="-285750" eaLnBrk="1" hangingPunct="1">
              <a:buFont typeface="Wingdings" panose="05000000000000000000" pitchFamily="2" charset="2"/>
              <a:buChar char="Ø"/>
            </a:pPr>
            <a:r>
              <a:rPr lang="en-US" altLang="en-US" sz="1800" kern="0" dirty="0"/>
              <a:t>However, CAT Rules permit remittances higher than the limit of $ 250,000 if so required by a country of emigration. CAT Rules are independent of LRS and are therefore not bound by or limited by the provisions of LRS. Confusion is probably created by the mention of ‘LRS limit’ in Sch. III of the CAT Rules whereas the intention of the law is to put a limit of $ 250,000 in CAT Rules less amounts, if any, utilized for LRS purposes. Sch. III is not a part of LRS, only the limit of $ 250,000 is applicable to the transactions, except additional requirements for emigration, medical and education.</a:t>
            </a:r>
          </a:p>
          <a:p>
            <a:pPr marL="646113" indent="-285750" eaLnBrk="1" hangingPunct="1">
              <a:buFont typeface="Wingdings" panose="05000000000000000000" pitchFamily="2" charset="2"/>
              <a:buChar char="Ø"/>
            </a:pPr>
            <a:endParaRPr lang="en-US" altLang="en-US" sz="1800" kern="0" dirty="0"/>
          </a:p>
          <a:p>
            <a:pPr marL="646113" indent="-285750" eaLnBrk="1" hangingPunct="1">
              <a:buFont typeface="Wingdings" panose="05000000000000000000" pitchFamily="2" charset="2"/>
              <a:buChar char="Ø"/>
            </a:pPr>
            <a:r>
              <a:rPr lang="en-US" altLang="en-US" sz="1800" kern="0" dirty="0"/>
              <a:t>In case an individual has already proceeded abroad for employment and is thus not a resident but now desires to pursue ‘citizenship by investment’ programme in the foreign country, he may seek additional funds to be remitted for this purpose. It may be noted that in such a situation, the individual being a non-resident may seek to utilize the $ 1 mn. scheme available under </a:t>
            </a:r>
            <a:r>
              <a:rPr lang="en-US" altLang="en-US" sz="1800" kern="0" dirty="0" err="1"/>
              <a:t>Ntf</a:t>
            </a:r>
            <a:r>
              <a:rPr lang="en-US" altLang="en-US" sz="1800" kern="0" dirty="0"/>
              <a:t>. 13(R). One can avoid the debate with AD-Bank through alternative available to PRII.</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264827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Person Resident in India (PRII) – Individual - Definition</a:t>
            </a:r>
          </a:p>
        </p:txBody>
      </p:sp>
      <p:sp>
        <p:nvSpPr>
          <p:cNvPr id="8198" name="Rectangle 5"/>
          <p:cNvSpPr>
            <a:spLocks noGrp="1" noChangeArrowheads="1"/>
          </p:cNvSpPr>
          <p:nvPr>
            <p:ph idx="1"/>
          </p:nvPr>
        </p:nvSpPr>
        <p:spPr>
          <a:xfrm>
            <a:off x="646111" y="1654856"/>
            <a:ext cx="10363200" cy="4521632"/>
          </a:xfrm>
        </p:spPr>
        <p:txBody>
          <a:bodyPr>
            <a:normAutofit fontScale="92500" lnSpcReduction="10000"/>
          </a:bodyPr>
          <a:lstStyle/>
          <a:p>
            <a:endParaRPr lang="en-US" sz="1400" dirty="0"/>
          </a:p>
          <a:p>
            <a:r>
              <a:rPr lang="en-US" sz="1800" dirty="0"/>
              <a:t>Under Section 2(v)(i) of the FEMA, '’person resident in India’ means- (i) a person residing in India for more than one hundred and eighty-two days during the course of the preceding financial year but does not include—</a:t>
            </a:r>
          </a:p>
          <a:p>
            <a:pPr marL="357188" indent="0">
              <a:buNone/>
            </a:pPr>
            <a:r>
              <a:rPr lang="en-US" sz="1800" dirty="0"/>
              <a:t>(A) a person who has gone out of India or who stays outside India, in either case—</a:t>
            </a:r>
          </a:p>
          <a:p>
            <a:pPr marL="720725" indent="0">
              <a:buNone/>
              <a:tabLst>
                <a:tab pos="720725" algn="l"/>
              </a:tabLst>
            </a:pPr>
            <a:r>
              <a:rPr lang="en-US" sz="1800" dirty="0"/>
              <a:t>(a) for or on taking up employment outside India, or</a:t>
            </a:r>
          </a:p>
          <a:p>
            <a:pPr marL="720725" indent="0">
              <a:buNone/>
              <a:tabLst>
                <a:tab pos="720725" algn="l"/>
              </a:tabLst>
            </a:pPr>
            <a:r>
              <a:rPr lang="en-US" sz="1800" dirty="0"/>
              <a:t>(b) for carrying on outside India a business or vocation outside India, or</a:t>
            </a:r>
          </a:p>
          <a:p>
            <a:pPr marL="1081088" indent="-360363">
              <a:buNone/>
              <a:tabLst>
                <a:tab pos="1344613" algn="l"/>
              </a:tabLst>
            </a:pPr>
            <a:r>
              <a:rPr lang="en-US" sz="1800" dirty="0"/>
              <a:t>(c) for any other purpose, in such circumstances as would indicate his intention to stay outside India for an uncertain period;</a:t>
            </a:r>
          </a:p>
          <a:p>
            <a:pPr marL="357188" indent="0">
              <a:buNone/>
            </a:pPr>
            <a:r>
              <a:rPr lang="en-US" sz="1800" dirty="0"/>
              <a:t>(B) a person who has come to or stays in India, in either case, otherwise than—</a:t>
            </a:r>
          </a:p>
          <a:p>
            <a:pPr marL="720725" indent="0">
              <a:buNone/>
            </a:pPr>
            <a:r>
              <a:rPr lang="en-US" sz="1800" dirty="0"/>
              <a:t>(a) for or on taking up employment in India, or</a:t>
            </a:r>
          </a:p>
          <a:p>
            <a:pPr marL="720725" indent="0">
              <a:buNone/>
            </a:pPr>
            <a:r>
              <a:rPr lang="en-US" sz="1800" dirty="0"/>
              <a:t>(b) for carrying on in India a business or vocation in India, or</a:t>
            </a:r>
          </a:p>
          <a:p>
            <a:pPr marL="1081088" indent="-360363">
              <a:buNone/>
            </a:pPr>
            <a:r>
              <a:rPr lang="en-US" sz="1800" dirty="0"/>
              <a:t>(c) for any other purpose, in such circumstances as would indicate his intention to stay in India for an uncertain period;</a:t>
            </a:r>
          </a:p>
          <a:p>
            <a:pPr marL="357188" indent="0">
              <a:buNone/>
            </a:pPr>
            <a:endParaRPr lang="en-US" sz="15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35</a:t>
            </a:fld>
            <a:endParaRPr 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69908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Residential Status – Other Person</a:t>
            </a:r>
          </a:p>
        </p:txBody>
      </p:sp>
      <p:sp>
        <p:nvSpPr>
          <p:cNvPr id="8198" name="Rectangle 5"/>
          <p:cNvSpPr>
            <a:spLocks noGrp="1" noChangeArrowheads="1"/>
          </p:cNvSpPr>
          <p:nvPr>
            <p:ph idx="1"/>
          </p:nvPr>
        </p:nvSpPr>
        <p:spPr>
          <a:xfrm>
            <a:off x="646111" y="1515889"/>
            <a:ext cx="8946541" cy="4195481"/>
          </a:xfrm>
        </p:spPr>
        <p:txBody>
          <a:bodyPr/>
          <a:lstStyle/>
          <a:p>
            <a:endParaRPr lang="en-US" sz="1400" dirty="0"/>
          </a:p>
          <a:p>
            <a:pPr marL="0" indent="0">
              <a:buNone/>
            </a:pPr>
            <a:r>
              <a:rPr lang="en-US" sz="2200" dirty="0"/>
              <a:t>As per Sec 2(v) person resident in India means</a:t>
            </a:r>
          </a:p>
          <a:p>
            <a:r>
              <a:rPr lang="en-US" sz="2200" dirty="0"/>
              <a:t>any person or body corporate registered or incorporated in India,</a:t>
            </a:r>
          </a:p>
          <a:p>
            <a:r>
              <a:rPr lang="en-US" sz="2200" dirty="0"/>
              <a:t>an office, branch or agency in India owned or controlled by a person resident outside India,</a:t>
            </a:r>
          </a:p>
          <a:p>
            <a:r>
              <a:rPr lang="en-US" sz="2200" dirty="0"/>
              <a:t>an office, branch or agency outside India owned or controlled by a person resident in India;</a:t>
            </a:r>
          </a:p>
          <a:p>
            <a:endParaRPr lang="en-US" sz="15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36</a:t>
            </a:fld>
            <a:endParaRPr 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4258860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5"/>
          <p:cNvSpPr>
            <a:spLocks noGrp="1"/>
          </p:cNvSpPr>
          <p:nvPr>
            <p:ph type="sldNum" sz="quarter" idx="12"/>
          </p:nvPr>
        </p:nvSpPr>
        <p:spPr>
          <a:xfrm>
            <a:off x="9478205" y="576847"/>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fld id="{DABA7875-F741-4735-B3C5-E270A42ED512}" type="slidenum">
              <a:rPr lang="en-US" altLang="en-US" sz="2800">
                <a:solidFill>
                  <a:schemeClr val="tx1">
                    <a:tint val="75000"/>
                  </a:schemeClr>
                </a:solidFill>
                <a:latin typeface="+mn-lt"/>
              </a:rPr>
              <a:pPr/>
              <a:t>37</a:t>
            </a:fld>
            <a:endParaRPr lang="en-US" altLang="en-US" sz="2800" dirty="0">
              <a:solidFill>
                <a:schemeClr val="tx1">
                  <a:tint val="75000"/>
                </a:schemeClr>
              </a:solidFill>
              <a:latin typeface="+mn-lt"/>
            </a:endParaRPr>
          </a:p>
        </p:txBody>
      </p:sp>
      <p:sp>
        <p:nvSpPr>
          <p:cNvPr id="8194" name="Rectangle 2"/>
          <p:cNvSpPr>
            <a:spLocks noGrp="1" noChangeArrowheads="1"/>
          </p:cNvSpPr>
          <p:nvPr>
            <p:ph type="title" idx="4294967295"/>
          </p:nvPr>
        </p:nvSpPr>
        <p:spPr>
          <a:xfrm>
            <a:off x="1801813" y="306388"/>
            <a:ext cx="10390187" cy="484187"/>
          </a:xfrm>
        </p:spPr>
        <p:txBody>
          <a:bodyPr/>
          <a:lstStyle/>
          <a:p>
            <a:r>
              <a:rPr lang="en-US" altLang="en-US" sz="3200" dirty="0"/>
              <a:t>Definition of Resident – Sec 6 of I. T. Act</a:t>
            </a:r>
          </a:p>
        </p:txBody>
      </p:sp>
      <p:sp>
        <p:nvSpPr>
          <p:cNvPr id="4" name="Rounded Rectangle 3"/>
          <p:cNvSpPr/>
          <p:nvPr/>
        </p:nvSpPr>
        <p:spPr bwMode="auto">
          <a:xfrm>
            <a:off x="4267200" y="1022601"/>
            <a:ext cx="2819400" cy="43723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IN" sz="1400" dirty="0">
                <a:solidFill>
                  <a:srgbClr val="000000"/>
                </a:solidFill>
              </a:rPr>
              <a:t>Individual</a:t>
            </a:r>
          </a:p>
        </p:txBody>
      </p:sp>
      <p:sp>
        <p:nvSpPr>
          <p:cNvPr id="9" name="Rounded Rectangle 8"/>
          <p:cNvSpPr/>
          <p:nvPr/>
        </p:nvSpPr>
        <p:spPr bwMode="auto">
          <a:xfrm>
            <a:off x="563476" y="1891086"/>
            <a:ext cx="2509253" cy="72349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1400" dirty="0">
                <a:solidFill>
                  <a:srgbClr val="000000"/>
                </a:solidFill>
              </a:rPr>
              <a:t>Stay ≥ 60 days in CY &amp; 365</a:t>
            </a:r>
          </a:p>
          <a:p>
            <a:pPr fontAlgn="base">
              <a:spcBef>
                <a:spcPct val="0"/>
              </a:spcBef>
              <a:spcAft>
                <a:spcPct val="0"/>
              </a:spcAft>
            </a:pPr>
            <a:r>
              <a:rPr lang="en-US" sz="1400" dirty="0">
                <a:solidFill>
                  <a:srgbClr val="000000"/>
                </a:solidFill>
              </a:rPr>
              <a:t> days in 4 preceding yrs </a:t>
            </a:r>
          </a:p>
          <a:p>
            <a:pPr fontAlgn="base">
              <a:spcBef>
                <a:spcPct val="0"/>
              </a:spcBef>
              <a:spcAft>
                <a:spcPct val="0"/>
              </a:spcAft>
            </a:pPr>
            <a:r>
              <a:rPr lang="en-IN" sz="1400" dirty="0">
                <a:solidFill>
                  <a:srgbClr val="000000"/>
                </a:solidFill>
              </a:rPr>
              <a:t> </a:t>
            </a:r>
          </a:p>
        </p:txBody>
      </p:sp>
      <p:sp>
        <p:nvSpPr>
          <p:cNvPr id="10" name="Rounded Rectangle 9"/>
          <p:cNvSpPr/>
          <p:nvPr/>
        </p:nvSpPr>
        <p:spPr bwMode="auto">
          <a:xfrm>
            <a:off x="962522" y="2862472"/>
            <a:ext cx="1776667" cy="43723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IN" sz="1400" dirty="0">
                <a:solidFill>
                  <a:srgbClr val="000000"/>
                </a:solidFill>
              </a:rPr>
              <a:t>Stay &lt; 182 days</a:t>
            </a:r>
          </a:p>
        </p:txBody>
      </p:sp>
      <p:sp>
        <p:nvSpPr>
          <p:cNvPr id="11" name="Rounded Rectangle 10"/>
          <p:cNvSpPr/>
          <p:nvPr/>
        </p:nvSpPr>
        <p:spPr bwMode="auto">
          <a:xfrm>
            <a:off x="4267200" y="1872127"/>
            <a:ext cx="2819400" cy="852541"/>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IN" sz="1400" dirty="0">
                <a:solidFill>
                  <a:srgbClr val="000000"/>
                </a:solidFill>
              </a:rPr>
              <a:t>COI irrespective of their stay</a:t>
            </a:r>
          </a:p>
          <a:p>
            <a:pPr fontAlgn="base">
              <a:spcBef>
                <a:spcPct val="0"/>
              </a:spcBef>
              <a:spcAft>
                <a:spcPct val="0"/>
              </a:spcAft>
            </a:pPr>
            <a:r>
              <a:rPr lang="en-IN" sz="1400" dirty="0">
                <a:solidFill>
                  <a:srgbClr val="000000"/>
                </a:solidFill>
              </a:rPr>
              <a:t> in India (does not apply to resi-</a:t>
            </a:r>
          </a:p>
          <a:p>
            <a:pPr fontAlgn="base">
              <a:spcBef>
                <a:spcPct val="0"/>
              </a:spcBef>
              <a:spcAft>
                <a:spcPct val="0"/>
              </a:spcAft>
            </a:pPr>
            <a:r>
              <a:rPr lang="en-IN" sz="1400" dirty="0">
                <a:solidFill>
                  <a:srgbClr val="000000"/>
                </a:solidFill>
              </a:rPr>
              <a:t>dent under clause 1</a:t>
            </a:r>
          </a:p>
          <a:p>
            <a:pPr fontAlgn="base">
              <a:spcBef>
                <a:spcPct val="0"/>
              </a:spcBef>
              <a:spcAft>
                <a:spcPct val="0"/>
              </a:spcAft>
            </a:pPr>
            <a:endParaRPr lang="en-IN" sz="1400" dirty="0">
              <a:solidFill>
                <a:srgbClr val="000000"/>
              </a:solidFill>
            </a:endParaRPr>
          </a:p>
        </p:txBody>
      </p:sp>
      <p:sp>
        <p:nvSpPr>
          <p:cNvPr id="12" name="Rounded Rectangle 11"/>
          <p:cNvSpPr/>
          <p:nvPr/>
        </p:nvSpPr>
        <p:spPr bwMode="auto">
          <a:xfrm>
            <a:off x="8730247" y="1919076"/>
            <a:ext cx="2819400" cy="438041"/>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IN" sz="1400" dirty="0">
                <a:solidFill>
                  <a:srgbClr val="000000"/>
                </a:solidFill>
              </a:rPr>
              <a:t>Stay ≥ 182 days</a:t>
            </a:r>
          </a:p>
        </p:txBody>
      </p:sp>
      <p:cxnSp>
        <p:nvCxnSpPr>
          <p:cNvPr id="6" name="Straight Connector 5"/>
          <p:cNvCxnSpPr>
            <a:stCxn id="4" idx="2"/>
          </p:cNvCxnSpPr>
          <p:nvPr/>
        </p:nvCxnSpPr>
        <p:spPr bwMode="auto">
          <a:xfrm>
            <a:off x="5676900" y="1459831"/>
            <a:ext cx="0" cy="17646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8" name="Straight Connector 7"/>
          <p:cNvCxnSpPr/>
          <p:nvPr/>
        </p:nvCxnSpPr>
        <p:spPr bwMode="auto">
          <a:xfrm>
            <a:off x="1791369" y="1639001"/>
            <a:ext cx="8521031" cy="2937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4" name="Straight Arrow Connector 13"/>
          <p:cNvCxnSpPr/>
          <p:nvPr/>
        </p:nvCxnSpPr>
        <p:spPr bwMode="auto">
          <a:xfrm>
            <a:off x="1780671" y="1636295"/>
            <a:ext cx="0" cy="203749"/>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6" name="Straight Arrow Connector 15"/>
          <p:cNvCxnSpPr/>
          <p:nvPr/>
        </p:nvCxnSpPr>
        <p:spPr bwMode="auto">
          <a:xfrm>
            <a:off x="10312400" y="1706085"/>
            <a:ext cx="0" cy="180908"/>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22" name="Straight Arrow Connector 21"/>
          <p:cNvCxnSpPr/>
          <p:nvPr/>
        </p:nvCxnSpPr>
        <p:spPr bwMode="auto">
          <a:xfrm>
            <a:off x="5686924" y="1660359"/>
            <a:ext cx="0" cy="203749"/>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9" name="Straight Arrow Connector 18"/>
          <p:cNvCxnSpPr>
            <a:stCxn id="9" idx="2"/>
          </p:cNvCxnSpPr>
          <p:nvPr/>
        </p:nvCxnSpPr>
        <p:spPr bwMode="auto">
          <a:xfrm>
            <a:off x="1818103" y="2614578"/>
            <a:ext cx="6683" cy="23328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20" name="TextBox 19"/>
          <p:cNvSpPr txBox="1"/>
          <p:nvPr/>
        </p:nvSpPr>
        <p:spPr>
          <a:xfrm>
            <a:off x="1921459" y="2590867"/>
            <a:ext cx="545432" cy="307777"/>
          </a:xfrm>
          <a:prstGeom prst="rect">
            <a:avLst/>
          </a:prstGeom>
          <a:noFill/>
        </p:spPr>
        <p:txBody>
          <a:bodyPr wrap="square" rtlCol="0">
            <a:spAutoFit/>
          </a:bodyPr>
          <a:lstStyle/>
          <a:p>
            <a:r>
              <a:rPr lang="en-IN" sz="1400" b="1" dirty="0">
                <a:solidFill>
                  <a:schemeClr val="accent2"/>
                </a:solidFill>
              </a:rPr>
              <a:t>Yes</a:t>
            </a:r>
          </a:p>
        </p:txBody>
      </p:sp>
      <p:cxnSp>
        <p:nvCxnSpPr>
          <p:cNvPr id="28" name="Straight Arrow Connector 27"/>
          <p:cNvCxnSpPr/>
          <p:nvPr/>
        </p:nvCxnSpPr>
        <p:spPr bwMode="auto">
          <a:xfrm flipH="1">
            <a:off x="1780671" y="3304706"/>
            <a:ext cx="10698" cy="327673"/>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48" name="Straight Arrow Connector 47"/>
          <p:cNvCxnSpPr/>
          <p:nvPr/>
        </p:nvCxnSpPr>
        <p:spPr bwMode="auto">
          <a:xfrm>
            <a:off x="10319083" y="2346928"/>
            <a:ext cx="8020" cy="447317"/>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73" name="TextBox 72"/>
          <p:cNvSpPr txBox="1"/>
          <p:nvPr/>
        </p:nvSpPr>
        <p:spPr>
          <a:xfrm>
            <a:off x="10313235" y="2422340"/>
            <a:ext cx="545432" cy="307777"/>
          </a:xfrm>
          <a:prstGeom prst="rect">
            <a:avLst/>
          </a:prstGeom>
          <a:noFill/>
        </p:spPr>
        <p:txBody>
          <a:bodyPr wrap="square" rtlCol="0">
            <a:spAutoFit/>
          </a:bodyPr>
          <a:lstStyle/>
          <a:p>
            <a:r>
              <a:rPr lang="en-IN" sz="1400" b="1" dirty="0">
                <a:solidFill>
                  <a:schemeClr val="accent2"/>
                </a:solidFill>
              </a:rPr>
              <a:t>Yes</a:t>
            </a:r>
          </a:p>
        </p:txBody>
      </p:sp>
      <p:sp>
        <p:nvSpPr>
          <p:cNvPr id="91" name="Rounded Rectangle 90"/>
          <p:cNvSpPr/>
          <p:nvPr/>
        </p:nvSpPr>
        <p:spPr bwMode="auto">
          <a:xfrm>
            <a:off x="4921943" y="4847316"/>
            <a:ext cx="1721854" cy="384937"/>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IN" sz="1400" dirty="0">
                <a:solidFill>
                  <a:srgbClr val="000000"/>
                </a:solidFill>
              </a:rPr>
              <a:t>Res outside India?</a:t>
            </a:r>
          </a:p>
        </p:txBody>
      </p:sp>
      <p:sp>
        <p:nvSpPr>
          <p:cNvPr id="52" name="TextBox 51"/>
          <p:cNvSpPr txBox="1"/>
          <p:nvPr/>
        </p:nvSpPr>
        <p:spPr>
          <a:xfrm>
            <a:off x="1921459" y="3323530"/>
            <a:ext cx="545432" cy="307777"/>
          </a:xfrm>
          <a:prstGeom prst="rect">
            <a:avLst/>
          </a:prstGeom>
          <a:noFill/>
        </p:spPr>
        <p:txBody>
          <a:bodyPr wrap="square" rtlCol="0">
            <a:spAutoFit/>
          </a:bodyPr>
          <a:lstStyle/>
          <a:p>
            <a:r>
              <a:rPr lang="en-IN" sz="1400" b="1" dirty="0">
                <a:solidFill>
                  <a:schemeClr val="accent2"/>
                </a:solidFill>
              </a:rPr>
              <a:t>Yes</a:t>
            </a:r>
          </a:p>
        </p:txBody>
      </p:sp>
      <p:cxnSp>
        <p:nvCxnSpPr>
          <p:cNvPr id="7" name="Straight Connector 6"/>
          <p:cNvCxnSpPr/>
          <p:nvPr/>
        </p:nvCxnSpPr>
        <p:spPr bwMode="auto">
          <a:xfrm>
            <a:off x="537409" y="3621341"/>
            <a:ext cx="2451903" cy="44352"/>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9" name="Straight Arrow Connector 58"/>
          <p:cNvCxnSpPr/>
          <p:nvPr/>
        </p:nvCxnSpPr>
        <p:spPr bwMode="auto">
          <a:xfrm flipH="1">
            <a:off x="529388" y="3634923"/>
            <a:ext cx="8021" cy="308922"/>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62" name="Straight Arrow Connector 61"/>
          <p:cNvCxnSpPr/>
          <p:nvPr/>
        </p:nvCxnSpPr>
        <p:spPr bwMode="auto">
          <a:xfrm flipH="1">
            <a:off x="1772650" y="3647776"/>
            <a:ext cx="8021" cy="308922"/>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63" name="Straight Arrow Connector 62"/>
          <p:cNvCxnSpPr/>
          <p:nvPr/>
        </p:nvCxnSpPr>
        <p:spPr bwMode="auto">
          <a:xfrm flipH="1">
            <a:off x="2982825" y="3654439"/>
            <a:ext cx="8021" cy="308922"/>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65" name="Rounded Rectangle 64"/>
          <p:cNvSpPr/>
          <p:nvPr/>
        </p:nvSpPr>
        <p:spPr bwMode="auto">
          <a:xfrm>
            <a:off x="130337" y="3980521"/>
            <a:ext cx="858603" cy="43915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IN" sz="1400" dirty="0">
                <a:solidFill>
                  <a:srgbClr val="000000"/>
                </a:solidFill>
              </a:rPr>
              <a:t>COI/Emp</a:t>
            </a:r>
          </a:p>
        </p:txBody>
      </p:sp>
      <p:sp>
        <p:nvSpPr>
          <p:cNvPr id="66" name="Rounded Rectangle 65"/>
          <p:cNvSpPr/>
          <p:nvPr/>
        </p:nvSpPr>
        <p:spPr bwMode="auto">
          <a:xfrm>
            <a:off x="1405688" y="3972859"/>
            <a:ext cx="885014" cy="43915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IN" sz="1400" dirty="0">
                <a:solidFill>
                  <a:srgbClr val="000000"/>
                </a:solidFill>
              </a:rPr>
              <a:t>COI visit</a:t>
            </a:r>
          </a:p>
        </p:txBody>
      </p:sp>
      <p:sp>
        <p:nvSpPr>
          <p:cNvPr id="67" name="Rounded Rectangle 66"/>
          <p:cNvSpPr/>
          <p:nvPr/>
        </p:nvSpPr>
        <p:spPr bwMode="auto">
          <a:xfrm>
            <a:off x="2566078" y="4016579"/>
            <a:ext cx="832184" cy="43915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IN" sz="1400" dirty="0">
                <a:solidFill>
                  <a:srgbClr val="000000"/>
                </a:solidFill>
              </a:rPr>
              <a:t>PIO visit</a:t>
            </a:r>
          </a:p>
        </p:txBody>
      </p:sp>
      <p:cxnSp>
        <p:nvCxnSpPr>
          <p:cNvPr id="25" name="Straight Connector 24"/>
          <p:cNvCxnSpPr>
            <a:stCxn id="65" idx="2"/>
          </p:cNvCxnSpPr>
          <p:nvPr/>
        </p:nvCxnSpPr>
        <p:spPr bwMode="auto">
          <a:xfrm>
            <a:off x="559639" y="4419673"/>
            <a:ext cx="965054" cy="412443"/>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1" name="Straight Connector 30"/>
          <p:cNvCxnSpPr/>
          <p:nvPr/>
        </p:nvCxnSpPr>
        <p:spPr bwMode="auto">
          <a:xfrm>
            <a:off x="1800069" y="4436078"/>
            <a:ext cx="0" cy="591223"/>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6" name="Straight Connector 35"/>
          <p:cNvCxnSpPr>
            <a:stCxn id="67" idx="2"/>
          </p:cNvCxnSpPr>
          <p:nvPr/>
        </p:nvCxnSpPr>
        <p:spPr bwMode="auto">
          <a:xfrm flipH="1">
            <a:off x="2275647" y="4455731"/>
            <a:ext cx="706523" cy="339386"/>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38" name="Rounded Rectangle 37"/>
          <p:cNvSpPr/>
          <p:nvPr/>
        </p:nvSpPr>
        <p:spPr bwMode="auto">
          <a:xfrm>
            <a:off x="983826" y="4832116"/>
            <a:ext cx="1875265" cy="35220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IN" sz="1400" dirty="0">
                <a:solidFill>
                  <a:srgbClr val="000000"/>
                </a:solidFill>
              </a:rPr>
              <a:t>Income &gt; 15 lakhs</a:t>
            </a:r>
          </a:p>
        </p:txBody>
      </p:sp>
      <p:sp>
        <p:nvSpPr>
          <p:cNvPr id="82" name="TextBox 81"/>
          <p:cNvSpPr txBox="1"/>
          <p:nvPr/>
        </p:nvSpPr>
        <p:spPr>
          <a:xfrm>
            <a:off x="1930399" y="5144969"/>
            <a:ext cx="545432" cy="307777"/>
          </a:xfrm>
          <a:prstGeom prst="rect">
            <a:avLst/>
          </a:prstGeom>
          <a:noFill/>
        </p:spPr>
        <p:txBody>
          <a:bodyPr wrap="square" rtlCol="0">
            <a:spAutoFit/>
          </a:bodyPr>
          <a:lstStyle/>
          <a:p>
            <a:r>
              <a:rPr lang="en-IN" sz="1400" b="1" dirty="0">
                <a:solidFill>
                  <a:schemeClr val="accent2"/>
                </a:solidFill>
              </a:rPr>
              <a:t>Yes</a:t>
            </a:r>
          </a:p>
        </p:txBody>
      </p:sp>
      <p:sp>
        <p:nvSpPr>
          <p:cNvPr id="90" name="Rounded Rectangle 89"/>
          <p:cNvSpPr/>
          <p:nvPr/>
        </p:nvSpPr>
        <p:spPr bwMode="auto">
          <a:xfrm>
            <a:off x="970544" y="5436886"/>
            <a:ext cx="1875265" cy="35220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IN" sz="1400" dirty="0">
                <a:solidFill>
                  <a:srgbClr val="000000"/>
                </a:solidFill>
              </a:rPr>
              <a:t>Stay &gt; 119 days</a:t>
            </a:r>
          </a:p>
        </p:txBody>
      </p:sp>
      <p:cxnSp>
        <p:nvCxnSpPr>
          <p:cNvPr id="94" name="Straight Arrow Connector 93"/>
          <p:cNvCxnSpPr/>
          <p:nvPr/>
        </p:nvCxnSpPr>
        <p:spPr bwMode="auto">
          <a:xfrm>
            <a:off x="1810083" y="5173290"/>
            <a:ext cx="6683" cy="23328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79" name="Straight Connector 78"/>
          <p:cNvCxnSpPr/>
          <p:nvPr/>
        </p:nvCxnSpPr>
        <p:spPr bwMode="auto">
          <a:xfrm flipV="1">
            <a:off x="3072729" y="2288603"/>
            <a:ext cx="798893" cy="2839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83" name="Straight Arrow Connector 82"/>
          <p:cNvCxnSpPr/>
          <p:nvPr/>
        </p:nvCxnSpPr>
        <p:spPr bwMode="auto">
          <a:xfrm>
            <a:off x="3871622" y="2288603"/>
            <a:ext cx="27950" cy="2543513"/>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03" name="Rounded Rectangle 102"/>
          <p:cNvSpPr/>
          <p:nvPr/>
        </p:nvSpPr>
        <p:spPr bwMode="auto">
          <a:xfrm>
            <a:off x="3528926" y="4844783"/>
            <a:ext cx="945813" cy="43915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IN" sz="1400" dirty="0">
                <a:solidFill>
                  <a:srgbClr val="000000"/>
                </a:solidFill>
              </a:rPr>
              <a:t>Non Res</a:t>
            </a:r>
          </a:p>
        </p:txBody>
      </p:sp>
      <p:sp>
        <p:nvSpPr>
          <p:cNvPr id="110" name="TextBox 109"/>
          <p:cNvSpPr txBox="1"/>
          <p:nvPr/>
        </p:nvSpPr>
        <p:spPr>
          <a:xfrm>
            <a:off x="8519024" y="4005191"/>
            <a:ext cx="545432" cy="307777"/>
          </a:xfrm>
          <a:prstGeom prst="rect">
            <a:avLst/>
          </a:prstGeom>
          <a:noFill/>
        </p:spPr>
        <p:txBody>
          <a:bodyPr wrap="square" rtlCol="0">
            <a:spAutoFit/>
          </a:bodyPr>
          <a:lstStyle/>
          <a:p>
            <a:r>
              <a:rPr lang="en-IN" sz="1400" b="1" dirty="0">
                <a:solidFill>
                  <a:schemeClr val="accent2"/>
                </a:solidFill>
              </a:rPr>
              <a:t>No</a:t>
            </a:r>
          </a:p>
        </p:txBody>
      </p:sp>
      <p:sp>
        <p:nvSpPr>
          <p:cNvPr id="111" name="TextBox 110"/>
          <p:cNvSpPr txBox="1"/>
          <p:nvPr/>
        </p:nvSpPr>
        <p:spPr>
          <a:xfrm>
            <a:off x="3184222" y="1991025"/>
            <a:ext cx="545432" cy="307777"/>
          </a:xfrm>
          <a:prstGeom prst="rect">
            <a:avLst/>
          </a:prstGeom>
          <a:noFill/>
        </p:spPr>
        <p:txBody>
          <a:bodyPr wrap="square" rtlCol="0">
            <a:spAutoFit/>
          </a:bodyPr>
          <a:lstStyle/>
          <a:p>
            <a:r>
              <a:rPr lang="en-IN" sz="1400" b="1" dirty="0">
                <a:solidFill>
                  <a:schemeClr val="accent2"/>
                </a:solidFill>
              </a:rPr>
              <a:t>No</a:t>
            </a:r>
          </a:p>
        </p:txBody>
      </p:sp>
      <p:cxnSp>
        <p:nvCxnSpPr>
          <p:cNvPr id="109" name="Straight Arrow Connector 108"/>
          <p:cNvCxnSpPr>
            <a:stCxn id="38" idx="3"/>
            <a:endCxn id="103" idx="1"/>
          </p:cNvCxnSpPr>
          <p:nvPr/>
        </p:nvCxnSpPr>
        <p:spPr bwMode="auto">
          <a:xfrm>
            <a:off x="2859091" y="5008221"/>
            <a:ext cx="669835" cy="56138"/>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16" name="Rounded Rectangle 115"/>
          <p:cNvSpPr/>
          <p:nvPr/>
        </p:nvSpPr>
        <p:spPr bwMode="auto">
          <a:xfrm>
            <a:off x="4921943" y="5450331"/>
            <a:ext cx="1875265" cy="35220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IN" sz="1400" dirty="0">
                <a:solidFill>
                  <a:srgbClr val="000000"/>
                </a:solidFill>
              </a:rPr>
              <a:t>Income &gt; 15 lakhs</a:t>
            </a:r>
          </a:p>
        </p:txBody>
      </p:sp>
      <p:cxnSp>
        <p:nvCxnSpPr>
          <p:cNvPr id="114" name="Straight Arrow Connector 113"/>
          <p:cNvCxnSpPr>
            <a:stCxn id="11" idx="2"/>
          </p:cNvCxnSpPr>
          <p:nvPr/>
        </p:nvCxnSpPr>
        <p:spPr bwMode="auto">
          <a:xfrm>
            <a:off x="5676900" y="2724668"/>
            <a:ext cx="77031" cy="2120115"/>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19" name="Straight Arrow Connector 118"/>
          <p:cNvCxnSpPr/>
          <p:nvPr/>
        </p:nvCxnSpPr>
        <p:spPr bwMode="auto">
          <a:xfrm>
            <a:off x="5780501" y="5229438"/>
            <a:ext cx="6683" cy="23328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20" name="Rounded Rectangle 119"/>
          <p:cNvSpPr/>
          <p:nvPr/>
        </p:nvSpPr>
        <p:spPr bwMode="auto">
          <a:xfrm>
            <a:off x="9438769" y="2814665"/>
            <a:ext cx="1776667" cy="43723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IN" sz="1400" dirty="0">
                <a:solidFill>
                  <a:srgbClr val="000000"/>
                </a:solidFill>
              </a:rPr>
              <a:t>Resident (R)</a:t>
            </a:r>
          </a:p>
        </p:txBody>
      </p:sp>
      <p:sp>
        <p:nvSpPr>
          <p:cNvPr id="121" name="Rounded Rectangle 120"/>
          <p:cNvSpPr/>
          <p:nvPr/>
        </p:nvSpPr>
        <p:spPr bwMode="auto">
          <a:xfrm>
            <a:off x="9064456" y="3894612"/>
            <a:ext cx="2509253" cy="83671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IN" sz="1400" dirty="0">
                <a:solidFill>
                  <a:srgbClr val="000000"/>
                </a:solidFill>
              </a:rPr>
              <a:t>NR for 9/10yrs or stay</a:t>
            </a:r>
          </a:p>
          <a:p>
            <a:pPr algn="ctr" fontAlgn="base">
              <a:spcBef>
                <a:spcPct val="0"/>
              </a:spcBef>
              <a:spcAft>
                <a:spcPct val="0"/>
              </a:spcAft>
            </a:pPr>
            <a:r>
              <a:rPr lang="en-IN" sz="1400" dirty="0">
                <a:solidFill>
                  <a:srgbClr val="000000"/>
                </a:solidFill>
              </a:rPr>
              <a:t>In India for ≤ 729 days in 7 </a:t>
            </a:r>
          </a:p>
          <a:p>
            <a:pPr algn="ctr" fontAlgn="base">
              <a:spcBef>
                <a:spcPct val="0"/>
              </a:spcBef>
              <a:spcAft>
                <a:spcPct val="0"/>
              </a:spcAft>
            </a:pPr>
            <a:r>
              <a:rPr lang="en-IN" sz="1400" dirty="0">
                <a:solidFill>
                  <a:srgbClr val="000000"/>
                </a:solidFill>
              </a:rPr>
              <a:t>Pre FY?</a:t>
            </a:r>
          </a:p>
          <a:p>
            <a:pPr algn="ctr" fontAlgn="base">
              <a:spcBef>
                <a:spcPct val="0"/>
              </a:spcBef>
              <a:spcAft>
                <a:spcPct val="0"/>
              </a:spcAft>
            </a:pPr>
            <a:endParaRPr lang="en-IN" sz="1400" dirty="0">
              <a:solidFill>
                <a:srgbClr val="000000"/>
              </a:solidFill>
            </a:endParaRPr>
          </a:p>
        </p:txBody>
      </p:sp>
      <p:cxnSp>
        <p:nvCxnSpPr>
          <p:cNvPr id="122" name="Straight Arrow Connector 121"/>
          <p:cNvCxnSpPr/>
          <p:nvPr/>
        </p:nvCxnSpPr>
        <p:spPr bwMode="auto">
          <a:xfrm>
            <a:off x="10295690" y="3225904"/>
            <a:ext cx="0" cy="65599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24" name="Rounded Rectangle 123"/>
          <p:cNvSpPr/>
          <p:nvPr/>
        </p:nvSpPr>
        <p:spPr bwMode="auto">
          <a:xfrm>
            <a:off x="7387552" y="4093392"/>
            <a:ext cx="945813" cy="43915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IN" sz="1400" dirty="0">
                <a:solidFill>
                  <a:srgbClr val="000000"/>
                </a:solidFill>
              </a:rPr>
              <a:t>ROR</a:t>
            </a:r>
          </a:p>
        </p:txBody>
      </p:sp>
      <p:cxnSp>
        <p:nvCxnSpPr>
          <p:cNvPr id="118" name="Straight Arrow Connector 117"/>
          <p:cNvCxnSpPr>
            <a:stCxn id="121" idx="1"/>
          </p:cNvCxnSpPr>
          <p:nvPr/>
        </p:nvCxnSpPr>
        <p:spPr bwMode="auto">
          <a:xfrm flipH="1">
            <a:off x="8309811" y="4312968"/>
            <a:ext cx="754645"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27" name="TextBox 126"/>
          <p:cNvSpPr txBox="1"/>
          <p:nvPr/>
        </p:nvSpPr>
        <p:spPr>
          <a:xfrm>
            <a:off x="2969507" y="4678227"/>
            <a:ext cx="545432" cy="307777"/>
          </a:xfrm>
          <a:prstGeom prst="rect">
            <a:avLst/>
          </a:prstGeom>
          <a:noFill/>
        </p:spPr>
        <p:txBody>
          <a:bodyPr wrap="square" rtlCol="0">
            <a:spAutoFit/>
          </a:bodyPr>
          <a:lstStyle/>
          <a:p>
            <a:r>
              <a:rPr lang="en-IN" sz="1400" b="1" dirty="0">
                <a:solidFill>
                  <a:schemeClr val="accent2"/>
                </a:solidFill>
              </a:rPr>
              <a:t>No</a:t>
            </a:r>
          </a:p>
        </p:txBody>
      </p:sp>
      <p:cxnSp>
        <p:nvCxnSpPr>
          <p:cNvPr id="128" name="Straight Arrow Connector 127"/>
          <p:cNvCxnSpPr/>
          <p:nvPr/>
        </p:nvCxnSpPr>
        <p:spPr bwMode="auto">
          <a:xfrm>
            <a:off x="10319084" y="4731324"/>
            <a:ext cx="8018" cy="1333418"/>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30" name="Straight Arrow Connector 129"/>
          <p:cNvCxnSpPr/>
          <p:nvPr/>
        </p:nvCxnSpPr>
        <p:spPr bwMode="auto">
          <a:xfrm>
            <a:off x="5787184" y="5805613"/>
            <a:ext cx="6683" cy="23328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31" name="Straight Arrow Connector 130"/>
          <p:cNvCxnSpPr/>
          <p:nvPr/>
        </p:nvCxnSpPr>
        <p:spPr bwMode="auto">
          <a:xfrm>
            <a:off x="1810083" y="5805228"/>
            <a:ext cx="6683" cy="23328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25" name="Rounded Rectangle 124"/>
          <p:cNvSpPr/>
          <p:nvPr/>
        </p:nvSpPr>
        <p:spPr bwMode="auto">
          <a:xfrm>
            <a:off x="1219200" y="6068165"/>
            <a:ext cx="9801726" cy="42297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IN" sz="2000" dirty="0">
                <a:solidFill>
                  <a:srgbClr val="000000"/>
                </a:solidFill>
              </a:rPr>
              <a:t>RNOR</a:t>
            </a:r>
          </a:p>
        </p:txBody>
      </p:sp>
      <p:sp>
        <p:nvSpPr>
          <p:cNvPr id="134" name="TextBox 133"/>
          <p:cNvSpPr txBox="1"/>
          <p:nvPr/>
        </p:nvSpPr>
        <p:spPr>
          <a:xfrm>
            <a:off x="10371218" y="5301816"/>
            <a:ext cx="545432" cy="307777"/>
          </a:xfrm>
          <a:prstGeom prst="rect">
            <a:avLst/>
          </a:prstGeom>
          <a:noFill/>
        </p:spPr>
        <p:txBody>
          <a:bodyPr wrap="square" rtlCol="0">
            <a:spAutoFit/>
          </a:bodyPr>
          <a:lstStyle/>
          <a:p>
            <a:r>
              <a:rPr lang="en-IN" sz="1400" b="1" dirty="0">
                <a:solidFill>
                  <a:schemeClr val="accent2"/>
                </a:solidFill>
              </a:rPr>
              <a:t>Yes</a:t>
            </a:r>
          </a:p>
        </p:txBody>
      </p:sp>
      <p:cxnSp>
        <p:nvCxnSpPr>
          <p:cNvPr id="135" name="Straight Arrow Connector 134"/>
          <p:cNvCxnSpPr/>
          <p:nvPr/>
        </p:nvCxnSpPr>
        <p:spPr bwMode="auto">
          <a:xfrm flipH="1">
            <a:off x="4513955" y="5065641"/>
            <a:ext cx="351564" cy="4213"/>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43" name="TextBox 142"/>
          <p:cNvSpPr txBox="1"/>
          <p:nvPr/>
        </p:nvSpPr>
        <p:spPr>
          <a:xfrm>
            <a:off x="4429426" y="4731324"/>
            <a:ext cx="545432" cy="307777"/>
          </a:xfrm>
          <a:prstGeom prst="rect">
            <a:avLst/>
          </a:prstGeom>
          <a:noFill/>
        </p:spPr>
        <p:txBody>
          <a:bodyPr wrap="square" rtlCol="0">
            <a:spAutoFit/>
          </a:bodyPr>
          <a:lstStyle/>
          <a:p>
            <a:r>
              <a:rPr lang="en-IN" sz="1400" b="1" dirty="0">
                <a:solidFill>
                  <a:schemeClr val="accent2"/>
                </a:solidFill>
              </a:rPr>
              <a:t>Yes</a:t>
            </a:r>
          </a:p>
        </p:txBody>
      </p:sp>
      <p:sp>
        <p:nvSpPr>
          <p:cNvPr id="144" name="TextBox 143"/>
          <p:cNvSpPr txBox="1"/>
          <p:nvPr/>
        </p:nvSpPr>
        <p:spPr>
          <a:xfrm>
            <a:off x="1890962" y="5765599"/>
            <a:ext cx="545432" cy="307777"/>
          </a:xfrm>
          <a:prstGeom prst="rect">
            <a:avLst/>
          </a:prstGeom>
          <a:noFill/>
        </p:spPr>
        <p:txBody>
          <a:bodyPr wrap="square" rtlCol="0">
            <a:spAutoFit/>
          </a:bodyPr>
          <a:lstStyle/>
          <a:p>
            <a:r>
              <a:rPr lang="en-IN" sz="1400" b="1" dirty="0">
                <a:solidFill>
                  <a:schemeClr val="accent2"/>
                </a:solidFill>
              </a:rPr>
              <a:t>Yes</a:t>
            </a:r>
          </a:p>
        </p:txBody>
      </p:sp>
      <p:cxnSp>
        <p:nvCxnSpPr>
          <p:cNvPr id="8203" name="Straight Arrow Connector 8202"/>
          <p:cNvCxnSpPr>
            <a:stCxn id="90" idx="3"/>
          </p:cNvCxnSpPr>
          <p:nvPr/>
        </p:nvCxnSpPr>
        <p:spPr bwMode="auto">
          <a:xfrm flipV="1">
            <a:off x="2845809" y="5298857"/>
            <a:ext cx="883845" cy="31413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48" name="TextBox 147"/>
          <p:cNvSpPr txBox="1"/>
          <p:nvPr/>
        </p:nvSpPr>
        <p:spPr>
          <a:xfrm>
            <a:off x="3136816" y="5436886"/>
            <a:ext cx="545432" cy="307777"/>
          </a:xfrm>
          <a:prstGeom prst="rect">
            <a:avLst/>
          </a:prstGeom>
          <a:noFill/>
        </p:spPr>
        <p:txBody>
          <a:bodyPr wrap="square" rtlCol="0">
            <a:spAutoFit/>
          </a:bodyPr>
          <a:lstStyle/>
          <a:p>
            <a:r>
              <a:rPr lang="en-IN" sz="1400" b="1" dirty="0">
                <a:solidFill>
                  <a:schemeClr val="accent2"/>
                </a:solidFill>
              </a:rPr>
              <a:t>No</a:t>
            </a:r>
          </a:p>
        </p:txBody>
      </p:sp>
      <p:sp>
        <p:nvSpPr>
          <p:cNvPr id="64" name="TextBox 63"/>
          <p:cNvSpPr txBox="1"/>
          <p:nvPr/>
        </p:nvSpPr>
        <p:spPr>
          <a:xfrm>
            <a:off x="5922541" y="5203546"/>
            <a:ext cx="545432" cy="307777"/>
          </a:xfrm>
          <a:prstGeom prst="rect">
            <a:avLst/>
          </a:prstGeom>
          <a:noFill/>
        </p:spPr>
        <p:txBody>
          <a:bodyPr wrap="square" rtlCol="0">
            <a:spAutoFit/>
          </a:bodyPr>
          <a:lstStyle/>
          <a:p>
            <a:r>
              <a:rPr lang="en-IN" sz="1400" b="1" dirty="0">
                <a:solidFill>
                  <a:schemeClr val="accent2"/>
                </a:solidFill>
              </a:rPr>
              <a:t>No</a:t>
            </a:r>
          </a:p>
        </p:txBody>
      </p:sp>
      <p:sp>
        <p:nvSpPr>
          <p:cNvPr id="68" name="TextBox 67"/>
          <p:cNvSpPr txBox="1"/>
          <p:nvPr/>
        </p:nvSpPr>
        <p:spPr>
          <a:xfrm>
            <a:off x="6001118" y="5782664"/>
            <a:ext cx="545432" cy="307777"/>
          </a:xfrm>
          <a:prstGeom prst="rect">
            <a:avLst/>
          </a:prstGeom>
          <a:noFill/>
        </p:spPr>
        <p:txBody>
          <a:bodyPr wrap="square" rtlCol="0">
            <a:spAutoFit/>
          </a:bodyPr>
          <a:lstStyle/>
          <a:p>
            <a:r>
              <a:rPr lang="en-IN" sz="1400" b="1" dirty="0">
                <a:solidFill>
                  <a:schemeClr val="accent2"/>
                </a:solidFill>
              </a:rPr>
              <a:t>Yes</a:t>
            </a:r>
          </a:p>
        </p:txBody>
      </p:sp>
      <p:cxnSp>
        <p:nvCxnSpPr>
          <p:cNvPr id="5" name="Straight Connector 4"/>
          <p:cNvCxnSpPr>
            <a:stCxn id="116" idx="1"/>
          </p:cNvCxnSpPr>
          <p:nvPr/>
        </p:nvCxnSpPr>
        <p:spPr bwMode="auto">
          <a:xfrm flipH="1" flipV="1">
            <a:off x="4216607" y="5626435"/>
            <a:ext cx="705336" cy="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5" name="Straight Arrow Connector 14"/>
          <p:cNvCxnSpPr/>
          <p:nvPr/>
        </p:nvCxnSpPr>
        <p:spPr bwMode="auto">
          <a:xfrm flipV="1">
            <a:off x="4204136" y="5364011"/>
            <a:ext cx="0" cy="259192"/>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69" name="TextBox 68"/>
          <p:cNvSpPr txBox="1"/>
          <p:nvPr/>
        </p:nvSpPr>
        <p:spPr>
          <a:xfrm>
            <a:off x="4310620" y="5623883"/>
            <a:ext cx="545432" cy="307777"/>
          </a:xfrm>
          <a:prstGeom prst="rect">
            <a:avLst/>
          </a:prstGeom>
          <a:noFill/>
        </p:spPr>
        <p:txBody>
          <a:bodyPr wrap="square" rtlCol="0">
            <a:spAutoFit/>
          </a:bodyPr>
          <a:lstStyle/>
          <a:p>
            <a:r>
              <a:rPr lang="en-IN" sz="1400" b="1" dirty="0">
                <a:solidFill>
                  <a:schemeClr val="accent2"/>
                </a:solidFill>
              </a:rPr>
              <a:t>No</a:t>
            </a:r>
          </a:p>
        </p:txBody>
      </p:sp>
      <p:sp>
        <p:nvSpPr>
          <p:cNvPr id="70" name="Date Placeholder 6"/>
          <p:cNvSpPr>
            <a:spLocks noGrp="1"/>
          </p:cNvSpPr>
          <p:nvPr>
            <p:ph type="dt" sz="half" idx="10"/>
          </p:nvPr>
        </p:nvSpPr>
        <p:spPr>
          <a:xfrm>
            <a:off x="378335" y="6593209"/>
            <a:ext cx="990599" cy="304799"/>
          </a:xfrm>
        </p:spPr>
        <p:txBody>
          <a:bodyPr/>
          <a:lstStyle/>
          <a:p>
            <a:pPr>
              <a:defRPr/>
            </a:pPr>
            <a:r>
              <a:rPr lang="en-US" dirty="0">
                <a:solidFill>
                  <a:schemeClr val="tx1"/>
                </a:solidFill>
              </a:rPr>
              <a:t>02-12-2022</a:t>
            </a:r>
          </a:p>
        </p:txBody>
      </p:sp>
      <p:sp>
        <p:nvSpPr>
          <p:cNvPr id="71" name="Footer Placeholder 8"/>
          <p:cNvSpPr>
            <a:spLocks noGrp="1"/>
          </p:cNvSpPr>
          <p:nvPr>
            <p:ph type="ftr" sz="quarter" idx="11"/>
          </p:nvPr>
        </p:nvSpPr>
        <p:spPr>
          <a:xfrm>
            <a:off x="4361776" y="657122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996767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93274" y="533400"/>
            <a:ext cx="7779328" cy="1295400"/>
          </a:xfrm>
          <a:prstGeom prst="rect">
            <a:avLst/>
          </a:prstGeom>
        </p:spPr>
        <p:txBody>
          <a:bodyPr/>
          <a:lstStyle/>
          <a:p>
            <a:pPr eaLnBrk="1" hangingPunct="1">
              <a:defRPr/>
            </a:pPr>
            <a:r>
              <a:rPr lang="en-US" sz="3200" kern="0" dirty="0">
                <a:solidFill>
                  <a:schemeClr val="tx2"/>
                </a:solidFill>
                <a:latin typeface="+mj-lt"/>
                <a:ea typeface="+mj-ea"/>
                <a:cs typeface="+mj-cs"/>
              </a:rPr>
              <a:t>Residential Status under ITA - For Others</a:t>
            </a:r>
          </a:p>
        </p:txBody>
      </p:sp>
      <p:graphicFrame>
        <p:nvGraphicFramePr>
          <p:cNvPr id="5" name="Table 4"/>
          <p:cNvGraphicFramePr>
            <a:graphicFrameLocks noGrp="1"/>
          </p:cNvGraphicFramePr>
          <p:nvPr>
            <p:extLst>
              <p:ext uri="{D42A27DB-BD31-4B8C-83A1-F6EECF244321}">
                <p14:modId xmlns:p14="http://schemas.microsoft.com/office/powerpoint/2010/main" val="1734491878"/>
              </p:ext>
            </p:extLst>
          </p:nvPr>
        </p:nvGraphicFramePr>
        <p:xfrm>
          <a:off x="1752602" y="1828800"/>
          <a:ext cx="7620000" cy="4217328"/>
        </p:xfrm>
        <a:graphic>
          <a:graphicData uri="http://schemas.openxmlformats.org/drawingml/2006/table">
            <a:tbl>
              <a:tblPr/>
              <a:tblGrid>
                <a:gridCol w="1407101">
                  <a:extLst>
                    <a:ext uri="{9D8B030D-6E8A-4147-A177-3AD203B41FA5}">
                      <a16:colId xmlns:a16="http://schemas.microsoft.com/office/drawing/2014/main" val="20000"/>
                    </a:ext>
                  </a:extLst>
                </a:gridCol>
                <a:gridCol w="1758878">
                  <a:extLst>
                    <a:ext uri="{9D8B030D-6E8A-4147-A177-3AD203B41FA5}">
                      <a16:colId xmlns:a16="http://schemas.microsoft.com/office/drawing/2014/main" val="20001"/>
                    </a:ext>
                  </a:extLst>
                </a:gridCol>
                <a:gridCol w="4454021">
                  <a:extLst>
                    <a:ext uri="{9D8B030D-6E8A-4147-A177-3AD203B41FA5}">
                      <a16:colId xmlns:a16="http://schemas.microsoft.com/office/drawing/2014/main" val="20002"/>
                    </a:ext>
                  </a:extLst>
                </a:gridCol>
              </a:tblGrid>
              <a:tr h="538324">
                <a:tc>
                  <a:txBody>
                    <a:bodyPr/>
                    <a:lstStyle/>
                    <a:p>
                      <a:pPr marL="0" marR="0" algn="ctr">
                        <a:lnSpc>
                          <a:spcPct val="115000"/>
                        </a:lnSpc>
                        <a:spcBef>
                          <a:spcPts val="0"/>
                        </a:spcBef>
                        <a:spcAft>
                          <a:spcPts val="0"/>
                        </a:spcAft>
                      </a:pPr>
                      <a:r>
                        <a:rPr lang="en-US" sz="1500" b="1" dirty="0">
                          <a:solidFill>
                            <a:schemeClr val="bg1"/>
                          </a:solidFill>
                          <a:latin typeface="Calibri"/>
                          <a:ea typeface="Calibri"/>
                          <a:cs typeface="Calibri"/>
                        </a:rPr>
                        <a:t>Status</a:t>
                      </a:r>
                      <a:endParaRPr lang="en-US" sz="15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500" b="1" dirty="0">
                          <a:solidFill>
                            <a:schemeClr val="bg1"/>
                          </a:solidFill>
                          <a:latin typeface="Calibri"/>
                          <a:ea typeface="Calibri"/>
                          <a:cs typeface="Arial"/>
                        </a:rPr>
                        <a:t>Assessee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500" b="1" dirty="0">
                          <a:solidFill>
                            <a:schemeClr val="bg1"/>
                          </a:solidFill>
                          <a:latin typeface="Calibri"/>
                          <a:ea typeface="Calibri"/>
                          <a:cs typeface="Calibri"/>
                        </a:rPr>
                        <a:t>Conditions</a:t>
                      </a:r>
                      <a:endParaRPr lang="en-US" sz="15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787132">
                <a:tc>
                  <a:txBody>
                    <a:bodyPr/>
                    <a:lstStyle/>
                    <a:p>
                      <a:pPr marL="0" marR="0" algn="just">
                        <a:lnSpc>
                          <a:spcPct val="115000"/>
                        </a:lnSpc>
                        <a:spcBef>
                          <a:spcPts val="0"/>
                        </a:spcBef>
                        <a:spcAft>
                          <a:spcPts val="0"/>
                        </a:spcAft>
                      </a:pPr>
                      <a:r>
                        <a:rPr lang="en-US" sz="1500" dirty="0">
                          <a:solidFill>
                            <a:schemeClr val="bg1"/>
                          </a:solidFill>
                          <a:latin typeface="Calibri"/>
                          <a:ea typeface="Calibri"/>
                          <a:cs typeface="Calibri"/>
                        </a:rPr>
                        <a:t>Resident</a:t>
                      </a:r>
                    </a:p>
                    <a:p>
                      <a:pPr marL="0" marR="0" algn="just">
                        <a:lnSpc>
                          <a:spcPct val="115000"/>
                        </a:lnSpc>
                        <a:spcBef>
                          <a:spcPts val="0"/>
                        </a:spcBef>
                        <a:spcAft>
                          <a:spcPts val="0"/>
                        </a:spcAft>
                      </a:pPr>
                      <a:r>
                        <a:rPr lang="en-US" sz="1500" dirty="0">
                          <a:solidFill>
                            <a:schemeClr val="bg1"/>
                          </a:solidFill>
                          <a:latin typeface="Calibri"/>
                          <a:ea typeface="Calibri"/>
                          <a:cs typeface="Calibri"/>
                        </a:rPr>
                        <a:t>[S 6(2)]</a:t>
                      </a:r>
                      <a:endParaRPr lang="en-US" sz="15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15000"/>
                        </a:lnSpc>
                        <a:spcBef>
                          <a:spcPts val="0"/>
                        </a:spcBef>
                        <a:spcAft>
                          <a:spcPts val="0"/>
                        </a:spcAft>
                      </a:pPr>
                      <a:r>
                        <a:rPr lang="en-US" sz="1500" dirty="0">
                          <a:solidFill>
                            <a:schemeClr val="bg1"/>
                          </a:solidFill>
                          <a:latin typeface="Calibri"/>
                          <a:ea typeface="Calibri"/>
                          <a:cs typeface="Calibri"/>
                        </a:rPr>
                        <a:t>HUF/Firm/AOP </a:t>
                      </a:r>
                      <a:endParaRPr lang="en-US" sz="15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15000"/>
                        </a:lnSpc>
                        <a:spcBef>
                          <a:spcPts val="0"/>
                        </a:spcBef>
                        <a:spcAft>
                          <a:spcPts val="0"/>
                        </a:spcAft>
                      </a:pPr>
                      <a:r>
                        <a:rPr lang="en-US" sz="1500" dirty="0">
                          <a:solidFill>
                            <a:schemeClr val="bg1"/>
                          </a:solidFill>
                          <a:latin typeface="Calibri"/>
                          <a:ea typeface="Calibri"/>
                          <a:cs typeface="Calibri"/>
                        </a:rPr>
                        <a:t>Resident in India EXCEPT</a:t>
                      </a:r>
                      <a:r>
                        <a:rPr lang="en-US" sz="1500" baseline="0" dirty="0">
                          <a:solidFill>
                            <a:schemeClr val="bg1"/>
                          </a:solidFill>
                          <a:latin typeface="Calibri"/>
                          <a:ea typeface="Calibri"/>
                          <a:cs typeface="Calibri"/>
                        </a:rPr>
                        <a:t> where in that year control &amp; management of its affairs is situated wholly outside India</a:t>
                      </a:r>
                      <a:endParaRPr lang="en-US" sz="15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1311886">
                <a:tc>
                  <a:txBody>
                    <a:bodyPr/>
                    <a:lstStyle/>
                    <a:p>
                      <a:pPr marL="0" marR="0" algn="just">
                        <a:lnSpc>
                          <a:spcPct val="115000"/>
                        </a:lnSpc>
                        <a:spcBef>
                          <a:spcPts val="0"/>
                        </a:spcBef>
                        <a:spcAft>
                          <a:spcPts val="0"/>
                        </a:spcAft>
                      </a:pPr>
                      <a:r>
                        <a:rPr lang="en-US" sz="1500" dirty="0">
                          <a:solidFill>
                            <a:schemeClr val="bg1"/>
                          </a:solidFill>
                          <a:latin typeface="Calibri"/>
                          <a:ea typeface="Calibri"/>
                          <a:cs typeface="Calibri"/>
                        </a:rPr>
                        <a:t>Resident but not </a:t>
                      </a:r>
                    </a:p>
                    <a:p>
                      <a:pPr marL="0" marR="0" algn="just">
                        <a:lnSpc>
                          <a:spcPct val="115000"/>
                        </a:lnSpc>
                        <a:spcBef>
                          <a:spcPts val="0"/>
                        </a:spcBef>
                        <a:spcAft>
                          <a:spcPts val="0"/>
                        </a:spcAft>
                      </a:pPr>
                      <a:r>
                        <a:rPr lang="en-US" sz="1500" dirty="0">
                          <a:solidFill>
                            <a:schemeClr val="bg1"/>
                          </a:solidFill>
                          <a:latin typeface="Calibri"/>
                          <a:ea typeface="Calibri"/>
                          <a:cs typeface="Calibri"/>
                        </a:rPr>
                        <a:t>Ordinary Resident</a:t>
                      </a:r>
                    </a:p>
                    <a:p>
                      <a:pPr marL="0" marR="0" algn="just">
                        <a:lnSpc>
                          <a:spcPct val="115000"/>
                        </a:lnSpc>
                        <a:spcBef>
                          <a:spcPts val="0"/>
                        </a:spcBef>
                        <a:spcAft>
                          <a:spcPts val="0"/>
                        </a:spcAft>
                      </a:pPr>
                      <a:r>
                        <a:rPr lang="en-US" sz="1500" dirty="0">
                          <a:solidFill>
                            <a:schemeClr val="bg1"/>
                          </a:solidFill>
                          <a:latin typeface="Calibri"/>
                          <a:ea typeface="Calibri"/>
                          <a:cs typeface="Arial"/>
                        </a:rPr>
                        <a:t>[S 6(6)(b)]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500" dirty="0">
                          <a:solidFill>
                            <a:schemeClr val="bg1"/>
                          </a:solidFill>
                          <a:latin typeface="Calibri"/>
                          <a:ea typeface="Calibri"/>
                          <a:cs typeface="Calibri"/>
                        </a:rPr>
                        <a:t>HUF </a:t>
                      </a:r>
                      <a:endParaRPr lang="en-US" sz="15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15000"/>
                        </a:lnSpc>
                        <a:spcBef>
                          <a:spcPts val="0"/>
                        </a:spcBef>
                        <a:spcAft>
                          <a:spcPts val="0"/>
                        </a:spcAft>
                      </a:pPr>
                      <a:r>
                        <a:rPr lang="en-US" sz="1500" dirty="0">
                          <a:solidFill>
                            <a:schemeClr val="bg1"/>
                          </a:solidFill>
                          <a:latin typeface="Calibri"/>
                          <a:ea typeface="Calibri"/>
                          <a:cs typeface="Calibri"/>
                        </a:rPr>
                        <a:t>Karta/Manager is</a:t>
                      </a:r>
                      <a:r>
                        <a:rPr lang="en-US" sz="1500" baseline="0" dirty="0">
                          <a:solidFill>
                            <a:schemeClr val="bg1"/>
                          </a:solidFill>
                          <a:latin typeface="Calibri"/>
                          <a:ea typeface="Calibri"/>
                          <a:cs typeface="Calibri"/>
                        </a:rPr>
                        <a:t> present </a:t>
                      </a:r>
                      <a:r>
                        <a:rPr lang="en-US" sz="1500" dirty="0">
                          <a:solidFill>
                            <a:schemeClr val="bg1"/>
                          </a:solidFill>
                          <a:latin typeface="Calibri"/>
                          <a:ea typeface="Calibri"/>
                          <a:cs typeface="Calibri"/>
                        </a:rPr>
                        <a:t>in India for less than 729 days during the preceding seven years </a:t>
                      </a:r>
                      <a:r>
                        <a:rPr lang="en-US" sz="1500" b="1" dirty="0">
                          <a:solidFill>
                            <a:schemeClr val="bg1"/>
                          </a:solidFill>
                          <a:latin typeface="Calibri"/>
                          <a:ea typeface="Calibri"/>
                          <a:cs typeface="Calibri"/>
                        </a:rPr>
                        <a:t>OR</a:t>
                      </a:r>
                      <a:r>
                        <a:rPr lang="en-US" sz="1500" dirty="0">
                          <a:solidFill>
                            <a:schemeClr val="bg1"/>
                          </a:solidFill>
                          <a:latin typeface="Calibri"/>
                          <a:ea typeface="Calibri"/>
                          <a:cs typeface="Calibri"/>
                        </a:rPr>
                        <a:t> who was a non resident in nine out of ten preceding previous years</a:t>
                      </a:r>
                    </a:p>
                    <a:p>
                      <a:pPr marL="0" marR="0" algn="just">
                        <a:lnSpc>
                          <a:spcPct val="115000"/>
                        </a:lnSpc>
                        <a:spcBef>
                          <a:spcPts val="0"/>
                        </a:spcBef>
                        <a:spcAft>
                          <a:spcPts val="0"/>
                        </a:spcAft>
                      </a:pPr>
                      <a:r>
                        <a:rPr lang="en-US" sz="1500" i="1" dirty="0">
                          <a:solidFill>
                            <a:schemeClr val="bg1"/>
                          </a:solidFill>
                          <a:latin typeface="Calibri"/>
                          <a:ea typeface="Calibri"/>
                          <a:cs typeface="Calibri"/>
                        </a:rPr>
                        <a:t>(not a Resident v Non Resident)</a:t>
                      </a:r>
                      <a:endParaRPr lang="en-US" sz="15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1575884">
                <a:tc>
                  <a:txBody>
                    <a:bodyPr/>
                    <a:lstStyle/>
                    <a:p>
                      <a:pPr marL="0" marR="0" algn="just">
                        <a:lnSpc>
                          <a:spcPct val="115000"/>
                        </a:lnSpc>
                        <a:spcBef>
                          <a:spcPts val="0"/>
                        </a:spcBef>
                        <a:spcAft>
                          <a:spcPts val="0"/>
                        </a:spcAft>
                      </a:pPr>
                      <a:r>
                        <a:rPr lang="en-US" sz="1500" dirty="0">
                          <a:solidFill>
                            <a:schemeClr val="bg1"/>
                          </a:solidFill>
                          <a:latin typeface="Calibri"/>
                          <a:ea typeface="Calibri"/>
                          <a:cs typeface="Calibri"/>
                        </a:rPr>
                        <a:t>Resident</a:t>
                      </a:r>
                    </a:p>
                    <a:p>
                      <a:pPr marL="0" marR="0" algn="just">
                        <a:lnSpc>
                          <a:spcPct val="115000"/>
                        </a:lnSpc>
                        <a:spcBef>
                          <a:spcPts val="0"/>
                        </a:spcBef>
                        <a:spcAft>
                          <a:spcPts val="0"/>
                        </a:spcAft>
                      </a:pPr>
                      <a:r>
                        <a:rPr lang="en-US" sz="1500" dirty="0">
                          <a:solidFill>
                            <a:schemeClr val="bg1"/>
                          </a:solidFill>
                          <a:latin typeface="Calibri"/>
                          <a:ea typeface="Calibri"/>
                          <a:cs typeface="Calibri"/>
                        </a:rPr>
                        <a:t>[S 6(3)]</a:t>
                      </a:r>
                      <a:endParaRPr lang="en-US" sz="15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15000"/>
                        </a:lnSpc>
                        <a:spcBef>
                          <a:spcPts val="0"/>
                        </a:spcBef>
                        <a:spcAft>
                          <a:spcPts val="0"/>
                        </a:spcAft>
                      </a:pPr>
                      <a:r>
                        <a:rPr lang="en-US" sz="1500" dirty="0">
                          <a:solidFill>
                            <a:schemeClr val="bg1"/>
                          </a:solidFill>
                          <a:latin typeface="Calibri"/>
                          <a:ea typeface="Calibri"/>
                          <a:cs typeface="Arial"/>
                        </a:rPr>
                        <a:t>Company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15000"/>
                        </a:lnSpc>
                        <a:spcBef>
                          <a:spcPts val="0"/>
                        </a:spcBef>
                        <a:spcAft>
                          <a:spcPts val="0"/>
                        </a:spcAft>
                        <a:buFontTx/>
                        <a:buChar char="-"/>
                      </a:pPr>
                      <a:r>
                        <a:rPr lang="en-US" sz="1500" dirty="0">
                          <a:solidFill>
                            <a:schemeClr val="bg1"/>
                          </a:solidFill>
                          <a:latin typeface="Calibri"/>
                          <a:ea typeface="Calibri"/>
                          <a:cs typeface="Calibri"/>
                        </a:rPr>
                        <a:t>Indian Company</a:t>
                      </a:r>
                    </a:p>
                    <a:p>
                      <a:pPr marL="0" marR="0" algn="just">
                        <a:lnSpc>
                          <a:spcPct val="115000"/>
                        </a:lnSpc>
                        <a:spcBef>
                          <a:spcPts val="0"/>
                        </a:spcBef>
                        <a:spcAft>
                          <a:spcPts val="0"/>
                        </a:spcAft>
                        <a:buFontTx/>
                        <a:buChar char="-"/>
                      </a:pPr>
                      <a:r>
                        <a:rPr lang="en-US" sz="1500" dirty="0">
                          <a:solidFill>
                            <a:schemeClr val="bg1"/>
                          </a:solidFill>
                          <a:latin typeface="Calibri"/>
                          <a:ea typeface="Calibri"/>
                          <a:cs typeface="Calibri"/>
                        </a:rPr>
                        <a:t> Control &amp;</a:t>
                      </a:r>
                      <a:r>
                        <a:rPr lang="en-US" sz="1500" baseline="0" dirty="0">
                          <a:solidFill>
                            <a:schemeClr val="bg1"/>
                          </a:solidFill>
                          <a:latin typeface="Calibri"/>
                          <a:ea typeface="Calibri"/>
                          <a:cs typeface="Calibri"/>
                        </a:rPr>
                        <a:t> Management of its affairs is situated wholly in India</a:t>
                      </a:r>
                      <a:r>
                        <a:rPr lang="en-US" sz="1500" dirty="0">
                          <a:solidFill>
                            <a:schemeClr val="bg1"/>
                          </a:solidFill>
                          <a:latin typeface="Calibri"/>
                          <a:ea typeface="Calibri"/>
                          <a:cs typeface="Calibri"/>
                        </a:rPr>
                        <a:t>  (upto 31.03.2016)</a:t>
                      </a:r>
                    </a:p>
                    <a:p>
                      <a:pPr marL="0" marR="0" algn="just">
                        <a:lnSpc>
                          <a:spcPct val="115000"/>
                        </a:lnSpc>
                        <a:spcBef>
                          <a:spcPts val="0"/>
                        </a:spcBef>
                        <a:spcAft>
                          <a:spcPts val="0"/>
                        </a:spcAft>
                        <a:buFontTx/>
                        <a:buChar char="-"/>
                      </a:pPr>
                      <a:r>
                        <a:rPr lang="en-US" sz="1500" dirty="0">
                          <a:solidFill>
                            <a:schemeClr val="bg1"/>
                          </a:solidFill>
                          <a:latin typeface="Calibri"/>
                          <a:ea typeface="Calibri"/>
                          <a:cs typeface="Calibri"/>
                        </a:rPr>
                        <a:t>Place</a:t>
                      </a:r>
                      <a:r>
                        <a:rPr lang="en-US" sz="1500" baseline="0" dirty="0">
                          <a:solidFill>
                            <a:schemeClr val="bg1"/>
                          </a:solidFill>
                          <a:latin typeface="Calibri"/>
                          <a:ea typeface="Calibri"/>
                          <a:cs typeface="Calibri"/>
                        </a:rPr>
                        <a:t> of Effective Management is in India  (</a:t>
                      </a:r>
                      <a:r>
                        <a:rPr lang="en-US" sz="1500" baseline="0" dirty="0" err="1">
                          <a:solidFill>
                            <a:schemeClr val="bg1"/>
                          </a:solidFill>
                          <a:latin typeface="Calibri"/>
                          <a:ea typeface="Calibri"/>
                          <a:cs typeface="Calibri"/>
                        </a:rPr>
                        <a:t>w.e.f</a:t>
                      </a:r>
                      <a:r>
                        <a:rPr lang="en-US" sz="1500" baseline="0" dirty="0">
                          <a:solidFill>
                            <a:schemeClr val="bg1"/>
                          </a:solidFill>
                          <a:latin typeface="Calibri"/>
                          <a:ea typeface="Calibri"/>
                          <a:cs typeface="Calibri"/>
                        </a:rPr>
                        <a:t> 01.04.2016). C.NO. 8 of 2017 </a:t>
                      </a:r>
                      <a:r>
                        <a:rPr lang="en-US" sz="1500" baseline="0" dirty="0" err="1">
                          <a:solidFill>
                            <a:schemeClr val="bg1"/>
                          </a:solidFill>
                          <a:latin typeface="Calibri"/>
                          <a:ea typeface="Calibri"/>
                          <a:cs typeface="Calibri"/>
                        </a:rPr>
                        <a:t>dt</a:t>
                      </a:r>
                      <a:r>
                        <a:rPr lang="en-US" sz="1500" baseline="0" dirty="0">
                          <a:solidFill>
                            <a:schemeClr val="bg1"/>
                          </a:solidFill>
                          <a:latin typeface="Calibri"/>
                          <a:ea typeface="Calibri"/>
                          <a:cs typeface="Calibri"/>
                        </a:rPr>
                        <a:t> 23 </a:t>
                      </a:r>
                      <a:r>
                        <a:rPr lang="en-US" sz="1500" baseline="0" dirty="0" err="1">
                          <a:solidFill>
                            <a:schemeClr val="bg1"/>
                          </a:solidFill>
                          <a:latin typeface="Calibri"/>
                          <a:ea typeface="Calibri"/>
                          <a:cs typeface="Calibri"/>
                        </a:rPr>
                        <a:t>rd</a:t>
                      </a:r>
                      <a:r>
                        <a:rPr lang="en-US" sz="1500" baseline="0" dirty="0">
                          <a:solidFill>
                            <a:schemeClr val="bg1"/>
                          </a:solidFill>
                          <a:latin typeface="Calibri"/>
                          <a:ea typeface="Calibri"/>
                          <a:cs typeface="Calibri"/>
                        </a:rPr>
                        <a:t> Feb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7" name="Slide Number Placeholder 5"/>
          <p:cNvSpPr>
            <a:spLocks noGrp="1"/>
          </p:cNvSpPr>
          <p:nvPr>
            <p:ph type="sldNum" sz="quarter" idx="12"/>
          </p:nvPr>
        </p:nvSpPr>
        <p:spPr>
          <a:xfrm>
            <a:off x="9478205" y="576847"/>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n-US" altLang="en-US" sz="2800" dirty="0">
                <a:solidFill>
                  <a:schemeClr val="tx1">
                    <a:tint val="75000"/>
                  </a:schemeClr>
                </a:solidFill>
                <a:latin typeface="+mn-lt"/>
              </a:rPr>
              <a:t>38</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957679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Branch in India of Foreign Company</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39</a:t>
            </a:fld>
            <a:endParaRPr lang="en-US" dirty="0"/>
          </a:p>
        </p:txBody>
      </p:sp>
      <p:sp>
        <p:nvSpPr>
          <p:cNvPr id="7" name="Rectangle 3"/>
          <p:cNvSpPr txBox="1">
            <a:spLocks noChangeArrowheads="1"/>
          </p:cNvSpPr>
          <p:nvPr/>
        </p:nvSpPr>
        <p:spPr bwMode="auto">
          <a:xfrm>
            <a:off x="428009" y="1401082"/>
            <a:ext cx="1123603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600" kern="0" dirty="0"/>
              <a:t>POSER: An office, branch or agency in India of a Foreign company is a resident of India. Transactions of Residents or between residents in INR are generally not subject matter of FEMA.</a:t>
            </a:r>
          </a:p>
          <a:p>
            <a:pPr marL="360363" indent="0" eaLnBrk="1" hangingPunct="1">
              <a:buNone/>
            </a:pPr>
            <a:r>
              <a:rPr lang="en-US" altLang="en-US" sz="1600" kern="0" dirty="0"/>
              <a:t>Yet, for a branch / liaison office / project office in India of a foreign company, various stipulations and restrictions are specified under the Foreign Exchange Management (Establishment in India of a branch office or a liaison office or a project office or any other place of business) Regulations, 2016 issued under FEMA Ntf. 22(R). Participants are requested to discuss whether such stipulations and restrictions under FEMA Ntf. 22(R) are justified?</a:t>
            </a:r>
          </a:p>
          <a:p>
            <a:pPr eaLnBrk="1" hangingPunct="1"/>
            <a:endParaRPr lang="en-US" altLang="en-US" sz="1600" kern="0" dirty="0"/>
          </a:p>
          <a:p>
            <a:pPr eaLnBrk="1" hangingPunct="1"/>
            <a:r>
              <a:rPr lang="en-US" altLang="en-US" sz="1600" kern="0" dirty="0"/>
              <a:t>SOLUTION:</a:t>
            </a:r>
          </a:p>
          <a:p>
            <a:pPr marL="720725" eaLnBrk="1" hangingPunct="1">
              <a:buFont typeface="Wingdings" panose="05000000000000000000" pitchFamily="2" charset="2"/>
              <a:buChar char="Ø"/>
            </a:pPr>
            <a:r>
              <a:rPr lang="en-US" altLang="en-US" sz="1600" kern="0" dirty="0"/>
              <a:t>Though transactions between Residents are not sought to be regulated under FEMA, however where ever there is possibilities of dealing in Foreign Exchange or payments are anticipated or receipts are likely, in order to facilitate trade and avoid any transactional breach, Section 6(6) of FEMA gives authority to Reserve Bank to prohibit, restrict,  or  regulate  establishment  in  India  of  a  branch,  office  or  other  place  of  business  by  a  PROI,  for  carrying  on  any  activity  relating  to  such  branch,  office  or  other  place  of business. As a result, Notification 22(R) has been issued which prescribes the various operational aspects.</a:t>
            </a:r>
          </a:p>
          <a:p>
            <a:pPr eaLnBrk="1" hangingPunct="1"/>
            <a:endParaRPr lang="en-US" altLang="en-US" sz="1600" kern="0" dirty="0"/>
          </a:p>
          <a:p>
            <a:pPr marL="0" indent="0" eaLnBrk="1" hangingPunct="1">
              <a:buNone/>
            </a:pPr>
            <a:endParaRPr lang="en-US" altLang="en-US" sz="1600" kern="0" dirty="0"/>
          </a:p>
          <a:p>
            <a:pPr marL="646113" indent="-285750" eaLnBrk="1" hangingPunct="1">
              <a:buFont typeface="Wingdings" panose="05000000000000000000" pitchFamily="2" charset="2"/>
              <a:buChar char="Ø"/>
            </a:pPr>
            <a:endParaRPr lang="en-US" altLang="en-US" sz="1600" kern="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87867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200" dirty="0">
                <a:solidFill>
                  <a:schemeClr val="tx1"/>
                </a:solidFill>
              </a:rPr>
              <a:t>Abbreviations</a:t>
            </a:r>
          </a:p>
        </p:txBody>
      </p:sp>
      <p:sp>
        <p:nvSpPr>
          <p:cNvPr id="4099" name="Content Placeholder 2"/>
          <p:cNvSpPr>
            <a:spLocks noGrp="1"/>
          </p:cNvSpPr>
          <p:nvPr>
            <p:ph idx="1"/>
          </p:nvPr>
        </p:nvSpPr>
        <p:spPr/>
        <p:txBody>
          <a:bodyPr>
            <a:normAutofit fontScale="85000" lnSpcReduction="20000"/>
          </a:bodyPr>
          <a:lstStyle/>
          <a:p>
            <a:r>
              <a:rPr lang="en-US" sz="2000" dirty="0"/>
              <a:t>Authorised Dealer (AD)</a:t>
            </a:r>
          </a:p>
          <a:p>
            <a:r>
              <a:rPr lang="en-US" sz="2000" dirty="0"/>
              <a:t>Capital Account transaction (CAP) </a:t>
            </a:r>
          </a:p>
          <a:p>
            <a:r>
              <a:rPr lang="en-US" sz="2000" dirty="0"/>
              <a:t>Current Account Transaction (CAT)</a:t>
            </a:r>
          </a:p>
          <a:p>
            <a:r>
              <a:rPr lang="en-US" sz="2000" dirty="0"/>
              <a:t>Foreign Currency Non Resident Account (FCNR)</a:t>
            </a:r>
          </a:p>
          <a:p>
            <a:r>
              <a:rPr lang="en-US" sz="2000" dirty="0"/>
              <a:t>Foreign Direct Investment (FDI)</a:t>
            </a:r>
          </a:p>
          <a:p>
            <a:r>
              <a:rPr lang="en-US" sz="2000" dirty="0"/>
              <a:t>Foreign Exchange (FE)</a:t>
            </a:r>
          </a:p>
          <a:p>
            <a:r>
              <a:rPr lang="en-US" sz="2000" dirty="0"/>
              <a:t>Foreign Exchange Management Act (FEMA)</a:t>
            </a:r>
          </a:p>
          <a:p>
            <a:r>
              <a:rPr lang="en-US" sz="2000" dirty="0"/>
              <a:t>Foreign Investment Facilitation Portal (FIFP)</a:t>
            </a:r>
          </a:p>
          <a:p>
            <a:r>
              <a:rPr lang="en-US" sz="2000" dirty="0"/>
              <a:t>Government of India (GOI)</a:t>
            </a:r>
          </a:p>
          <a:p>
            <a:r>
              <a:rPr lang="en-US" sz="2000" dirty="0"/>
              <a:t>Income-tax Act (ITA)</a:t>
            </a:r>
          </a:p>
          <a:p>
            <a:r>
              <a:rPr lang="en-US" sz="2000" dirty="0"/>
              <a:t>Liberalized Remittance Scheme (LRS)</a:t>
            </a:r>
          </a:p>
          <a:p>
            <a:r>
              <a:rPr lang="en-US" sz="2000" dirty="0"/>
              <a:t>Notification No.(Ntf.)</a:t>
            </a:r>
          </a:p>
          <a:p>
            <a:endParaRPr lang="en-US" sz="2000" dirty="0"/>
          </a:p>
        </p:txBody>
      </p:sp>
      <p:sp>
        <p:nvSpPr>
          <p:cNvPr id="4102" name="Slide Number Placeholder 5"/>
          <p:cNvSpPr>
            <a:spLocks noGrp="1"/>
          </p:cNvSpPr>
          <p:nvPr>
            <p:ph type="sldNum" sz="quarter" idx="12"/>
          </p:nvPr>
        </p:nvSpPr>
        <p:spPr/>
        <p:txBody>
          <a:bodyPr/>
          <a:lstStyle/>
          <a:p>
            <a:pPr>
              <a:defRPr/>
            </a:pPr>
            <a:fld id="{A9DD5350-61FC-4A9C-A602-D8B2E212EADA}" type="slidenum">
              <a:rPr lang="en-US" smtClean="0">
                <a:solidFill>
                  <a:schemeClr val="tx1"/>
                </a:solidFill>
              </a:rPr>
              <a:pPr>
                <a:defRPr/>
              </a:pPr>
              <a:t>4</a:t>
            </a:fld>
            <a:endParaRPr lang="en-US" dirty="0">
              <a:solidFill>
                <a:schemeClr val="tx1"/>
              </a:solidFill>
            </a:endParaRPr>
          </a:p>
        </p:txBody>
      </p:sp>
      <p:sp>
        <p:nvSpPr>
          <p:cNvPr id="7"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807598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Foreign Branch of Indian Company</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40</a:t>
            </a:fld>
            <a:endParaRPr lang="en-US" dirty="0"/>
          </a:p>
        </p:txBody>
      </p:sp>
      <p:sp>
        <p:nvSpPr>
          <p:cNvPr id="7" name="Rectangle 3"/>
          <p:cNvSpPr txBox="1">
            <a:spLocks noChangeArrowheads="1"/>
          </p:cNvSpPr>
          <p:nvPr/>
        </p:nvSpPr>
        <p:spPr bwMode="auto">
          <a:xfrm>
            <a:off x="471552" y="1430110"/>
            <a:ext cx="11236035" cy="465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500" kern="0" dirty="0"/>
              <a:t>POSER: Similarly as above, foreign branch of an Indian Company is also a Resident. Accordingly, its transactions are outside the purview of Schedules I, II &amp; III of FEM (Current Account) Rules. Participants are requested to discuss whether such stipulations and restrictions are justified?</a:t>
            </a:r>
          </a:p>
          <a:p>
            <a:pPr eaLnBrk="1" hangingPunct="1"/>
            <a:endParaRPr lang="en-US" altLang="en-US" sz="1500" kern="0" dirty="0"/>
          </a:p>
          <a:p>
            <a:pPr eaLnBrk="1" hangingPunct="1"/>
            <a:r>
              <a:rPr lang="en-US" altLang="en-US" sz="1500" kern="0" dirty="0"/>
              <a:t>SOLUTION:</a:t>
            </a:r>
          </a:p>
          <a:p>
            <a:pPr marL="720725" eaLnBrk="1" hangingPunct="1">
              <a:buFont typeface="Wingdings" panose="05000000000000000000" pitchFamily="2" charset="2"/>
              <a:buChar char="Ø"/>
            </a:pPr>
            <a:r>
              <a:rPr lang="en-US" altLang="en-US" sz="1500" kern="0" dirty="0"/>
              <a:t>As defined in FEMA, foreign branch of an Indian company is a resident. Accordingly, it is freely permitted to undertake all current account transactions other than those specifically restricted or prohibited under the CAT Rules. Further, transactions between the H.O. in India and the foreign branch are between two residents which should not attract the provisions of FEMA. Similar to the obligations of a Resident under FEMA while undertaking cross-border transactions whether Capital account or Current account in nature, the foreign branch is also subject to the same obligations as its H.O.</a:t>
            </a:r>
          </a:p>
          <a:p>
            <a:pPr marL="720725" eaLnBrk="1" hangingPunct="1">
              <a:buFont typeface="Wingdings" panose="05000000000000000000" pitchFamily="2" charset="2"/>
              <a:buChar char="Ø"/>
            </a:pPr>
            <a:r>
              <a:rPr lang="en-US" altLang="en-US" sz="1500" kern="0" dirty="0"/>
              <a:t>Despite this legal fact, RBI sought to regulate the remittances to foreign branch and its business activities by amending </a:t>
            </a:r>
            <a:r>
              <a:rPr lang="en-US" altLang="en-US" sz="1500" kern="0" dirty="0" err="1"/>
              <a:t>Ntf</a:t>
            </a:r>
            <a:r>
              <a:rPr lang="en-US" altLang="en-US" sz="1500" kern="0" dirty="0"/>
              <a:t>. 10 dt. 03.05.2000 vide </a:t>
            </a:r>
            <a:r>
              <a:rPr lang="en-US" altLang="en-US" sz="1500" kern="0" dirty="0" err="1"/>
              <a:t>Ntf</a:t>
            </a:r>
            <a:r>
              <a:rPr lang="en-US" altLang="en-US" sz="1500" kern="0" dirty="0"/>
              <a:t>. 47 dt. 05.12.2001 as updated by Circular No. 18 dt. 04.12.2006. The said Notification 10 was issued as per powers conferred on RBI by Section 9(b) of FEMA which provides exemption from holding, realization &amp; repatriation of foreign exchange to a foreign currency account held or operated by such person or class of persons and the limit up to which the Reserve Bank may specify. It appears that the amended Notification 10 goes beyond the statutory powers given under FEMA as it restricts remittances from India by setting limits and also imposes rules applicable to the business activities of the foreign branch including acquisition of office equipment etc.</a:t>
            </a:r>
          </a:p>
          <a:p>
            <a:pPr eaLnBrk="1" hangingPunct="1"/>
            <a:endParaRPr lang="en-US" altLang="en-US" sz="1500" kern="0" dirty="0"/>
          </a:p>
          <a:p>
            <a:pPr marL="0" indent="0" eaLnBrk="1" hangingPunct="1">
              <a:buNone/>
            </a:pPr>
            <a:endParaRPr lang="en-US" altLang="en-US" sz="1500" kern="0" dirty="0"/>
          </a:p>
          <a:p>
            <a:pPr marL="646113" indent="-285750" eaLnBrk="1" hangingPunct="1">
              <a:buFont typeface="Wingdings" panose="05000000000000000000" pitchFamily="2" charset="2"/>
              <a:buChar char="Ø"/>
            </a:pPr>
            <a:endParaRPr lang="en-US" altLang="en-US" sz="1500" kern="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261412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PRII leaving for employment</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41</a:t>
            </a:fld>
            <a:endParaRPr lang="en-US" dirty="0"/>
          </a:p>
        </p:txBody>
      </p:sp>
      <p:sp>
        <p:nvSpPr>
          <p:cNvPr id="7" name="Rectangle 3"/>
          <p:cNvSpPr txBox="1">
            <a:spLocks noChangeArrowheads="1"/>
          </p:cNvSpPr>
          <p:nvPr/>
        </p:nvSpPr>
        <p:spPr bwMode="auto">
          <a:xfrm>
            <a:off x="581022" y="1592406"/>
            <a:ext cx="11236035" cy="465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800" kern="0" dirty="0"/>
              <a:t>POSER: LRS permits a person going abroad for the purpose of employment to draw USD 2, 50,000 per financial year. However as per the definition of person resident in India (PRII) as per Sec 2(v) of FEMA, a person who has gone out of India for the purpose of employment is not considered as a PRII. Will the person going out for employment be permitted to remit USD 2,50,000 (permitted to PRII) + USD 1 Mn (permitted to PROI from NRO A/c) in the year of going out for employment?</a:t>
            </a:r>
          </a:p>
          <a:p>
            <a:pPr eaLnBrk="1" hangingPunct="1"/>
            <a:endParaRPr lang="en-US" altLang="en-US" sz="1800" kern="0" dirty="0"/>
          </a:p>
          <a:p>
            <a:pPr eaLnBrk="1" hangingPunct="1"/>
            <a:r>
              <a:rPr lang="en-US" altLang="en-US" sz="1800" kern="0" dirty="0"/>
              <a:t>SOLUTION:</a:t>
            </a:r>
          </a:p>
          <a:p>
            <a:pPr marL="720725" eaLnBrk="1" hangingPunct="1">
              <a:buFont typeface="Wingdings" panose="05000000000000000000" pitchFamily="2" charset="2"/>
              <a:buChar char="Ø"/>
            </a:pPr>
            <a:r>
              <a:rPr lang="en-US" altLang="en-US" sz="1800" kern="0" dirty="0"/>
              <a:t>A person would be considered non resident from the day he leaves the country for the purpose of employment and would be eligible to remit USD 1Mn from his/her NRO account. From the time he/she has got the job till he leaves for employment he would still be considered as FEMA resident and would be eligible to remit USD 250,000. Therefore in the 1st year of his employment he may be permitted to remit USD 1.25Mn</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031902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376" y="537882"/>
            <a:ext cx="10515600" cy="5632311"/>
          </a:xfrm>
          <a:prstGeom prst="rect">
            <a:avLst/>
          </a:prstGeom>
          <a:noFill/>
        </p:spPr>
        <p:txBody>
          <a:bodyPr wrap="square" rtlCol="0">
            <a:spAutoFit/>
          </a:bodyPr>
          <a:lstStyle/>
          <a:p>
            <a:r>
              <a:rPr lang="en-IN" b="1" dirty="0"/>
              <a:t>CASE STUDY  - 1</a:t>
            </a:r>
            <a:endParaRPr lang="en-US" dirty="0"/>
          </a:p>
          <a:p>
            <a:r>
              <a:rPr lang="en-US" b="1" dirty="0"/>
              <a:t>Incorporation of WOS by an Indian company and deputation of Indian citizen to promote business outside India</a:t>
            </a:r>
            <a:endParaRPr lang="en-US" dirty="0"/>
          </a:p>
          <a:p>
            <a:pPr lvl="0"/>
            <a:r>
              <a:rPr lang="en-US" dirty="0"/>
              <a:t>India Ltd. is planning to incorporate a wholly owned subsidiary in U.K. and proposing deputation of one of its chief executive Mr. Patel an Indian Citizen to pursue promotion of business of Wholly Owned Subsidiary (WOS). Number of options deliberated on proposed deputation of Mr. Patel to U.K. are as under:-</a:t>
            </a:r>
          </a:p>
          <a:p>
            <a:pPr marL="400050" lvl="0" indent="-400050">
              <a:buFont typeface="+mj-lt"/>
              <a:buAutoNum type="romanLcPeriod"/>
            </a:pPr>
            <a:r>
              <a:rPr lang="en-US" dirty="0"/>
              <a:t>To relocate the employment of Mr. Patel to U.K.</a:t>
            </a:r>
          </a:p>
          <a:p>
            <a:pPr marL="400050" lvl="0" indent="-400050">
              <a:buFont typeface="+mj-lt"/>
              <a:buAutoNum type="romanLcPeriod"/>
            </a:pPr>
            <a:r>
              <a:rPr lang="en-US" dirty="0"/>
              <a:t>To request Mr. Patel to look after operations in India &amp; U.K., simultaneously as duties may not require aggregate travel of about 100 days to U.K. for few years </a:t>
            </a:r>
          </a:p>
          <a:p>
            <a:pPr marL="400050" lvl="0" indent="-400050">
              <a:buFont typeface="+mj-lt"/>
              <a:buAutoNum type="romanLcPeriod"/>
            </a:pPr>
            <a:r>
              <a:rPr lang="en-US" dirty="0"/>
              <a:t>To relocate the employment of Mr. Patel to U.K. and request him to travel to India from time to time for Indian operations.</a:t>
            </a:r>
          </a:p>
          <a:p>
            <a:br>
              <a:rPr lang="en-IN" dirty="0"/>
            </a:br>
            <a:r>
              <a:rPr lang="en-US" b="1" u="sng" dirty="0"/>
              <a:t>Questions for consideration</a:t>
            </a:r>
            <a:endParaRPr lang="en-US" dirty="0"/>
          </a:p>
          <a:p>
            <a:r>
              <a:rPr lang="en-US" dirty="0"/>
              <a:t>Mr. Patel informed that his other income is more than Rs. 15 lacs and requested advice on:-</a:t>
            </a:r>
          </a:p>
          <a:p>
            <a:pPr marL="400050" lvl="0" indent="-400050">
              <a:buFont typeface="+mj-lt"/>
              <a:buAutoNum type="romanLcPeriod"/>
            </a:pPr>
            <a:r>
              <a:rPr lang="en-US" dirty="0"/>
              <a:t>possibility of dual employment, both in India &amp; U.K. under FEMA &amp; under I.T. Act, 1961 and </a:t>
            </a:r>
          </a:p>
          <a:p>
            <a:pPr marL="400050" lvl="0" indent="-400050">
              <a:buFont typeface="+mj-lt"/>
              <a:buAutoNum type="romanLcPeriod"/>
            </a:pPr>
            <a:r>
              <a:rPr lang="en-US" dirty="0"/>
              <a:t>his  Non-Resident status under FEMA, on account of his desire to migrate his family with him  &amp; for higher studies of his children and various investment proposition outside India </a:t>
            </a:r>
          </a:p>
          <a:p>
            <a:pPr lvl="0"/>
            <a:r>
              <a:rPr lang="en-US" dirty="0"/>
              <a:t>India Ltd. also has WOS in Tax Heaven near U.K. Discuss the employment potential with such a Tax Heaven company.</a:t>
            </a:r>
          </a:p>
          <a:p>
            <a:r>
              <a:rPr lang="en-US" b="1" dirty="0"/>
              <a:t> </a:t>
            </a:r>
            <a:endParaRPr lang="en-US" dirty="0"/>
          </a:p>
        </p:txBody>
      </p:sp>
      <p:sp>
        <p:nvSpPr>
          <p:cNvPr id="5" name="Slide Number Placeholder 4">
            <a:extLst>
              <a:ext uri="{FF2B5EF4-FFF2-40B4-BE49-F238E27FC236}">
                <a16:creationId xmlns:a16="http://schemas.microsoft.com/office/drawing/2014/main" id="{4B363F0F-2B00-4D97-8072-92C2CBE30962}"/>
              </a:ext>
            </a:extLst>
          </p:cNvPr>
          <p:cNvSpPr>
            <a:spLocks noGrp="1"/>
          </p:cNvSpPr>
          <p:nvPr>
            <p:ph type="sldNum" sz="quarter" idx="12"/>
          </p:nvPr>
        </p:nvSpPr>
        <p:spPr/>
        <p:txBody>
          <a:bodyPr/>
          <a:lstStyle/>
          <a:p>
            <a:fld id="{43D32433-3E3D-4177-97A5-E30E6380AC8C}" type="slidenum">
              <a:rPr lang="en-US" smtClean="0"/>
              <a:t>42</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693344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376" y="537882"/>
            <a:ext cx="10515600" cy="4801314"/>
          </a:xfrm>
          <a:prstGeom prst="rect">
            <a:avLst/>
          </a:prstGeom>
          <a:noFill/>
        </p:spPr>
        <p:txBody>
          <a:bodyPr wrap="square" rtlCol="0">
            <a:spAutoFit/>
          </a:bodyPr>
          <a:lstStyle/>
          <a:p>
            <a:r>
              <a:rPr lang="en-US" b="1" dirty="0"/>
              <a:t> </a:t>
            </a:r>
            <a:endParaRPr lang="en-US" dirty="0"/>
          </a:p>
          <a:p>
            <a:r>
              <a:rPr lang="en-US" b="1" dirty="0"/>
              <a:t>Leads to Case study:</a:t>
            </a:r>
            <a:endParaRPr lang="en-US" dirty="0"/>
          </a:p>
          <a:p>
            <a:pPr lvl="0"/>
            <a:r>
              <a:rPr lang="en-US" dirty="0"/>
              <a:t> Mr. Patel is given with three options:</a:t>
            </a:r>
          </a:p>
          <a:p>
            <a:pPr lvl="0"/>
            <a:endParaRPr lang="en-US" dirty="0"/>
          </a:p>
          <a:p>
            <a:pPr marL="400050" lvl="0" indent="-400050">
              <a:buFont typeface="+mj-lt"/>
              <a:buAutoNum type="romanLcPeriod"/>
            </a:pPr>
            <a:r>
              <a:rPr lang="en-US" dirty="0"/>
              <a:t>To relocate the employment to U.K.</a:t>
            </a:r>
          </a:p>
          <a:p>
            <a:pPr marL="400050" lvl="0" indent="-400050">
              <a:buFont typeface="+mj-lt"/>
              <a:buAutoNum type="romanLcPeriod"/>
            </a:pPr>
            <a:endParaRPr lang="en-US" dirty="0"/>
          </a:p>
          <a:p>
            <a:pPr marL="400050" lvl="0" indent="-400050">
              <a:buFont typeface="+mj-lt"/>
              <a:buAutoNum type="romanLcPeriod"/>
            </a:pPr>
            <a:r>
              <a:rPr lang="en-US" dirty="0"/>
              <a:t>To request Mr. Patel to look after operations in India &amp; U.K., simultaneously from India </a:t>
            </a:r>
          </a:p>
          <a:p>
            <a:pPr marL="400050" lvl="0" indent="-400050">
              <a:buFont typeface="+mj-lt"/>
              <a:buAutoNum type="romanLcPeriod"/>
            </a:pPr>
            <a:endParaRPr lang="en-US" dirty="0"/>
          </a:p>
          <a:p>
            <a:pPr marL="400050" lvl="0" indent="-400050">
              <a:buFont typeface="+mj-lt"/>
              <a:buAutoNum type="romanLcPeriod"/>
            </a:pPr>
            <a:r>
              <a:rPr lang="en-US" dirty="0"/>
              <a:t>To relocate the employment of Mr. Patel to U.K. and request him to travel to India from time to time</a:t>
            </a:r>
          </a:p>
          <a:p>
            <a:endParaRPr lang="en-US" dirty="0"/>
          </a:p>
          <a:p>
            <a:r>
              <a:rPr lang="en-US" dirty="0"/>
              <a:t>Under FEMA, there is no stipulation of stay in India for a Person to be PROI in a case he goes outside India for employment or for uncertain duration.</a:t>
            </a:r>
          </a:p>
          <a:p>
            <a:endParaRPr lang="en-US" dirty="0"/>
          </a:p>
          <a:p>
            <a:r>
              <a:rPr lang="en-US" dirty="0"/>
              <a:t>A person is regarded as Resident of U.K. if his stay in U.K. exceeds 90 days in a tax year with maintenance of dwelling house in U.K.</a:t>
            </a:r>
          </a:p>
          <a:p>
            <a:endParaRPr lang="en-US" dirty="0"/>
          </a:p>
        </p:txBody>
      </p:sp>
      <p:sp>
        <p:nvSpPr>
          <p:cNvPr id="5" name="Slide Number Placeholder 4">
            <a:extLst>
              <a:ext uri="{FF2B5EF4-FFF2-40B4-BE49-F238E27FC236}">
                <a16:creationId xmlns:a16="http://schemas.microsoft.com/office/drawing/2014/main" id="{1C16186A-239B-4A2F-8354-CBE6487733A7}"/>
              </a:ext>
            </a:extLst>
          </p:cNvPr>
          <p:cNvSpPr>
            <a:spLocks noGrp="1"/>
          </p:cNvSpPr>
          <p:nvPr>
            <p:ph type="sldNum" sz="quarter" idx="12"/>
          </p:nvPr>
        </p:nvSpPr>
        <p:spPr/>
        <p:txBody>
          <a:bodyPr/>
          <a:lstStyle/>
          <a:p>
            <a:fld id="{43D32433-3E3D-4177-97A5-E30E6380AC8C}" type="slidenum">
              <a:rPr lang="en-US" smtClean="0"/>
              <a:t>43</a:t>
            </a:fld>
            <a:endParaRPr lang="en-US" dirty="0"/>
          </a:p>
        </p:txBody>
      </p:sp>
      <p:sp>
        <p:nvSpPr>
          <p:cNvPr id="6" name="TextBox 5"/>
          <p:cNvSpPr txBox="1"/>
          <p:nvPr/>
        </p:nvSpPr>
        <p:spPr>
          <a:xfrm>
            <a:off x="609600" y="336176"/>
            <a:ext cx="2971800" cy="400110"/>
          </a:xfrm>
          <a:prstGeom prst="rect">
            <a:avLst/>
          </a:prstGeom>
          <a:noFill/>
        </p:spPr>
        <p:txBody>
          <a:bodyPr wrap="square" rtlCol="0">
            <a:spAutoFit/>
          </a:bodyPr>
          <a:lstStyle/>
          <a:p>
            <a:r>
              <a:rPr lang="en-IN" sz="2000" b="1" dirty="0"/>
              <a:t>CASE STUDY  - 1</a:t>
            </a:r>
            <a:endParaRPr lang="en-US" sz="2000"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226583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551329" y="161366"/>
            <a:ext cx="3792071" cy="430306"/>
          </a:xfrm>
        </p:spPr>
        <p:txBody>
          <a:bodyPr>
            <a:normAutofit/>
          </a:bodyPr>
          <a:lstStyle/>
          <a:p>
            <a:r>
              <a:rPr lang="en-US" sz="2000" b="1" dirty="0"/>
              <a:t> </a:t>
            </a:r>
            <a:r>
              <a:rPr lang="en-IN" sz="2000" b="1" dirty="0">
                <a:latin typeface="+mn-lt"/>
              </a:rPr>
              <a:t>CASE STUDY  - 1</a:t>
            </a:r>
            <a:endParaRPr lang="en-US" sz="2000" dirty="0">
              <a:latin typeface="+mn-lt"/>
            </a:endParaRPr>
          </a:p>
        </p:txBody>
      </p:sp>
      <p:sp>
        <p:nvSpPr>
          <p:cNvPr id="19462" name="Rectangle 3"/>
          <p:cNvSpPr>
            <a:spLocks noGrp="1" noChangeArrowheads="1"/>
          </p:cNvSpPr>
          <p:nvPr>
            <p:ph idx="1"/>
          </p:nvPr>
        </p:nvSpPr>
        <p:spPr>
          <a:xfrm>
            <a:off x="551329" y="693084"/>
            <a:ext cx="10986247" cy="6028391"/>
          </a:xfrm>
        </p:spPr>
        <p:txBody>
          <a:bodyPr>
            <a:normAutofit fontScale="70000" lnSpcReduction="20000"/>
          </a:bodyPr>
          <a:lstStyle/>
          <a:p>
            <a:pPr eaLnBrk="1" hangingPunct="1">
              <a:buFont typeface="Wingdings" pitchFamily="2" charset="2"/>
              <a:buNone/>
            </a:pPr>
            <a:r>
              <a:rPr lang="en-US" sz="1900" b="1" dirty="0"/>
              <a:t>Overview of Legal Provisions</a:t>
            </a:r>
          </a:p>
          <a:p>
            <a:r>
              <a:rPr lang="en-US" sz="1900" dirty="0"/>
              <a:t>Under FEMA residential status is of two types :</a:t>
            </a:r>
          </a:p>
          <a:p>
            <a:pPr>
              <a:buFont typeface="Wingdings" pitchFamily="2" charset="2"/>
              <a:buNone/>
            </a:pPr>
            <a:r>
              <a:rPr lang="en-US" sz="1900" dirty="0"/>
              <a:t>       A. Person resident in India</a:t>
            </a:r>
          </a:p>
          <a:p>
            <a:pPr>
              <a:buFont typeface="Wingdings" pitchFamily="2" charset="2"/>
              <a:buNone/>
            </a:pPr>
            <a:r>
              <a:rPr lang="en-US" sz="1900" dirty="0"/>
              <a:t>       B. Person resident outside India</a:t>
            </a:r>
          </a:p>
          <a:p>
            <a:r>
              <a:rPr lang="en-US" sz="1900" dirty="0"/>
              <a:t> According to Sec 2(v) of FEMA " person resident in India" means- </a:t>
            </a:r>
          </a:p>
          <a:p>
            <a:pPr marL="511175" indent="-511175">
              <a:buFont typeface="Wingdings" pitchFamily="2" charset="2"/>
              <a:buNone/>
            </a:pPr>
            <a:r>
              <a:rPr lang="en-US" sz="1900" dirty="0"/>
              <a:t>      (i) a person residing in India for more than one hundred and eighty- two days during the course of the preceding financial year but does not include- </a:t>
            </a:r>
          </a:p>
          <a:p>
            <a:pPr marL="720725" indent="0">
              <a:buNone/>
            </a:pPr>
            <a:r>
              <a:rPr lang="en-US" sz="1900" dirty="0"/>
              <a:t>(A) a person who has gone out of India or who stays outside India, in either case- </a:t>
            </a:r>
          </a:p>
          <a:p>
            <a:pPr marL="720725" indent="0">
              <a:buNone/>
              <a:tabLst>
                <a:tab pos="457200" algn="l"/>
              </a:tabLst>
            </a:pPr>
            <a:r>
              <a:rPr lang="en-US" sz="1900" dirty="0"/>
              <a:t>       a) for or on taking up employment outside India, or </a:t>
            </a:r>
          </a:p>
          <a:p>
            <a:pPr marL="720725" indent="0">
              <a:buNone/>
              <a:tabLst>
                <a:tab pos="457200" algn="l"/>
              </a:tabLst>
            </a:pPr>
            <a:r>
              <a:rPr lang="en-US" sz="1900" dirty="0"/>
              <a:t>       b) for carrying on outside India a business or vocation outside India, or </a:t>
            </a:r>
          </a:p>
          <a:p>
            <a:pPr marL="1524000" indent="-803275">
              <a:buNone/>
              <a:tabLst>
                <a:tab pos="457200" algn="l"/>
              </a:tabLst>
            </a:pPr>
            <a:r>
              <a:rPr lang="en-US" sz="1900" dirty="0"/>
              <a:t>       c) for any other purpose, in such circumstances as would indicate his intention to stay outside India for an uncertain period; </a:t>
            </a:r>
          </a:p>
          <a:p>
            <a:pPr marL="720725" indent="0">
              <a:buNone/>
            </a:pPr>
            <a:r>
              <a:rPr lang="en-US" sz="1900" dirty="0"/>
              <a:t>(B) a person who has come to or stays in India, in either case, otherwise than- </a:t>
            </a:r>
          </a:p>
          <a:p>
            <a:pPr marL="1441450" indent="-792163">
              <a:buFont typeface="Wingdings" pitchFamily="2" charset="2"/>
              <a:buNone/>
            </a:pPr>
            <a:r>
              <a:rPr lang="en-US" sz="1900" dirty="0"/>
              <a:t>       a) for or on taking up employment in India, or </a:t>
            </a:r>
          </a:p>
          <a:p>
            <a:pPr marL="1441450" indent="-792163">
              <a:buFont typeface="Wingdings" pitchFamily="2" charset="2"/>
              <a:buNone/>
            </a:pPr>
            <a:r>
              <a:rPr lang="en-US" sz="1900" dirty="0"/>
              <a:t>       b) for carrying on a business or vocation in India, or </a:t>
            </a:r>
          </a:p>
          <a:p>
            <a:pPr marL="1441450" indent="-792163">
              <a:buFont typeface="Wingdings" pitchFamily="2" charset="2"/>
              <a:buNone/>
            </a:pPr>
            <a:r>
              <a:rPr lang="en-US" sz="1900" dirty="0"/>
              <a:t>       c) for any other purpose, in such circumstances as would indicate his intention to stay in India for an uncertain period; </a:t>
            </a:r>
          </a:p>
          <a:p>
            <a:pPr>
              <a:buFont typeface="Wingdings" pitchFamily="2" charset="2"/>
              <a:buNone/>
            </a:pPr>
            <a:r>
              <a:rPr lang="en-US" sz="1900" dirty="0"/>
              <a:t>       (ii) any person or body corporate registered or incorporated in India, </a:t>
            </a:r>
          </a:p>
          <a:p>
            <a:pPr>
              <a:buFont typeface="Wingdings" pitchFamily="2" charset="2"/>
              <a:buNone/>
            </a:pPr>
            <a:r>
              <a:rPr lang="en-US" sz="1900" dirty="0"/>
              <a:t>       (iii) an office, branch or agency in India owned or controlled by a person resident outside India, </a:t>
            </a:r>
          </a:p>
          <a:p>
            <a:pPr>
              <a:buFont typeface="Wingdings" pitchFamily="2" charset="2"/>
              <a:buNone/>
            </a:pPr>
            <a:r>
              <a:rPr lang="en-US" sz="1900" dirty="0"/>
              <a:t>       (iv) an office, branch or agency outside India owned or controlled by a person resident in India; </a:t>
            </a:r>
          </a:p>
          <a:p>
            <a:pPr>
              <a:buFont typeface="Wingdings" pitchFamily="2" charset="2"/>
              <a:buNone/>
            </a:pPr>
            <a:r>
              <a:rPr lang="en-US" sz="1900" dirty="0"/>
              <a:t>       </a:t>
            </a:r>
          </a:p>
          <a:p>
            <a:r>
              <a:rPr lang="en-US" sz="1900" dirty="0"/>
              <a:t>As per sec 2 (w) " person resident outside India" means a person who is not resident in India; </a:t>
            </a:r>
          </a:p>
          <a:p>
            <a:pPr>
              <a:buFont typeface="Wingdings" pitchFamily="2" charset="2"/>
              <a:buNone/>
            </a:pPr>
            <a:endParaRPr lang="en-US" sz="1400" dirty="0"/>
          </a:p>
          <a:p>
            <a:pPr>
              <a:buFont typeface="Wingdings" pitchFamily="2" charset="2"/>
              <a:buNone/>
            </a:pPr>
            <a:endParaRPr lang="en-US" sz="1400" dirty="0"/>
          </a:p>
          <a:p>
            <a:endParaRPr lang="en-US" sz="1400" dirty="0"/>
          </a:p>
          <a:p>
            <a:endParaRPr lang="en-US" sz="1400" dirty="0"/>
          </a:p>
          <a:p>
            <a:pPr eaLnBrk="1" hangingPunct="1">
              <a:buFont typeface="Wingdings" pitchFamily="2" charset="2"/>
              <a:buNone/>
            </a:pPr>
            <a:endParaRPr lang="en-US" sz="1400" dirty="0"/>
          </a:p>
        </p:txBody>
      </p:sp>
      <p:sp>
        <p:nvSpPr>
          <p:cNvPr id="16388" name="Slide Number Placeholder 5"/>
          <p:cNvSpPr>
            <a:spLocks noGrp="1"/>
          </p:cNvSpPr>
          <p:nvPr>
            <p:ph type="sldNum" sz="quarter" idx="12"/>
          </p:nvPr>
        </p:nvSpPr>
        <p:spPr/>
        <p:txBody>
          <a:bodyPr/>
          <a:lstStyle/>
          <a:p>
            <a:pPr>
              <a:defRPr/>
            </a:pPr>
            <a:fld id="{2776D41A-3E17-4176-BB38-37FABF67CFB4}" type="slidenum">
              <a:rPr lang="en-US" smtClean="0"/>
              <a:pPr>
                <a:defRPr/>
              </a:pPr>
              <a:t>44</a:t>
            </a:fld>
            <a:endParaRPr 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57120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85800" y="76199"/>
            <a:ext cx="6019800" cy="611175"/>
          </a:xfrm>
        </p:spPr>
        <p:txBody>
          <a:bodyPr>
            <a:normAutofit fontScale="90000"/>
          </a:bodyPr>
          <a:lstStyle/>
          <a:p>
            <a:r>
              <a:rPr lang="en-US" sz="2000" b="1" dirty="0"/>
              <a:t> </a:t>
            </a:r>
            <a:r>
              <a:rPr lang="en-IN" sz="2200" b="1" dirty="0">
                <a:latin typeface="+mn-lt"/>
              </a:rPr>
              <a:t>CASE STUDY  - 1 - </a:t>
            </a:r>
            <a:r>
              <a:rPr lang="en-IN" sz="2000" b="1" dirty="0"/>
              <a:t>Overview of Legal Provisions</a:t>
            </a:r>
            <a:endParaRPr lang="en-US" sz="2000" dirty="0">
              <a:latin typeface="+mn-lt"/>
            </a:endParaRPr>
          </a:p>
        </p:txBody>
      </p:sp>
      <p:sp>
        <p:nvSpPr>
          <p:cNvPr id="20486" name="Rectangle 3"/>
          <p:cNvSpPr>
            <a:spLocks noGrp="1" noChangeArrowheads="1"/>
          </p:cNvSpPr>
          <p:nvPr>
            <p:ph idx="1"/>
          </p:nvPr>
        </p:nvSpPr>
        <p:spPr>
          <a:xfrm>
            <a:off x="685800" y="792896"/>
            <a:ext cx="10865224" cy="5769269"/>
          </a:xfrm>
        </p:spPr>
        <p:txBody>
          <a:bodyPr>
            <a:normAutofit fontScale="62500" lnSpcReduction="20000"/>
          </a:bodyPr>
          <a:lstStyle/>
          <a:p>
            <a:pPr marL="0" indent="0">
              <a:buNone/>
            </a:pPr>
            <a:r>
              <a:rPr lang="en-US" sz="2100" dirty="0"/>
              <a:t>Residential status for I.T. Act is determined u/s 6 as under :</a:t>
            </a:r>
          </a:p>
          <a:p>
            <a:pPr marL="0" indent="0">
              <a:buNone/>
            </a:pPr>
            <a:endParaRPr lang="en-US" sz="2100" dirty="0"/>
          </a:p>
          <a:p>
            <a:pPr>
              <a:buFont typeface="Wingdings" pitchFamily="2" charset="2"/>
              <a:buNone/>
            </a:pPr>
            <a:r>
              <a:rPr lang="en-US" sz="2100" dirty="0"/>
              <a:t>    Sec. 6(1) An individual will be treated as resident in India in any previous year if he fulfils any of the following two conditions:</a:t>
            </a:r>
          </a:p>
          <a:p>
            <a:pPr>
              <a:buFont typeface="Wingdings" pitchFamily="2" charset="2"/>
              <a:buNone/>
            </a:pPr>
            <a:r>
              <a:rPr lang="en-US" sz="2100" dirty="0"/>
              <a:t>       (a) he is in India in that year for a period or periods amounting in all to 182 days or more; or </a:t>
            </a:r>
            <a:r>
              <a:rPr lang="en-US" sz="2100" dirty="0" err="1"/>
              <a:t>b.deleted</a:t>
            </a:r>
            <a:r>
              <a:rPr lang="en-US" sz="2100" dirty="0"/>
              <a:t> </a:t>
            </a:r>
          </a:p>
          <a:p>
            <a:pPr marL="577850" indent="-577850">
              <a:buFont typeface="Wingdings" pitchFamily="2" charset="2"/>
              <a:buNone/>
            </a:pPr>
            <a:r>
              <a:rPr lang="en-US" sz="2100" dirty="0"/>
              <a:t>       (c) having within the four years preceding that year been in India for a period or periods amounting in all to 365 days or more and has been in India for 60 days or more in that year.</a:t>
            </a:r>
          </a:p>
          <a:p>
            <a:pPr>
              <a:buNone/>
            </a:pPr>
            <a:r>
              <a:rPr lang="en-US" sz="2100" dirty="0"/>
              <a:t>    Explanation 1—In the case of an individual,—</a:t>
            </a:r>
          </a:p>
          <a:p>
            <a:r>
              <a:rPr lang="en-US" sz="2100" dirty="0"/>
              <a:t>(a) being a citizen of India, who leaves India in any previous year as a member of the crew of an Indian ship as defined in clause (18) of section 3 of the Merchant Shipping Act, 1958 (44 of 1958), or for the purposes of employment outside India, the provisions of sub-clause (c) shall apply in relation to that year as if for the words "sixty days", occurring therein, the words "one hundred and eighty-two days" had been substituted.</a:t>
            </a:r>
          </a:p>
          <a:p>
            <a:r>
              <a:rPr lang="en-US" sz="2100" dirty="0"/>
              <a:t>(b) being a citizen of India, or a person of Indian origin within the meaning of Explanation to clause (e) of section 115C, who, being outside India, comes on a visit to India in any previous year, the provisions of sub-clause (c) shall apply in relation to that year as if for the words "sixty days", occurring therein, the words "one hundred and eighty-two days" had been substituted 30[and in case of 31[such person] having total income, other than the income from foreign sources, exceeding fifteen lakh rupees during the previous year, for the words "sixty days" occurring therein, the words "one hundred and twenty days" had been substituted.]</a:t>
            </a:r>
          </a:p>
          <a:p>
            <a:pPr marL="0" indent="0">
              <a:buNone/>
            </a:pPr>
            <a:endParaRPr lang="en-US" sz="2100" dirty="0"/>
          </a:p>
          <a:p>
            <a:r>
              <a:rPr lang="en-US" sz="2100" dirty="0"/>
              <a:t>Sec 6 (1A) Notwithstanding anything contained in clause (1), an individual, being a citizen of India, having total income, other than the income from foreign sources, exceeding fifteen lakh rupees during the previous year shall be deemed to be resident in India in that previous year, if he is not liable to tax in any other country or territory by reason of his domicile or residence or any other criteria of similar nature.]</a:t>
            </a:r>
          </a:p>
          <a:p>
            <a:endParaRPr lang="en-US" sz="2100" dirty="0"/>
          </a:p>
          <a:p>
            <a:r>
              <a:rPr lang="en-US" sz="2100" dirty="0"/>
              <a:t>[Explanation.—For the removal of doubts, it is hereby declared that this clause shall not apply in case of an individual who is said to be resident in India in the previous year under clause (1).;</a:t>
            </a:r>
          </a:p>
          <a:p>
            <a:pPr>
              <a:buNone/>
            </a:pPr>
            <a:r>
              <a:rPr lang="en-US" sz="1400" dirty="0"/>
              <a:t>      </a:t>
            </a:r>
          </a:p>
          <a:p>
            <a:pPr>
              <a:buNone/>
            </a:pPr>
            <a:endParaRPr lang="en-US" sz="1400" dirty="0"/>
          </a:p>
          <a:p>
            <a:pPr>
              <a:buNone/>
            </a:pPr>
            <a:endParaRPr lang="en-US" sz="1400" dirty="0"/>
          </a:p>
          <a:p>
            <a:pPr eaLnBrk="1" hangingPunct="1">
              <a:buFont typeface="Wingdings" pitchFamily="2" charset="2"/>
              <a:buNone/>
            </a:pPr>
            <a:endParaRPr lang="en-US" sz="1400" b="1" dirty="0"/>
          </a:p>
        </p:txBody>
      </p:sp>
      <p:sp>
        <p:nvSpPr>
          <p:cNvPr id="19460" name="Slide Number Placeholder 5"/>
          <p:cNvSpPr>
            <a:spLocks noGrp="1"/>
          </p:cNvSpPr>
          <p:nvPr>
            <p:ph type="sldNum" sz="quarter" idx="12"/>
          </p:nvPr>
        </p:nvSpPr>
        <p:spPr/>
        <p:txBody>
          <a:bodyPr/>
          <a:lstStyle/>
          <a:p>
            <a:pPr>
              <a:defRPr/>
            </a:pPr>
            <a:fld id="{909207D5-AA0E-44B8-B7C9-D71F1128BABB}" type="slidenum">
              <a:rPr lang="en-US" smtClean="0"/>
              <a:pPr>
                <a:defRPr/>
              </a:pPr>
              <a:t>45</a:t>
            </a:fld>
            <a:endParaRPr 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700410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90282" y="1248035"/>
            <a:ext cx="9623612" cy="4913313"/>
          </a:xfrm>
        </p:spPr>
        <p:txBody>
          <a:bodyPr>
            <a:normAutofit lnSpcReduction="10000"/>
          </a:bodyPr>
          <a:lstStyle/>
          <a:p>
            <a:r>
              <a:rPr lang="en-US" sz="1800" dirty="0"/>
              <a:t>An Individual who fulfils any of the conditions mentioned in section 6(1) is treated as resident in India. But in order to become an “ordinarily resident”, he must satisfy either of the following four conditions as laid down under section 6(6) of the Income-tax Act, 1961 the provisions are :</a:t>
            </a:r>
          </a:p>
          <a:p>
            <a:pPr marL="400050" indent="-400050">
              <a:buFont typeface="+mj-lt"/>
              <a:buAutoNum type="romanLcPeriod"/>
            </a:pPr>
            <a:r>
              <a:rPr lang="en-US" sz="1800" dirty="0"/>
              <a:t>He should have been resident in India in nine out of the ten previous years preceding the previous year in which he is resident within the meaning of section 6(1); or</a:t>
            </a:r>
          </a:p>
          <a:p>
            <a:pPr marL="400050" indent="-400050">
              <a:buFont typeface="+mj-lt"/>
              <a:buAutoNum type="romanLcPeriod"/>
            </a:pPr>
            <a:r>
              <a:rPr lang="en-US" sz="1800" dirty="0"/>
              <a:t>He should have been in India for a period or periods amounting in all to 730 days (i.e. on an average 104 days per year) or more during the seven years preceding that previous year.</a:t>
            </a:r>
          </a:p>
          <a:p>
            <a:pPr marL="400050" indent="-400050">
              <a:buFont typeface="+mj-lt"/>
              <a:buAutoNum type="romanLcPeriod"/>
            </a:pPr>
            <a:r>
              <a:rPr lang="en-US" sz="1800" dirty="0"/>
              <a:t>citizen of India, or a person of Indian origin, having total income, other than the income from foreign sources, exceeding fifteen lakh rupees during the previous year , who has been in India on a visit for a period or periods amounting in all to one hundred and twenty days or more but less than one hundred and eighty-two days; or</a:t>
            </a:r>
          </a:p>
          <a:p>
            <a:pPr marL="400050" indent="-400050">
              <a:buFont typeface="+mj-lt"/>
              <a:buAutoNum type="romanLcPeriod"/>
            </a:pPr>
            <a:r>
              <a:rPr lang="en-US" sz="1800" dirty="0"/>
              <a:t>a citizen of India who is deemed to be resident in India under clause 6(1)(A)</a:t>
            </a:r>
          </a:p>
          <a:p>
            <a:pPr>
              <a:buSzPct val="125000"/>
              <a:buFont typeface="Wingdings" panose="05000000000000000000" pitchFamily="2" charset="2"/>
              <a:buChar char="§"/>
            </a:pPr>
            <a:endParaRPr lang="en-US" sz="1800" dirty="0"/>
          </a:p>
          <a:p>
            <a:pPr>
              <a:buSzPct val="125000"/>
              <a:buFont typeface="Wingdings" panose="05000000000000000000" pitchFamily="2" charset="2"/>
              <a:buChar char="§"/>
            </a:pPr>
            <a:endParaRPr lang="en-US" sz="1800" dirty="0"/>
          </a:p>
          <a:p>
            <a:pPr>
              <a:buFont typeface="Wingdings" pitchFamily="2" charset="2"/>
              <a:buNone/>
            </a:pPr>
            <a:endParaRPr lang="en-US" sz="1800" dirty="0"/>
          </a:p>
          <a:p>
            <a:endParaRPr lang="en-US" sz="1800" dirty="0"/>
          </a:p>
        </p:txBody>
      </p:sp>
      <p:sp>
        <p:nvSpPr>
          <p:cNvPr id="20486" name="Slide Number Placeholder 5"/>
          <p:cNvSpPr>
            <a:spLocks noGrp="1"/>
          </p:cNvSpPr>
          <p:nvPr>
            <p:ph type="sldNum" sz="quarter" idx="12"/>
          </p:nvPr>
        </p:nvSpPr>
        <p:spPr/>
        <p:txBody>
          <a:bodyPr/>
          <a:lstStyle/>
          <a:p>
            <a:pPr>
              <a:defRPr/>
            </a:pPr>
            <a:fld id="{49E448D0-CEC3-47B3-ADD5-9C56D8C5956A}" type="slidenum">
              <a:rPr lang="en-US" smtClean="0"/>
              <a:pPr>
                <a:defRPr/>
              </a:pPr>
              <a:t>46</a:t>
            </a:fld>
            <a:endParaRPr lang="en-US" dirty="0"/>
          </a:p>
        </p:txBody>
      </p:sp>
      <p:sp>
        <p:nvSpPr>
          <p:cNvPr id="7" name="Rectangle 2"/>
          <p:cNvSpPr txBox="1">
            <a:spLocks noChangeArrowheads="1"/>
          </p:cNvSpPr>
          <p:nvPr/>
        </p:nvSpPr>
        <p:spPr>
          <a:xfrm>
            <a:off x="564776" y="253395"/>
            <a:ext cx="3792071" cy="4303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t> </a:t>
            </a:r>
            <a:r>
              <a:rPr lang="en-IN" sz="2000" b="1" dirty="0">
                <a:latin typeface="+mn-lt"/>
              </a:rPr>
              <a:t>CASE STUDY  - 1</a:t>
            </a:r>
            <a:endParaRPr lang="en-US" sz="2000" dirty="0">
              <a:latin typeface="+mn-lt"/>
            </a:endParaRPr>
          </a:p>
        </p:txBody>
      </p:sp>
      <p:sp>
        <p:nvSpPr>
          <p:cNvPr id="5" name="TextBox 4"/>
          <p:cNvSpPr txBox="1"/>
          <p:nvPr/>
        </p:nvSpPr>
        <p:spPr>
          <a:xfrm>
            <a:off x="609599" y="683701"/>
            <a:ext cx="7256929" cy="646331"/>
          </a:xfrm>
          <a:prstGeom prst="rect">
            <a:avLst/>
          </a:prstGeom>
          <a:noFill/>
        </p:spPr>
        <p:txBody>
          <a:bodyPr wrap="square" rtlCol="0">
            <a:spAutoFit/>
          </a:bodyPr>
          <a:lstStyle/>
          <a:p>
            <a:r>
              <a:rPr lang="en-IN" b="1" dirty="0"/>
              <a:t>Overview of Legal Provisions – Not Ordinary Resident</a:t>
            </a:r>
            <a:endParaRPr lang="en-US" dirty="0"/>
          </a:p>
          <a:p>
            <a:endParaRPr lang="en-US"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520262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42365"/>
            <a:ext cx="10515600" cy="5601533"/>
          </a:xfrm>
          <a:prstGeom prst="rect">
            <a:avLst/>
          </a:prstGeom>
          <a:noFill/>
        </p:spPr>
        <p:txBody>
          <a:bodyPr wrap="square" rtlCol="0">
            <a:spAutoFit/>
          </a:bodyPr>
          <a:lstStyle/>
          <a:p>
            <a:endParaRPr lang="en-US" b="1" dirty="0"/>
          </a:p>
          <a:p>
            <a:r>
              <a:rPr lang="en-US" sz="1700" b="1" dirty="0"/>
              <a:t>Applicability to Case Study</a:t>
            </a:r>
          </a:p>
          <a:p>
            <a:pPr lvl="0"/>
            <a:r>
              <a:rPr lang="en-US" sz="1700" dirty="0"/>
              <a:t>Mr. Patel is given with three options:</a:t>
            </a:r>
          </a:p>
          <a:p>
            <a:pPr marL="400050" lvl="0" indent="-400050">
              <a:buFont typeface="+mj-lt"/>
              <a:buAutoNum type="romanLcPeriod"/>
            </a:pPr>
            <a:r>
              <a:rPr lang="en-US" sz="1700" dirty="0"/>
              <a:t>To relocate the employment to U.K [No India duty].</a:t>
            </a:r>
          </a:p>
          <a:p>
            <a:pPr marL="400050" lvl="0" indent="-400050">
              <a:buFont typeface="+mj-lt"/>
              <a:buAutoNum type="romanLcPeriod"/>
            </a:pPr>
            <a:r>
              <a:rPr lang="en-US" sz="1700" dirty="0"/>
              <a:t>To request Mr. Patel to look after operations in India &amp; U.K., simultaneously from India [India base] </a:t>
            </a:r>
          </a:p>
          <a:p>
            <a:pPr marL="400050" lvl="0" indent="-400050">
              <a:buFont typeface="+mj-lt"/>
              <a:buAutoNum type="romanLcPeriod"/>
            </a:pPr>
            <a:r>
              <a:rPr lang="en-US" sz="1700" dirty="0"/>
              <a:t>To relocate the employment of Mr. Patel to U.K. and request him to travel to India from time to time [UK base]</a:t>
            </a:r>
          </a:p>
          <a:p>
            <a:endParaRPr lang="en-US" sz="1700" b="1" dirty="0"/>
          </a:p>
          <a:p>
            <a:r>
              <a:rPr lang="en-US" sz="1700" b="1" dirty="0"/>
              <a:t>Analysis of the definition of person resident in India as given in sec. 2 (v) of FEMA   for the purpose of given case:</a:t>
            </a:r>
          </a:p>
          <a:p>
            <a:r>
              <a:rPr lang="en-US" sz="1700" dirty="0"/>
              <a:t>If Mr. Patel goes out of India for employment , for vocation or for any other purpose for uncertain period, then even if he has resided in India for more than 182 days he will become person resident outside India from the day he goes abroad for the purpose of employment.</a:t>
            </a:r>
          </a:p>
          <a:p>
            <a:endParaRPr lang="en-US" sz="1700" dirty="0"/>
          </a:p>
          <a:p>
            <a:r>
              <a:rPr lang="en-US" sz="1700" u="sng" dirty="0"/>
              <a:t>Analysis of the sec. 6 of Income Tax Act 1961 for the purpose of given case: </a:t>
            </a:r>
            <a:r>
              <a:rPr lang="en-US" sz="1700" dirty="0"/>
              <a:t>From combine reading of sec. 6 and explanation to sec. 6 (1), we can conclude that if a person goes outside India for employment then he will be regarded as resident only if his stay in India is 182 days or more.  </a:t>
            </a:r>
          </a:p>
          <a:p>
            <a:endParaRPr lang="en-US" sz="1700" dirty="0"/>
          </a:p>
          <a:p>
            <a:pPr>
              <a:buFont typeface="Wingdings" pitchFamily="2" charset="2"/>
              <a:buNone/>
            </a:pPr>
            <a:r>
              <a:rPr lang="en-US" sz="1700" dirty="0"/>
              <a:t>From second year (unless he visits India in the year of departure ) he will become ‘a person visiting India’ and therefore, expln (b) will be applicable, in which case if his stay on visit is 120 days or more  he would be a resident of India.</a:t>
            </a:r>
          </a:p>
        </p:txBody>
      </p:sp>
      <p:sp>
        <p:nvSpPr>
          <p:cNvPr id="5" name="Slide Number Placeholder 4">
            <a:extLst>
              <a:ext uri="{FF2B5EF4-FFF2-40B4-BE49-F238E27FC236}">
                <a16:creationId xmlns:a16="http://schemas.microsoft.com/office/drawing/2014/main" id="{E101BFE9-E714-4EC5-B656-17C52924956A}"/>
              </a:ext>
            </a:extLst>
          </p:cNvPr>
          <p:cNvSpPr>
            <a:spLocks noGrp="1"/>
          </p:cNvSpPr>
          <p:nvPr>
            <p:ph type="sldNum" sz="quarter" idx="12"/>
          </p:nvPr>
        </p:nvSpPr>
        <p:spPr/>
        <p:txBody>
          <a:bodyPr/>
          <a:lstStyle/>
          <a:p>
            <a:fld id="{43D32433-3E3D-4177-97A5-E30E6380AC8C}" type="slidenum">
              <a:rPr lang="en-US" smtClean="0"/>
              <a:t>47</a:t>
            </a:fld>
            <a:endParaRPr lang="en-US" dirty="0"/>
          </a:p>
        </p:txBody>
      </p:sp>
      <p:sp>
        <p:nvSpPr>
          <p:cNvPr id="6" name="Rectangle 2"/>
          <p:cNvSpPr txBox="1">
            <a:spLocks noChangeArrowheads="1"/>
          </p:cNvSpPr>
          <p:nvPr/>
        </p:nvSpPr>
        <p:spPr>
          <a:xfrm>
            <a:off x="838200" y="327212"/>
            <a:ext cx="3792071" cy="4303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t> </a:t>
            </a:r>
            <a:r>
              <a:rPr lang="en-IN" sz="2000" b="1" dirty="0">
                <a:latin typeface="+mn-lt"/>
              </a:rPr>
              <a:t>CASE STUDY  - 1</a:t>
            </a:r>
            <a:endParaRPr lang="en-US" sz="2000" b="1" dirty="0">
              <a:latin typeface="+mn-lt"/>
            </a:endParaRPr>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266182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070" y="906601"/>
            <a:ext cx="10515600" cy="4524315"/>
          </a:xfrm>
          <a:prstGeom prst="rect">
            <a:avLst/>
          </a:prstGeom>
          <a:noFill/>
        </p:spPr>
        <p:txBody>
          <a:bodyPr wrap="square" rtlCol="0">
            <a:spAutoFit/>
          </a:bodyPr>
          <a:lstStyle/>
          <a:p>
            <a:endParaRPr lang="en-US" dirty="0"/>
          </a:p>
          <a:p>
            <a:pPr marL="400050" indent="-400050">
              <a:buFont typeface="+mj-lt"/>
              <a:buAutoNum type="romanLcPeriod"/>
              <a:defRPr/>
            </a:pPr>
            <a:r>
              <a:rPr lang="en-US" dirty="0"/>
              <a:t>Mr. Patel is advised to leave India before 28</a:t>
            </a:r>
            <a:r>
              <a:rPr lang="en-US" baseline="30000" dirty="0"/>
              <a:t>th</a:t>
            </a:r>
            <a:r>
              <a:rPr lang="en-US" dirty="0"/>
              <a:t> September, and hence his stay in India during previous year of departure will be less than 182 days and visit days will be NIL. He will be regarded as Non Resident for the year of Departure under FEMA as well as ITA</a:t>
            </a:r>
          </a:p>
          <a:p>
            <a:endParaRPr lang="en-US" dirty="0"/>
          </a:p>
          <a:p>
            <a:endParaRPr lang="en-US" dirty="0"/>
          </a:p>
          <a:p>
            <a:pPr marL="400050" lvl="0" indent="-400050">
              <a:buFont typeface="+mj-lt"/>
              <a:buAutoNum type="romanLcPeriod" startAt="2"/>
            </a:pPr>
            <a:r>
              <a:rPr lang="en-US" dirty="0"/>
              <a:t>To request Mr. Patel to look after operations in India &amp; U.K., simultaneously from India</a:t>
            </a:r>
          </a:p>
          <a:p>
            <a:pPr marL="539750" lvl="0" indent="-184150"/>
            <a:r>
              <a:rPr lang="en-US" dirty="0"/>
              <a:t>- Mr. Patel can do so with a designation as Group MD,  employed with a Company where Head office Function is located outside India say UK. Mr. Patel could be Resident or a Non Resident as per ITA depending upon his stay / visit  in India.  However if is base duty is in India, he will be regarded as PRII under FEMA,. Also, we are faced with a situation to demonstrate as to whether Mr. Patel went abroad for employment.</a:t>
            </a:r>
          </a:p>
          <a:p>
            <a:endParaRPr lang="en-US" dirty="0"/>
          </a:p>
          <a:p>
            <a:pPr lvl="0"/>
            <a:endParaRPr lang="en-US" dirty="0"/>
          </a:p>
          <a:p>
            <a:pPr marL="400050" lvl="0" indent="-400050">
              <a:buFont typeface="+mj-lt"/>
              <a:buAutoNum type="romanLcPeriod"/>
            </a:pPr>
            <a:endParaRPr lang="en-US" dirty="0"/>
          </a:p>
          <a:p>
            <a:endParaRPr lang="en-US" dirty="0"/>
          </a:p>
        </p:txBody>
      </p:sp>
      <p:sp>
        <p:nvSpPr>
          <p:cNvPr id="5" name="Slide Number Placeholder 4">
            <a:extLst>
              <a:ext uri="{FF2B5EF4-FFF2-40B4-BE49-F238E27FC236}">
                <a16:creationId xmlns:a16="http://schemas.microsoft.com/office/drawing/2014/main" id="{FA49D523-886C-4E2C-8C3D-9A4A713B76BE}"/>
              </a:ext>
            </a:extLst>
          </p:cNvPr>
          <p:cNvSpPr>
            <a:spLocks noGrp="1"/>
          </p:cNvSpPr>
          <p:nvPr>
            <p:ph type="sldNum" sz="quarter" idx="12"/>
          </p:nvPr>
        </p:nvSpPr>
        <p:spPr/>
        <p:txBody>
          <a:bodyPr/>
          <a:lstStyle/>
          <a:p>
            <a:fld id="{43D32433-3E3D-4177-97A5-E30E6380AC8C}" type="slidenum">
              <a:rPr lang="en-US" smtClean="0"/>
              <a:t>48</a:t>
            </a:fld>
            <a:endParaRPr lang="en-US" dirty="0"/>
          </a:p>
        </p:txBody>
      </p:sp>
      <p:sp>
        <p:nvSpPr>
          <p:cNvPr id="7" name="Rectangle 2"/>
          <p:cNvSpPr txBox="1">
            <a:spLocks noChangeArrowheads="1"/>
          </p:cNvSpPr>
          <p:nvPr/>
        </p:nvSpPr>
        <p:spPr>
          <a:xfrm>
            <a:off x="564776" y="322729"/>
            <a:ext cx="3792071" cy="4303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t> </a:t>
            </a:r>
            <a:r>
              <a:rPr lang="en-IN" sz="2000" b="1" dirty="0">
                <a:latin typeface="+mn-lt"/>
              </a:rPr>
              <a:t>CASE STUDY  - 1 - SOLUTION</a:t>
            </a:r>
            <a:endParaRPr lang="en-US" sz="2000" dirty="0">
              <a:latin typeface="+mn-lt"/>
            </a:endParaRP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939063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517" y="75360"/>
            <a:ext cx="10672695" cy="6463308"/>
          </a:xfrm>
          <a:prstGeom prst="rect">
            <a:avLst/>
          </a:prstGeom>
          <a:noFill/>
        </p:spPr>
        <p:txBody>
          <a:bodyPr wrap="square" rtlCol="0">
            <a:spAutoFit/>
          </a:bodyPr>
          <a:lstStyle/>
          <a:p>
            <a:endParaRPr lang="en-US" dirty="0"/>
          </a:p>
          <a:p>
            <a:pPr marL="400050" lvl="0" indent="-400050">
              <a:buFont typeface="+mj-lt"/>
              <a:buAutoNum type="romanLcPeriod" startAt="2"/>
            </a:pPr>
            <a:endParaRPr lang="en-US" dirty="0"/>
          </a:p>
          <a:p>
            <a:pPr marL="400050" lvl="0" indent="-400050">
              <a:buFont typeface="+mj-lt"/>
              <a:buAutoNum type="romanLcPeriod" startAt="3"/>
            </a:pPr>
            <a:r>
              <a:rPr lang="en-US" dirty="0"/>
              <a:t>To relocate the employment of Mr. Patel to U.K. and request him to travel to India from time to time</a:t>
            </a:r>
          </a:p>
          <a:p>
            <a:pPr lvl="0"/>
            <a:endParaRPr lang="en-US" dirty="0"/>
          </a:p>
          <a:p>
            <a:pPr marL="355600" lvl="0"/>
            <a:r>
              <a:rPr lang="en-US" dirty="0"/>
              <a:t>Mr. Patel can do so he has to establish that he has gone abroad  for the purposes of his employment, a fact that family is also migrated with him to UK supports his status as PROI in the year of departure. However he may be Resident under ITA 1961, while he is also tax resident of UK. </a:t>
            </a:r>
          </a:p>
          <a:p>
            <a:pPr marL="355600" lvl="0"/>
            <a:r>
              <a:rPr lang="en-US" dirty="0"/>
              <a:t>Therefore, the tie-breaker rule of the India-U.K. Tax Treaty will have to be applied to help determine which country has the right to tax him as the country of residence. He shall be deemed to be a resident of the State in which he has a permanent home available to him; if he has a permanent home available to him in both States, he shall be deemed to be a resident of the State with which his personal and economic relations are closer (Centre of vital interests).</a:t>
            </a:r>
          </a:p>
          <a:p>
            <a:pPr marL="355600" lvl="0"/>
            <a:endParaRPr lang="en-US" dirty="0"/>
          </a:p>
          <a:p>
            <a:pPr marL="355600" lvl="0"/>
            <a:r>
              <a:rPr lang="en-US" dirty="0"/>
              <a:t>However, it should be also be noted that even if he is deemed to be a resident of U.K., it is only for the purposes of the Treaty provisions; it does not mean that he becomes non-resident of India. Hence for purposes of application of Indian domestic tax law, he will continue to be treated as resident of India. Art 16 of India UK DTC will apply to test the taxability of Salary Income in India.</a:t>
            </a:r>
          </a:p>
          <a:p>
            <a:pPr marL="355600" lvl="0"/>
            <a:r>
              <a:rPr lang="en-US" dirty="0"/>
              <a:t>One can also explore if a Resident test of ITA can be modified by Article 4 of the tax treaty, where only due to income being INR 15 lakhs or more, status triggers to Resident from an NR.</a:t>
            </a:r>
          </a:p>
          <a:p>
            <a:pPr lvl="0"/>
            <a:endParaRPr lang="en-US" b="1" dirty="0"/>
          </a:p>
          <a:p>
            <a:pPr lvl="0"/>
            <a:r>
              <a:rPr lang="en-US" b="1" dirty="0"/>
              <a:t>Caution: Intention based definition, Anti avoidance under ITA, Exercise of employment / activity as a Non Resident in India</a:t>
            </a:r>
            <a:endParaRPr lang="en-US" dirty="0"/>
          </a:p>
        </p:txBody>
      </p:sp>
      <p:sp>
        <p:nvSpPr>
          <p:cNvPr id="5" name="Slide Number Placeholder 4">
            <a:extLst>
              <a:ext uri="{FF2B5EF4-FFF2-40B4-BE49-F238E27FC236}">
                <a16:creationId xmlns:a16="http://schemas.microsoft.com/office/drawing/2014/main" id="{FA49D523-886C-4E2C-8C3D-9A4A713B76BE}"/>
              </a:ext>
            </a:extLst>
          </p:cNvPr>
          <p:cNvSpPr>
            <a:spLocks noGrp="1"/>
          </p:cNvSpPr>
          <p:nvPr>
            <p:ph type="sldNum" sz="quarter" idx="12"/>
          </p:nvPr>
        </p:nvSpPr>
        <p:spPr/>
        <p:txBody>
          <a:bodyPr/>
          <a:lstStyle/>
          <a:p>
            <a:fld id="{43D32433-3E3D-4177-97A5-E30E6380AC8C}" type="slidenum">
              <a:rPr lang="en-US" smtClean="0"/>
              <a:t>49</a:t>
            </a:fld>
            <a:endParaRPr lang="en-US" dirty="0"/>
          </a:p>
        </p:txBody>
      </p:sp>
      <p:sp>
        <p:nvSpPr>
          <p:cNvPr id="6" name="Rectangle 2"/>
          <p:cNvSpPr txBox="1">
            <a:spLocks noChangeArrowheads="1"/>
          </p:cNvSpPr>
          <p:nvPr/>
        </p:nvSpPr>
        <p:spPr>
          <a:xfrm>
            <a:off x="703517" y="319315"/>
            <a:ext cx="3792071" cy="4303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t> </a:t>
            </a:r>
            <a:r>
              <a:rPr lang="en-IN" sz="2000" b="1" dirty="0">
                <a:latin typeface="+mn-lt"/>
              </a:rPr>
              <a:t>CASE STUDY  - 1 - SOLUTION</a:t>
            </a:r>
            <a:endParaRPr lang="en-US" sz="2000" dirty="0">
              <a:latin typeface="+mn-lt"/>
            </a:endParaRPr>
          </a:p>
        </p:txBody>
      </p:sp>
      <p:sp>
        <p:nvSpPr>
          <p:cNvPr id="7" name="Date Placeholder 6"/>
          <p:cNvSpPr>
            <a:spLocks noGrp="1"/>
          </p:cNvSpPr>
          <p:nvPr>
            <p:ph type="dt" sz="half" idx="10"/>
          </p:nvPr>
        </p:nvSpPr>
        <p:spPr>
          <a:xfrm>
            <a:off x="247709" y="6578696"/>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231150" y="6556712"/>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90699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200" dirty="0"/>
              <a:t>Abbreviations (cont’d)</a:t>
            </a:r>
          </a:p>
        </p:txBody>
      </p:sp>
      <p:sp>
        <p:nvSpPr>
          <p:cNvPr id="4099" name="Content Placeholder 2"/>
          <p:cNvSpPr>
            <a:spLocks noGrp="1"/>
          </p:cNvSpPr>
          <p:nvPr>
            <p:ph idx="1"/>
          </p:nvPr>
        </p:nvSpPr>
        <p:spPr/>
        <p:txBody>
          <a:bodyPr>
            <a:normAutofit fontScale="77500" lnSpcReduction="20000"/>
          </a:bodyPr>
          <a:lstStyle/>
          <a:p>
            <a:r>
              <a:rPr lang="en-US" sz="2000" dirty="0"/>
              <a:t>Non Resident External Account (NRE)</a:t>
            </a:r>
          </a:p>
          <a:p>
            <a:r>
              <a:rPr lang="en-US" sz="2000" dirty="0"/>
              <a:t>Non Resident Indian (NRI)</a:t>
            </a:r>
          </a:p>
          <a:p>
            <a:r>
              <a:rPr lang="en-US" sz="2000" dirty="0"/>
              <a:t>Non Resident Ordinary Account (NRO)</a:t>
            </a:r>
          </a:p>
          <a:p>
            <a:r>
              <a:rPr lang="en-US" sz="2000" dirty="0"/>
              <a:t>Overseas Citizen of India (OCI)</a:t>
            </a:r>
          </a:p>
          <a:p>
            <a:r>
              <a:rPr lang="en-US" sz="2000" dirty="0"/>
              <a:t>Overseas Direct Investment (ODI)</a:t>
            </a:r>
          </a:p>
          <a:p>
            <a:r>
              <a:rPr lang="en-US" sz="2000" dirty="0"/>
              <a:t>Overseas Portfolio Investment (OPI)</a:t>
            </a:r>
          </a:p>
          <a:p>
            <a:r>
              <a:rPr lang="en-US" sz="2000" dirty="0"/>
              <a:t>Person Resident Outside India (PROI)</a:t>
            </a:r>
          </a:p>
          <a:p>
            <a:r>
              <a:rPr lang="en-US" sz="2000" dirty="0"/>
              <a:t>Person Resident in India (PRII)</a:t>
            </a:r>
          </a:p>
          <a:p>
            <a:r>
              <a:rPr lang="en-US" sz="2000" dirty="0"/>
              <a:t>Person of Indian Origin (PIO)</a:t>
            </a:r>
          </a:p>
          <a:p>
            <a:r>
              <a:rPr lang="en-US" sz="2000" dirty="0"/>
              <a:t>Reserve Bank of India (RBI)</a:t>
            </a:r>
          </a:p>
          <a:p>
            <a:r>
              <a:rPr lang="en-US" sz="2000" dirty="0"/>
              <a:t>Resident Foreign Currency Account (RFC)</a:t>
            </a:r>
          </a:p>
          <a:p>
            <a:r>
              <a:rPr lang="en-US" sz="2000" dirty="0"/>
              <a:t>Joint Venture (JV)</a:t>
            </a:r>
          </a:p>
          <a:p>
            <a:r>
              <a:rPr lang="en-US" sz="2000" dirty="0"/>
              <a:t>Wholly owned Subsidiary (WOS)</a:t>
            </a:r>
          </a:p>
          <a:p>
            <a:endParaRPr lang="en-US" sz="2000" dirty="0"/>
          </a:p>
        </p:txBody>
      </p:sp>
      <p:sp>
        <p:nvSpPr>
          <p:cNvPr id="4102" name="Slide Number Placeholder 5"/>
          <p:cNvSpPr>
            <a:spLocks noGrp="1"/>
          </p:cNvSpPr>
          <p:nvPr>
            <p:ph type="sldNum" sz="quarter" idx="12"/>
          </p:nvPr>
        </p:nvSpPr>
        <p:spPr/>
        <p:txBody>
          <a:bodyPr/>
          <a:lstStyle/>
          <a:p>
            <a:pPr>
              <a:defRPr/>
            </a:pPr>
            <a:fld id="{A9DD5350-61FC-4A9C-A602-D8B2E212EADA}" type="slidenum">
              <a:rPr lang="en-US" smtClean="0"/>
              <a:pPr>
                <a:defRPr/>
              </a:pPr>
              <a:t>5</a:t>
            </a:fld>
            <a:endParaRPr 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4747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p:txBody>
          <a:bodyPr/>
          <a:lstStyle/>
          <a:p>
            <a:pPr eaLnBrk="1" hangingPunct="1"/>
            <a:r>
              <a:rPr lang="en-US" sz="3200" dirty="0"/>
              <a:t>Other Important Definitions under FEMA</a:t>
            </a:r>
          </a:p>
        </p:txBody>
      </p:sp>
      <p:sp>
        <p:nvSpPr>
          <p:cNvPr id="8198" name="Rectangle 5"/>
          <p:cNvSpPr>
            <a:spLocks noGrp="1" noChangeArrowheads="1"/>
          </p:cNvSpPr>
          <p:nvPr>
            <p:ph idx="1"/>
          </p:nvPr>
        </p:nvSpPr>
        <p:spPr>
          <a:xfrm>
            <a:off x="646111" y="1316513"/>
            <a:ext cx="10970299" cy="4643580"/>
          </a:xfrm>
        </p:spPr>
        <p:txBody>
          <a:bodyPr>
            <a:normAutofit fontScale="92500" lnSpcReduction="10000"/>
          </a:bodyPr>
          <a:lstStyle/>
          <a:p>
            <a:pPr eaLnBrk="1" hangingPunct="1"/>
            <a:r>
              <a:rPr lang="en-US" sz="1600" dirty="0"/>
              <a:t>Terms Non Resident Indian (NRI)/ Overseas Citizen of India (OCI) have not been defined under FEMA but have been specifically defined for its application under the relevant regulations</a:t>
            </a:r>
          </a:p>
          <a:p>
            <a:pPr eaLnBrk="1" hangingPunct="1"/>
            <a:endParaRPr lang="en-US" sz="1600" dirty="0"/>
          </a:p>
          <a:p>
            <a:pPr eaLnBrk="1" hangingPunct="1"/>
            <a:r>
              <a:rPr lang="en-US" sz="1600" b="1" dirty="0"/>
              <a:t>‘Non-Resident Indian’ (NRI)</a:t>
            </a:r>
            <a:r>
              <a:rPr lang="en-US" sz="1600" dirty="0"/>
              <a:t> means an individual resident outside India who is a citizen of India</a:t>
            </a:r>
          </a:p>
          <a:p>
            <a:pPr eaLnBrk="1" hangingPunct="1"/>
            <a:endParaRPr lang="en-US" sz="1600" dirty="0"/>
          </a:p>
          <a:p>
            <a:pPr eaLnBrk="1" hangingPunct="1"/>
            <a:r>
              <a:rPr lang="en-US" sz="1600" b="1" dirty="0"/>
              <a:t>OCI</a:t>
            </a:r>
            <a:r>
              <a:rPr lang="en-US" sz="1600" dirty="0"/>
              <a:t> is now defined separately in new FEMA Foreign Exchange Management (Non Debt Instruments) Regulations, 2019 as: ‘Overseas Citizen of India (OCI)’ means an individual resident outside India who is registered as an Overseas Citizen of India Cardholder under Section 7(A) of the Citizenship Act, 1955.</a:t>
            </a:r>
          </a:p>
          <a:p>
            <a:pPr eaLnBrk="1" hangingPunct="1"/>
            <a:endParaRPr lang="en-US" sz="1600" dirty="0"/>
          </a:p>
          <a:p>
            <a:pPr eaLnBrk="1" hangingPunct="1"/>
            <a:r>
              <a:rPr lang="en-US" sz="1600" b="1" dirty="0"/>
              <a:t>‘Persons of Indian Origin’ </a:t>
            </a:r>
            <a:r>
              <a:rPr lang="en-US" sz="1600" dirty="0"/>
              <a:t>cardholders registered as such under Notification No. 26011/4/98 F.I. dated 19.8.2002 issued by the Central Government are now deemed to be ‘Overseas Citizen of India’ cardholders w.e.f. 12.05.2015. PIO’s were directed to accept the OCI card by extending the timeline from time to time up to September, 2018 without any additional fee.</a:t>
            </a:r>
          </a:p>
          <a:p>
            <a:pPr eaLnBrk="1" hangingPunct="1"/>
            <a:endParaRPr lang="en-US" sz="1600" dirty="0"/>
          </a:p>
          <a:p>
            <a:pPr eaLnBrk="1" hangingPunct="1"/>
            <a:r>
              <a:rPr lang="en-US" sz="1600" dirty="0"/>
              <a:t>OCI is wider in scope than PIO which used to be up to 3 generations of foreign citizens. Now up to 4th generation of foreign citizens can be considered as OCI. Further, there are additional conditions in case of spouses that marriage should have subsisted for at least two years prior to application for OCI card.</a:t>
            </a:r>
          </a:p>
        </p:txBody>
      </p:sp>
      <p:sp>
        <p:nvSpPr>
          <p:cNvPr id="8196" name="Slide Number Placeholder 5"/>
          <p:cNvSpPr>
            <a:spLocks noGrp="1"/>
          </p:cNvSpPr>
          <p:nvPr>
            <p:ph type="sldNum" sz="quarter" idx="12"/>
          </p:nvPr>
        </p:nvSpPr>
        <p:spPr/>
        <p:txBody>
          <a:bodyPr/>
          <a:lstStyle/>
          <a:p>
            <a:pPr fontAlgn="base">
              <a:spcBef>
                <a:spcPct val="0"/>
              </a:spcBef>
              <a:spcAft>
                <a:spcPct val="0"/>
              </a:spcAft>
              <a:defRPr/>
            </a:pPr>
            <a:fld id="{A99C179A-76A7-4B77-950C-279ADB174F97}" type="slidenum">
              <a:rPr lang="en-US">
                <a:solidFill>
                  <a:schemeClr val="tx1"/>
                </a:solidFill>
              </a:rPr>
              <a:pPr fontAlgn="base">
                <a:spcBef>
                  <a:spcPct val="0"/>
                </a:spcBef>
                <a:spcAft>
                  <a:spcPct val="0"/>
                </a:spcAft>
                <a:defRPr/>
              </a:pPr>
              <a:t>50</a:t>
            </a:fld>
            <a:endParaRPr lang="en-US" dirty="0">
              <a:solidFill>
                <a:schemeClr val="tx1"/>
              </a:solidFill>
            </a:endParaRPr>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4277848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5"/>
          <p:cNvSpPr>
            <a:spLocks noGrp="1"/>
          </p:cNvSpPr>
          <p:nvPr>
            <p:ph type="sldNum" sz="quarter" idx="12"/>
          </p:nvPr>
        </p:nvSpPr>
        <p:spPr>
          <a:xfrm>
            <a:off x="9505723" y="762000"/>
            <a:ext cx="2540000" cy="457200"/>
          </a:xfrm>
        </p:spPr>
        <p:txBody>
          <a:bodyPr/>
          <a:lstStyle/>
          <a:p>
            <a:pPr fontAlgn="base">
              <a:spcBef>
                <a:spcPct val="0"/>
              </a:spcBef>
              <a:spcAft>
                <a:spcPct val="0"/>
              </a:spcAft>
              <a:defRPr/>
            </a:pPr>
            <a:fld id="{A99C179A-76A7-4B77-950C-279ADB174F97}" type="slidenum">
              <a:rPr lang="en-US">
                <a:solidFill>
                  <a:schemeClr val="tx1"/>
                </a:solidFill>
              </a:rPr>
              <a:pPr fontAlgn="base">
                <a:spcBef>
                  <a:spcPct val="0"/>
                </a:spcBef>
                <a:spcAft>
                  <a:spcPct val="0"/>
                </a:spcAft>
                <a:defRPr/>
              </a:pPr>
              <a:t>51</a:t>
            </a:fld>
            <a:endParaRPr lang="en-US" dirty="0">
              <a:solidFill>
                <a:schemeClr val="tx1"/>
              </a:solidFill>
            </a:endParaRPr>
          </a:p>
        </p:txBody>
      </p:sp>
      <p:sp>
        <p:nvSpPr>
          <p:cNvPr id="8198" name="Rectangle 5"/>
          <p:cNvSpPr>
            <a:spLocks noGrp="1" noChangeArrowheads="1"/>
          </p:cNvSpPr>
          <p:nvPr>
            <p:ph idx="4294967295"/>
          </p:nvPr>
        </p:nvSpPr>
        <p:spPr>
          <a:xfrm>
            <a:off x="823686" y="1600200"/>
            <a:ext cx="11222037" cy="4565650"/>
          </a:xfrm>
        </p:spPr>
        <p:txBody>
          <a:bodyPr>
            <a:normAutofit fontScale="92500" lnSpcReduction="20000"/>
          </a:bodyPr>
          <a:lstStyle/>
          <a:p>
            <a:pPr marL="225425" indent="-225425" eaLnBrk="1" hangingPunct="1"/>
            <a:r>
              <a:rPr lang="en-US" sz="1600" dirty="0"/>
              <a:t>Following categories of foreign nationals are eligible for registration as Overseas Citizen of India (OCI) Cardholder:-</a:t>
            </a:r>
          </a:p>
          <a:p>
            <a:pPr eaLnBrk="1" hangingPunct="1"/>
            <a:endParaRPr lang="en-US" sz="1600" dirty="0"/>
          </a:p>
          <a:p>
            <a:pPr marL="225425" indent="0" eaLnBrk="1" hangingPunct="1">
              <a:buNone/>
            </a:pPr>
            <a:r>
              <a:rPr lang="en-US" sz="1600" dirty="0"/>
              <a:t>(1) Who was a citizen of India at the time of, or at any time after the commencement of the Constitution i.e. 26.01.1950; or</a:t>
            </a:r>
          </a:p>
          <a:p>
            <a:pPr marL="225425" indent="0" eaLnBrk="1" hangingPunct="1">
              <a:buNone/>
            </a:pPr>
            <a:r>
              <a:rPr lang="en-US" sz="1600" dirty="0"/>
              <a:t>(2) who was eligible to become a citizen of India on 26.01.1950; or</a:t>
            </a:r>
          </a:p>
          <a:p>
            <a:pPr marL="225425" indent="0" eaLnBrk="1" hangingPunct="1">
              <a:buNone/>
            </a:pPr>
            <a:r>
              <a:rPr lang="en-US" sz="1600" dirty="0"/>
              <a:t>(3) who belonged to a territory that became part of India after 15.08.1947; or</a:t>
            </a:r>
          </a:p>
          <a:p>
            <a:pPr marL="225425" indent="0" eaLnBrk="1" hangingPunct="1">
              <a:buNone/>
            </a:pPr>
            <a:r>
              <a:rPr lang="en-US" sz="1600" dirty="0"/>
              <a:t>(4) who is a child or a grandchild or a great grandchild of such a citizen; or</a:t>
            </a:r>
          </a:p>
          <a:p>
            <a:pPr marL="225425" indent="0" eaLnBrk="1" hangingPunct="1">
              <a:buNone/>
            </a:pPr>
            <a:r>
              <a:rPr lang="en-US" sz="1600" dirty="0"/>
              <a:t>(5) who is a minor child of such persons mentioned above; or</a:t>
            </a:r>
          </a:p>
          <a:p>
            <a:pPr marL="225425" indent="0" eaLnBrk="1" hangingPunct="1">
              <a:buNone/>
            </a:pPr>
            <a:r>
              <a:rPr lang="en-US" sz="1600" dirty="0"/>
              <a:t>(6) who is a minor child and whose both parents are citizens of India or one of the parents is a citizen of India; or</a:t>
            </a:r>
          </a:p>
          <a:p>
            <a:pPr marL="225425" indent="0" eaLnBrk="1" hangingPunct="1">
              <a:buNone/>
            </a:pPr>
            <a:r>
              <a:rPr lang="en-US" sz="1600" dirty="0"/>
              <a:t>(7) spouse of foreign origin of a citizen of India or spouse of foreign origin of an Overseas Citizen of India Cardholder registered under section 7A of the Citizenship Act, 1955 and whose marriage has been registered and subsisted for a continuous period of not less than two years immediately preceding the presentation of the application.</a:t>
            </a:r>
          </a:p>
          <a:p>
            <a:pPr eaLnBrk="1" hangingPunct="1"/>
            <a:endParaRPr lang="en-US" sz="1600" dirty="0"/>
          </a:p>
          <a:p>
            <a:pPr eaLnBrk="1" hangingPunct="1"/>
            <a:r>
              <a:rPr lang="en-US" sz="1600" dirty="0"/>
              <a:t>Note : No person, who or either of whose parents or grandparents or great grandparents is or had been a citizen of Pakistan, Bangladesh or such other country as the Central Government may, by notification in the Official Gazette, specify, shall be eligible for registration as an Overseas Citizen of India Cardholder.</a:t>
            </a:r>
          </a:p>
        </p:txBody>
      </p:sp>
      <p:sp>
        <p:nvSpPr>
          <p:cNvPr id="7" name="Rectangle 4"/>
          <p:cNvSpPr txBox="1">
            <a:spLocks noChangeArrowheads="1"/>
          </p:cNvSpPr>
          <p:nvPr/>
        </p:nvSpPr>
        <p:spPr bwMode="auto">
          <a:xfrm>
            <a:off x="823686" y="214313"/>
            <a:ext cx="8598388" cy="1004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eaLnBrk="1" hangingPunct="1"/>
            <a:r>
              <a:rPr lang="en-US" sz="3200" kern="0" dirty="0"/>
              <a:t>Other Important Definitions under FEMA</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4199271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Other Important Definitions under FEMA</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52</a:t>
            </a:fld>
            <a:endParaRPr lang="en-US" dirty="0"/>
          </a:p>
        </p:txBody>
      </p:sp>
      <p:sp>
        <p:nvSpPr>
          <p:cNvPr id="7" name="Rectangle 3"/>
          <p:cNvSpPr txBox="1">
            <a:spLocks noChangeArrowheads="1"/>
          </p:cNvSpPr>
          <p:nvPr/>
        </p:nvSpPr>
        <p:spPr bwMode="auto">
          <a:xfrm>
            <a:off x="646111" y="1152983"/>
            <a:ext cx="10489324"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81000" indent="-285750">
              <a:buSzPct val="100000"/>
              <a:buFont typeface="Wingdings" panose="05000000000000000000" pitchFamily="2" charset="2"/>
              <a:buChar char="§"/>
            </a:pPr>
            <a:r>
              <a:rPr lang="en-US" sz="1700" b="1" dirty="0"/>
              <a:t>Currency:</a:t>
            </a:r>
            <a:r>
              <a:rPr lang="en-US" sz="1700" dirty="0"/>
              <a:t> As per Sec 2(h) "currency" includes all currency notes, postal notes, postal orders, money orders, cheques, drafts, travellers cheques, letters of credit, bills of exchange and promissory notes, credit cards or such other similar instruments, as may be notified by the Reserve Bank;</a:t>
            </a:r>
          </a:p>
          <a:p>
            <a:pPr marL="349250" indent="0">
              <a:buSzPct val="100000"/>
              <a:buNone/>
            </a:pPr>
            <a:r>
              <a:rPr lang="en-US" sz="1700" dirty="0"/>
              <a:t>It also includes ATM cards and Debit card or any other instrument by whatever name called that can be used to create a financial liability, as ‘currency’. (</a:t>
            </a:r>
            <a:r>
              <a:rPr lang="en-US" sz="1700" dirty="0" err="1"/>
              <a:t>Notf</a:t>
            </a:r>
            <a:r>
              <a:rPr lang="en-US" sz="1700" dirty="0"/>
              <a:t> 15(R)/2015-RB dated 29</a:t>
            </a:r>
            <a:r>
              <a:rPr lang="en-US" sz="1700" baseline="30000" dirty="0"/>
              <a:t>th</a:t>
            </a:r>
            <a:r>
              <a:rPr lang="en-US" sz="1700" dirty="0"/>
              <a:t> December, 2015)</a:t>
            </a:r>
          </a:p>
          <a:p>
            <a:pPr marL="349250" indent="0">
              <a:buSzPct val="100000"/>
              <a:buNone/>
            </a:pPr>
            <a:endParaRPr lang="en-US" sz="1700" dirty="0"/>
          </a:p>
          <a:p>
            <a:pPr marL="381000" indent="-285750">
              <a:buSzPct val="100000"/>
              <a:buFont typeface="Wingdings" panose="05000000000000000000" pitchFamily="2" charset="2"/>
              <a:buChar char="§"/>
            </a:pPr>
            <a:r>
              <a:rPr lang="en-US" sz="1700" b="1" dirty="0"/>
              <a:t>Foreign Currency</a:t>
            </a:r>
            <a:r>
              <a:rPr lang="en-US" sz="1700" dirty="0"/>
              <a:t>: As per Sec 2(m) "foreign currency" means any currency other than Indian currency;</a:t>
            </a:r>
          </a:p>
          <a:p>
            <a:pPr marL="381000" indent="-285750">
              <a:buSzPct val="100000"/>
              <a:buFont typeface="Wingdings" panose="05000000000000000000" pitchFamily="2" charset="2"/>
              <a:buChar char="§"/>
            </a:pPr>
            <a:endParaRPr lang="en-US" sz="1700" dirty="0"/>
          </a:p>
          <a:p>
            <a:pPr marL="381000" indent="-285750">
              <a:buSzPct val="100000"/>
              <a:buFont typeface="Wingdings" panose="05000000000000000000" pitchFamily="2" charset="2"/>
              <a:buChar char="§"/>
            </a:pPr>
            <a:r>
              <a:rPr lang="en-US" sz="1700" b="1" dirty="0"/>
              <a:t>Foreign Security:</a:t>
            </a:r>
            <a:r>
              <a:rPr lang="en-US" sz="1700" dirty="0"/>
              <a:t> As per Sec 2(o) "foreign security" means any security, in the form of shares, stocks, bonds, debentures or any other instrument denominated or expressed in foreign currency and includes securities expressed in foreign currency, but where redemption or any form of return such as interest or dividends is payable in Indian currency;</a:t>
            </a:r>
          </a:p>
          <a:p>
            <a:pPr marL="381000" indent="-285750">
              <a:buSzPct val="100000"/>
              <a:buFont typeface="Wingdings" panose="05000000000000000000" pitchFamily="2" charset="2"/>
              <a:buChar char="§"/>
            </a:pPr>
            <a:endParaRPr lang="en-US" sz="1700" dirty="0"/>
          </a:p>
          <a:p>
            <a:pPr marL="381000" indent="-285750">
              <a:buSzPct val="100000"/>
              <a:buFont typeface="Wingdings" panose="05000000000000000000" pitchFamily="2" charset="2"/>
              <a:buChar char="§"/>
            </a:pPr>
            <a:r>
              <a:rPr lang="en-US" sz="1700" b="1" dirty="0"/>
              <a:t>Transfer</a:t>
            </a:r>
            <a:r>
              <a:rPr lang="en-US" sz="1700" dirty="0"/>
              <a:t>: As per Sec 2(ze) "transfer" includes sale, purchase, exchange, mortgage, pledge, gift, loan or any other form of transfer of right, title, possession or lien. Thus, the definition is very wide. It covers not only transfers of ownership but also simple transfer of possession or even lien.</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632030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Status of PIO without OCI Card</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53</a:t>
            </a:fld>
            <a:endParaRPr lang="en-US" dirty="0"/>
          </a:p>
        </p:txBody>
      </p:sp>
      <p:sp>
        <p:nvSpPr>
          <p:cNvPr id="7" name="Rectangle 3"/>
          <p:cNvSpPr txBox="1">
            <a:spLocks noChangeArrowheads="1"/>
          </p:cNvSpPr>
          <p:nvPr/>
        </p:nvSpPr>
        <p:spPr bwMode="auto">
          <a:xfrm>
            <a:off x="486066" y="1379084"/>
            <a:ext cx="1123603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600" kern="0" dirty="0"/>
              <a:t>POSER: Participants are requested to discuss the case of a PIO who has not converted his status to OCI by 30.09.2018 and the implications on different kinds of transactions which have a separate dispensation for OCIs under FEMA</a:t>
            </a:r>
          </a:p>
          <a:p>
            <a:pPr eaLnBrk="1" hangingPunct="1"/>
            <a:endParaRPr lang="en-US" altLang="en-US" sz="1600" kern="0" dirty="0"/>
          </a:p>
          <a:p>
            <a:pPr eaLnBrk="1" hangingPunct="1"/>
            <a:r>
              <a:rPr lang="en-US" altLang="en-US" sz="1600" kern="0" dirty="0"/>
              <a:t>SOLUTION:</a:t>
            </a:r>
          </a:p>
          <a:p>
            <a:pPr marL="646113" indent="-285750" eaLnBrk="1" hangingPunct="1">
              <a:buFont typeface="Wingdings" panose="05000000000000000000" pitchFamily="2" charset="2"/>
              <a:buChar char="Ø"/>
            </a:pPr>
            <a:r>
              <a:rPr lang="en-US" altLang="en-US" sz="1600" kern="0" dirty="0"/>
              <a:t>If a PIO does not register himself as OCI and take OCI Card, he may not be eligible for any benefits extended to OCIs under FEMA even though he is PIO by birth. The reason is that from 30.09.2018, PIOs were required to compulsorily convert their status to OCI card holders or else they were required to re-apply for OCI card afresh. Some of the transactions which are available only to NRIs/OCIs include no lock-in period for FDI in Construction, opening of NRE / FCNR accounts, immovable property in India, etc. Implications for non-holding of OCI Card will also be discussed in the subsequent Case Study on KYC requirements of NRIs/OCIs under PMLA and under SEBI investment limits.</a:t>
            </a:r>
          </a:p>
          <a:p>
            <a:pPr marL="646113" indent="-285750" eaLnBrk="1" hangingPunct="1">
              <a:buFont typeface="Wingdings" panose="05000000000000000000" pitchFamily="2" charset="2"/>
              <a:buChar char="Ø"/>
            </a:pPr>
            <a:r>
              <a:rPr lang="en-US" altLang="en-US" sz="1600" kern="0" dirty="0"/>
              <a:t>Holding an OCI card means parity with NRI except certain political rights, employment in India, travelling to restricted areas, etc.</a:t>
            </a:r>
          </a:p>
          <a:p>
            <a:pPr marL="646113" indent="-285750" eaLnBrk="1" hangingPunct="1">
              <a:buFont typeface="Wingdings" panose="05000000000000000000" pitchFamily="2" charset="2"/>
              <a:buChar char="Ø"/>
            </a:pPr>
            <a:r>
              <a:rPr lang="en-US" altLang="en-US" sz="1600" kern="0" dirty="0"/>
              <a:t>Conversely, can an unregistered PIO claim that he is a foreign citizen and hence any restriction placed in statute / rules / regulations on PIO will not be applicable to him?</a:t>
            </a:r>
          </a:p>
          <a:p>
            <a:pPr marL="646113" indent="-285750" eaLnBrk="1" hangingPunct="1">
              <a:buFont typeface="Wingdings" panose="05000000000000000000" pitchFamily="2" charset="2"/>
              <a:buChar char="Ø"/>
            </a:pPr>
            <a:endParaRPr lang="en-US" altLang="en-US" sz="1600" kern="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713455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Important Concepts / Schemes under FEMA</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54</a:t>
            </a:fld>
            <a:endParaRPr lang="en-US" dirty="0"/>
          </a:p>
        </p:txBody>
      </p:sp>
      <p:sp>
        <p:nvSpPr>
          <p:cNvPr id="7" name="Rectangle 3"/>
          <p:cNvSpPr txBox="1">
            <a:spLocks noChangeArrowheads="1"/>
          </p:cNvSpPr>
          <p:nvPr/>
        </p:nvSpPr>
        <p:spPr bwMode="auto">
          <a:xfrm>
            <a:off x="559252" y="1554552"/>
            <a:ext cx="10489324"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81000" indent="-285750">
              <a:buSzPct val="100000"/>
              <a:buFont typeface="Wingdings" panose="05000000000000000000" pitchFamily="2" charset="2"/>
              <a:buChar char="§"/>
            </a:pPr>
            <a:r>
              <a:rPr lang="en-US" sz="2000" dirty="0"/>
              <a:t>Dealing in Foreign Exchange – Section 3</a:t>
            </a:r>
          </a:p>
          <a:p>
            <a:pPr marL="381000" indent="-285750">
              <a:buSzPct val="100000"/>
              <a:buFont typeface="Wingdings" panose="05000000000000000000" pitchFamily="2" charset="2"/>
              <a:buChar char="§"/>
            </a:pPr>
            <a:endParaRPr lang="en-US" sz="2000" dirty="0"/>
          </a:p>
          <a:p>
            <a:pPr marL="381000" indent="-285750">
              <a:buSzPct val="100000"/>
              <a:buFont typeface="Wingdings" panose="05000000000000000000" pitchFamily="2" charset="2"/>
              <a:buChar char="§"/>
            </a:pPr>
            <a:r>
              <a:rPr lang="en-US" sz="2000" dirty="0"/>
              <a:t>Drawal of Foreign Exchange – Section 4 and  5</a:t>
            </a:r>
          </a:p>
          <a:p>
            <a:pPr marL="381000" indent="-285750">
              <a:buSzPct val="100000"/>
              <a:buFont typeface="Wingdings" panose="05000000000000000000" pitchFamily="2" charset="2"/>
              <a:buChar char="§"/>
            </a:pPr>
            <a:endParaRPr lang="en-US" sz="2000" dirty="0"/>
          </a:p>
          <a:p>
            <a:pPr marL="381000" indent="-285750">
              <a:buSzPct val="100000"/>
              <a:buFont typeface="Wingdings" panose="05000000000000000000" pitchFamily="2" charset="2"/>
              <a:buChar char="§"/>
            </a:pPr>
            <a:r>
              <a:rPr lang="en-US" sz="2000" dirty="0"/>
              <a:t>Liberalised Remittance Scheme</a:t>
            </a:r>
          </a:p>
          <a:p>
            <a:pPr marL="381000" indent="-285750">
              <a:buSzPct val="100000"/>
              <a:buFont typeface="Wingdings" panose="05000000000000000000" pitchFamily="2" charset="2"/>
              <a:buChar char="§"/>
            </a:pPr>
            <a:endParaRPr lang="en-US" sz="2000" dirty="0"/>
          </a:p>
          <a:p>
            <a:pPr marL="381000" indent="-285750">
              <a:buSzPct val="100000"/>
              <a:buFont typeface="Wingdings" panose="05000000000000000000" pitchFamily="2" charset="2"/>
              <a:buChar char="§"/>
            </a:pPr>
            <a:r>
              <a:rPr lang="en-US" sz="2000" dirty="0"/>
              <a:t>Investment on Repatriation and Non-repatriation basis</a:t>
            </a:r>
          </a:p>
          <a:p>
            <a:pPr marL="381000" indent="-285750">
              <a:buSzPct val="100000"/>
              <a:buFont typeface="Wingdings" panose="05000000000000000000" pitchFamily="2" charset="2"/>
              <a:buChar char="§"/>
            </a:pPr>
            <a:endParaRPr lang="en-US" sz="2000" dirty="0"/>
          </a:p>
          <a:p>
            <a:pPr marL="381000" indent="-285750">
              <a:buSzPct val="100000"/>
              <a:buFont typeface="Wingdings" panose="05000000000000000000" pitchFamily="2" charset="2"/>
              <a:buChar char="§"/>
            </a:pPr>
            <a:r>
              <a:rPr lang="en-US" sz="2000" dirty="0"/>
              <a:t>Remittance of Assets by PROI</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955189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Important Concepts / Schemes </a:t>
            </a:r>
            <a:br>
              <a:rPr lang="en-US" sz="3200" dirty="0"/>
            </a:br>
            <a:r>
              <a:rPr lang="en-US" sz="3200" dirty="0"/>
              <a:t>- Mechanism &amp; Monitoring of Transactions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55</a:t>
            </a:fld>
            <a:endParaRPr lang="en-US" dirty="0"/>
          </a:p>
        </p:txBody>
      </p:sp>
      <p:sp>
        <p:nvSpPr>
          <p:cNvPr id="7" name="Rectangle 3"/>
          <p:cNvSpPr txBox="1">
            <a:spLocks noChangeArrowheads="1"/>
          </p:cNvSpPr>
          <p:nvPr/>
        </p:nvSpPr>
        <p:spPr bwMode="auto">
          <a:xfrm>
            <a:off x="827539" y="1554552"/>
            <a:ext cx="10363200"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700" b="1" kern="0" dirty="0"/>
              <a:t>Sec 3 – Dealing in Foreign Exchange</a:t>
            </a:r>
          </a:p>
          <a:p>
            <a:pPr marL="0" indent="0" eaLnBrk="1" hangingPunct="1">
              <a:buNone/>
            </a:pPr>
            <a:r>
              <a:rPr lang="en-US" altLang="en-US" sz="1700" kern="0" dirty="0"/>
              <a:t>Save as otherwise provided in this Act, rules or regulations made thereunder, or with the general or special permission of the Reserve Bank, no person shall—</a:t>
            </a:r>
          </a:p>
          <a:p>
            <a:pPr marL="442913" indent="-442913" eaLnBrk="1" hangingPunct="1">
              <a:buNone/>
            </a:pPr>
            <a:r>
              <a:rPr lang="en-US" altLang="en-US" sz="1700" kern="0" dirty="0"/>
              <a:t>(a)  deal in or transfer any foreign exchange or foreign security to any person not being an authorised person;</a:t>
            </a:r>
          </a:p>
          <a:p>
            <a:pPr marL="0" indent="0" eaLnBrk="1" hangingPunct="1">
              <a:buNone/>
            </a:pPr>
            <a:endParaRPr lang="en-US" altLang="en-US" sz="1700" kern="0" dirty="0"/>
          </a:p>
          <a:p>
            <a:pPr marL="0" indent="0" eaLnBrk="1" hangingPunct="1">
              <a:buNone/>
            </a:pPr>
            <a:r>
              <a:rPr lang="en-US" altLang="en-US" sz="1700" kern="0" dirty="0"/>
              <a:t>(b)  make any payment to or for the credit of any person resident outside India in any manner;</a:t>
            </a:r>
          </a:p>
          <a:p>
            <a:pPr marL="442913" indent="-442913" eaLnBrk="1" hangingPunct="1">
              <a:buNone/>
            </a:pPr>
            <a:endParaRPr lang="en-US" altLang="en-US" sz="1700" kern="0" dirty="0"/>
          </a:p>
          <a:p>
            <a:pPr marL="442913" indent="-442913" eaLnBrk="1" hangingPunct="1">
              <a:buNone/>
            </a:pPr>
            <a:r>
              <a:rPr lang="en-US" altLang="en-US" sz="1700" kern="0" dirty="0"/>
              <a:t>(c)  receive otherwise through an authorised person, any payment by order or on behalf of any person resident outside India in any manner;</a:t>
            </a:r>
          </a:p>
          <a:p>
            <a:pPr marL="442913" indent="0" eaLnBrk="1" hangingPunct="1">
              <a:buNone/>
            </a:pPr>
            <a:r>
              <a:rPr lang="en-US" altLang="en-US" sz="1700" kern="0" dirty="0"/>
              <a:t>Explanation.—</a:t>
            </a:r>
          </a:p>
          <a:p>
            <a:pPr marL="442913" indent="0" eaLnBrk="1" hangingPunct="1">
              <a:buNone/>
            </a:pPr>
            <a:r>
              <a:rPr lang="en-US" altLang="en-US" sz="1700" kern="0" dirty="0"/>
              <a:t>For the purpose of this clause, where any person in, or resident in, India receives any payment by order or on behalf of any person resident outside India through any other person (including an authorised person) without a corresponding inward remittance from any place outside India, then, such person shall be deemed to have received such payment otherwise than through an authorised person;</a:t>
            </a:r>
            <a:endParaRPr lang="en-US" altLang="en-US" sz="1700" kern="0" dirty="0">
              <a:solidFill>
                <a:srgbClr val="FF0000"/>
              </a:solidFill>
            </a:endParaRP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4792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5"/>
          <p:cNvSpPr>
            <a:spLocks noGrp="1"/>
          </p:cNvSpPr>
          <p:nvPr>
            <p:ph type="sldNum" sz="quarter" idx="12"/>
          </p:nvPr>
        </p:nvSpPr>
        <p:spPr>
          <a:xfrm>
            <a:off x="9477829" y="614112"/>
            <a:ext cx="2540000" cy="457200"/>
          </a:xfrm>
        </p:spPr>
        <p:txBody>
          <a:bodyPr/>
          <a:lstStyle/>
          <a:p>
            <a:pPr>
              <a:defRPr/>
            </a:pPr>
            <a:fld id="{A99C179A-76A7-4B77-950C-279ADB174F97}" type="slidenum">
              <a:rPr lang="en-US" smtClean="0"/>
              <a:pPr>
                <a:defRPr/>
              </a:pPr>
              <a:t>56</a:t>
            </a:fld>
            <a:endParaRPr lang="en-US" dirty="0"/>
          </a:p>
        </p:txBody>
      </p:sp>
      <p:sp>
        <p:nvSpPr>
          <p:cNvPr id="8198" name="Rectangle 5"/>
          <p:cNvSpPr>
            <a:spLocks noGrp="1" noChangeArrowheads="1"/>
          </p:cNvSpPr>
          <p:nvPr>
            <p:ph idx="4294967295"/>
          </p:nvPr>
        </p:nvSpPr>
        <p:spPr>
          <a:xfrm>
            <a:off x="1828800" y="2017713"/>
            <a:ext cx="10363200" cy="4114800"/>
          </a:xfrm>
        </p:spPr>
        <p:txBody>
          <a:bodyPr/>
          <a:lstStyle/>
          <a:p>
            <a:endParaRPr lang="en-US" sz="1400" dirty="0"/>
          </a:p>
          <a:p>
            <a:pPr marL="0" indent="0">
              <a:buNone/>
            </a:pPr>
            <a:endParaRPr lang="en-US" sz="1400" dirty="0"/>
          </a:p>
        </p:txBody>
      </p:sp>
      <p:sp>
        <p:nvSpPr>
          <p:cNvPr id="7" name="Rectangle 3"/>
          <p:cNvSpPr txBox="1">
            <a:spLocks noChangeArrowheads="1"/>
          </p:cNvSpPr>
          <p:nvPr/>
        </p:nvSpPr>
        <p:spPr bwMode="auto">
          <a:xfrm>
            <a:off x="1060243" y="1909945"/>
            <a:ext cx="100715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buSzPct val="100000"/>
              <a:buFont typeface="Wingdings" panose="05000000000000000000" pitchFamily="2" charset="2"/>
              <a:buChar char="§"/>
            </a:pPr>
            <a:r>
              <a:rPr lang="en-US" altLang="en-US" sz="1700" b="1" kern="0" dirty="0"/>
              <a:t>Sec 3 – Dealing in Foreign Exchange (cont’d)</a:t>
            </a:r>
          </a:p>
          <a:p>
            <a:pPr marL="0" indent="0" eaLnBrk="1" hangingPunct="1">
              <a:buNone/>
            </a:pPr>
            <a:endParaRPr lang="en-US" altLang="en-US" sz="1700" kern="0" dirty="0"/>
          </a:p>
          <a:p>
            <a:pPr marL="442913" indent="-442913" eaLnBrk="1" hangingPunct="1">
              <a:buNone/>
            </a:pPr>
            <a:r>
              <a:rPr lang="en-US" altLang="en-US" sz="1700" kern="0" dirty="0"/>
              <a:t>(d)  enter into any financial transaction in India as consideration for or in association with acquisition or creation or transfer of a right to acquire, any asset outside India by any person.</a:t>
            </a:r>
          </a:p>
          <a:p>
            <a:pPr marL="442913" indent="0" eaLnBrk="1" hangingPunct="1">
              <a:buNone/>
            </a:pPr>
            <a:r>
              <a:rPr lang="en-US" altLang="en-US" sz="1700" kern="0" dirty="0"/>
              <a:t>Explanation.—</a:t>
            </a:r>
          </a:p>
          <a:p>
            <a:pPr marL="442913" indent="0" eaLnBrk="1" hangingPunct="1">
              <a:buNone/>
            </a:pPr>
            <a:r>
              <a:rPr lang="en-US" altLang="en-US" sz="1700" kern="0" dirty="0"/>
              <a:t>For the purpose of this clause, "financial transaction" means making any payment to, or for the credit of any person, or receiving any payment for, by order or on behalf of any person, or drawing, issuing or negotiating any bill of exchange or promissory note, or transferring any security or acknowledging any debt.</a:t>
            </a:r>
          </a:p>
          <a:p>
            <a:pPr marL="0" indent="0" eaLnBrk="1" hangingPunct="1">
              <a:buNone/>
            </a:pPr>
            <a:endParaRPr lang="en-US" altLang="en-US" sz="1700" kern="0" dirty="0"/>
          </a:p>
          <a:p>
            <a:pPr marL="0" indent="0" eaLnBrk="1" hangingPunct="1">
              <a:buNone/>
            </a:pPr>
            <a:endParaRPr lang="en-US" altLang="en-US" sz="1800" kern="0" dirty="0"/>
          </a:p>
          <a:p>
            <a:pPr marL="0" indent="0" eaLnBrk="1" hangingPunct="1">
              <a:buNone/>
            </a:pPr>
            <a:endParaRPr lang="en-US" altLang="en-US" sz="1800" kern="0" dirty="0"/>
          </a:p>
          <a:p>
            <a:pPr marL="0" indent="0" eaLnBrk="1" hangingPunct="1">
              <a:buNone/>
            </a:pPr>
            <a:endParaRPr lang="en-US" altLang="en-US" sz="1846" kern="0" dirty="0">
              <a:solidFill>
                <a:srgbClr val="FF0000"/>
              </a:solidFill>
            </a:endParaRPr>
          </a:p>
        </p:txBody>
      </p:sp>
      <p:sp>
        <p:nvSpPr>
          <p:cNvPr id="8" name="Rectangle 4"/>
          <p:cNvSpPr txBox="1">
            <a:spLocks noChangeArrowheads="1"/>
          </p:cNvSpPr>
          <p:nvPr/>
        </p:nvSpPr>
        <p:spPr bwMode="auto">
          <a:xfrm>
            <a:off x="1060243" y="363597"/>
            <a:ext cx="85983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eaLnBrk="1" hangingPunct="1"/>
            <a:r>
              <a:rPr lang="en-US" sz="3200" dirty="0"/>
              <a:t>Important Concepts / Schemes </a:t>
            </a:r>
            <a:br>
              <a:rPr lang="en-US" sz="3200" dirty="0"/>
            </a:br>
            <a:r>
              <a:rPr lang="en-US" sz="3200" dirty="0"/>
              <a:t>- Mechanism &amp; Monitoring of Transactions</a:t>
            </a:r>
            <a:endParaRPr lang="en-US" sz="3200" kern="0" dirty="0"/>
          </a:p>
        </p:txBody>
      </p:sp>
      <p:sp>
        <p:nvSpPr>
          <p:cNvPr id="9"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10"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475287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a:xfrm>
            <a:off x="821544" y="295729"/>
            <a:ext cx="9404723" cy="1400530"/>
          </a:xfrm>
        </p:spPr>
        <p:txBody>
          <a:bodyPr/>
          <a:lstStyle/>
          <a:p>
            <a:pPr eaLnBrk="1" hangingPunct="1"/>
            <a:r>
              <a:rPr lang="en-US" sz="3000" dirty="0"/>
              <a:t>Important Concept / Schemes</a:t>
            </a:r>
            <a:br>
              <a:rPr lang="en-US" sz="3000" dirty="0"/>
            </a:br>
            <a:r>
              <a:rPr lang="en-US" sz="3000" dirty="0"/>
              <a:t>- Rule for Drawal of Foreign Exchange – Sec 4 &amp; 5</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57</a:t>
            </a:fld>
            <a:endParaRPr lang="en-US" dirty="0"/>
          </a:p>
        </p:txBody>
      </p:sp>
      <p:sp>
        <p:nvSpPr>
          <p:cNvPr id="7" name="Rectangle 3"/>
          <p:cNvSpPr txBox="1">
            <a:spLocks noChangeArrowheads="1"/>
          </p:cNvSpPr>
          <p:nvPr/>
        </p:nvSpPr>
        <p:spPr bwMode="auto">
          <a:xfrm>
            <a:off x="821544" y="1470022"/>
            <a:ext cx="9851781"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2400" kern="0" dirty="0"/>
              <a:t>Sec 4 - Save as otherwise provided in this Act, no person resident in India shall acquire, hold, own, possess or transfer any foreign exchange, foreign security or any immovable property situated outside India.</a:t>
            </a:r>
          </a:p>
          <a:p>
            <a:pPr eaLnBrk="1" hangingPunct="1"/>
            <a:endParaRPr lang="en-US" altLang="en-US" sz="2400" kern="0" dirty="0"/>
          </a:p>
          <a:p>
            <a:pPr eaLnBrk="1" hangingPunct="1"/>
            <a:r>
              <a:rPr lang="en-US" altLang="en-US" sz="2400" kern="0" dirty="0"/>
              <a:t>Sec 5 - Any person may sell or draw foreign exchange to or from an authorised person if such sale or drawal is a current account transaction:  </a:t>
            </a:r>
          </a:p>
          <a:p>
            <a:pPr marL="361950" indent="0" eaLnBrk="1" hangingPunct="1">
              <a:buNone/>
            </a:pPr>
            <a:r>
              <a:rPr lang="en-US" altLang="en-US" sz="2400" kern="0" dirty="0"/>
              <a:t>Provided that the Central Government may, in public interest and in consultation with the Reserve Bank, impose such reasonable restrictions for current account transactions as may be prescribed</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9103742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Important Concept / Schemes</a:t>
            </a:r>
            <a:br>
              <a:rPr lang="en-US" sz="3200" dirty="0"/>
            </a:br>
            <a:r>
              <a:rPr lang="en-US" sz="3200" dirty="0"/>
              <a:t>- Liberalized Remittance Scheme (LRS)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58</a:t>
            </a:fld>
            <a:endParaRPr lang="en-US" dirty="0"/>
          </a:p>
        </p:txBody>
      </p:sp>
      <p:sp>
        <p:nvSpPr>
          <p:cNvPr id="7" name="Rectangle 3"/>
          <p:cNvSpPr txBox="1">
            <a:spLocks noChangeArrowheads="1"/>
          </p:cNvSpPr>
          <p:nvPr/>
        </p:nvSpPr>
        <p:spPr bwMode="auto">
          <a:xfrm>
            <a:off x="1263894" y="2004574"/>
            <a:ext cx="9851781"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2400" kern="0" dirty="0"/>
              <a:t>Eligible for Individual Resident Indians </a:t>
            </a:r>
          </a:p>
          <a:p>
            <a:pPr marL="0" indent="0" eaLnBrk="1" hangingPunct="1">
              <a:buNone/>
            </a:pPr>
            <a:endParaRPr lang="en-US" altLang="en-US" sz="2400" kern="0" dirty="0"/>
          </a:p>
          <a:p>
            <a:pPr eaLnBrk="1" hangingPunct="1"/>
            <a:r>
              <a:rPr lang="en-US" altLang="en-US" sz="2400" kern="0" dirty="0"/>
              <a:t>Upto USD 2,50,000 per Financial Year</a:t>
            </a:r>
          </a:p>
          <a:p>
            <a:pPr marL="0" indent="0" eaLnBrk="1" hangingPunct="1">
              <a:buNone/>
            </a:pPr>
            <a:endParaRPr lang="en-US" altLang="en-US" sz="2400" kern="0" dirty="0"/>
          </a:p>
          <a:p>
            <a:pPr eaLnBrk="1" hangingPunct="1"/>
            <a:r>
              <a:rPr lang="en-US" altLang="en-US" sz="2400" kern="0" dirty="0"/>
              <a:t>For permissible Capital or Current Account Transactions</a:t>
            </a:r>
          </a:p>
          <a:p>
            <a:pPr marL="0" indent="0" eaLnBrk="1" hangingPunct="1">
              <a:buNone/>
            </a:pPr>
            <a:endParaRPr lang="en-US" altLang="en-US" sz="2400" kern="0" dirty="0"/>
          </a:p>
          <a:p>
            <a:pPr eaLnBrk="1" hangingPunct="1"/>
            <a:r>
              <a:rPr lang="en-US" altLang="en-US" sz="2400" kern="0" dirty="0"/>
              <a:t>Combine limits of family Members</a:t>
            </a:r>
          </a:p>
          <a:p>
            <a:pPr marL="0" indent="0" eaLnBrk="1" hangingPunct="1">
              <a:buNone/>
            </a:pPr>
            <a:endParaRPr lang="en-US" altLang="en-US" sz="2400" kern="0" dirty="0"/>
          </a:p>
          <a:p>
            <a:pPr eaLnBrk="1" hangingPunct="1"/>
            <a:r>
              <a:rPr lang="en-US" altLang="en-US" sz="2400" kern="0" dirty="0"/>
              <a:t>Reporting</a:t>
            </a:r>
          </a:p>
          <a:p>
            <a:pPr eaLnBrk="1" hangingPunct="1"/>
            <a:endParaRPr lang="en-US" altLang="en-US" sz="2400" kern="0" dirty="0"/>
          </a:p>
          <a:p>
            <a:pPr marL="0" indent="0" eaLnBrk="1" hangingPunct="1">
              <a:buNone/>
            </a:pPr>
            <a:endParaRPr lang="en-US" altLang="en-US" sz="2400" kern="0" dirty="0"/>
          </a:p>
          <a:p>
            <a:pPr eaLnBrk="1" hangingPunct="1"/>
            <a:endParaRPr lang="en-US" altLang="en-US" sz="1800" kern="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272430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a:xfrm>
            <a:off x="646111" y="452718"/>
            <a:ext cx="9706429" cy="1400530"/>
          </a:xfrm>
        </p:spPr>
        <p:txBody>
          <a:bodyPr/>
          <a:lstStyle/>
          <a:p>
            <a:pPr eaLnBrk="1" hangingPunct="1"/>
            <a:r>
              <a:rPr lang="en-US" sz="2600" dirty="0"/>
              <a:t>POSER – Change of Purpose for remittances under LRS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59</a:t>
            </a:fld>
            <a:endParaRPr lang="en-US" dirty="0"/>
          </a:p>
        </p:txBody>
      </p:sp>
      <p:sp>
        <p:nvSpPr>
          <p:cNvPr id="7" name="Rectangle 3"/>
          <p:cNvSpPr txBox="1">
            <a:spLocks noChangeArrowheads="1"/>
          </p:cNvSpPr>
          <p:nvPr/>
        </p:nvSpPr>
        <p:spPr bwMode="auto">
          <a:xfrm>
            <a:off x="646111" y="1152983"/>
            <a:ext cx="1123603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600" kern="0" dirty="0"/>
              <a:t>POSER: In case funds are remitted under LRS from a PRII’s account in India in to the personal account of PRII under the purpose code of maintaining relatives abroad, however the funds were not utilised for the same. Can the PRII use the funds for another permitted purpose like purchase of immovable property outside India? Participants may discuss the permissibility and implications of the same including issues with AD-Bank that may arise in case of sale of the aforesaid property during repatriation to India.</a:t>
            </a:r>
          </a:p>
          <a:p>
            <a:pPr eaLnBrk="1" hangingPunct="1"/>
            <a:endParaRPr lang="en-US" altLang="en-US" sz="1600" kern="0" dirty="0"/>
          </a:p>
          <a:p>
            <a:pPr eaLnBrk="1" hangingPunct="1"/>
            <a:r>
              <a:rPr lang="en-US" altLang="en-US" sz="1600" kern="0" dirty="0"/>
              <a:t>SOLUTION:</a:t>
            </a:r>
          </a:p>
          <a:p>
            <a:pPr marL="646113" indent="-285750" eaLnBrk="1" hangingPunct="1">
              <a:buFont typeface="Wingdings" panose="05000000000000000000" pitchFamily="2" charset="2"/>
              <a:buChar char="Ø"/>
            </a:pPr>
            <a:r>
              <a:rPr lang="en-US" altLang="en-US" sz="1600" kern="0" dirty="0"/>
              <a:t>As per recent amendment dt. 24.08.2022, Investor, who has remitted funds under LRS can retain, reinvest the income earned on the investments. The received / realized / unspent / unused foreign exchange, unless reinvested, shall be repatriated and surrendered to an authorised person within a period of 180 days from the date of such receipt / realization / purchase / acquisition or date of return to India, as the case may be, in accordance with Regulation 7 of FEMA Ntf. 9(R). It may be noted that prior to such amendment, the resident individual was not required to repatriate the funds or income generated out of investments made under the Scheme. </a:t>
            </a:r>
          </a:p>
          <a:p>
            <a:pPr marL="646113" indent="-285750" eaLnBrk="1" hangingPunct="1">
              <a:buFont typeface="Wingdings" panose="05000000000000000000" pitchFamily="2" charset="2"/>
              <a:buChar char="Ø"/>
            </a:pPr>
            <a:r>
              <a:rPr lang="en-US" altLang="en-US" sz="1600" kern="0" dirty="0"/>
              <a:t>Regulation amending the LRS refers to uninvested income to be repatriated within 180 days as provided in </a:t>
            </a:r>
            <a:r>
              <a:rPr lang="en-US" altLang="en-US" sz="1600" kern="0" dirty="0" err="1"/>
              <a:t>Ntf</a:t>
            </a:r>
            <a:r>
              <a:rPr lang="en-US" altLang="en-US" sz="1600" kern="0" dirty="0"/>
              <a:t>. 9(R), dealing with repatriation of unused/unspent/received/realized foreign exchange within 180 days. </a:t>
            </a:r>
          </a:p>
          <a:p>
            <a:pPr marL="646113" indent="-285750" eaLnBrk="1" hangingPunct="1">
              <a:buFont typeface="Wingdings" panose="05000000000000000000" pitchFamily="2" charset="2"/>
              <a:buChar char="Ø"/>
            </a:pPr>
            <a:r>
              <a:rPr lang="en-US" altLang="en-US" sz="1600" kern="0" dirty="0"/>
              <a:t>Probably purchase/acquisition or date of return appearing in the amendment is picked up from the language of </a:t>
            </a:r>
            <a:r>
              <a:rPr lang="en-US" altLang="en-US" sz="1600" kern="0" dirty="0" err="1"/>
              <a:t>Ntf</a:t>
            </a:r>
            <a:r>
              <a:rPr lang="en-US" altLang="en-US" sz="1600" kern="0" dirty="0"/>
              <a:t>. 9(R)</a:t>
            </a:r>
          </a:p>
          <a:p>
            <a:pPr marL="646113" indent="-285750" eaLnBrk="1" hangingPunct="1">
              <a:buFont typeface="Wingdings" panose="05000000000000000000" pitchFamily="2" charset="2"/>
              <a:buChar char="Ø"/>
            </a:pPr>
            <a:r>
              <a:rPr lang="en-US" altLang="en-US" sz="1600" kern="0" dirty="0"/>
              <a:t>In view of the above, the amendment can be said to apply only to uninvested income as referred and does not apply to remittance under the LRS</a:t>
            </a:r>
          </a:p>
          <a:p>
            <a:pPr marL="360363" indent="0" eaLnBrk="1" hangingPunct="1">
              <a:buNone/>
            </a:pPr>
            <a:endParaRPr lang="en-US" altLang="en-US" sz="1600" kern="0" dirty="0"/>
          </a:p>
        </p:txBody>
      </p:sp>
      <p:sp>
        <p:nvSpPr>
          <p:cNvPr id="8" name="Date Placeholder 6"/>
          <p:cNvSpPr>
            <a:spLocks noGrp="1"/>
          </p:cNvSpPr>
          <p:nvPr>
            <p:ph type="dt" sz="half" idx="10"/>
          </p:nvPr>
        </p:nvSpPr>
        <p:spPr>
          <a:xfrm>
            <a:off x="163738" y="6553201"/>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8841741" y="6517106"/>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831306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History of FEMA</a:t>
            </a:r>
          </a:p>
        </p:txBody>
      </p:sp>
      <p:sp>
        <p:nvSpPr>
          <p:cNvPr id="3" name="Content Placeholder 2"/>
          <p:cNvSpPr>
            <a:spLocks noGrp="1"/>
          </p:cNvSpPr>
          <p:nvPr>
            <p:ph idx="1"/>
          </p:nvPr>
        </p:nvSpPr>
        <p:spPr/>
        <p:txBody>
          <a:bodyPr/>
          <a:lstStyle/>
          <a:p>
            <a:pPr marL="0" indent="0">
              <a:buNone/>
            </a:pPr>
            <a:r>
              <a:rPr lang="en-IN" sz="2400" dirty="0"/>
              <a:t> </a:t>
            </a:r>
          </a:p>
        </p:txBody>
      </p:sp>
      <p:sp>
        <p:nvSpPr>
          <p:cNvPr id="22"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23"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6" name="Slide Number Placeholder 5"/>
          <p:cNvSpPr>
            <a:spLocks noGrp="1"/>
          </p:cNvSpPr>
          <p:nvPr>
            <p:ph type="sldNum" sz="quarter" idx="12"/>
          </p:nvPr>
        </p:nvSpPr>
        <p:spPr/>
        <p:txBody>
          <a:bodyPr/>
          <a:lstStyle/>
          <a:p>
            <a:pPr>
              <a:defRPr/>
            </a:pPr>
            <a:fld id="{852A60BD-B4D8-453E-B1C6-B1E9A28BB584}" type="slidenum">
              <a:rPr lang="en-US" altLang="en-US"/>
              <a:pPr>
                <a:defRPr/>
              </a:pPr>
              <a:t>6</a:t>
            </a:fld>
            <a:endParaRPr lang="en-US" altLang="en-US" dirty="0"/>
          </a:p>
        </p:txBody>
      </p:sp>
      <p:cxnSp>
        <p:nvCxnSpPr>
          <p:cNvPr id="8" name="Straight Connector 7"/>
          <p:cNvCxnSpPr/>
          <p:nvPr/>
        </p:nvCxnSpPr>
        <p:spPr bwMode="auto">
          <a:xfrm>
            <a:off x="2414584" y="2614608"/>
            <a:ext cx="7272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0" name="Straight Connector 9"/>
          <p:cNvCxnSpPr/>
          <p:nvPr/>
        </p:nvCxnSpPr>
        <p:spPr bwMode="auto">
          <a:xfrm flipH="1" flipV="1">
            <a:off x="2400296" y="2614616"/>
            <a:ext cx="0" cy="48577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1" name="Straight Connector 10"/>
          <p:cNvCxnSpPr/>
          <p:nvPr/>
        </p:nvCxnSpPr>
        <p:spPr bwMode="auto">
          <a:xfrm flipH="1" flipV="1">
            <a:off x="4695839" y="2624131"/>
            <a:ext cx="0" cy="48577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2" name="Straight Connector 11"/>
          <p:cNvCxnSpPr/>
          <p:nvPr/>
        </p:nvCxnSpPr>
        <p:spPr bwMode="auto">
          <a:xfrm flipH="1" flipV="1">
            <a:off x="7181863" y="2624141"/>
            <a:ext cx="0" cy="48577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3" name="Straight Connector 12"/>
          <p:cNvCxnSpPr/>
          <p:nvPr/>
        </p:nvCxnSpPr>
        <p:spPr bwMode="auto">
          <a:xfrm flipH="1" flipV="1">
            <a:off x="9686937" y="2614621"/>
            <a:ext cx="0" cy="48577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6" name="Rounded Rectangle 15"/>
          <p:cNvSpPr/>
          <p:nvPr/>
        </p:nvSpPr>
        <p:spPr bwMode="auto">
          <a:xfrm>
            <a:off x="1495816" y="3109906"/>
            <a:ext cx="1808960" cy="1727992"/>
          </a:xfrm>
          <a:prstGeom prst="roundRect">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IN" sz="1600" dirty="0">
                <a:solidFill>
                  <a:schemeClr val="bg1"/>
                </a:solidFill>
                <a:latin typeface="Tahoma" pitchFamily="34" charset="0"/>
              </a:rPr>
              <a:t>Foreign Exchange</a:t>
            </a:r>
          </a:p>
          <a:p>
            <a:pPr marL="0" marR="0" indent="0" algn="l"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dirty="0">
                <a:ln>
                  <a:noFill/>
                </a:ln>
                <a:solidFill>
                  <a:schemeClr val="bg1"/>
                </a:solidFill>
                <a:effectLst/>
                <a:latin typeface="Tahoma" pitchFamily="34" charset="0"/>
              </a:rPr>
              <a:t>Control</a:t>
            </a:r>
            <a:r>
              <a:rPr kumimoji="0" lang="en-IN" sz="1600" b="0" i="0" u="none" strike="noStrike" cap="none" normalizeH="0" dirty="0">
                <a:ln>
                  <a:noFill/>
                </a:ln>
                <a:solidFill>
                  <a:schemeClr val="bg1"/>
                </a:solidFill>
                <a:effectLst/>
                <a:latin typeface="Tahoma" pitchFamily="34" charset="0"/>
              </a:rPr>
              <a:t> was</a:t>
            </a:r>
          </a:p>
          <a:p>
            <a:pPr marL="0" marR="0" indent="0" algn="l" defTabSz="914400" rtl="0" eaLnBrk="1" fontAlgn="base" latinLnBrk="0" hangingPunct="1">
              <a:lnSpc>
                <a:spcPct val="100000"/>
              </a:lnSpc>
              <a:spcBef>
                <a:spcPct val="0"/>
              </a:spcBef>
              <a:spcAft>
                <a:spcPct val="0"/>
              </a:spcAft>
              <a:buClrTx/>
              <a:buSzTx/>
              <a:buFontTx/>
              <a:buNone/>
              <a:tabLst/>
            </a:pPr>
            <a:r>
              <a:rPr lang="en-IN" sz="1600" dirty="0">
                <a:solidFill>
                  <a:schemeClr val="bg1"/>
                </a:solidFill>
                <a:latin typeface="Tahoma" pitchFamily="34" charset="0"/>
              </a:rPr>
              <a:t>f</a:t>
            </a:r>
            <a:r>
              <a:rPr lang="en-IN" sz="1600" baseline="0" dirty="0">
                <a:solidFill>
                  <a:schemeClr val="bg1"/>
                </a:solidFill>
                <a:latin typeface="Tahoma" pitchFamily="34" charset="0"/>
              </a:rPr>
              <a:t>irst</a:t>
            </a:r>
            <a:r>
              <a:rPr lang="en-IN" sz="1600" dirty="0">
                <a:solidFill>
                  <a:schemeClr val="bg1"/>
                </a:solidFill>
                <a:latin typeface="Tahoma" pitchFamily="34" charset="0"/>
              </a:rPr>
              <a:t> introduced</a:t>
            </a:r>
          </a:p>
          <a:p>
            <a:pPr marL="0" marR="0" indent="0" algn="l"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dirty="0">
                <a:ln>
                  <a:noFill/>
                </a:ln>
                <a:solidFill>
                  <a:schemeClr val="bg1"/>
                </a:solidFill>
                <a:effectLst/>
                <a:latin typeface="Tahoma" pitchFamily="34" charset="0"/>
              </a:rPr>
              <a:t>In 1939 under</a:t>
            </a:r>
          </a:p>
          <a:p>
            <a:pPr marL="0" marR="0" indent="0" algn="l" defTabSz="914400" rtl="0" eaLnBrk="1" fontAlgn="base" latinLnBrk="0" hangingPunct="1">
              <a:lnSpc>
                <a:spcPct val="100000"/>
              </a:lnSpc>
              <a:spcBef>
                <a:spcPct val="0"/>
              </a:spcBef>
              <a:spcAft>
                <a:spcPct val="0"/>
              </a:spcAft>
              <a:buClrTx/>
              <a:buSzTx/>
              <a:buFontTx/>
              <a:buNone/>
              <a:tabLst/>
            </a:pPr>
            <a:r>
              <a:rPr lang="en-IN" sz="1600" dirty="0">
                <a:solidFill>
                  <a:schemeClr val="bg1"/>
                </a:solidFill>
                <a:latin typeface="Tahoma" pitchFamily="34" charset="0"/>
              </a:rPr>
              <a:t>Defence of India</a:t>
            </a:r>
          </a:p>
          <a:p>
            <a:pPr marL="0" marR="0" indent="0" algn="l"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dirty="0">
                <a:ln>
                  <a:noFill/>
                </a:ln>
                <a:solidFill>
                  <a:schemeClr val="bg1"/>
                </a:solidFill>
                <a:effectLst/>
                <a:latin typeface="Tahoma" pitchFamily="34" charset="0"/>
              </a:rPr>
              <a:t>Rules</a:t>
            </a:r>
          </a:p>
        </p:txBody>
      </p:sp>
      <p:sp>
        <p:nvSpPr>
          <p:cNvPr id="17" name="Rounded Rectangle 16"/>
          <p:cNvSpPr/>
          <p:nvPr/>
        </p:nvSpPr>
        <p:spPr bwMode="auto">
          <a:xfrm>
            <a:off x="3791360" y="3148004"/>
            <a:ext cx="1808960" cy="1727992"/>
          </a:xfrm>
          <a:prstGeom prst="roundRect">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IN" sz="1600" dirty="0">
                <a:solidFill>
                  <a:schemeClr val="bg1"/>
                </a:solidFill>
                <a:latin typeface="Tahoma" pitchFamily="34" charset="0"/>
              </a:rPr>
              <a:t>Foreign Exchange</a:t>
            </a:r>
          </a:p>
          <a:p>
            <a:pPr marL="0" marR="0" indent="0" algn="l"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dirty="0">
                <a:ln>
                  <a:noFill/>
                </a:ln>
                <a:solidFill>
                  <a:schemeClr val="bg1"/>
                </a:solidFill>
                <a:effectLst/>
                <a:latin typeface="Tahoma" pitchFamily="34" charset="0"/>
              </a:rPr>
              <a:t>Regulation Act </a:t>
            </a:r>
          </a:p>
          <a:p>
            <a:pPr marL="0" marR="0" indent="0" algn="l"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dirty="0">
                <a:ln>
                  <a:noFill/>
                </a:ln>
                <a:solidFill>
                  <a:schemeClr val="bg1"/>
                </a:solidFill>
                <a:effectLst/>
                <a:latin typeface="Tahoma" pitchFamily="34" charset="0"/>
              </a:rPr>
              <a:t>(FERA)</a:t>
            </a:r>
            <a:endParaRPr kumimoji="0" lang="en-IN" sz="1600" b="0" i="0" u="none" strike="noStrike" cap="none" normalizeH="0" dirty="0">
              <a:ln>
                <a:noFill/>
              </a:ln>
              <a:solidFill>
                <a:schemeClr val="bg1"/>
              </a:solidFill>
              <a:effectLst/>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IN" sz="1600" dirty="0">
                <a:solidFill>
                  <a:schemeClr val="bg1"/>
                </a:solidFill>
                <a:latin typeface="Tahoma" pitchFamily="34" charset="0"/>
              </a:rPr>
              <a:t>f</a:t>
            </a:r>
            <a:r>
              <a:rPr lang="en-IN" sz="1600" baseline="0" dirty="0">
                <a:solidFill>
                  <a:schemeClr val="bg1"/>
                </a:solidFill>
                <a:latin typeface="Tahoma" pitchFamily="34" charset="0"/>
              </a:rPr>
              <a:t>irst</a:t>
            </a:r>
            <a:r>
              <a:rPr lang="en-IN" sz="1600" dirty="0">
                <a:solidFill>
                  <a:schemeClr val="bg1"/>
                </a:solidFill>
                <a:latin typeface="Tahoma" pitchFamily="34" charset="0"/>
              </a:rPr>
              <a:t> introduced</a:t>
            </a:r>
          </a:p>
          <a:p>
            <a:pPr marL="0" marR="0" indent="0" algn="l" defTabSz="914400" rtl="0" eaLnBrk="1" fontAlgn="base" latinLnBrk="0" hangingPunct="1">
              <a:lnSpc>
                <a:spcPct val="100000"/>
              </a:lnSpc>
              <a:spcBef>
                <a:spcPct val="0"/>
              </a:spcBef>
              <a:spcAft>
                <a:spcPct val="0"/>
              </a:spcAft>
              <a:buClrTx/>
              <a:buSzTx/>
              <a:buFontTx/>
              <a:buNone/>
              <a:tabLst/>
            </a:pPr>
            <a:r>
              <a:rPr lang="en-IN" sz="1600" dirty="0">
                <a:solidFill>
                  <a:schemeClr val="bg1"/>
                </a:solidFill>
                <a:latin typeface="Tahoma" pitchFamily="34" charset="0"/>
              </a:rPr>
              <a:t>i</a:t>
            </a:r>
            <a:r>
              <a:rPr kumimoji="0" lang="en-IN" sz="1600" b="0" i="0" u="none" strike="noStrike" cap="none" normalizeH="0" baseline="0" dirty="0">
                <a:ln>
                  <a:noFill/>
                </a:ln>
                <a:solidFill>
                  <a:schemeClr val="bg1"/>
                </a:solidFill>
                <a:effectLst/>
                <a:latin typeface="Tahoma" pitchFamily="34" charset="0"/>
              </a:rPr>
              <a:t>n 1947</a:t>
            </a:r>
          </a:p>
        </p:txBody>
      </p:sp>
      <p:sp>
        <p:nvSpPr>
          <p:cNvPr id="18" name="Rounded Rectangle 17"/>
          <p:cNvSpPr/>
          <p:nvPr/>
        </p:nvSpPr>
        <p:spPr bwMode="auto">
          <a:xfrm>
            <a:off x="6291674" y="3119427"/>
            <a:ext cx="1808960" cy="1727992"/>
          </a:xfrm>
          <a:prstGeom prst="roundRect">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dirty="0">
                <a:ln>
                  <a:noFill/>
                </a:ln>
                <a:solidFill>
                  <a:schemeClr val="bg1"/>
                </a:solidFill>
                <a:effectLst/>
                <a:latin typeface="Tahoma" pitchFamily="34" charset="0"/>
              </a:rPr>
              <a:t>Later replaced by </a:t>
            </a:r>
          </a:p>
          <a:p>
            <a:pPr marL="0" marR="0" indent="0" algn="l" defTabSz="914400" rtl="0" eaLnBrk="1" fontAlgn="base" latinLnBrk="0" hangingPunct="1">
              <a:lnSpc>
                <a:spcPct val="100000"/>
              </a:lnSpc>
              <a:spcBef>
                <a:spcPct val="0"/>
              </a:spcBef>
              <a:spcAft>
                <a:spcPct val="0"/>
              </a:spcAft>
              <a:buClrTx/>
              <a:buSzTx/>
              <a:buFontTx/>
              <a:buNone/>
              <a:tabLst/>
            </a:pPr>
            <a:r>
              <a:rPr lang="en-IN" sz="1600" dirty="0">
                <a:solidFill>
                  <a:schemeClr val="bg1"/>
                </a:solidFill>
                <a:latin typeface="Tahoma" pitchFamily="34" charset="0"/>
              </a:rPr>
              <a:t>FERA,1973</a:t>
            </a:r>
            <a:endParaRPr kumimoji="0" lang="en-IN" sz="1600" b="0" i="0" u="none" strike="noStrike" cap="none" normalizeH="0" baseline="0" dirty="0">
              <a:ln>
                <a:noFill/>
              </a:ln>
              <a:solidFill>
                <a:schemeClr val="bg1"/>
              </a:solidFill>
              <a:effectLst/>
              <a:latin typeface="Tahoma" pitchFamily="34" charset="0"/>
            </a:endParaRPr>
          </a:p>
        </p:txBody>
      </p:sp>
      <p:sp>
        <p:nvSpPr>
          <p:cNvPr id="19" name="Rounded Rectangle 18"/>
          <p:cNvSpPr/>
          <p:nvPr/>
        </p:nvSpPr>
        <p:spPr bwMode="auto">
          <a:xfrm>
            <a:off x="8791985" y="3162290"/>
            <a:ext cx="1808960" cy="1727992"/>
          </a:xfrm>
          <a:prstGeom prst="roundRect">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IN" sz="1600" dirty="0">
                <a:solidFill>
                  <a:schemeClr val="bg1"/>
                </a:solidFill>
                <a:latin typeface="Tahoma" pitchFamily="34" charset="0"/>
              </a:rPr>
              <a:t>Replaced by</a:t>
            </a:r>
          </a:p>
          <a:p>
            <a:pPr marL="0" marR="0" indent="0" algn="l"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dirty="0">
                <a:ln>
                  <a:noFill/>
                </a:ln>
                <a:solidFill>
                  <a:schemeClr val="bg1"/>
                </a:solidFill>
                <a:effectLst/>
                <a:latin typeface="Tahoma" pitchFamily="34" charset="0"/>
              </a:rPr>
              <a:t>FEMA,1999</a:t>
            </a:r>
          </a:p>
        </p:txBody>
      </p:sp>
    </p:spTree>
    <p:extLst>
      <p:ext uri="{BB962C8B-B14F-4D97-AF65-F5344CB8AC3E}">
        <p14:creationId xmlns:p14="http://schemas.microsoft.com/office/powerpoint/2010/main" val="4143025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Change of Purpose for remittances under LRS (cont’d)</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60</a:t>
            </a:fld>
            <a:endParaRPr lang="en-US" dirty="0"/>
          </a:p>
        </p:txBody>
      </p:sp>
      <p:sp>
        <p:nvSpPr>
          <p:cNvPr id="7" name="Rectangle 3"/>
          <p:cNvSpPr txBox="1">
            <a:spLocks noChangeArrowheads="1"/>
          </p:cNvSpPr>
          <p:nvPr/>
        </p:nvSpPr>
        <p:spPr bwMode="auto">
          <a:xfrm>
            <a:off x="689266" y="1992966"/>
            <a:ext cx="1123603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eaLnBrk="1" hangingPunct="1">
              <a:buNone/>
            </a:pPr>
            <a:endParaRPr lang="en-US" altLang="en-US" sz="1400" kern="0" dirty="0"/>
          </a:p>
          <a:p>
            <a:pPr eaLnBrk="1" hangingPunct="1"/>
            <a:r>
              <a:rPr lang="en-US" altLang="en-US" sz="1800" kern="0" dirty="0"/>
              <a:t>SOLUTION:</a:t>
            </a:r>
          </a:p>
          <a:p>
            <a:pPr marL="646113" indent="-285750" eaLnBrk="1" hangingPunct="1">
              <a:buFont typeface="Wingdings" panose="05000000000000000000" pitchFamily="2" charset="2"/>
              <a:buChar char="Ø"/>
            </a:pPr>
            <a:r>
              <a:rPr lang="en-US" altLang="en-US" sz="1800" kern="0" dirty="0"/>
              <a:t>Immovable property can always be purchased by a Resident Individual from the overseas banking account </a:t>
            </a:r>
          </a:p>
          <a:p>
            <a:pPr marL="646113" indent="-285750" eaLnBrk="1" hangingPunct="1">
              <a:buFont typeface="Wingdings" panose="05000000000000000000" pitchFamily="2" charset="2"/>
              <a:buChar char="Ø"/>
            </a:pPr>
            <a:r>
              <a:rPr lang="en-US" altLang="en-US" sz="1800" kern="0" dirty="0"/>
              <a:t>An intimation that you have done so may be sufficient as remittance can be made for any of the permissible transactions including remittance from bank A/c abroad</a:t>
            </a:r>
          </a:p>
          <a:p>
            <a:pPr marL="360363" indent="0" eaLnBrk="1" hangingPunct="1">
              <a:buNone/>
            </a:pPr>
            <a:endParaRPr lang="en-US" altLang="en-US" sz="1800" kern="0" dirty="0"/>
          </a:p>
          <a:p>
            <a:pPr marL="646113" indent="-285750" eaLnBrk="1" hangingPunct="1">
              <a:buFont typeface="Wingdings" panose="05000000000000000000" pitchFamily="2" charset="2"/>
              <a:buChar char="Ø"/>
            </a:pPr>
            <a:r>
              <a:rPr lang="en-US" altLang="en-US" sz="1800" kern="0" dirty="0"/>
              <a:t>However, in the instant case, the funds are remitted under LRS for maintenance of relatives. The funds are not in the nature of income from investments made out of LRS remittances. Accordingly, even though such funds are not utilized for maintenance of relatives abroad and they represent unspent / unused foreign exchange, in an extremely technical manner, a view may be taken that they need to be surrendered to AD-Bank within 180 days of acquisition. </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5430262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Emigrating Indian: A Non-Resident (PROI)</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61</a:t>
            </a:fld>
            <a:endParaRPr lang="en-US" dirty="0"/>
          </a:p>
        </p:txBody>
      </p:sp>
      <p:sp>
        <p:nvSpPr>
          <p:cNvPr id="7" name="Rectangle 3"/>
          <p:cNvSpPr txBox="1">
            <a:spLocks noChangeArrowheads="1"/>
          </p:cNvSpPr>
          <p:nvPr/>
        </p:nvSpPr>
        <p:spPr bwMode="auto">
          <a:xfrm>
            <a:off x="1270000" y="1797051"/>
            <a:ext cx="9851781"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2000" kern="0" dirty="0"/>
              <a:t>LRS - Emigrating Indian</a:t>
            </a:r>
          </a:p>
          <a:p>
            <a:pPr marL="0" indent="0" eaLnBrk="1" hangingPunct="1">
              <a:buNone/>
            </a:pPr>
            <a:r>
              <a:rPr lang="en-US" altLang="en-US" sz="2000" kern="0" dirty="0"/>
              <a:t>            - Remittance of Assets</a:t>
            </a:r>
          </a:p>
          <a:p>
            <a:pPr eaLnBrk="1" hangingPunct="1"/>
            <a:endParaRPr lang="en-US" altLang="en-US" sz="2000" kern="0" dirty="0"/>
          </a:p>
          <a:p>
            <a:pPr eaLnBrk="1" hangingPunct="1"/>
            <a:r>
              <a:rPr lang="en-US" altLang="en-US" sz="2000" kern="0" dirty="0"/>
              <a:t>Holding permission: Section 4 &amp; 6(5) of FEMA</a:t>
            </a:r>
          </a:p>
          <a:p>
            <a:pPr eaLnBrk="1" hangingPunct="1"/>
            <a:endParaRPr lang="en-US" altLang="en-US" sz="2000" kern="0" dirty="0"/>
          </a:p>
          <a:p>
            <a:pPr eaLnBrk="1" hangingPunct="1"/>
            <a:r>
              <a:rPr lang="en-US" altLang="en-US" sz="2000" kern="0" dirty="0"/>
              <a:t>A citizen of India leaving India</a:t>
            </a:r>
          </a:p>
          <a:p>
            <a:pPr eaLnBrk="1" hangingPunct="1"/>
            <a:endParaRPr lang="en-US" altLang="en-US" sz="2000" kern="0" dirty="0"/>
          </a:p>
          <a:p>
            <a:pPr eaLnBrk="1" hangingPunct="1"/>
            <a:r>
              <a:rPr lang="en-US" altLang="en-US" sz="2000" kern="0" dirty="0"/>
              <a:t>Person of Indian origin – An OCI Card holder</a:t>
            </a:r>
          </a:p>
          <a:p>
            <a:pPr marL="0" indent="0" eaLnBrk="1" hangingPunct="1">
              <a:buNone/>
            </a:pPr>
            <a:endParaRPr lang="en-US" altLang="en-US" sz="2000" kern="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40853887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Procedure: A Resident becoming Non-Resident</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62</a:t>
            </a:fld>
            <a:endParaRPr lang="en-US" dirty="0"/>
          </a:p>
        </p:txBody>
      </p:sp>
      <p:sp>
        <p:nvSpPr>
          <p:cNvPr id="7" name="Rectangle 3"/>
          <p:cNvSpPr txBox="1">
            <a:spLocks noChangeArrowheads="1"/>
          </p:cNvSpPr>
          <p:nvPr/>
        </p:nvSpPr>
        <p:spPr bwMode="auto">
          <a:xfrm>
            <a:off x="1270000" y="1797051"/>
            <a:ext cx="9851781"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2000" kern="0" dirty="0"/>
              <a:t>Scan various Notifications to verify implications on continuing to hold various types of assets and entities in India</a:t>
            </a:r>
          </a:p>
          <a:p>
            <a:pPr eaLnBrk="1" hangingPunct="1"/>
            <a:endParaRPr lang="en-US" altLang="en-US" sz="2000" kern="0" dirty="0"/>
          </a:p>
          <a:p>
            <a:pPr eaLnBrk="1" hangingPunct="1"/>
            <a:r>
              <a:rPr lang="en-US" altLang="en-US" sz="2000" kern="0" dirty="0"/>
              <a:t>Accordingly, confirm continuing of transaction and holding</a:t>
            </a:r>
          </a:p>
          <a:p>
            <a:pPr eaLnBrk="1" hangingPunct="1"/>
            <a:endParaRPr lang="en-US" altLang="en-US" sz="2000" kern="0" dirty="0"/>
          </a:p>
          <a:p>
            <a:pPr eaLnBrk="1" hangingPunct="1"/>
            <a:r>
              <a:rPr lang="en-US" altLang="en-US" sz="2000" kern="0" dirty="0"/>
              <a:t>Else, discontinue transaction and exit / re-structure</a:t>
            </a:r>
          </a:p>
          <a:p>
            <a:pPr eaLnBrk="1" hangingPunct="1"/>
            <a:endParaRPr lang="en-US" altLang="en-US" sz="2000" kern="0" dirty="0"/>
          </a:p>
          <a:p>
            <a:pPr eaLnBrk="1" hangingPunct="1"/>
            <a:r>
              <a:rPr lang="en-US" altLang="en-US" sz="2000" kern="0" dirty="0"/>
              <a:t>Section 6(5) of FEMA provides that a PROI may hold, own, transfer or invest in Indian currency, security or any immovable property situated in India if such currency, security or property was acquired, held or owned by such person when he was resident in India or inherited from a person who was resident in India</a:t>
            </a:r>
          </a:p>
          <a:p>
            <a:pPr eaLnBrk="1" hangingPunct="1"/>
            <a:endParaRPr lang="en-US" altLang="en-US" sz="2000" kern="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567900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a:xfrm>
            <a:off x="800023" y="108072"/>
            <a:ext cx="10390716" cy="1143000"/>
          </a:xfrm>
        </p:spPr>
        <p:txBody>
          <a:bodyPr/>
          <a:lstStyle/>
          <a:p>
            <a:pPr eaLnBrk="1" hangingPunct="1"/>
            <a:r>
              <a:rPr lang="en-US" sz="2800" dirty="0"/>
              <a:t>Procedure: A Resident becoming Non-Resident</a:t>
            </a:r>
            <a:br>
              <a:rPr lang="en-US" sz="2800" dirty="0"/>
            </a:br>
            <a:r>
              <a:rPr lang="en-US" sz="2800" dirty="0"/>
              <a:t>- Steps to be taken in respect of Assets / Investments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63</a:t>
            </a:fld>
            <a:endParaRPr lang="en-US" dirty="0"/>
          </a:p>
        </p:txBody>
      </p:sp>
      <p:graphicFrame>
        <p:nvGraphicFramePr>
          <p:cNvPr id="8" name="Table 7">
            <a:extLst>
              <a:ext uri="{FF2B5EF4-FFF2-40B4-BE49-F238E27FC236}">
                <a16:creationId xmlns:a16="http://schemas.microsoft.com/office/drawing/2014/main" id="{E501EEB1-0BAF-475E-99B4-531D778FA705}"/>
              </a:ext>
            </a:extLst>
          </p:cNvPr>
          <p:cNvGraphicFramePr>
            <a:graphicFrameLocks noGrp="1"/>
          </p:cNvGraphicFramePr>
          <p:nvPr>
            <p:extLst>
              <p:ext uri="{D42A27DB-BD31-4B8C-83A1-F6EECF244321}">
                <p14:modId xmlns:p14="http://schemas.microsoft.com/office/powerpoint/2010/main" val="3226401146"/>
              </p:ext>
            </p:extLst>
          </p:nvPr>
        </p:nvGraphicFramePr>
        <p:xfrm>
          <a:off x="839851" y="1350170"/>
          <a:ext cx="10466778" cy="5369084"/>
        </p:xfrm>
        <a:graphic>
          <a:graphicData uri="http://schemas.openxmlformats.org/drawingml/2006/table">
            <a:tbl>
              <a:tblPr/>
              <a:tblGrid>
                <a:gridCol w="4310359">
                  <a:extLst>
                    <a:ext uri="{9D8B030D-6E8A-4147-A177-3AD203B41FA5}">
                      <a16:colId xmlns:a16="http://schemas.microsoft.com/office/drawing/2014/main" val="1874423537"/>
                    </a:ext>
                  </a:extLst>
                </a:gridCol>
                <a:gridCol w="6156419">
                  <a:extLst>
                    <a:ext uri="{9D8B030D-6E8A-4147-A177-3AD203B41FA5}">
                      <a16:colId xmlns:a16="http://schemas.microsoft.com/office/drawing/2014/main" val="2666515127"/>
                    </a:ext>
                  </a:extLst>
                </a:gridCol>
              </a:tblGrid>
              <a:tr h="593980">
                <a:tc>
                  <a:txBody>
                    <a:bodyPr/>
                    <a:lstStyle/>
                    <a:p>
                      <a:pPr algn="ctr">
                        <a:lnSpc>
                          <a:spcPct val="120000"/>
                        </a:lnSpc>
                        <a:spcAft>
                          <a:spcPts val="720"/>
                        </a:spcAft>
                        <a:tabLst>
                          <a:tab pos="467995" algn="l"/>
                        </a:tabLst>
                      </a:pPr>
                      <a:r>
                        <a:rPr lang="en-US" sz="1600" b="1" dirty="0">
                          <a:solidFill>
                            <a:schemeClr val="bg1"/>
                          </a:solidFill>
                          <a:effectLst/>
                          <a:latin typeface="ZapfEllipt BT"/>
                          <a:ea typeface="Times New Roman" panose="02020603050405020304" pitchFamily="18" charset="0"/>
                          <a:cs typeface="ZapfEllipt BT"/>
                        </a:rPr>
                        <a:t>Investment – Assets/Activity</a:t>
                      </a:r>
                      <a:endParaRPr lang="en-US" sz="1600" dirty="0">
                        <a:solidFill>
                          <a:schemeClr val="bg1"/>
                        </a:solidFill>
                        <a:effectLst/>
                        <a:latin typeface="ZapfEllipt BT"/>
                        <a:ea typeface="Times New Roman" panose="02020603050405020304" pitchFamily="18" charset="0"/>
                        <a:cs typeface="ZapfEllipt BT"/>
                      </a:endParaRP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20000"/>
                        </a:lnSpc>
                        <a:spcAft>
                          <a:spcPts val="720"/>
                        </a:spcAft>
                        <a:tabLst>
                          <a:tab pos="467995" algn="l"/>
                        </a:tabLst>
                      </a:pPr>
                      <a:r>
                        <a:rPr lang="en-US" sz="1600" b="1" dirty="0">
                          <a:solidFill>
                            <a:schemeClr val="bg1"/>
                          </a:solidFill>
                          <a:effectLst/>
                          <a:latin typeface="ZapfEllipt BT"/>
                          <a:ea typeface="Times New Roman" panose="02020603050405020304" pitchFamily="18" charset="0"/>
                          <a:cs typeface="ZapfEllipt BT"/>
                        </a:rPr>
                        <a:t>FEMA – Provisions – </a:t>
                      </a:r>
                      <a:br>
                        <a:rPr lang="en-US" sz="1600" b="1" dirty="0">
                          <a:solidFill>
                            <a:schemeClr val="bg1"/>
                          </a:solidFill>
                          <a:effectLst/>
                          <a:latin typeface="ZapfEllipt BT"/>
                          <a:ea typeface="Times New Roman" panose="02020603050405020304" pitchFamily="18" charset="0"/>
                          <a:cs typeface="ZapfEllipt BT"/>
                        </a:rPr>
                      </a:br>
                      <a:r>
                        <a:rPr lang="en-US" sz="1600" b="1" dirty="0">
                          <a:solidFill>
                            <a:schemeClr val="bg1"/>
                          </a:solidFill>
                          <a:effectLst/>
                          <a:latin typeface="ZapfEllipt BT"/>
                          <a:ea typeface="Times New Roman" panose="02020603050405020304" pitchFamily="18" charset="0"/>
                          <a:cs typeface="ZapfEllipt BT"/>
                        </a:rPr>
                        <a:t>Steps to be taken</a:t>
                      </a:r>
                      <a:endParaRPr lang="en-US" sz="1600" dirty="0">
                        <a:solidFill>
                          <a:schemeClr val="bg1"/>
                        </a:solidFill>
                        <a:effectLst/>
                        <a:latin typeface="ZapfEllipt BT"/>
                        <a:ea typeface="Times New Roman" panose="02020603050405020304" pitchFamily="18" charset="0"/>
                        <a:cs typeface="ZapfEllipt BT"/>
                      </a:endParaRP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81206028"/>
                  </a:ext>
                </a:extLst>
              </a:tr>
              <a:tr h="2736192">
                <a:tc>
                  <a:txBody>
                    <a:bodyPr/>
                    <a:lstStyle/>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chemeClr val="bg1"/>
                          </a:solidFill>
                          <a:effectLst/>
                          <a:latin typeface="ZapfEllipt BT"/>
                          <a:ea typeface="Times New Roman" panose="02020603050405020304" pitchFamily="18" charset="0"/>
                          <a:cs typeface="ZapfEllipt BT"/>
                        </a:rPr>
                        <a:t>1.	Bank Accounts, Fixed Deposits with Banks</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0" algn="l"/>
                          <a:tab pos="827088" algn="l"/>
                          <a:tab pos="1187450" algn="l"/>
                          <a:tab pos="41275" algn="l"/>
                          <a:tab pos="827088" algn="l"/>
                          <a:tab pos="1187450" algn="l"/>
                        </a:tabLst>
                      </a:pPr>
                      <a:r>
                        <a:rPr lang="en-US" sz="1600" dirty="0">
                          <a:solidFill>
                            <a:schemeClr val="bg1"/>
                          </a:solidFill>
                          <a:effectLst/>
                          <a:latin typeface="ZapfEllipt BT"/>
                          <a:ea typeface="Times New Roman" panose="02020603050405020304" pitchFamily="18" charset="0"/>
                          <a:cs typeface="ZapfEllipt BT"/>
                        </a:rPr>
                        <a:t>The emigrating Indian should inform his bank regarding the change in his status as Non-Resident under the FEMA</a:t>
                      </a:r>
                    </a:p>
                    <a:p>
                      <a:pPr marL="0" indent="0" algn="just">
                        <a:lnSpc>
                          <a:spcPct val="120000"/>
                        </a:lnSpc>
                        <a:spcAft>
                          <a:spcPts val="720"/>
                        </a:spcAft>
                        <a:tabLst>
                          <a:tab pos="623888" algn="l"/>
                          <a:tab pos="720725" algn="l"/>
                          <a:tab pos="827088" algn="l"/>
                          <a:tab pos="1187450" algn="l"/>
                          <a:tab pos="41275" algn="l"/>
                          <a:tab pos="827088" algn="l"/>
                          <a:tab pos="1187450" algn="l"/>
                        </a:tabLst>
                      </a:pPr>
                      <a:r>
                        <a:rPr lang="en-US" sz="1600" kern="1200" dirty="0">
                          <a:solidFill>
                            <a:schemeClr val="bg1"/>
                          </a:solidFill>
                          <a:effectLst/>
                          <a:latin typeface="ZapfEllipt BT"/>
                          <a:ea typeface="Times New Roman" panose="02020603050405020304" pitchFamily="18" charset="0"/>
                          <a:cs typeface="ZapfEllipt BT"/>
                        </a:rPr>
                        <a:t>All the above accounts will be designated as Non-Resident Ordinary Account (NRO – A/cs) except the account of Family Trust and Discretionary Trust. Mr. Resident can continue to operate the above accounts,</a:t>
                      </a:r>
                    </a:p>
                    <a:p>
                      <a:pPr marL="0" indent="0" algn="just">
                        <a:lnSpc>
                          <a:spcPct val="120000"/>
                        </a:lnSpc>
                        <a:spcAft>
                          <a:spcPts val="720"/>
                        </a:spcAft>
                        <a:tabLst>
                          <a:tab pos="803275" algn="l"/>
                          <a:tab pos="827088" algn="l"/>
                          <a:tab pos="1187450" algn="l"/>
                          <a:tab pos="41275" algn="l"/>
                          <a:tab pos="827088" algn="l"/>
                          <a:tab pos="1187450" algn="l"/>
                        </a:tabLst>
                      </a:pPr>
                      <a:r>
                        <a:rPr lang="en-US" sz="1600" kern="1200" dirty="0">
                          <a:solidFill>
                            <a:schemeClr val="bg1"/>
                          </a:solidFill>
                          <a:effectLst/>
                          <a:latin typeface="ZapfEllipt BT"/>
                          <a:ea typeface="Times New Roman" panose="02020603050405020304" pitchFamily="18" charset="0"/>
                          <a:cs typeface="ZapfEllipt BT"/>
                        </a:rPr>
                        <a:t>Legitimate dues such as Dividend, interest, sale proceeds of shares, rent etc. receivable </a:t>
                      </a:r>
                      <a:r>
                        <a:rPr lang="en-US" sz="1600" dirty="0">
                          <a:solidFill>
                            <a:schemeClr val="bg1"/>
                          </a:solidFill>
                          <a:effectLst/>
                          <a:latin typeface="ZapfEllipt BT"/>
                          <a:ea typeface="Times New Roman" panose="02020603050405020304" pitchFamily="18" charset="0"/>
                          <a:cs typeface="ZapfEllipt BT"/>
                        </a:rPr>
                        <a:t>in India in rupees, can be credited to the NRO accounts.</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239242901"/>
                  </a:ext>
                </a:extLst>
              </a:tr>
              <a:tr h="1242706">
                <a:tc>
                  <a:txBody>
                    <a:bodyPr/>
                    <a:lstStyle/>
                    <a:p>
                      <a:pPr marL="558800" indent="-5588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chemeClr val="bg1"/>
                          </a:solidFill>
                          <a:effectLst/>
                          <a:latin typeface="ZapfEllipt BT"/>
                          <a:ea typeface="Times New Roman" panose="02020603050405020304" pitchFamily="18" charset="0"/>
                          <a:cs typeface="ZapfEllipt BT"/>
                        </a:rPr>
                        <a:t>2.	a)	Shares Debentures, Convertible Debentures in Private &amp; Public Limited Companies</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827088" algn="l"/>
                          <a:tab pos="900113" algn="l"/>
                          <a:tab pos="1187450" algn="l"/>
                          <a:tab pos="41275" algn="l"/>
                          <a:tab pos="827088" algn="l"/>
                          <a:tab pos="1187450" algn="l"/>
                        </a:tabLst>
                      </a:pPr>
                      <a:r>
                        <a:rPr lang="en-US" sz="1600" dirty="0">
                          <a:solidFill>
                            <a:schemeClr val="bg1"/>
                          </a:solidFill>
                          <a:effectLst/>
                          <a:latin typeface="ZapfEllipt BT"/>
                          <a:ea typeface="Times New Roman" panose="02020603050405020304" pitchFamily="18" charset="0"/>
                          <a:cs typeface="ZapfEllipt BT"/>
                        </a:rPr>
                        <a:t>Inform the companies concerned about change of status as “PROI” under FEMA</a:t>
                      </a:r>
                    </a:p>
                    <a:p>
                      <a:pPr marL="58738" indent="-58738" algn="just">
                        <a:lnSpc>
                          <a:spcPct val="120000"/>
                        </a:lnSpc>
                        <a:spcAft>
                          <a:spcPts val="720"/>
                        </a:spcAft>
                        <a:tabLst>
                          <a:tab pos="827088" algn="l"/>
                          <a:tab pos="1187450" algn="l"/>
                          <a:tab pos="41275" algn="l"/>
                          <a:tab pos="827088" algn="l"/>
                          <a:tab pos="1187450" algn="l"/>
                        </a:tabLst>
                      </a:pPr>
                      <a:r>
                        <a:rPr lang="en-US" sz="1600" dirty="0">
                          <a:solidFill>
                            <a:schemeClr val="bg1"/>
                          </a:solidFill>
                          <a:effectLst/>
                          <a:latin typeface="ZapfEllipt BT"/>
                          <a:ea typeface="Times New Roman" panose="02020603050405020304" pitchFamily="18" charset="0"/>
                          <a:cs typeface="ZapfEllipt BT"/>
                        </a:rPr>
                        <a:t>PROI can hold Indian security [S.2(za) of FEMA] as provided</a:t>
                      </a:r>
                      <a:r>
                        <a:rPr lang="en-US" sz="1600" baseline="0" dirty="0">
                          <a:solidFill>
                            <a:schemeClr val="bg1"/>
                          </a:solidFill>
                          <a:effectLst/>
                          <a:latin typeface="ZapfEllipt BT"/>
                          <a:ea typeface="Times New Roman" panose="02020603050405020304" pitchFamily="18" charset="0"/>
                          <a:cs typeface="ZapfEllipt BT"/>
                        </a:rPr>
                        <a:t> </a:t>
                      </a:r>
                      <a:r>
                        <a:rPr lang="en-US" sz="1600" dirty="0">
                          <a:solidFill>
                            <a:schemeClr val="bg1"/>
                          </a:solidFill>
                          <a:effectLst/>
                          <a:latin typeface="ZapfEllipt BT"/>
                          <a:ea typeface="Times New Roman" panose="02020603050405020304" pitchFamily="18" charset="0"/>
                          <a:cs typeface="ZapfEllipt BT"/>
                        </a:rPr>
                        <a:t>u/s.6(5) of FEMA</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150087403"/>
                  </a:ext>
                </a:extLst>
              </a:tr>
              <a:tr h="593980">
                <a:tc>
                  <a:txBody>
                    <a:bodyPr/>
                    <a:lstStyle/>
                    <a:p>
                      <a:pPr marL="558800" indent="-558800" algn="just">
                        <a:lnSpc>
                          <a:spcPct val="120000"/>
                        </a:lnSpc>
                        <a:spcAft>
                          <a:spcPts val="720"/>
                        </a:spcAft>
                        <a:tabLst>
                          <a:tab pos="467995" algn="l"/>
                          <a:tab pos="828040" algn="l"/>
                          <a:tab pos="1188085" algn="l"/>
                          <a:tab pos="279400" algn="l"/>
                          <a:tab pos="546100" algn="l"/>
                          <a:tab pos="828040" algn="l"/>
                          <a:tab pos="1188085" algn="l"/>
                        </a:tabLst>
                      </a:pPr>
                      <a:r>
                        <a:rPr lang="en-US" sz="1600" dirty="0">
                          <a:solidFill>
                            <a:schemeClr val="bg1"/>
                          </a:solidFill>
                          <a:effectLst/>
                          <a:latin typeface="ZapfEllipt BT"/>
                          <a:ea typeface="Times New Roman" panose="02020603050405020304" pitchFamily="18" charset="0"/>
                          <a:cs typeface="ZapfEllipt BT"/>
                        </a:rPr>
                        <a:t>	b)	Fixed Deposits with Companies</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803275" algn="l"/>
                          <a:tab pos="827088" algn="l"/>
                          <a:tab pos="1187450" algn="l"/>
                          <a:tab pos="41275" algn="l"/>
                          <a:tab pos="827088" algn="l"/>
                          <a:tab pos="1187450" algn="l"/>
                        </a:tabLst>
                      </a:pPr>
                      <a:r>
                        <a:rPr lang="en-US" sz="1600" dirty="0">
                          <a:solidFill>
                            <a:schemeClr val="bg1"/>
                          </a:solidFill>
                          <a:effectLst/>
                          <a:latin typeface="ZapfEllipt BT"/>
                          <a:ea typeface="Times New Roman" panose="02020603050405020304" pitchFamily="18" charset="0"/>
                          <a:cs typeface="ZapfEllipt BT"/>
                        </a:rPr>
                        <a:t>Fixed Deposit with companies is permitted under Reg.6(2) of the Ntf. 5(R) of the FEMA on non-repatriation basis. </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511872445"/>
                  </a:ext>
                </a:extLst>
              </a:tr>
            </a:tbl>
          </a:graphicData>
        </a:graphic>
      </p:graphicFrame>
    </p:spTree>
    <p:extLst>
      <p:ext uri="{BB962C8B-B14F-4D97-AF65-F5344CB8AC3E}">
        <p14:creationId xmlns:p14="http://schemas.microsoft.com/office/powerpoint/2010/main" val="2909220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2800" dirty="0"/>
              <a:t>Procedure: A Resident becoming Non-Resident</a:t>
            </a:r>
            <a:br>
              <a:rPr lang="en-US" sz="2800" dirty="0"/>
            </a:br>
            <a:r>
              <a:rPr lang="en-US" sz="2800" dirty="0"/>
              <a:t>- Steps to be taken in respect of Assets / Investments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64</a:t>
            </a:fld>
            <a:endParaRPr lang="en-US" dirty="0"/>
          </a:p>
        </p:txBody>
      </p:sp>
      <p:graphicFrame>
        <p:nvGraphicFramePr>
          <p:cNvPr id="8" name="Table 7">
            <a:extLst>
              <a:ext uri="{FF2B5EF4-FFF2-40B4-BE49-F238E27FC236}">
                <a16:creationId xmlns:a16="http://schemas.microsoft.com/office/drawing/2014/main" id="{E501EEB1-0BAF-475E-99B4-531D778FA705}"/>
              </a:ext>
            </a:extLst>
          </p:cNvPr>
          <p:cNvGraphicFramePr>
            <a:graphicFrameLocks noGrp="1"/>
          </p:cNvGraphicFramePr>
          <p:nvPr>
            <p:extLst>
              <p:ext uri="{D42A27DB-BD31-4B8C-83A1-F6EECF244321}">
                <p14:modId xmlns:p14="http://schemas.microsoft.com/office/powerpoint/2010/main" val="3373169919"/>
              </p:ext>
            </p:extLst>
          </p:nvPr>
        </p:nvGraphicFramePr>
        <p:xfrm>
          <a:off x="845127" y="1873162"/>
          <a:ext cx="10889673" cy="3931952"/>
        </p:xfrm>
        <a:graphic>
          <a:graphicData uri="http://schemas.openxmlformats.org/drawingml/2006/table">
            <a:tbl>
              <a:tblPr/>
              <a:tblGrid>
                <a:gridCol w="4484513">
                  <a:extLst>
                    <a:ext uri="{9D8B030D-6E8A-4147-A177-3AD203B41FA5}">
                      <a16:colId xmlns:a16="http://schemas.microsoft.com/office/drawing/2014/main" val="1874423537"/>
                    </a:ext>
                  </a:extLst>
                </a:gridCol>
                <a:gridCol w="6405160">
                  <a:extLst>
                    <a:ext uri="{9D8B030D-6E8A-4147-A177-3AD203B41FA5}">
                      <a16:colId xmlns:a16="http://schemas.microsoft.com/office/drawing/2014/main" val="2666515127"/>
                    </a:ext>
                  </a:extLst>
                </a:gridCol>
              </a:tblGrid>
              <a:tr h="148972">
                <a:tc>
                  <a:txBody>
                    <a:bodyPr/>
                    <a:lstStyle/>
                    <a:p>
                      <a:pPr algn="ctr">
                        <a:lnSpc>
                          <a:spcPct val="120000"/>
                        </a:lnSpc>
                        <a:spcAft>
                          <a:spcPts val="720"/>
                        </a:spcAft>
                        <a:tabLst>
                          <a:tab pos="467995" algn="l"/>
                        </a:tabLst>
                      </a:pPr>
                      <a:r>
                        <a:rPr lang="en-US" sz="1600" b="1" dirty="0">
                          <a:solidFill>
                            <a:schemeClr val="bg1"/>
                          </a:solidFill>
                          <a:effectLst/>
                          <a:latin typeface="ZapfEllipt BT"/>
                          <a:ea typeface="Times New Roman" panose="02020603050405020304" pitchFamily="18" charset="0"/>
                          <a:cs typeface="ZapfEllipt BT"/>
                        </a:rPr>
                        <a:t>Investment – Assets/Activity</a:t>
                      </a:r>
                      <a:endParaRPr lang="en-US" sz="1600" dirty="0">
                        <a:solidFill>
                          <a:schemeClr val="bg1"/>
                        </a:solidFill>
                        <a:effectLst/>
                        <a:latin typeface="ZapfEllipt BT"/>
                        <a:ea typeface="Times New Roman" panose="02020603050405020304" pitchFamily="18" charset="0"/>
                        <a:cs typeface="ZapfEllipt BT"/>
                      </a:endParaRP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20000"/>
                        </a:lnSpc>
                        <a:spcAft>
                          <a:spcPts val="720"/>
                        </a:spcAft>
                        <a:tabLst>
                          <a:tab pos="467995" algn="l"/>
                        </a:tabLst>
                      </a:pPr>
                      <a:r>
                        <a:rPr lang="en-US" sz="1600" b="1" dirty="0">
                          <a:solidFill>
                            <a:schemeClr val="bg1"/>
                          </a:solidFill>
                          <a:effectLst/>
                          <a:latin typeface="ZapfEllipt BT"/>
                          <a:ea typeface="Times New Roman" panose="02020603050405020304" pitchFamily="18" charset="0"/>
                          <a:cs typeface="ZapfEllipt BT"/>
                        </a:rPr>
                        <a:t>FEMA – Provisions – </a:t>
                      </a:r>
                      <a:br>
                        <a:rPr lang="en-US" sz="1600" b="1" dirty="0">
                          <a:solidFill>
                            <a:schemeClr val="bg1"/>
                          </a:solidFill>
                          <a:effectLst/>
                          <a:latin typeface="ZapfEllipt BT"/>
                          <a:ea typeface="Times New Roman" panose="02020603050405020304" pitchFamily="18" charset="0"/>
                          <a:cs typeface="ZapfEllipt BT"/>
                        </a:rPr>
                      </a:br>
                      <a:r>
                        <a:rPr lang="en-US" sz="1600" b="1" dirty="0">
                          <a:solidFill>
                            <a:schemeClr val="bg1"/>
                          </a:solidFill>
                          <a:effectLst/>
                          <a:latin typeface="ZapfEllipt BT"/>
                          <a:ea typeface="Times New Roman" panose="02020603050405020304" pitchFamily="18" charset="0"/>
                          <a:cs typeface="ZapfEllipt BT"/>
                        </a:rPr>
                        <a:t>Steps to be taken</a:t>
                      </a:r>
                      <a:endParaRPr lang="en-US" sz="1600" dirty="0">
                        <a:solidFill>
                          <a:schemeClr val="bg1"/>
                        </a:solidFill>
                        <a:effectLst/>
                        <a:latin typeface="ZapfEllipt BT"/>
                        <a:ea typeface="Times New Roman" panose="02020603050405020304" pitchFamily="18" charset="0"/>
                        <a:cs typeface="ZapfEllipt BT"/>
                      </a:endParaRP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81206028"/>
                  </a:ext>
                </a:extLst>
              </a:tr>
              <a:tr h="330476">
                <a:tc>
                  <a:txBody>
                    <a:bodyPr/>
                    <a:lstStyle/>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chemeClr val="bg1"/>
                          </a:solidFill>
                          <a:effectLst/>
                          <a:latin typeface="ZapfEllipt BT"/>
                          <a:ea typeface="Times New Roman" panose="02020603050405020304" pitchFamily="18" charset="0"/>
                          <a:cs typeface="ZapfEllipt BT"/>
                        </a:rPr>
                        <a:t>3.	Units &amp; Govt. Securities, PPF</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720725" algn="l"/>
                          <a:tab pos="827088" algn="l"/>
                          <a:tab pos="1187450" algn="l"/>
                          <a:tab pos="41275" algn="l"/>
                          <a:tab pos="827088" algn="l"/>
                          <a:tab pos="1187450" algn="l"/>
                        </a:tabLst>
                      </a:pPr>
                      <a:r>
                        <a:rPr lang="en-US" sz="1600" dirty="0">
                          <a:solidFill>
                            <a:schemeClr val="bg1"/>
                          </a:solidFill>
                          <a:effectLst/>
                          <a:latin typeface="ZapfEllipt BT"/>
                          <a:ea typeface="Times New Roman" panose="02020603050405020304" pitchFamily="18" charset="0"/>
                          <a:cs typeface="ZapfEllipt BT"/>
                        </a:rPr>
                        <a:t>No permission is required as securities can be held by PROI as provided u/s. 6(5) of the FEMA. Further, he can continue with the PPF Account as now provided under PPF Act. </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53059325"/>
                  </a:ext>
                </a:extLst>
              </a:tr>
              <a:tr h="269974">
                <a:tc>
                  <a:txBody>
                    <a:bodyPr/>
                    <a:lstStyle/>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chemeClr val="bg1"/>
                          </a:solidFill>
                          <a:effectLst/>
                          <a:latin typeface="ZapfEllipt BT"/>
                          <a:ea typeface="Times New Roman" panose="02020603050405020304" pitchFamily="18" charset="0"/>
                          <a:cs typeface="ZapfEllipt BT"/>
                        </a:rPr>
                        <a:t>4.	Holding of Insurance Policies</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720725" algn="l"/>
                          <a:tab pos="827088" algn="l"/>
                          <a:tab pos="1187450" algn="l"/>
                          <a:tab pos="41275" algn="l"/>
                          <a:tab pos="827088" algn="l"/>
                          <a:tab pos="1187450" algn="l"/>
                        </a:tabLst>
                      </a:pPr>
                      <a:r>
                        <a:rPr lang="en-US" sz="1600" dirty="0">
                          <a:solidFill>
                            <a:schemeClr val="bg1"/>
                          </a:solidFill>
                          <a:effectLst/>
                          <a:latin typeface="ZapfEllipt BT"/>
                          <a:ea typeface="Times New Roman" panose="02020603050405020304" pitchFamily="18" charset="0"/>
                          <a:cs typeface="ZapfEllipt BT"/>
                        </a:rPr>
                        <a:t>No permission is required. Allowed to pay the premium on LIC Policies as per Ntf. 12(R) of the FEMA, out of NRE/NRO account of the policy holder</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24844405"/>
                  </a:ext>
                </a:extLst>
              </a:tr>
              <a:tr h="511979">
                <a:tc>
                  <a:txBody>
                    <a:bodyPr/>
                    <a:lstStyle/>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chemeClr val="bg1"/>
                          </a:solidFill>
                          <a:effectLst/>
                          <a:latin typeface="ZapfEllipt BT"/>
                          <a:ea typeface="Times New Roman" panose="02020603050405020304" pitchFamily="18" charset="0"/>
                          <a:cs typeface="ZapfEllipt BT"/>
                        </a:rPr>
                        <a:t>5.	Credit Cards</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720725" algn="l"/>
                          <a:tab pos="827088" algn="l"/>
                          <a:tab pos="1187450" algn="l"/>
                          <a:tab pos="41275" algn="l"/>
                          <a:tab pos="827088" algn="l"/>
                          <a:tab pos="1187450" algn="l"/>
                        </a:tabLst>
                      </a:pPr>
                      <a:r>
                        <a:rPr lang="en-US" sz="1600" dirty="0">
                          <a:solidFill>
                            <a:schemeClr val="bg1"/>
                          </a:solidFill>
                          <a:effectLst/>
                          <a:latin typeface="ZapfEllipt BT"/>
                          <a:ea typeface="Times New Roman" panose="02020603050405020304" pitchFamily="18" charset="0"/>
                          <a:cs typeface="ZapfEllipt BT"/>
                        </a:rPr>
                        <a:t>Can continue to hold Domestic Cards and International Credit Cards as well. Pay for Domestic Cards from NRO / NRE accounts. Pay for International Credit Cards from NRE account or from remittance from abroad. Local expenses in rupees can only be debited through International Credit Card.</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98650769"/>
                  </a:ext>
                </a:extLst>
              </a:tr>
            </a:tbl>
          </a:graphicData>
        </a:graphic>
      </p:graphicFrame>
      <p:sp>
        <p:nvSpPr>
          <p:cNvPr id="9"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10"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6875844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Procedure: A Resident becoming Non-Resident - Steps to be taken in respect of Assets / Investments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65</a:t>
            </a:fld>
            <a:endParaRPr lang="en-US" dirty="0"/>
          </a:p>
        </p:txBody>
      </p:sp>
      <p:graphicFrame>
        <p:nvGraphicFramePr>
          <p:cNvPr id="8" name="Table 7">
            <a:extLst>
              <a:ext uri="{FF2B5EF4-FFF2-40B4-BE49-F238E27FC236}">
                <a16:creationId xmlns:a16="http://schemas.microsoft.com/office/drawing/2014/main" id="{E501EEB1-0BAF-475E-99B4-531D778FA705}"/>
              </a:ext>
            </a:extLst>
          </p:cNvPr>
          <p:cNvGraphicFramePr>
            <a:graphicFrameLocks noGrp="1"/>
          </p:cNvGraphicFramePr>
          <p:nvPr>
            <p:extLst>
              <p:ext uri="{D42A27DB-BD31-4B8C-83A1-F6EECF244321}">
                <p14:modId xmlns:p14="http://schemas.microsoft.com/office/powerpoint/2010/main" val="1800710550"/>
              </p:ext>
            </p:extLst>
          </p:nvPr>
        </p:nvGraphicFramePr>
        <p:xfrm>
          <a:off x="646111" y="1949697"/>
          <a:ext cx="10889673" cy="4606068"/>
        </p:xfrm>
        <a:graphic>
          <a:graphicData uri="http://schemas.openxmlformats.org/drawingml/2006/table">
            <a:tbl>
              <a:tblPr/>
              <a:tblGrid>
                <a:gridCol w="4484513">
                  <a:extLst>
                    <a:ext uri="{9D8B030D-6E8A-4147-A177-3AD203B41FA5}">
                      <a16:colId xmlns:a16="http://schemas.microsoft.com/office/drawing/2014/main" val="1874423537"/>
                    </a:ext>
                  </a:extLst>
                </a:gridCol>
                <a:gridCol w="6405160">
                  <a:extLst>
                    <a:ext uri="{9D8B030D-6E8A-4147-A177-3AD203B41FA5}">
                      <a16:colId xmlns:a16="http://schemas.microsoft.com/office/drawing/2014/main" val="2666515127"/>
                    </a:ext>
                  </a:extLst>
                </a:gridCol>
              </a:tblGrid>
              <a:tr h="148972">
                <a:tc>
                  <a:txBody>
                    <a:bodyPr/>
                    <a:lstStyle/>
                    <a:p>
                      <a:pPr algn="ctr">
                        <a:lnSpc>
                          <a:spcPct val="120000"/>
                        </a:lnSpc>
                        <a:spcAft>
                          <a:spcPts val="720"/>
                        </a:spcAft>
                        <a:tabLst>
                          <a:tab pos="467995" algn="l"/>
                        </a:tabLst>
                      </a:pPr>
                      <a:r>
                        <a:rPr lang="en-US" sz="1600" b="1" dirty="0">
                          <a:solidFill>
                            <a:srgbClr val="000000"/>
                          </a:solidFill>
                          <a:effectLst/>
                          <a:latin typeface="ZapfEllipt BT"/>
                          <a:ea typeface="Times New Roman" panose="02020603050405020304" pitchFamily="18" charset="0"/>
                          <a:cs typeface="ZapfEllipt BT"/>
                        </a:rPr>
                        <a:t>Investment – Assets/Activity</a:t>
                      </a:r>
                      <a:endParaRPr lang="en-US" sz="1600" dirty="0">
                        <a:solidFill>
                          <a:srgbClr val="000000"/>
                        </a:solidFill>
                        <a:effectLst/>
                        <a:latin typeface="ZapfEllipt BT"/>
                        <a:ea typeface="Times New Roman" panose="02020603050405020304" pitchFamily="18" charset="0"/>
                        <a:cs typeface="ZapfEllipt BT"/>
                      </a:endParaRP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20000"/>
                        </a:lnSpc>
                        <a:spcAft>
                          <a:spcPts val="720"/>
                        </a:spcAft>
                        <a:tabLst>
                          <a:tab pos="467995" algn="l"/>
                        </a:tabLst>
                      </a:pPr>
                      <a:r>
                        <a:rPr lang="en-US" sz="1600" b="1" dirty="0">
                          <a:solidFill>
                            <a:srgbClr val="000000"/>
                          </a:solidFill>
                          <a:effectLst/>
                          <a:latin typeface="ZapfEllipt BT"/>
                          <a:ea typeface="Times New Roman" panose="02020603050405020304" pitchFamily="18" charset="0"/>
                          <a:cs typeface="ZapfEllipt BT"/>
                        </a:rPr>
                        <a:t>FEMA – Provisions – </a:t>
                      </a:r>
                      <a:br>
                        <a:rPr lang="en-US" sz="1600" b="1" dirty="0">
                          <a:solidFill>
                            <a:srgbClr val="000000"/>
                          </a:solidFill>
                          <a:effectLst/>
                          <a:latin typeface="ZapfEllipt BT"/>
                          <a:ea typeface="Times New Roman" panose="02020603050405020304" pitchFamily="18" charset="0"/>
                          <a:cs typeface="ZapfEllipt BT"/>
                        </a:rPr>
                      </a:br>
                      <a:r>
                        <a:rPr lang="en-US" sz="1600" b="1" dirty="0">
                          <a:solidFill>
                            <a:srgbClr val="000000"/>
                          </a:solidFill>
                          <a:effectLst/>
                          <a:latin typeface="ZapfEllipt BT"/>
                          <a:ea typeface="Times New Roman" panose="02020603050405020304" pitchFamily="18" charset="0"/>
                          <a:cs typeface="ZapfEllipt BT"/>
                        </a:rPr>
                        <a:t>Steps to be taken</a:t>
                      </a:r>
                      <a:endParaRPr lang="en-US" sz="1600" dirty="0">
                        <a:solidFill>
                          <a:srgbClr val="000000"/>
                        </a:solidFill>
                        <a:effectLst/>
                        <a:latin typeface="ZapfEllipt BT"/>
                        <a:ea typeface="Times New Roman" panose="02020603050405020304" pitchFamily="18" charset="0"/>
                        <a:cs typeface="ZapfEllipt BT"/>
                      </a:endParaRP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81206028"/>
                  </a:ext>
                </a:extLst>
              </a:tr>
              <a:tr h="902996">
                <a:tc>
                  <a:txBody>
                    <a:bodyPr/>
                    <a:lstStyle/>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rgbClr val="000000"/>
                          </a:solidFill>
                          <a:effectLst/>
                          <a:latin typeface="ZapfEllipt BT"/>
                          <a:ea typeface="Times New Roman" panose="02020603050405020304" pitchFamily="18" charset="0"/>
                          <a:cs typeface="ZapfEllipt BT"/>
                        </a:rPr>
                        <a:t>6.	Loans given or loans taken</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720725" algn="l"/>
                          <a:tab pos="827088" algn="l"/>
                          <a:tab pos="1187450" algn="l"/>
                          <a:tab pos="41275" algn="l"/>
                          <a:tab pos="827088" algn="l"/>
                          <a:tab pos="1187450" algn="l"/>
                        </a:tabLst>
                      </a:pPr>
                      <a:r>
                        <a:rPr lang="en-US" sz="1600" dirty="0">
                          <a:solidFill>
                            <a:srgbClr val="000000"/>
                          </a:solidFill>
                          <a:effectLst/>
                          <a:latin typeface="ZapfEllipt BT"/>
                          <a:ea typeface="Times New Roman" panose="02020603050405020304" pitchFamily="18" charset="0"/>
                          <a:cs typeface="ZapfEllipt BT"/>
                        </a:rPr>
                        <a:t>Reg. 8 of Ntf. 3(R)  permits continuation of the loans given by resident to another resident, before the lender becomes PROI. In respect of loans taken from Authorised Dealer/bank, the same can continue as provided in Reg. 8 of Ntf. 3(R). </a:t>
                      </a:r>
                    </a:p>
                    <a:p>
                      <a:pPr marL="0" indent="0" algn="just">
                        <a:lnSpc>
                          <a:spcPct val="120000"/>
                        </a:lnSpc>
                        <a:spcAft>
                          <a:spcPts val="720"/>
                        </a:spcAft>
                        <a:tabLst>
                          <a:tab pos="623888" algn="l"/>
                          <a:tab pos="827088" algn="l"/>
                          <a:tab pos="1187450" algn="l"/>
                          <a:tab pos="41275" algn="l"/>
                          <a:tab pos="827088" algn="l"/>
                          <a:tab pos="1187450" algn="l"/>
                        </a:tabLst>
                      </a:pPr>
                      <a:r>
                        <a:rPr lang="en-US" sz="1600" dirty="0">
                          <a:solidFill>
                            <a:srgbClr val="000000"/>
                          </a:solidFill>
                          <a:effectLst/>
                          <a:latin typeface="ZapfEllipt BT"/>
                          <a:ea typeface="Times New Roman" panose="02020603050405020304" pitchFamily="18" charset="0"/>
                          <a:cs typeface="ZapfEllipt BT"/>
                        </a:rPr>
                        <a:t>Lending by Resident to Non-Resident is generally not allowed to be continued as per the Ntf. 3(R) except allowed specifically and hence emigrating Indian requires RBI approval to continue with loan taken from another Resident.</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372710858"/>
                  </a:ext>
                </a:extLst>
              </a:tr>
              <a:tr h="269974">
                <a:tc>
                  <a:txBody>
                    <a:bodyPr/>
                    <a:lstStyle/>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rgbClr val="000000"/>
                          </a:solidFill>
                          <a:effectLst/>
                          <a:latin typeface="ZapfEllipt BT"/>
                          <a:ea typeface="Times New Roman" panose="02020603050405020304" pitchFamily="18" charset="0"/>
                          <a:cs typeface="ZapfEllipt BT"/>
                        </a:rPr>
                        <a:t>7.	Jewelry</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720725" algn="l"/>
                          <a:tab pos="827088" algn="l"/>
                          <a:tab pos="1187450" algn="l"/>
                          <a:tab pos="41275" algn="l"/>
                          <a:tab pos="827088" algn="l"/>
                          <a:tab pos="1187450" algn="l"/>
                        </a:tabLst>
                      </a:pPr>
                      <a:r>
                        <a:rPr lang="en-US" sz="1600" dirty="0">
                          <a:solidFill>
                            <a:srgbClr val="000000"/>
                          </a:solidFill>
                          <a:effectLst/>
                          <a:latin typeface="ZapfEllipt BT"/>
                          <a:ea typeface="Times New Roman" panose="02020603050405020304" pitchFamily="18" charset="0"/>
                          <a:cs typeface="ZapfEllipt BT"/>
                        </a:rPr>
                        <a:t>No permission is required for continuing to hold it in India as what is sought to be regulated by FEMA is Securities, Currencies and Immovable Property. </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168367276"/>
                  </a:ext>
                </a:extLst>
              </a:tr>
              <a:tr h="209473">
                <a:tc>
                  <a:txBody>
                    <a:bodyPr/>
                    <a:lstStyle/>
                    <a:p>
                      <a:pPr marL="266700" indent="-266700" algn="l">
                        <a:lnSpc>
                          <a:spcPct val="120000"/>
                        </a:lnSpc>
                        <a:spcAft>
                          <a:spcPts val="720"/>
                        </a:spcAft>
                        <a:tabLst>
                          <a:tab pos="467995" algn="l"/>
                          <a:tab pos="828040" algn="l"/>
                          <a:tab pos="1188085" algn="l"/>
                          <a:tab pos="266700" algn="l"/>
                          <a:tab pos="546100" algn="l"/>
                          <a:tab pos="828040" algn="l"/>
                          <a:tab pos="1188085" algn="l"/>
                        </a:tabLst>
                      </a:pPr>
                      <a:r>
                        <a:rPr lang="en-US" sz="1600" dirty="0">
                          <a:solidFill>
                            <a:srgbClr val="000000"/>
                          </a:solidFill>
                          <a:effectLst/>
                          <a:latin typeface="ZapfEllipt BT"/>
                          <a:ea typeface="Times New Roman" panose="02020603050405020304" pitchFamily="18" charset="0"/>
                          <a:cs typeface="ZapfEllipt BT"/>
                        </a:rPr>
                        <a:t>8.	Holding of Immovable Properties in India (and not dealing in them)</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720725" algn="l"/>
                          <a:tab pos="827088" algn="l"/>
                          <a:tab pos="1187450" algn="l"/>
                          <a:tab pos="41275" algn="l"/>
                          <a:tab pos="827088" algn="l"/>
                          <a:tab pos="1187450" algn="l"/>
                        </a:tabLst>
                      </a:pPr>
                      <a:r>
                        <a:rPr lang="en-US" sz="1600" dirty="0">
                          <a:solidFill>
                            <a:srgbClr val="000000"/>
                          </a:solidFill>
                          <a:effectLst/>
                          <a:latin typeface="ZapfEllipt BT"/>
                          <a:ea typeface="Times New Roman" panose="02020603050405020304" pitchFamily="18" charset="0"/>
                          <a:cs typeface="ZapfEllipt BT"/>
                        </a:rPr>
                        <a:t>No permission of RBI is required [Section 6(5) of the FEMA] to continue holding the same.</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84772227"/>
                  </a:ext>
                </a:extLst>
              </a:tr>
            </a:tbl>
          </a:graphicData>
        </a:graphic>
      </p:graphicFrame>
      <p:sp>
        <p:nvSpPr>
          <p:cNvPr id="9"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10"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8615953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Procedure: A Resident becoming Non-Resident - Steps to be taken in respect of Business Ventures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66</a:t>
            </a:fld>
            <a:endParaRPr lang="en-US" dirty="0"/>
          </a:p>
        </p:txBody>
      </p:sp>
      <p:graphicFrame>
        <p:nvGraphicFramePr>
          <p:cNvPr id="8" name="Table 7">
            <a:extLst>
              <a:ext uri="{FF2B5EF4-FFF2-40B4-BE49-F238E27FC236}">
                <a16:creationId xmlns:a16="http://schemas.microsoft.com/office/drawing/2014/main" id="{E501EEB1-0BAF-475E-99B4-531D778FA705}"/>
              </a:ext>
            </a:extLst>
          </p:cNvPr>
          <p:cNvGraphicFramePr>
            <a:graphicFrameLocks noGrp="1"/>
          </p:cNvGraphicFramePr>
          <p:nvPr>
            <p:extLst>
              <p:ext uri="{D42A27DB-BD31-4B8C-83A1-F6EECF244321}">
                <p14:modId xmlns:p14="http://schemas.microsoft.com/office/powerpoint/2010/main" val="3937345987"/>
              </p:ext>
            </p:extLst>
          </p:nvPr>
        </p:nvGraphicFramePr>
        <p:xfrm>
          <a:off x="646111" y="2450051"/>
          <a:ext cx="10889673" cy="3906044"/>
        </p:xfrm>
        <a:graphic>
          <a:graphicData uri="http://schemas.openxmlformats.org/drawingml/2006/table">
            <a:tbl>
              <a:tblPr/>
              <a:tblGrid>
                <a:gridCol w="4484513">
                  <a:extLst>
                    <a:ext uri="{9D8B030D-6E8A-4147-A177-3AD203B41FA5}">
                      <a16:colId xmlns:a16="http://schemas.microsoft.com/office/drawing/2014/main" val="1874423537"/>
                    </a:ext>
                  </a:extLst>
                </a:gridCol>
                <a:gridCol w="6405160">
                  <a:extLst>
                    <a:ext uri="{9D8B030D-6E8A-4147-A177-3AD203B41FA5}">
                      <a16:colId xmlns:a16="http://schemas.microsoft.com/office/drawing/2014/main" val="2666515127"/>
                    </a:ext>
                  </a:extLst>
                </a:gridCol>
              </a:tblGrid>
              <a:tr h="148972">
                <a:tc>
                  <a:txBody>
                    <a:bodyPr/>
                    <a:lstStyle/>
                    <a:p>
                      <a:pPr algn="ctr">
                        <a:lnSpc>
                          <a:spcPct val="120000"/>
                        </a:lnSpc>
                        <a:spcAft>
                          <a:spcPts val="720"/>
                        </a:spcAft>
                        <a:tabLst>
                          <a:tab pos="467995" algn="l"/>
                        </a:tabLst>
                      </a:pPr>
                      <a:r>
                        <a:rPr lang="en-US" sz="1600" b="1" dirty="0">
                          <a:solidFill>
                            <a:srgbClr val="000000"/>
                          </a:solidFill>
                          <a:effectLst/>
                          <a:latin typeface="ZapfEllipt BT"/>
                          <a:ea typeface="Times New Roman" panose="02020603050405020304" pitchFamily="18" charset="0"/>
                          <a:cs typeface="ZapfEllipt BT"/>
                        </a:rPr>
                        <a:t>Business Venture</a:t>
                      </a:r>
                      <a:endParaRPr lang="en-US" sz="1600" dirty="0">
                        <a:solidFill>
                          <a:srgbClr val="000000"/>
                        </a:solidFill>
                        <a:effectLst/>
                        <a:latin typeface="ZapfEllipt BT"/>
                        <a:ea typeface="Times New Roman" panose="02020603050405020304" pitchFamily="18" charset="0"/>
                        <a:cs typeface="ZapfEllipt BT"/>
                      </a:endParaRP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20000"/>
                        </a:lnSpc>
                        <a:spcAft>
                          <a:spcPts val="720"/>
                        </a:spcAft>
                        <a:tabLst>
                          <a:tab pos="467995" algn="l"/>
                        </a:tabLst>
                      </a:pPr>
                      <a:r>
                        <a:rPr lang="en-US" sz="1600" b="1" dirty="0">
                          <a:solidFill>
                            <a:srgbClr val="000000"/>
                          </a:solidFill>
                          <a:effectLst/>
                          <a:latin typeface="ZapfEllipt BT"/>
                          <a:ea typeface="Times New Roman" panose="02020603050405020304" pitchFamily="18" charset="0"/>
                          <a:cs typeface="ZapfEllipt BT"/>
                        </a:rPr>
                        <a:t>FEMA Provisions</a:t>
                      </a:r>
                      <a:endParaRPr lang="en-US" sz="1600" dirty="0">
                        <a:solidFill>
                          <a:srgbClr val="000000"/>
                        </a:solidFill>
                        <a:effectLst/>
                        <a:latin typeface="ZapfEllipt BT"/>
                        <a:ea typeface="Times New Roman" panose="02020603050405020304" pitchFamily="18" charset="0"/>
                        <a:cs typeface="ZapfEllipt BT"/>
                      </a:endParaRP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81206028"/>
                  </a:ext>
                </a:extLst>
              </a:tr>
              <a:tr h="902996">
                <a:tc>
                  <a:txBody>
                    <a:bodyPr/>
                    <a:lstStyle/>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rgbClr val="000000"/>
                          </a:solidFill>
                          <a:effectLst/>
                          <a:latin typeface="ZapfEllipt BT"/>
                          <a:ea typeface="Times New Roman" panose="02020603050405020304" pitchFamily="18" charset="0"/>
                          <a:cs typeface="ZapfEllipt BT"/>
                        </a:rPr>
                        <a:t>1.	a)	Continuation of proprietary business in India</a:t>
                      </a:r>
                    </a:p>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rgbClr val="000000"/>
                          </a:solidFill>
                          <a:effectLst/>
                          <a:latin typeface="ZapfEllipt BT"/>
                          <a:ea typeface="Times New Roman" panose="02020603050405020304" pitchFamily="18" charset="0"/>
                          <a:cs typeface="ZapfEllipt BT"/>
                        </a:rPr>
                        <a:t>	b)	As a partner of a firm</a:t>
                      </a:r>
                    </a:p>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rgbClr val="000000"/>
                          </a:solidFill>
                          <a:effectLst/>
                          <a:latin typeface="ZapfEllipt BT"/>
                          <a:ea typeface="Times New Roman" panose="02020603050405020304" pitchFamily="18" charset="0"/>
                          <a:cs typeface="ZapfEllipt BT"/>
                        </a:rPr>
                        <a:t>	c)	As Co-venturer in Real Estate Development</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720725" algn="l"/>
                          <a:tab pos="827088" algn="l"/>
                          <a:tab pos="1187450" algn="l"/>
                          <a:tab pos="41275" algn="l"/>
                          <a:tab pos="827088" algn="l"/>
                          <a:tab pos="1187450" algn="l"/>
                        </a:tabLst>
                      </a:pPr>
                      <a:r>
                        <a:rPr lang="en-US" sz="1600" dirty="0">
                          <a:solidFill>
                            <a:srgbClr val="000000"/>
                          </a:solidFill>
                          <a:effectLst/>
                          <a:latin typeface="ZapfEllipt BT"/>
                          <a:ea typeface="Times New Roman" panose="02020603050405020304" pitchFamily="18" charset="0"/>
                          <a:cs typeface="ZapfEllipt BT"/>
                        </a:rPr>
                        <a:t>These are permitted Capital Account Transactions under Schedule IV of Foreign  Exchange Management  (Non-debt Instruments) Rules, 2019 (“NDI Rules”), therefore Mr. Resident can continue with the Banking A/c and the business.</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372710858"/>
                  </a:ext>
                </a:extLst>
              </a:tr>
              <a:tr h="269974">
                <a:tc>
                  <a:txBody>
                    <a:bodyPr/>
                    <a:lstStyle/>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rgbClr val="000000"/>
                          </a:solidFill>
                          <a:effectLst/>
                          <a:latin typeface="ZapfEllipt BT"/>
                          <a:ea typeface="Times New Roman" panose="02020603050405020304" pitchFamily="18" charset="0"/>
                          <a:cs typeface="ZapfEllipt BT"/>
                        </a:rPr>
                        <a:t>2.	a)	Continuing as a Director of a Company</a:t>
                      </a:r>
                    </a:p>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rgbClr val="000000"/>
                          </a:solidFill>
                          <a:effectLst/>
                          <a:latin typeface="ZapfEllipt BT"/>
                          <a:ea typeface="Times New Roman" panose="02020603050405020304" pitchFamily="18" charset="0"/>
                          <a:cs typeface="ZapfEllipt BT"/>
                        </a:rPr>
                        <a:t>	b)	Continuing as a Member of Association of Persons</a:t>
                      </a:r>
                    </a:p>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rgbClr val="000000"/>
                          </a:solidFill>
                          <a:effectLst/>
                          <a:latin typeface="ZapfEllipt BT"/>
                          <a:ea typeface="Times New Roman" panose="02020603050405020304" pitchFamily="18" charset="0"/>
                          <a:cs typeface="ZapfEllipt BT"/>
                        </a:rPr>
                        <a:t>	c)	Continuing as a trustee</a:t>
                      </a:r>
                    </a:p>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rgbClr val="000000"/>
                          </a:solidFill>
                          <a:effectLst/>
                          <a:latin typeface="ZapfEllipt BT"/>
                          <a:ea typeface="Times New Roman" panose="02020603050405020304" pitchFamily="18" charset="0"/>
                          <a:cs typeface="ZapfEllipt BT"/>
                        </a:rPr>
                        <a:t>	d)	Having interest in Trust</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720725" algn="l"/>
                          <a:tab pos="827088" algn="l"/>
                          <a:tab pos="1187450" algn="l"/>
                          <a:tab pos="41275" algn="l"/>
                          <a:tab pos="827088" algn="l"/>
                          <a:tab pos="1187450" algn="l"/>
                        </a:tabLst>
                      </a:pPr>
                      <a:r>
                        <a:rPr lang="en-US" sz="1600" dirty="0">
                          <a:solidFill>
                            <a:srgbClr val="000000"/>
                          </a:solidFill>
                          <a:effectLst/>
                          <a:latin typeface="ZapfEllipt BT"/>
                          <a:ea typeface="Times New Roman" panose="02020603050405020304" pitchFamily="18" charset="0"/>
                          <a:cs typeface="ZapfEllipt BT"/>
                        </a:rPr>
                        <a:t>No permission of RBI is required as same is not prohibited</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168367276"/>
                  </a:ext>
                </a:extLst>
              </a:tr>
              <a:tr h="209473">
                <a:tc>
                  <a:txBody>
                    <a:bodyPr/>
                    <a:lstStyle/>
                    <a:p>
                      <a:pPr marL="266700" indent="-266700" algn="l">
                        <a:lnSpc>
                          <a:spcPct val="120000"/>
                        </a:lnSpc>
                        <a:spcAft>
                          <a:spcPts val="720"/>
                        </a:spcAft>
                        <a:tabLst>
                          <a:tab pos="467995" algn="l"/>
                          <a:tab pos="828040" algn="l"/>
                          <a:tab pos="1188085" algn="l"/>
                          <a:tab pos="266700" algn="l"/>
                          <a:tab pos="546100" algn="l"/>
                          <a:tab pos="828040" algn="l"/>
                          <a:tab pos="1188085" algn="l"/>
                        </a:tabLst>
                      </a:pPr>
                      <a:r>
                        <a:rPr lang="en-US" sz="1600" dirty="0">
                          <a:solidFill>
                            <a:srgbClr val="000000"/>
                          </a:solidFill>
                          <a:effectLst/>
                          <a:latin typeface="ZapfEllipt BT"/>
                          <a:ea typeface="Times New Roman" panose="02020603050405020304" pitchFamily="18" charset="0"/>
                          <a:cs typeface="ZapfEllipt BT"/>
                        </a:rPr>
                        <a:t>3.	Partner of a firm dealing in Real Estate</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720725" algn="l"/>
                          <a:tab pos="827088" algn="l"/>
                          <a:tab pos="1187450" algn="l"/>
                          <a:tab pos="41275" algn="l"/>
                          <a:tab pos="827088" algn="l"/>
                          <a:tab pos="1187450" algn="l"/>
                        </a:tabLst>
                      </a:pPr>
                      <a:r>
                        <a:rPr lang="en-US" sz="1600" dirty="0">
                          <a:solidFill>
                            <a:srgbClr val="000000"/>
                          </a:solidFill>
                          <a:effectLst/>
                          <a:latin typeface="ZapfEllipt BT"/>
                          <a:ea typeface="Times New Roman" panose="02020603050405020304" pitchFamily="18" charset="0"/>
                          <a:cs typeface="ZapfEllipt BT"/>
                        </a:rPr>
                        <a:t>Should retire from the firm as RBI does not allow real estate dealings by Non-Residents including NRIs [NDI Rules]</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84772227"/>
                  </a:ext>
                </a:extLst>
              </a:tr>
            </a:tbl>
          </a:graphicData>
        </a:graphic>
      </p:graphicFrame>
      <p:sp>
        <p:nvSpPr>
          <p:cNvPr id="9"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10"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2078927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Procedure: A Resident becoming Non-Resident - Steps to be taken in respect of Business Ventures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67</a:t>
            </a:fld>
            <a:endParaRPr lang="en-US" dirty="0"/>
          </a:p>
        </p:txBody>
      </p:sp>
      <p:graphicFrame>
        <p:nvGraphicFramePr>
          <p:cNvPr id="8" name="Table 7">
            <a:extLst>
              <a:ext uri="{FF2B5EF4-FFF2-40B4-BE49-F238E27FC236}">
                <a16:creationId xmlns:a16="http://schemas.microsoft.com/office/drawing/2014/main" id="{E501EEB1-0BAF-475E-99B4-531D778FA705}"/>
              </a:ext>
            </a:extLst>
          </p:cNvPr>
          <p:cNvGraphicFramePr>
            <a:graphicFrameLocks noGrp="1"/>
          </p:cNvGraphicFramePr>
          <p:nvPr>
            <p:extLst>
              <p:ext uri="{D42A27DB-BD31-4B8C-83A1-F6EECF244321}">
                <p14:modId xmlns:p14="http://schemas.microsoft.com/office/powerpoint/2010/main" val="1652296965"/>
              </p:ext>
            </p:extLst>
          </p:nvPr>
        </p:nvGraphicFramePr>
        <p:xfrm>
          <a:off x="646111" y="2402568"/>
          <a:ext cx="10889673" cy="2811568"/>
        </p:xfrm>
        <a:graphic>
          <a:graphicData uri="http://schemas.openxmlformats.org/drawingml/2006/table">
            <a:tbl>
              <a:tblPr/>
              <a:tblGrid>
                <a:gridCol w="4484513">
                  <a:extLst>
                    <a:ext uri="{9D8B030D-6E8A-4147-A177-3AD203B41FA5}">
                      <a16:colId xmlns:a16="http://schemas.microsoft.com/office/drawing/2014/main" val="1874423537"/>
                    </a:ext>
                  </a:extLst>
                </a:gridCol>
                <a:gridCol w="6405160">
                  <a:extLst>
                    <a:ext uri="{9D8B030D-6E8A-4147-A177-3AD203B41FA5}">
                      <a16:colId xmlns:a16="http://schemas.microsoft.com/office/drawing/2014/main" val="2666515127"/>
                    </a:ext>
                  </a:extLst>
                </a:gridCol>
              </a:tblGrid>
              <a:tr h="148972">
                <a:tc>
                  <a:txBody>
                    <a:bodyPr/>
                    <a:lstStyle/>
                    <a:p>
                      <a:pPr algn="ctr">
                        <a:lnSpc>
                          <a:spcPct val="120000"/>
                        </a:lnSpc>
                        <a:spcAft>
                          <a:spcPts val="720"/>
                        </a:spcAft>
                        <a:tabLst>
                          <a:tab pos="467995" algn="l"/>
                        </a:tabLst>
                      </a:pPr>
                      <a:r>
                        <a:rPr lang="en-US" sz="1600" b="1" dirty="0">
                          <a:solidFill>
                            <a:srgbClr val="000000"/>
                          </a:solidFill>
                          <a:effectLst/>
                          <a:latin typeface="ZapfEllipt BT"/>
                          <a:ea typeface="Times New Roman" panose="02020603050405020304" pitchFamily="18" charset="0"/>
                          <a:cs typeface="ZapfEllipt BT"/>
                        </a:rPr>
                        <a:t>Business Venture</a:t>
                      </a:r>
                      <a:endParaRPr lang="en-US" sz="1600" dirty="0">
                        <a:solidFill>
                          <a:srgbClr val="000000"/>
                        </a:solidFill>
                        <a:effectLst/>
                        <a:latin typeface="ZapfEllipt BT"/>
                        <a:ea typeface="Times New Roman" panose="02020603050405020304" pitchFamily="18" charset="0"/>
                        <a:cs typeface="ZapfEllipt BT"/>
                      </a:endParaRP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20000"/>
                        </a:lnSpc>
                        <a:spcAft>
                          <a:spcPts val="720"/>
                        </a:spcAft>
                        <a:tabLst>
                          <a:tab pos="467995" algn="l"/>
                        </a:tabLst>
                      </a:pPr>
                      <a:r>
                        <a:rPr lang="en-US" sz="1600" b="1" dirty="0">
                          <a:solidFill>
                            <a:srgbClr val="000000"/>
                          </a:solidFill>
                          <a:effectLst/>
                          <a:latin typeface="ZapfEllipt BT"/>
                          <a:ea typeface="Times New Roman" panose="02020603050405020304" pitchFamily="18" charset="0"/>
                          <a:cs typeface="ZapfEllipt BT"/>
                        </a:rPr>
                        <a:t>FEMA Provisions</a:t>
                      </a:r>
                      <a:endParaRPr lang="en-US" sz="1600" dirty="0">
                        <a:solidFill>
                          <a:srgbClr val="000000"/>
                        </a:solidFill>
                        <a:effectLst/>
                        <a:latin typeface="ZapfEllipt BT"/>
                        <a:ea typeface="Times New Roman" panose="02020603050405020304" pitchFamily="18" charset="0"/>
                        <a:cs typeface="ZapfEllipt BT"/>
                      </a:endParaRP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81206028"/>
                  </a:ext>
                </a:extLst>
              </a:tr>
              <a:tr h="902996">
                <a:tc>
                  <a:txBody>
                    <a:bodyPr/>
                    <a:lstStyle/>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rgbClr val="000000"/>
                          </a:solidFill>
                          <a:effectLst/>
                          <a:latin typeface="ZapfEllipt BT"/>
                          <a:ea typeface="Times New Roman" panose="02020603050405020304" pitchFamily="18" charset="0"/>
                          <a:cs typeface="ZapfEllipt BT"/>
                        </a:rPr>
                        <a:t>4.	Real estate development</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720725" algn="l"/>
                          <a:tab pos="827088" algn="l"/>
                          <a:tab pos="1187450" algn="l"/>
                          <a:tab pos="41275" algn="l"/>
                          <a:tab pos="827088" algn="l"/>
                          <a:tab pos="1187450" algn="l"/>
                        </a:tabLst>
                      </a:pPr>
                      <a:r>
                        <a:rPr lang="en-US" sz="1600" dirty="0">
                          <a:solidFill>
                            <a:srgbClr val="000000"/>
                          </a:solidFill>
                          <a:effectLst/>
                          <a:latin typeface="ZapfEllipt BT"/>
                          <a:ea typeface="Times New Roman" panose="02020603050405020304" pitchFamily="18" charset="0"/>
                          <a:cs typeface="ZapfEllipt BT"/>
                        </a:rPr>
                        <a:t>Activity is permitted by RBI [Notification No. FEMA 1 &amp; NDI Rules]</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372710858"/>
                  </a:ext>
                </a:extLst>
              </a:tr>
              <a:tr h="269974">
                <a:tc>
                  <a:txBody>
                    <a:bodyPr/>
                    <a:lstStyle/>
                    <a:p>
                      <a:pPr marL="266700" indent="-266700" algn="just">
                        <a:lnSpc>
                          <a:spcPct val="120000"/>
                        </a:lnSpc>
                        <a:spcAft>
                          <a:spcPts val="720"/>
                        </a:spcAft>
                        <a:tabLst>
                          <a:tab pos="467995" algn="l"/>
                          <a:tab pos="828040" algn="l"/>
                          <a:tab pos="1188085" algn="l"/>
                          <a:tab pos="266700" algn="l"/>
                          <a:tab pos="546100" algn="l"/>
                          <a:tab pos="828040" algn="l"/>
                          <a:tab pos="1188085" algn="l"/>
                        </a:tabLst>
                      </a:pPr>
                      <a:r>
                        <a:rPr lang="en-US" sz="1600" dirty="0">
                          <a:solidFill>
                            <a:srgbClr val="000000"/>
                          </a:solidFill>
                          <a:effectLst/>
                          <a:latin typeface="ZapfEllipt BT"/>
                          <a:ea typeface="Times New Roman" panose="02020603050405020304" pitchFamily="18" charset="0"/>
                          <a:cs typeface="ZapfEllipt BT"/>
                        </a:rPr>
                        <a:t>5. Agricultural activities and holding of Agricultural land and acquiring additional Agricultural land</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just">
                        <a:lnSpc>
                          <a:spcPct val="120000"/>
                        </a:lnSpc>
                        <a:spcAft>
                          <a:spcPts val="720"/>
                        </a:spcAft>
                        <a:tabLst>
                          <a:tab pos="720725" algn="l"/>
                          <a:tab pos="827088" algn="l"/>
                          <a:tab pos="1187450" algn="l"/>
                          <a:tab pos="41275" algn="l"/>
                          <a:tab pos="827088" algn="l"/>
                          <a:tab pos="1187450" algn="l"/>
                        </a:tabLst>
                      </a:pPr>
                      <a:r>
                        <a:rPr lang="en-US" sz="1600" dirty="0">
                          <a:solidFill>
                            <a:srgbClr val="000000"/>
                          </a:solidFill>
                          <a:effectLst/>
                          <a:latin typeface="ZapfEllipt BT"/>
                          <a:ea typeface="Times New Roman" panose="02020603050405020304" pitchFamily="18" charset="0"/>
                          <a:cs typeface="ZapfEllipt BT"/>
                        </a:rPr>
                        <a:t>Agricultural activities are not permitted; however, holding of Agricultural land is permitted including acquiring additional Agricultural land for non-agricultural purposes.</a:t>
                      </a:r>
                    </a:p>
                    <a:p>
                      <a:pPr marL="0" indent="0" algn="just">
                        <a:lnSpc>
                          <a:spcPct val="120000"/>
                        </a:lnSpc>
                        <a:spcAft>
                          <a:spcPts val="720"/>
                        </a:spcAft>
                        <a:tabLst>
                          <a:tab pos="720725" algn="l"/>
                          <a:tab pos="827088" algn="l"/>
                          <a:tab pos="1187450" algn="l"/>
                          <a:tab pos="41275" algn="l"/>
                          <a:tab pos="827088" algn="l"/>
                          <a:tab pos="1187450" algn="l"/>
                        </a:tabLst>
                      </a:pPr>
                      <a:r>
                        <a:rPr lang="en-US" sz="1600" dirty="0">
                          <a:solidFill>
                            <a:srgbClr val="000000"/>
                          </a:solidFill>
                          <a:effectLst/>
                          <a:latin typeface="ZapfEllipt BT"/>
                          <a:ea typeface="Times New Roman" panose="02020603050405020304" pitchFamily="18" charset="0"/>
                          <a:cs typeface="ZapfEllipt BT"/>
                        </a:rPr>
                        <a:t>Sale of Agricultural land is permitted as per NDI Rules read with Section 6(5) of FEMA.</a:t>
                      </a:r>
                    </a:p>
                  </a:txBody>
                  <a:tcPr marL="16006" marR="16006" marT="16006" marB="160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168367276"/>
                  </a:ext>
                </a:extLst>
              </a:tr>
            </a:tbl>
          </a:graphicData>
        </a:graphic>
      </p:graphicFrame>
      <p:sp>
        <p:nvSpPr>
          <p:cNvPr id="9"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10"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8461493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Remittance of Wealth</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68</a:t>
            </a:fld>
            <a:endParaRPr lang="en-US" dirty="0"/>
          </a:p>
        </p:txBody>
      </p:sp>
      <p:sp>
        <p:nvSpPr>
          <p:cNvPr id="7" name="Rectangle 3"/>
          <p:cNvSpPr txBox="1">
            <a:spLocks noChangeArrowheads="1"/>
          </p:cNvSpPr>
          <p:nvPr/>
        </p:nvSpPr>
        <p:spPr bwMode="auto">
          <a:xfrm>
            <a:off x="689266" y="1952625"/>
            <a:ext cx="11236035" cy="465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2000" kern="0" dirty="0"/>
              <a:t>POSER: In case entire family is migrating, participants are requested to discuss how they can remit their Wealth from India to settle outside India.</a:t>
            </a:r>
          </a:p>
          <a:p>
            <a:pPr eaLnBrk="1" hangingPunct="1"/>
            <a:endParaRPr lang="en-US" altLang="en-US" sz="2000" kern="0" dirty="0"/>
          </a:p>
          <a:p>
            <a:pPr eaLnBrk="1" hangingPunct="1"/>
            <a:r>
              <a:rPr lang="en-US" altLang="en-US" sz="2000" kern="0" dirty="0"/>
              <a:t>SOLUTION:</a:t>
            </a:r>
          </a:p>
          <a:p>
            <a:pPr marL="720725" eaLnBrk="1" hangingPunct="1">
              <a:buFont typeface="Wingdings" panose="05000000000000000000" pitchFamily="2" charset="2"/>
              <a:buChar char="Ø"/>
            </a:pPr>
            <a:r>
              <a:rPr lang="en-US" altLang="en-US" sz="2000" kern="0" dirty="0"/>
              <a:t>Every NRI is permitted to remit up to USD 1Mn annually from their NRO account. Therefore before emigrating, entire family may ensure that such limit per person is fully utilized so as to remit Foreign Exchange from India as required by them abroad.</a:t>
            </a:r>
          </a:p>
          <a:p>
            <a:pPr marL="720725" eaLnBrk="1" hangingPunct="1">
              <a:buFont typeface="Wingdings" panose="05000000000000000000" pitchFamily="2" charset="2"/>
              <a:buChar char="Ø"/>
            </a:pPr>
            <a:r>
              <a:rPr lang="en-US" altLang="en-US" sz="2000" kern="0" dirty="0"/>
              <a:t>They can also send funds under LRS in the same year as residents before migrating </a:t>
            </a:r>
          </a:p>
          <a:p>
            <a:pPr eaLnBrk="1" hangingPunct="1"/>
            <a:endParaRPr lang="en-US" altLang="en-US" sz="2000" kern="0" dirty="0"/>
          </a:p>
          <a:p>
            <a:pPr marL="0" indent="0" eaLnBrk="1" hangingPunct="1">
              <a:buNone/>
            </a:pPr>
            <a:endParaRPr lang="en-US" altLang="en-US" sz="2000" kern="0" dirty="0"/>
          </a:p>
          <a:p>
            <a:pPr marL="646113" indent="-285750" eaLnBrk="1" hangingPunct="1">
              <a:buFont typeface="Wingdings" panose="05000000000000000000" pitchFamily="2" charset="2"/>
              <a:buChar char="Ø"/>
            </a:pPr>
            <a:endParaRPr lang="en-US" altLang="en-US" sz="2000" kern="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630269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Bank Accounts of Non-Resident</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69</a:t>
            </a:fld>
            <a:endParaRPr lang="en-US" dirty="0"/>
          </a:p>
        </p:txBody>
      </p:sp>
      <p:sp>
        <p:nvSpPr>
          <p:cNvPr id="7" name="Rectangle 3"/>
          <p:cNvSpPr txBox="1">
            <a:spLocks noChangeArrowheads="1"/>
          </p:cNvSpPr>
          <p:nvPr/>
        </p:nvSpPr>
        <p:spPr bwMode="auto">
          <a:xfrm>
            <a:off x="919858" y="1263086"/>
            <a:ext cx="9851781" cy="469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2000" kern="0" dirty="0"/>
              <a:t>i. Bank Accounts and Term Deposits [As per Notification 5(R) of the FEMA]</a:t>
            </a:r>
          </a:p>
          <a:p>
            <a:pPr marL="996950" indent="-457200" eaLnBrk="1" hangingPunct="1">
              <a:buFont typeface="+mj-lt"/>
              <a:buAutoNum type="alphaLcParenR"/>
            </a:pPr>
            <a:r>
              <a:rPr lang="en-US" altLang="en-US" sz="2000" kern="0" dirty="0"/>
              <a:t>Non-Resident (External) Rupee (NRE) Accounts (Principal / Interest Repatriable) which may be in the form of Savings Accounts and Term Deposits </a:t>
            </a:r>
          </a:p>
          <a:p>
            <a:pPr marL="996950" indent="-457200" eaLnBrk="1" hangingPunct="1">
              <a:buFont typeface="+mj-lt"/>
              <a:buAutoNum type="alphaLcParenR"/>
            </a:pPr>
            <a:r>
              <a:rPr lang="en-US" altLang="en-US" sz="2000" kern="0" dirty="0"/>
              <a:t>FCNR (B) (Principal/Interest Repatriable)</a:t>
            </a:r>
          </a:p>
          <a:p>
            <a:pPr marL="984250" indent="0" eaLnBrk="1" hangingPunct="1">
              <a:buNone/>
            </a:pPr>
            <a:r>
              <a:rPr lang="en-US" altLang="en-US" sz="2000" kern="0" dirty="0"/>
              <a:t>Deposits of funds in any permitted currency which would mean a foreign currency which is freely convertible as defined in terms of Regulation 2(v) of FEMA 14/2000-RB dated May 3, 2000, as amended from time to time.</a:t>
            </a:r>
          </a:p>
          <a:p>
            <a:pPr marL="996950" indent="-457200" eaLnBrk="1" hangingPunct="1">
              <a:buFont typeface="+mj-lt"/>
              <a:buAutoNum type="alphaLcParenR" startAt="3"/>
            </a:pPr>
            <a:r>
              <a:rPr lang="en-US" altLang="en-US" sz="2000" kern="0" dirty="0"/>
              <a:t>NRO Accounts (Current earnings repatriable)</a:t>
            </a:r>
          </a:p>
          <a:p>
            <a:pPr marL="984250" indent="0" eaLnBrk="1" hangingPunct="1">
              <a:buNone/>
            </a:pPr>
            <a:r>
              <a:rPr lang="en-US" altLang="en-US" sz="2000" kern="0" dirty="0"/>
              <a:t>Repatriation from NRO balances - Authorised Dealers can allow remittance/s up to USD 1 million per financial year (April-March) for bonafide purposes, from balances in NRO accounts subject to payment of applicable taxes. The limit of USD 1 million per financial year includes sale proceeds of immovable properties held by NRIs/PIO.</a:t>
            </a:r>
          </a:p>
          <a:p>
            <a:pPr eaLnBrk="1" hangingPunct="1"/>
            <a:endParaRPr lang="en-US" altLang="en-US" sz="2000" kern="0" dirty="0"/>
          </a:p>
          <a:p>
            <a:pPr eaLnBrk="1" hangingPunct="1"/>
            <a:endParaRPr lang="en-US" altLang="en-US" sz="2000" kern="0" dirty="0"/>
          </a:p>
          <a:p>
            <a:pPr eaLnBrk="1" hangingPunct="1"/>
            <a:endParaRPr lang="en-US" altLang="en-US" sz="2000" kern="0" dirty="0"/>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97062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Background of FEMA</a:t>
            </a:r>
          </a:p>
        </p:txBody>
      </p:sp>
      <p:sp>
        <p:nvSpPr>
          <p:cNvPr id="3" name="Content Placeholder 2"/>
          <p:cNvSpPr>
            <a:spLocks noGrp="1"/>
          </p:cNvSpPr>
          <p:nvPr>
            <p:ph idx="1"/>
          </p:nvPr>
        </p:nvSpPr>
        <p:spPr/>
        <p:txBody>
          <a:bodyPr>
            <a:normAutofit fontScale="92500"/>
          </a:bodyPr>
          <a:lstStyle/>
          <a:p>
            <a:r>
              <a:rPr lang="en-IN" sz="2400" dirty="0"/>
              <a:t>Foreign Exchange Management Act, 1999(FEMA) was introduced on 1</a:t>
            </a:r>
            <a:r>
              <a:rPr lang="en-IN" sz="2400" baseline="30000" dirty="0"/>
              <a:t>st</a:t>
            </a:r>
            <a:r>
              <a:rPr lang="en-IN" sz="2400" dirty="0"/>
              <a:t> June,2000 superseding the Foreign Exchange Regulation Act,1973 (FERA)</a:t>
            </a:r>
          </a:p>
          <a:p>
            <a:r>
              <a:rPr lang="en-IN" sz="2400" dirty="0"/>
              <a:t>The replacement was a great relief as FERA was unduly stringent in its criminal provisions now reintroduced by FA 2015.</a:t>
            </a:r>
          </a:p>
          <a:p>
            <a:r>
              <a:rPr lang="en-IN" sz="2400" dirty="0"/>
              <a:t>Main objective of FEMA is to facilitate external trade and payments and </a:t>
            </a:r>
            <a:r>
              <a:rPr lang="en-US" sz="2400" dirty="0"/>
              <a:t>To promote the orderly development and maintenance of foreign exchange market</a:t>
            </a:r>
          </a:p>
          <a:p>
            <a:r>
              <a:rPr lang="en-US" sz="2400" dirty="0"/>
              <a:t>Applies to whole of India and all branches, offices and agencies outside India, which are owned or controlled by person resident in India – Extra territorial jurisdiction</a:t>
            </a:r>
            <a:endParaRPr lang="en-IN" sz="2400" dirty="0"/>
          </a:p>
        </p:txBody>
      </p:sp>
      <p:sp>
        <p:nvSpPr>
          <p:cNvPr id="9"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10"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6" name="Slide Number Placeholder 5"/>
          <p:cNvSpPr>
            <a:spLocks noGrp="1"/>
          </p:cNvSpPr>
          <p:nvPr>
            <p:ph type="sldNum" sz="quarter" idx="12"/>
          </p:nvPr>
        </p:nvSpPr>
        <p:spPr/>
        <p:txBody>
          <a:bodyPr/>
          <a:lstStyle/>
          <a:p>
            <a:pPr>
              <a:defRPr/>
            </a:pPr>
            <a:fld id="{852A60BD-B4D8-453E-B1C6-B1E9A28BB584}" type="slidenum">
              <a:rPr lang="en-US" altLang="en-US"/>
              <a:pPr>
                <a:defRPr/>
              </a:pPr>
              <a:t>7</a:t>
            </a:fld>
            <a:endParaRPr lang="en-US" altLang="en-US" dirty="0"/>
          </a:p>
        </p:txBody>
      </p:sp>
    </p:spTree>
    <p:extLst>
      <p:ext uri="{BB962C8B-B14F-4D97-AF65-F5344CB8AC3E}">
        <p14:creationId xmlns:p14="http://schemas.microsoft.com/office/powerpoint/2010/main" val="9534650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Investment in India – Entry routes for Non-Resident</a:t>
            </a:r>
          </a:p>
        </p:txBody>
      </p:sp>
      <p:sp>
        <p:nvSpPr>
          <p:cNvPr id="3" name="Content Placeholder 2"/>
          <p:cNvSpPr>
            <a:spLocks noGrp="1"/>
          </p:cNvSpPr>
          <p:nvPr>
            <p:ph idx="1"/>
          </p:nvPr>
        </p:nvSpPr>
        <p:spPr>
          <a:xfrm>
            <a:off x="999972" y="2017713"/>
            <a:ext cx="9434945" cy="4114800"/>
          </a:xfrm>
        </p:spPr>
        <p:txBody>
          <a:bodyPr>
            <a:normAutofit fontScale="85000" lnSpcReduction="20000"/>
          </a:bodyPr>
          <a:lstStyle/>
          <a:p>
            <a:pPr>
              <a:buSzPct val="125000"/>
              <a:buFont typeface="Wingdings" panose="05000000000000000000" pitchFamily="2" charset="2"/>
              <a:buChar char="§"/>
            </a:pPr>
            <a:r>
              <a:rPr lang="en-US" sz="2000" dirty="0"/>
              <a:t>FDI &amp; Portfolio Investment Scheme – Schedule I &amp; III of NDI Rules</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FPI – Schedule II of NDI Rules</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LLP – Schedule VI of NDI Rules</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Investment Vehicles (MF, AIF, ReIT, InvIT) – Schedule VIII of NDI Rules</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Investment on Non-repatriation basis – Schedule IV of NDI Rules</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Depositary Receipts &amp; Indian Depositary Receipts – Schedule IX &amp; X of NDI Rules                                                       [page 40 of book]</a:t>
            </a:r>
          </a:p>
        </p:txBody>
      </p:sp>
      <p:sp>
        <p:nvSpPr>
          <p:cNvPr id="6" name="Slide Number Placeholder 5"/>
          <p:cNvSpPr>
            <a:spLocks noGrp="1"/>
          </p:cNvSpPr>
          <p:nvPr>
            <p:ph type="sldNum" sz="quarter" idx="12"/>
          </p:nvPr>
        </p:nvSpPr>
        <p:spPr/>
        <p:txBody>
          <a:bodyPr/>
          <a:lstStyle/>
          <a:p>
            <a:pPr>
              <a:defRPr/>
            </a:pPr>
            <a:fld id="{852A60BD-B4D8-453E-B1C6-B1E9A28BB584}" type="slidenum">
              <a:rPr lang="en-US" altLang="en-US"/>
              <a:pPr>
                <a:defRPr/>
              </a:pPr>
              <a:t>70</a:t>
            </a:fld>
            <a:endParaRPr lang="en-US" alt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693335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Immovable Property in India – NDI Rules</a:t>
            </a:r>
          </a:p>
        </p:txBody>
      </p:sp>
      <p:sp>
        <p:nvSpPr>
          <p:cNvPr id="3" name="Content Placeholder 2"/>
          <p:cNvSpPr>
            <a:spLocks noGrp="1"/>
          </p:cNvSpPr>
          <p:nvPr>
            <p:ph idx="1"/>
          </p:nvPr>
        </p:nvSpPr>
        <p:spPr>
          <a:xfrm>
            <a:off x="1562101" y="2017713"/>
            <a:ext cx="10363200" cy="4114800"/>
          </a:xfrm>
        </p:spPr>
        <p:txBody>
          <a:bodyPr>
            <a:normAutofit fontScale="92500" lnSpcReduction="10000"/>
          </a:bodyPr>
          <a:lstStyle/>
          <a:p>
            <a:pPr marL="0" indent="0">
              <a:buNone/>
            </a:pPr>
            <a:r>
              <a:rPr lang="en-US" sz="2000" dirty="0"/>
              <a:t>A person resident outside India who is a citizen of India may – </a:t>
            </a:r>
          </a:p>
          <a:p>
            <a:pPr marL="457200" indent="-457200">
              <a:buAutoNum type="alphaLcParenR"/>
            </a:pPr>
            <a:r>
              <a:rPr lang="en-US" sz="2000" dirty="0"/>
              <a:t>acquire immovable property in India other than an agricultural property, plantation, or a farm house by way of purchase, gift from a relative (PRII, NRI, OCI) or inheritance </a:t>
            </a:r>
          </a:p>
          <a:p>
            <a:pPr marL="457200" indent="-457200">
              <a:buAutoNum type="alphaLcParenR"/>
            </a:pPr>
            <a:r>
              <a:rPr lang="en-US" sz="2000" dirty="0"/>
              <a:t>transfer any immovable property in India to a person resident in India</a:t>
            </a:r>
          </a:p>
          <a:p>
            <a:pPr marL="457200" indent="-457200">
              <a:buAutoNum type="alphaLcParenR"/>
            </a:pPr>
            <a:r>
              <a:rPr lang="en-US" sz="2000" dirty="0"/>
              <a:t>transfer any immovable property other than agricultural or plantation property or farm house to an NRI or an OCI</a:t>
            </a:r>
          </a:p>
          <a:p>
            <a:pPr marL="457200" indent="-457200">
              <a:buAutoNum type="alphaLcParenR"/>
            </a:pPr>
            <a:r>
              <a:rPr lang="en-US" sz="2000" dirty="0"/>
              <a:t>Citizen of selected countries (other than OCI cardholder) prohibited to acquire properties from India</a:t>
            </a:r>
          </a:p>
          <a:p>
            <a:pPr marL="457200" indent="-457200">
              <a:buAutoNum type="alphaLcParenR"/>
            </a:pPr>
            <a:r>
              <a:rPr lang="en-US" sz="2000" dirty="0"/>
              <a:t>Repatriation of sale proceeds is permitted subject to conditions:</a:t>
            </a:r>
          </a:p>
          <a:p>
            <a:pPr marL="631825" indent="-120650"/>
            <a:r>
              <a:rPr lang="en-US" sz="2000" dirty="0"/>
              <a:t>only 2 residential properties</a:t>
            </a:r>
          </a:p>
          <a:p>
            <a:pPr marL="631825" indent="-120650"/>
            <a:r>
              <a:rPr lang="en-US" sz="2000" dirty="0"/>
              <a:t> original foreign exchange brought to be repatriated</a:t>
            </a:r>
          </a:p>
          <a:p>
            <a:pPr marL="0" indent="0">
              <a:buNone/>
            </a:pPr>
            <a:endParaRPr lang="en-US" sz="2000" dirty="0"/>
          </a:p>
          <a:p>
            <a:pPr marL="457200" indent="-457200">
              <a:buAutoNum type="alphaLcParenR"/>
            </a:pPr>
            <a:endParaRPr lang="en-US" sz="2000" dirty="0"/>
          </a:p>
        </p:txBody>
      </p:sp>
      <p:sp>
        <p:nvSpPr>
          <p:cNvPr id="6" name="Slide Number Placeholder 5"/>
          <p:cNvSpPr>
            <a:spLocks noGrp="1"/>
          </p:cNvSpPr>
          <p:nvPr>
            <p:ph type="sldNum" sz="quarter" idx="12"/>
          </p:nvPr>
        </p:nvSpPr>
        <p:spPr/>
        <p:txBody>
          <a:bodyPr/>
          <a:lstStyle/>
          <a:p>
            <a:pPr>
              <a:defRPr/>
            </a:pPr>
            <a:fld id="{852A60BD-B4D8-453E-B1C6-B1E9A28BB584}" type="slidenum">
              <a:rPr lang="en-US" altLang="en-US"/>
              <a:pPr>
                <a:defRPr/>
              </a:pPr>
              <a:t>71</a:t>
            </a:fld>
            <a:endParaRPr lang="en-US" alt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41201020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Immovable Property in India – NDI Rules</a:t>
            </a:r>
          </a:p>
        </p:txBody>
      </p:sp>
      <p:sp>
        <p:nvSpPr>
          <p:cNvPr id="3" name="Content Placeholder 2"/>
          <p:cNvSpPr>
            <a:spLocks noGrp="1"/>
          </p:cNvSpPr>
          <p:nvPr>
            <p:ph idx="1"/>
          </p:nvPr>
        </p:nvSpPr>
        <p:spPr>
          <a:xfrm>
            <a:off x="1080655" y="2017713"/>
            <a:ext cx="9434945" cy="4114800"/>
          </a:xfrm>
        </p:spPr>
        <p:txBody>
          <a:bodyPr>
            <a:normAutofit fontScale="92500" lnSpcReduction="20000"/>
          </a:bodyPr>
          <a:lstStyle/>
          <a:p>
            <a:pPr>
              <a:buSzPct val="125000"/>
              <a:buFont typeface="Wingdings" panose="05000000000000000000" pitchFamily="2" charset="2"/>
              <a:buChar char="§"/>
            </a:pPr>
            <a:r>
              <a:rPr lang="en-US" sz="2000" dirty="0"/>
              <a:t>NRI / OCI – an eligible Investor</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Other eligible Investors</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Prohibitions</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Repatriation</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Method of payment and conditions</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Loans from Bank</a:t>
            </a:r>
          </a:p>
        </p:txBody>
      </p:sp>
      <p:sp>
        <p:nvSpPr>
          <p:cNvPr id="6" name="Slide Number Placeholder 5"/>
          <p:cNvSpPr>
            <a:spLocks noGrp="1"/>
          </p:cNvSpPr>
          <p:nvPr>
            <p:ph type="sldNum" sz="quarter" idx="12"/>
          </p:nvPr>
        </p:nvSpPr>
        <p:spPr/>
        <p:txBody>
          <a:bodyPr/>
          <a:lstStyle/>
          <a:p>
            <a:pPr>
              <a:defRPr/>
            </a:pPr>
            <a:fld id="{852A60BD-B4D8-453E-B1C6-B1E9A28BB584}" type="slidenum">
              <a:rPr lang="en-US" altLang="en-US"/>
              <a:pPr>
                <a:defRPr/>
              </a:pPr>
              <a:t>72</a:t>
            </a:fld>
            <a:endParaRPr lang="en-US" alt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566734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FDI in Construction Sector</a:t>
            </a:r>
          </a:p>
        </p:txBody>
      </p:sp>
      <p:sp>
        <p:nvSpPr>
          <p:cNvPr id="3" name="Content Placeholder 2"/>
          <p:cNvSpPr>
            <a:spLocks noGrp="1"/>
          </p:cNvSpPr>
          <p:nvPr>
            <p:ph idx="1"/>
          </p:nvPr>
        </p:nvSpPr>
        <p:spPr>
          <a:xfrm>
            <a:off x="1080655" y="2017713"/>
            <a:ext cx="9434945" cy="4114800"/>
          </a:xfrm>
        </p:spPr>
        <p:txBody>
          <a:bodyPr/>
          <a:lstStyle/>
          <a:p>
            <a:pPr>
              <a:buSzPct val="125000"/>
              <a:buFont typeface="Wingdings" panose="05000000000000000000" pitchFamily="2" charset="2"/>
              <a:buChar char="§"/>
            </a:pPr>
            <a:r>
              <a:rPr lang="en-US" sz="2000" dirty="0"/>
              <a:t>Schedule I &amp; VI of NDI Rules: Through Company and LLP in India</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Schedule IV of NDI Rules: Through Proprietary Concern, Firm, LLP or Company in India on a non-repatriation basis</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Schedule VIII of NDI Rules: Through ReITs, InvITs, AIFs in India</a:t>
            </a:r>
          </a:p>
          <a:p>
            <a:pPr>
              <a:buSzPct val="125000"/>
              <a:buFont typeface="Wingdings" panose="05000000000000000000" pitchFamily="2" charset="2"/>
              <a:buChar char="§"/>
            </a:pPr>
            <a:endParaRPr lang="en-US" sz="2000" dirty="0"/>
          </a:p>
        </p:txBody>
      </p:sp>
      <p:sp>
        <p:nvSpPr>
          <p:cNvPr id="6" name="Slide Number Placeholder 5"/>
          <p:cNvSpPr>
            <a:spLocks noGrp="1"/>
          </p:cNvSpPr>
          <p:nvPr>
            <p:ph type="sldNum" sz="quarter" idx="12"/>
          </p:nvPr>
        </p:nvSpPr>
        <p:spPr/>
        <p:txBody>
          <a:bodyPr/>
          <a:lstStyle/>
          <a:p>
            <a:pPr>
              <a:defRPr/>
            </a:pPr>
            <a:fld id="{852A60BD-B4D8-453E-B1C6-B1E9A28BB584}" type="slidenum">
              <a:rPr lang="en-US" altLang="en-US"/>
              <a:pPr>
                <a:defRPr/>
              </a:pPr>
              <a:t>73</a:t>
            </a:fld>
            <a:endParaRPr lang="en-US" alt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0666260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FDI in Construction Sector – Permitted activities</a:t>
            </a:r>
          </a:p>
        </p:txBody>
      </p:sp>
      <p:sp>
        <p:nvSpPr>
          <p:cNvPr id="3" name="Content Placeholder 2"/>
          <p:cNvSpPr>
            <a:spLocks noGrp="1"/>
          </p:cNvSpPr>
          <p:nvPr>
            <p:ph idx="1"/>
          </p:nvPr>
        </p:nvSpPr>
        <p:spPr>
          <a:xfrm>
            <a:off x="1080655" y="2017713"/>
            <a:ext cx="9434945" cy="4114800"/>
          </a:xfrm>
        </p:spPr>
        <p:txBody>
          <a:bodyPr/>
          <a:lstStyle/>
          <a:p>
            <a:pPr>
              <a:buSzPct val="125000"/>
              <a:buFont typeface="Wingdings" panose="05000000000000000000" pitchFamily="2" charset="2"/>
              <a:buChar char="§"/>
            </a:pPr>
            <a:r>
              <a:rPr lang="en-US" sz="2000" dirty="0"/>
              <a:t>Residential &amp; Commercial infrastructure, Purchase of Mall &amp; Lease but not in Real Estate sector</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Lock-in for 3 years</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No Lock-in for NRI / OCI</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Real Estate sector is defined</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endParaRPr lang="en-US" sz="2000" dirty="0"/>
          </a:p>
        </p:txBody>
      </p:sp>
      <p:sp>
        <p:nvSpPr>
          <p:cNvPr id="6" name="Slide Number Placeholder 5"/>
          <p:cNvSpPr>
            <a:spLocks noGrp="1"/>
          </p:cNvSpPr>
          <p:nvPr>
            <p:ph type="sldNum" sz="quarter" idx="12"/>
          </p:nvPr>
        </p:nvSpPr>
        <p:spPr/>
        <p:txBody>
          <a:bodyPr/>
          <a:lstStyle/>
          <a:p>
            <a:pPr>
              <a:defRPr/>
            </a:pPr>
            <a:fld id="{852A60BD-B4D8-453E-B1C6-B1E9A28BB584}" type="slidenum">
              <a:rPr lang="en-US" altLang="en-US"/>
              <a:pPr>
                <a:defRPr/>
              </a:pPr>
              <a:t>74</a:t>
            </a:fld>
            <a:endParaRPr lang="en-US" alt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924353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670" y="0"/>
            <a:ext cx="10515600" cy="6309420"/>
          </a:xfrm>
          <a:prstGeom prst="rect">
            <a:avLst/>
          </a:prstGeom>
          <a:noFill/>
        </p:spPr>
        <p:txBody>
          <a:bodyPr wrap="square" rtlCol="0">
            <a:spAutoFit/>
          </a:bodyPr>
          <a:lstStyle/>
          <a:p>
            <a:r>
              <a:rPr lang="en-IN" sz="2000" b="1" dirty="0"/>
              <a:t>CASE STUDY  - 2</a:t>
            </a:r>
            <a:endParaRPr lang="en-US" sz="2000" dirty="0"/>
          </a:p>
          <a:p>
            <a:r>
              <a:rPr lang="en-IN" sz="2000" b="1" dirty="0"/>
              <a:t> </a:t>
            </a:r>
          </a:p>
          <a:p>
            <a:r>
              <a:rPr lang="en-IN" sz="1600" b="1" dirty="0"/>
              <a:t>Facts of the Case:</a:t>
            </a:r>
            <a:endParaRPr lang="en-US" sz="1600" dirty="0"/>
          </a:p>
          <a:p>
            <a:r>
              <a:rPr lang="en-IN" sz="1600" dirty="0"/>
              <a:t>Mr Ramesh a Non-resident of India and a PIO is very actively considering to return to India for good after attending the last annual NRI conference organised by GOI every year in January, 2022. He is engaged in USA, in various real estate related projects namely construction of apartments, large commercial infra-mall structure and portfolio investment funds representing property investments. He is contemplating having a similar business in India and desires to purchase two residential houses for his own use and his Iranian daughter’s use, married to PIO since last one year. He has also been in touch with Indian banks for the purpose of leveraging his properties including purchase of residential houses if such houses are purchased in the company’s name. Since he wants to explore India for good he is not worried about whether investment is done on repatriation or non-repatriation basis, however he has not closed any of his businesses in USA and within commercial reality if the Indian investment can be held on repatriation basis then that will be a preferred option. </a:t>
            </a:r>
            <a:endParaRPr lang="en-US" sz="1600" dirty="0"/>
          </a:p>
          <a:p>
            <a:r>
              <a:rPr lang="en-IN" sz="1600" b="1" u="sng" dirty="0"/>
              <a:t>Question</a:t>
            </a:r>
            <a:endParaRPr lang="en-US" sz="1600" dirty="0"/>
          </a:p>
          <a:p>
            <a:r>
              <a:rPr lang="en-IN" sz="1600" dirty="0"/>
              <a:t>Mr Ramesh has approached the participants of CTC Residential Refresher Conference to resolve the following questions:</a:t>
            </a:r>
            <a:endParaRPr lang="en-US" sz="1600" dirty="0"/>
          </a:p>
          <a:p>
            <a:r>
              <a:rPr lang="en-IN" sz="1600" dirty="0"/>
              <a:t>The entity structure and related procedure involved in:</a:t>
            </a:r>
            <a:endParaRPr lang="en-US" sz="1600" dirty="0"/>
          </a:p>
          <a:p>
            <a:pPr marL="342900" lvl="0" indent="-342900">
              <a:buFont typeface="+mj-lt"/>
              <a:buAutoNum type="alphaLcPeriod"/>
            </a:pPr>
            <a:r>
              <a:rPr lang="en-IN" sz="1600" dirty="0"/>
              <a:t>Carrying out the business of large commercial mall infrastructure, its acquisition and earning long term lease revenues.</a:t>
            </a:r>
            <a:endParaRPr lang="en-US" sz="1600" dirty="0"/>
          </a:p>
          <a:p>
            <a:pPr marL="342900" lvl="0" indent="-342900">
              <a:buFont typeface="+mj-lt"/>
              <a:buAutoNum type="alphaLcPeriod"/>
            </a:pPr>
            <a:r>
              <a:rPr lang="en-IN" sz="1600" dirty="0"/>
              <a:t>A small construction project involving an investment of  USD 500,000 with his close friend in India to develop a residential apartment building to be completed within a period of 2 years in all its respect.</a:t>
            </a:r>
            <a:endParaRPr lang="en-US" sz="1600" dirty="0"/>
          </a:p>
          <a:p>
            <a:pPr marL="342900" lvl="0" indent="-342900">
              <a:buFont typeface="+mj-lt"/>
              <a:buAutoNum type="alphaLcPeriod"/>
            </a:pPr>
            <a:r>
              <a:rPr lang="en-IN" sz="1600" dirty="0"/>
              <a:t>Consolidating purchase of residential units in a potentially viable redevelopment project for construction</a:t>
            </a:r>
            <a:endParaRPr lang="en-US" sz="1600" dirty="0"/>
          </a:p>
          <a:p>
            <a:pPr marL="342900" lvl="0" indent="-342900">
              <a:buFont typeface="+mj-lt"/>
              <a:buAutoNum type="alphaLcPeriod"/>
            </a:pPr>
            <a:r>
              <a:rPr lang="en-IN" sz="1600" dirty="0"/>
              <a:t>Purchase of 2 residential houses as mentioned above in Company’s name with leverage</a:t>
            </a:r>
            <a:endParaRPr lang="en-US" sz="1600" dirty="0"/>
          </a:p>
          <a:p>
            <a:pPr marL="342900" lvl="0" indent="-342900">
              <a:buFont typeface="+mj-lt"/>
              <a:buAutoNum type="alphaLcPeriod"/>
            </a:pPr>
            <a:r>
              <a:rPr lang="en-IN" sz="1600" dirty="0"/>
              <a:t>To participate into a large portfolio of properties to de-risk and mutualise the yield to be managed by the professional managers</a:t>
            </a:r>
            <a:endParaRPr lang="en-US" sz="1600" dirty="0"/>
          </a:p>
        </p:txBody>
      </p:sp>
      <p:sp>
        <p:nvSpPr>
          <p:cNvPr id="5" name="Slide Number Placeholder 4">
            <a:extLst>
              <a:ext uri="{FF2B5EF4-FFF2-40B4-BE49-F238E27FC236}">
                <a16:creationId xmlns:a16="http://schemas.microsoft.com/office/drawing/2014/main" id="{444615CE-E4F2-48E9-AC4C-A0392F5ABED9}"/>
              </a:ext>
            </a:extLst>
          </p:cNvPr>
          <p:cNvSpPr>
            <a:spLocks noGrp="1"/>
          </p:cNvSpPr>
          <p:nvPr>
            <p:ph type="sldNum" sz="quarter" idx="12"/>
          </p:nvPr>
        </p:nvSpPr>
        <p:spPr/>
        <p:txBody>
          <a:bodyPr/>
          <a:lstStyle/>
          <a:p>
            <a:fld id="{43D32433-3E3D-4177-97A5-E30E6380AC8C}" type="slidenum">
              <a:rPr lang="en-US" smtClean="0"/>
              <a:t>75</a:t>
            </a:fld>
            <a:endParaRPr lang="en-US" dirty="0"/>
          </a:p>
        </p:txBody>
      </p:sp>
    </p:spTree>
    <p:extLst>
      <p:ext uri="{BB962C8B-B14F-4D97-AF65-F5344CB8AC3E}">
        <p14:creationId xmlns:p14="http://schemas.microsoft.com/office/powerpoint/2010/main" val="2835638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118" y="443753"/>
            <a:ext cx="10515600" cy="5139869"/>
          </a:xfrm>
          <a:prstGeom prst="rect">
            <a:avLst/>
          </a:prstGeom>
          <a:noFill/>
        </p:spPr>
        <p:txBody>
          <a:bodyPr wrap="square" rtlCol="0">
            <a:spAutoFit/>
          </a:bodyPr>
          <a:lstStyle/>
          <a:p>
            <a:r>
              <a:rPr lang="en-IN" sz="2000" b="1" dirty="0"/>
              <a:t>CASE STUDY  - 2</a:t>
            </a:r>
            <a:endParaRPr lang="en-US" sz="2000" dirty="0"/>
          </a:p>
          <a:p>
            <a:r>
              <a:rPr lang="en-IN" sz="2000" b="1" dirty="0"/>
              <a:t> </a:t>
            </a:r>
            <a:endParaRPr lang="en-US" sz="2000" dirty="0"/>
          </a:p>
          <a:p>
            <a:r>
              <a:rPr lang="en-IN" b="1" dirty="0"/>
              <a:t>FDI In Real Estate Projects</a:t>
            </a:r>
            <a:endParaRPr lang="en-US" dirty="0"/>
          </a:p>
          <a:p>
            <a:r>
              <a:rPr lang="en-IN" dirty="0"/>
              <a:t>Under the NDI Rules, PROIs are permitted to acquire immovable property in India under two methods (i) as FDI under the sectoral policy under Schedule I of the NDI Rules and (ii) acquisition and transfer of immovable property under Rules 24 to 33 of the NDI Rules.</a:t>
            </a:r>
            <a:endParaRPr lang="en-US" dirty="0"/>
          </a:p>
          <a:p>
            <a:endParaRPr lang="en-IN" dirty="0"/>
          </a:p>
          <a:p>
            <a:r>
              <a:rPr lang="en-IN" dirty="0"/>
              <a:t>While focussing on FDI for real estate projects, this Case Study also aims to bring out the nuances and differences </a:t>
            </a:r>
          </a:p>
          <a:p>
            <a:pPr marL="342900" indent="-342900">
              <a:buAutoNum type="alphaLcParenBoth"/>
            </a:pPr>
            <a:r>
              <a:rPr lang="en-IN" dirty="0"/>
              <a:t>between acquisition of immovable property for business purposes under FDI and for personal purposes under Rules 24 to 33 of the NDI Rules,</a:t>
            </a:r>
          </a:p>
          <a:p>
            <a:pPr marL="342900" indent="-342900">
              <a:buAutoNum type="alphaLcParenBoth"/>
            </a:pPr>
            <a:r>
              <a:rPr lang="en-IN" dirty="0"/>
              <a:t>as to how it may be viewed when investment is predominantly in immovable properties, through a company in service sector</a:t>
            </a:r>
          </a:p>
          <a:p>
            <a:pPr marL="342900" indent="-342900">
              <a:buAutoNum type="alphaLcParenBoth"/>
            </a:pPr>
            <a:r>
              <a:rPr lang="en-IN" dirty="0"/>
              <a:t>when investment is made for Business purposes on a non-repatriation basis,</a:t>
            </a:r>
          </a:p>
          <a:p>
            <a:pPr marL="342900" indent="-342900">
              <a:buAutoNum type="alphaLcParenBoth"/>
            </a:pPr>
            <a:r>
              <a:rPr lang="en-IN" dirty="0"/>
              <a:t>how NRI / OCI are treated favourably in Housing Construction related activities in India,</a:t>
            </a:r>
          </a:p>
          <a:p>
            <a:pPr marL="342900" indent="-342900">
              <a:buAutoNum type="alphaLcParenBoth"/>
            </a:pPr>
            <a:r>
              <a:rPr lang="en-IN" dirty="0"/>
              <a:t>when investment is contemplated in Property bank to avoid the larger risk associated with the single property</a:t>
            </a:r>
            <a:endParaRPr lang="en-US" dirty="0"/>
          </a:p>
          <a:p>
            <a:endParaRPr lang="en-IN" dirty="0"/>
          </a:p>
        </p:txBody>
      </p:sp>
      <p:sp>
        <p:nvSpPr>
          <p:cNvPr id="5" name="Slide Number Placeholder 4">
            <a:extLst>
              <a:ext uri="{FF2B5EF4-FFF2-40B4-BE49-F238E27FC236}">
                <a16:creationId xmlns:a16="http://schemas.microsoft.com/office/drawing/2014/main" id="{96347AC9-EDC7-45A1-8307-999F256B17C1}"/>
              </a:ext>
            </a:extLst>
          </p:cNvPr>
          <p:cNvSpPr>
            <a:spLocks noGrp="1"/>
          </p:cNvSpPr>
          <p:nvPr>
            <p:ph type="sldNum" sz="quarter" idx="12"/>
          </p:nvPr>
        </p:nvSpPr>
        <p:spPr/>
        <p:txBody>
          <a:bodyPr/>
          <a:lstStyle/>
          <a:p>
            <a:fld id="{43D32433-3E3D-4177-97A5-E30E6380AC8C}" type="slidenum">
              <a:rPr lang="en-US" smtClean="0"/>
              <a:t>76</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8279569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776" y="309282"/>
            <a:ext cx="10515600" cy="6217087"/>
          </a:xfrm>
          <a:prstGeom prst="rect">
            <a:avLst/>
          </a:prstGeom>
          <a:noFill/>
        </p:spPr>
        <p:txBody>
          <a:bodyPr wrap="square" rtlCol="0">
            <a:spAutoFit/>
          </a:bodyPr>
          <a:lstStyle/>
          <a:p>
            <a:r>
              <a:rPr lang="en-IN" sz="2000" b="1" dirty="0"/>
              <a:t>CASE STUDY  - 2</a:t>
            </a:r>
            <a:endParaRPr lang="en-US" sz="2000" dirty="0"/>
          </a:p>
          <a:p>
            <a:r>
              <a:rPr lang="en-IN" b="1" dirty="0"/>
              <a:t> </a:t>
            </a:r>
            <a:endParaRPr lang="en-US" dirty="0"/>
          </a:p>
          <a:p>
            <a:r>
              <a:rPr lang="en-IN" b="1" dirty="0"/>
              <a:t>FDI In Real Estate Projects – Overview of Legal provisions</a:t>
            </a:r>
            <a:endParaRPr lang="en-US" dirty="0"/>
          </a:p>
          <a:p>
            <a:endParaRPr lang="en-IN" dirty="0"/>
          </a:p>
          <a:p>
            <a:r>
              <a:rPr lang="en-IN" u="sng" dirty="0"/>
              <a:t>Schedule I of NDI Rules - Sectoral Policy for Construction Development</a:t>
            </a:r>
            <a:r>
              <a:rPr lang="en-IN" dirty="0"/>
              <a:t>: PROIs including NRIs/OCIs are permitted to hold 100% shareholding under the Automatic route for Construction-development projects (which includes development of townships, construction of residential/ commercial premises, roads or  bridges,  hotels,  resorts,  hospitals,  educational institutions, recreational  facilities,  city  and  regional  level  infrastructure, townships).</a:t>
            </a:r>
            <a:endParaRPr lang="en-US" dirty="0"/>
          </a:p>
          <a:p>
            <a:endParaRPr lang="en-IN" dirty="0"/>
          </a:p>
          <a:p>
            <a:r>
              <a:rPr lang="en-IN" dirty="0"/>
              <a:t>The PROI is subject to a lock-in period of three years calculated  with  reference  to each  tranche  of  foreign  investment except in case of transfer to another PROI. However, condition of lock-in period shall not apply to investment by NRIs / OCIs in Hotels and Tourist Resorts, Hospitals, Special Economic Zones (SEZs), Educational Institutions, Old Age Homes.</a:t>
            </a:r>
          </a:p>
          <a:p>
            <a:endParaRPr lang="en-IN" dirty="0"/>
          </a:p>
          <a:p>
            <a:r>
              <a:rPr lang="en-IN" u="sng" dirty="0"/>
              <a:t>Schedule IV of NDI Rules – Investment on non-repatriation basis</a:t>
            </a:r>
            <a:r>
              <a:rPr lang="en-IN" dirty="0"/>
              <a:t>: NRIs / OCIs </a:t>
            </a:r>
            <a:r>
              <a:rPr lang="en-US" dirty="0"/>
              <a:t>including a company, a trust and a partnership firm incorporated outside India and owned and controlled by NRIs or OCIs, can invest in equity instruments / capital of LLP which may undertake any bonafide business in India which will be deemed to be domestic investment at par with the investment made by residents.</a:t>
            </a:r>
          </a:p>
          <a:p>
            <a:endParaRPr lang="en-US" dirty="0"/>
          </a:p>
          <a:p>
            <a:r>
              <a:rPr lang="en-US" u="sng" dirty="0"/>
              <a:t>Rules 24 to 31 of  NDI Rules</a:t>
            </a:r>
            <a:r>
              <a:rPr lang="en-US" dirty="0"/>
              <a:t>: Investment by individual NRI/OCI in Residential and Commercial properties for bonafide Personal use</a:t>
            </a:r>
          </a:p>
        </p:txBody>
      </p:sp>
      <p:sp>
        <p:nvSpPr>
          <p:cNvPr id="5" name="Slide Number Placeholder 4">
            <a:extLst>
              <a:ext uri="{FF2B5EF4-FFF2-40B4-BE49-F238E27FC236}">
                <a16:creationId xmlns:a16="http://schemas.microsoft.com/office/drawing/2014/main" id="{96347AC9-EDC7-45A1-8307-999F256B17C1}"/>
              </a:ext>
            </a:extLst>
          </p:cNvPr>
          <p:cNvSpPr>
            <a:spLocks noGrp="1"/>
          </p:cNvSpPr>
          <p:nvPr>
            <p:ph type="sldNum" sz="quarter" idx="12"/>
          </p:nvPr>
        </p:nvSpPr>
        <p:spPr/>
        <p:txBody>
          <a:bodyPr/>
          <a:lstStyle/>
          <a:p>
            <a:fld id="{43D32433-3E3D-4177-97A5-E30E6380AC8C}" type="slidenum">
              <a:rPr lang="en-US" smtClean="0"/>
              <a:t>77</a:t>
            </a:fld>
            <a:endParaRPr lang="en-US" dirty="0"/>
          </a:p>
        </p:txBody>
      </p:sp>
    </p:spTree>
    <p:extLst>
      <p:ext uri="{BB962C8B-B14F-4D97-AF65-F5344CB8AC3E}">
        <p14:creationId xmlns:p14="http://schemas.microsoft.com/office/powerpoint/2010/main" val="3765692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614" y="258167"/>
            <a:ext cx="11266501" cy="5924699"/>
          </a:xfrm>
          <a:prstGeom prst="rect">
            <a:avLst/>
          </a:prstGeom>
          <a:noFill/>
        </p:spPr>
        <p:txBody>
          <a:bodyPr wrap="square" rtlCol="0">
            <a:spAutoFit/>
          </a:bodyPr>
          <a:lstStyle/>
          <a:p>
            <a:r>
              <a:rPr lang="en-IN" sz="2000" b="1" dirty="0"/>
              <a:t>CASE STUDY  - 2</a:t>
            </a:r>
          </a:p>
          <a:p>
            <a:r>
              <a:rPr lang="en-US" b="1" u="sng" dirty="0"/>
              <a:t>Overview of Legal Provisions:</a:t>
            </a:r>
          </a:p>
          <a:p>
            <a:endParaRPr lang="en-US" b="1" u="sng" dirty="0"/>
          </a:p>
          <a:p>
            <a:pPr marL="342900" indent="-342900">
              <a:buFont typeface="+mj-lt"/>
              <a:buAutoNum type="arabicPeriod"/>
            </a:pPr>
            <a:r>
              <a:rPr lang="en-US" sz="1700" dirty="0"/>
              <a:t>Further as per Chapter IX of Foreign Exchange Management (Non-debt Instruments) Rules, 2019</a:t>
            </a:r>
          </a:p>
          <a:p>
            <a:r>
              <a:rPr lang="en-US" sz="1700" dirty="0"/>
              <a:t>      </a:t>
            </a:r>
          </a:p>
          <a:p>
            <a:r>
              <a:rPr lang="en-US" sz="1700" dirty="0"/>
              <a:t>An NRI or an OCI may – </a:t>
            </a:r>
          </a:p>
          <a:p>
            <a:pPr marL="342900" indent="-342900">
              <a:buAutoNum type="alphaLcParenR"/>
            </a:pPr>
            <a:r>
              <a:rPr lang="en-US" sz="1700" dirty="0"/>
              <a:t>acquire immovable property in India other than an agricultural property, plantation, or a farm house:</a:t>
            </a:r>
          </a:p>
          <a:p>
            <a:r>
              <a:rPr lang="en-US" sz="1700" dirty="0"/>
              <a:t>Provided that in case of acquisition of immovable property, payment of purchase price, if any, shall be made out of (i) funds received in India through normal banking channels by way of inward remittance from any place outside India or (ii) funds held in any non-resident account maintained in accordance with the provisions of the Act, rules or regulations framed thereunder:</a:t>
            </a:r>
          </a:p>
          <a:p>
            <a:r>
              <a:rPr lang="en-US" sz="1700" dirty="0"/>
              <a:t>Provided further that no payment of purchase price for acquisition of immovable property shall be made either by traveller's cheque or by foreign currency notes or by other mode other than those specifically permitted by this clause'.</a:t>
            </a:r>
          </a:p>
          <a:p>
            <a:endParaRPr lang="en-US" sz="1700" dirty="0"/>
          </a:p>
          <a:p>
            <a:r>
              <a:rPr lang="en-US" sz="1700" dirty="0"/>
              <a:t>b) transfer any immovable property in India to a person resident in India. </a:t>
            </a:r>
          </a:p>
          <a:p>
            <a:endParaRPr lang="en-US" sz="1700" dirty="0"/>
          </a:p>
          <a:p>
            <a:r>
              <a:rPr lang="en-US" sz="1700" dirty="0"/>
              <a:t>c) transfer any immovable property other than agricultural or plantation property or farm house to an NRI or an OCI.</a:t>
            </a:r>
          </a:p>
          <a:p>
            <a:r>
              <a:rPr lang="en-US" sz="1700" dirty="0"/>
              <a:t>Provided that no person who is citizen of Pakistan or Bangladesh or Sri Lanka or Afghanistan or China or Iran or Hong Kong or Macau or Nepal or Bhutan or Democratic People’s Republic of Korea (DPRK) shall acquire immovable property, other than on lease not exceeding five years, without prior approval of the Reserve Bank.</a:t>
            </a:r>
            <a:endParaRPr lang="en-IN" sz="1700" b="1" dirty="0"/>
          </a:p>
        </p:txBody>
      </p:sp>
      <p:sp>
        <p:nvSpPr>
          <p:cNvPr id="5" name="Slide Number Placeholder 4">
            <a:extLst>
              <a:ext uri="{FF2B5EF4-FFF2-40B4-BE49-F238E27FC236}">
                <a16:creationId xmlns:a16="http://schemas.microsoft.com/office/drawing/2014/main" id="{C9FE2A7D-E1D2-456C-A00F-3628A2B8AC6A}"/>
              </a:ext>
            </a:extLst>
          </p:cNvPr>
          <p:cNvSpPr>
            <a:spLocks noGrp="1"/>
          </p:cNvSpPr>
          <p:nvPr>
            <p:ph type="sldNum" sz="quarter" idx="12"/>
          </p:nvPr>
        </p:nvSpPr>
        <p:spPr/>
        <p:txBody>
          <a:bodyPr/>
          <a:lstStyle/>
          <a:p>
            <a:fld id="{43D32433-3E3D-4177-97A5-E30E6380AC8C}" type="slidenum">
              <a:rPr lang="en-US" smtClean="0"/>
              <a:t>78</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360854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670" y="0"/>
            <a:ext cx="10515600" cy="6370975"/>
          </a:xfrm>
          <a:prstGeom prst="rect">
            <a:avLst/>
          </a:prstGeom>
          <a:noFill/>
        </p:spPr>
        <p:txBody>
          <a:bodyPr wrap="square" rtlCol="0">
            <a:spAutoFit/>
          </a:bodyPr>
          <a:lstStyle/>
          <a:p>
            <a:endParaRPr lang="en-IN" b="1" dirty="0"/>
          </a:p>
          <a:p>
            <a:r>
              <a:rPr lang="en-IN" sz="2000" b="1" dirty="0"/>
              <a:t>CASE STUDY - 2 - SOLUTION</a:t>
            </a:r>
          </a:p>
          <a:p>
            <a:endParaRPr lang="en-IN" b="1" dirty="0"/>
          </a:p>
          <a:p>
            <a:pPr marL="400050" lvl="0" indent="-400050">
              <a:buFont typeface="+mj-lt"/>
              <a:buAutoNum type="romanLcPeriod"/>
            </a:pPr>
            <a:r>
              <a:rPr lang="en-IN" sz="1600" dirty="0"/>
              <a:t>Carrying out the business of large commercial mall infrastructure, its acquisition and earning long term lease revenues – 100% FDI is permitted. </a:t>
            </a:r>
            <a:r>
              <a:rPr lang="en-US" sz="1600" dirty="0"/>
              <a:t>Foreign investment up to 100 percent under automatic route is permitted in completed projects for operating and managing townships, malls/ shopping complexes and business centres. The ownership of the Investee Company will be transferred from PRII to Mr. Ramesh who is NRI. Further, lock in period of 3 years which is applicable for each tranche in case of PROI will not be applicable in case of Mr. Ramesh as he is NRI. </a:t>
            </a:r>
          </a:p>
          <a:p>
            <a:pPr lvl="0"/>
            <a:endParaRPr lang="en-US" sz="1600" dirty="0"/>
          </a:p>
          <a:p>
            <a:pPr marL="355600" lvl="0"/>
            <a:r>
              <a:rPr lang="en-US" sz="1600" dirty="0"/>
              <a:t>But it should be noted that if Mr. Ramesh is not an NRI and he does not register himself as OCI and take OCI Card, he may not be eligible for any benefits extended to OCIs under FEMA even though he is PIO by birth. The reason is that from 30.09.2018, PIOs were required to compulsorily convert their status to OCI card holders or else they were required to re-apply for OCI card afresh.</a:t>
            </a:r>
          </a:p>
          <a:p>
            <a:pPr marL="400050" lvl="0" indent="-400050">
              <a:buFont typeface="+mj-lt"/>
              <a:buAutoNum type="romanLcPeriod"/>
            </a:pPr>
            <a:endParaRPr lang="en-US" sz="1600" dirty="0"/>
          </a:p>
          <a:p>
            <a:pPr marL="400050" lvl="0" indent="-400050">
              <a:buFont typeface="+mj-lt"/>
              <a:buAutoNum type="romanLcPeriod" startAt="2"/>
            </a:pPr>
            <a:r>
              <a:rPr lang="en-US" sz="1600" dirty="0"/>
              <a:t>A small construction project involving an investment of  USD 500,000 with his close friend in India to develop a residential apartment building to be completed within a period of 2 years in all its respect – Mr. Ramesh can undertake FDI in the company in India undertaking the construction activity. Also, since he is NRI, no lock in of 3 years required</a:t>
            </a:r>
          </a:p>
          <a:p>
            <a:pPr marL="400050" lvl="0" indent="-400050">
              <a:buFont typeface="+mj-lt"/>
              <a:buAutoNum type="romanLcPeriod" startAt="2"/>
            </a:pPr>
            <a:endParaRPr lang="en-US" sz="1600" dirty="0"/>
          </a:p>
          <a:p>
            <a:pPr marL="400050" lvl="0" indent="-400050">
              <a:buFont typeface="+mj-lt"/>
              <a:buAutoNum type="romanLcPeriod" startAt="2"/>
            </a:pPr>
            <a:r>
              <a:rPr lang="en-IN" sz="1600" dirty="0"/>
              <a:t>Consolidating purchase of residential units in a potentially viable redevelopment project for construction – Permitted, since the motive of the purchase of the residential home after undertaking redevelopment of the project will not fall under the definition of real estate business under NDI rules as he is not purchasing the residential units with the intention of earning profits out of sale of the units. He has not sold it after buying but shall redevelop the property in future.</a:t>
            </a:r>
            <a:endParaRPr lang="en-IN" b="1" dirty="0"/>
          </a:p>
        </p:txBody>
      </p:sp>
      <p:sp>
        <p:nvSpPr>
          <p:cNvPr id="5" name="Slide Number Placeholder 4">
            <a:extLst>
              <a:ext uri="{FF2B5EF4-FFF2-40B4-BE49-F238E27FC236}">
                <a16:creationId xmlns:a16="http://schemas.microsoft.com/office/drawing/2014/main" id="{70B76955-9906-4496-BCDA-487894497DFA}"/>
              </a:ext>
            </a:extLst>
          </p:cNvPr>
          <p:cNvSpPr>
            <a:spLocks noGrp="1"/>
          </p:cNvSpPr>
          <p:nvPr>
            <p:ph type="sldNum" sz="quarter" idx="12"/>
          </p:nvPr>
        </p:nvSpPr>
        <p:spPr/>
        <p:txBody>
          <a:bodyPr/>
          <a:lstStyle/>
          <a:p>
            <a:fld id="{43D32433-3E3D-4177-97A5-E30E6380AC8C}" type="slidenum">
              <a:rPr lang="en-US" smtClean="0"/>
              <a:t>79</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210803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Important Provisions of FEMA </a:t>
            </a:r>
          </a:p>
        </p:txBody>
      </p:sp>
      <p:sp>
        <p:nvSpPr>
          <p:cNvPr id="3" name="Content Placeholder 2"/>
          <p:cNvSpPr>
            <a:spLocks noGrp="1"/>
          </p:cNvSpPr>
          <p:nvPr>
            <p:ph idx="1"/>
          </p:nvPr>
        </p:nvSpPr>
        <p:spPr/>
        <p:txBody>
          <a:bodyPr>
            <a:normAutofit fontScale="92500" lnSpcReduction="10000"/>
          </a:bodyPr>
          <a:lstStyle/>
          <a:p>
            <a:r>
              <a:rPr lang="en-US" sz="2200" dirty="0"/>
              <a:t>FEMA has in all 49 sections of which the first 9 sections are substantive and the rest are procedural/administrative</a:t>
            </a:r>
          </a:p>
          <a:p>
            <a:r>
              <a:rPr lang="en-US" sz="2200" dirty="0"/>
              <a:t>Section 46 of the Act grants power to Central Government to makes rules and section 47 (as amended by Finance Act, 2015) of the Act grants power to RBI to make regulations to implements its provisions and the rules made there under; also provides that earlier regulations made by RBI, for which power now vests with Central Govt. remain valid until amended / rescinded by Central Govt</a:t>
            </a:r>
          </a:p>
          <a:p>
            <a:r>
              <a:rPr lang="en-US" sz="2200" dirty="0"/>
              <a:t>Every Rule and Regulation made under this Act shall be laid before each house of parliament Section 48</a:t>
            </a:r>
          </a:p>
          <a:p>
            <a:r>
              <a:rPr lang="en-US" sz="2200" dirty="0"/>
              <a:t>A number of Notifications are issued after the initial 25 Notifications, most of the time only to amend the existing one or more of the 25 Notifications.</a:t>
            </a:r>
          </a:p>
          <a:p>
            <a:endParaRPr lang="en-US" sz="2400" dirty="0"/>
          </a:p>
        </p:txBody>
      </p:sp>
      <p:sp>
        <p:nvSpPr>
          <p:cNvPr id="9" name="Date Placeholder 6"/>
          <p:cNvSpPr>
            <a:spLocks noGrp="1"/>
          </p:cNvSpPr>
          <p:nvPr>
            <p:ph type="dt" sz="half" idx="10"/>
          </p:nvPr>
        </p:nvSpPr>
        <p:spPr>
          <a:xfrm>
            <a:off x="378335" y="6448069"/>
            <a:ext cx="990599" cy="304799"/>
          </a:xfrm>
        </p:spPr>
        <p:txBody>
          <a:bodyPr/>
          <a:lstStyle/>
          <a:p>
            <a:pPr>
              <a:defRPr/>
            </a:pPr>
            <a:r>
              <a:rPr lang="en-US">
                <a:solidFill>
                  <a:schemeClr val="tx1"/>
                </a:solidFill>
              </a:rPr>
              <a:t>02-12-2022</a:t>
            </a:r>
            <a:endParaRPr lang="en-US" dirty="0">
              <a:solidFill>
                <a:schemeClr val="tx1"/>
              </a:solidFill>
            </a:endParaRPr>
          </a:p>
        </p:txBody>
      </p:sp>
      <p:sp>
        <p:nvSpPr>
          <p:cNvPr id="10"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
        <p:nvSpPr>
          <p:cNvPr id="6" name="Slide Number Placeholder 5"/>
          <p:cNvSpPr>
            <a:spLocks noGrp="1"/>
          </p:cNvSpPr>
          <p:nvPr>
            <p:ph type="sldNum" sz="quarter" idx="12"/>
          </p:nvPr>
        </p:nvSpPr>
        <p:spPr/>
        <p:txBody>
          <a:bodyPr/>
          <a:lstStyle/>
          <a:p>
            <a:pPr>
              <a:defRPr/>
            </a:pPr>
            <a:fld id="{852A60BD-B4D8-453E-B1C6-B1E9A28BB584}" type="slidenum">
              <a:rPr lang="en-US" altLang="en-US"/>
              <a:pPr>
                <a:defRPr/>
              </a:pPr>
              <a:t>8</a:t>
            </a:fld>
            <a:endParaRPr lang="en-US" altLang="en-US" dirty="0"/>
          </a:p>
        </p:txBody>
      </p:sp>
    </p:spTree>
    <p:extLst>
      <p:ext uri="{BB962C8B-B14F-4D97-AF65-F5344CB8AC3E}">
        <p14:creationId xmlns:p14="http://schemas.microsoft.com/office/powerpoint/2010/main" val="42532895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8223" y="591670"/>
            <a:ext cx="10515600" cy="5724644"/>
          </a:xfrm>
          <a:prstGeom prst="rect">
            <a:avLst/>
          </a:prstGeom>
          <a:noFill/>
        </p:spPr>
        <p:txBody>
          <a:bodyPr wrap="square" rtlCol="0">
            <a:spAutoFit/>
          </a:bodyPr>
          <a:lstStyle/>
          <a:p>
            <a:r>
              <a:rPr lang="en-IN" sz="2000" b="1" dirty="0"/>
              <a:t>CASE STUDY - 2 -  SOLUTION</a:t>
            </a:r>
          </a:p>
          <a:p>
            <a:endParaRPr lang="en-IN" b="1" dirty="0"/>
          </a:p>
          <a:p>
            <a:pPr marL="400050" lvl="0" indent="-400050">
              <a:buFont typeface="+mj-lt"/>
              <a:buAutoNum type="romanLcPeriod" startAt="2"/>
            </a:pPr>
            <a:endParaRPr lang="en-IN" sz="1600" dirty="0"/>
          </a:p>
          <a:p>
            <a:pPr marL="400050" lvl="0" indent="-400050">
              <a:buFont typeface="+mj-lt"/>
              <a:buAutoNum type="romanLcPeriod" startAt="4"/>
            </a:pPr>
            <a:r>
              <a:rPr lang="en-IN" sz="1600" dirty="0"/>
              <a:t>Purchase of 2 residential houses as mentioned above – Mr Ramesh can purchase both the properties. Since the 2</a:t>
            </a:r>
            <a:r>
              <a:rPr lang="en-IN" sz="1600" baseline="30000" dirty="0"/>
              <a:t>nd</a:t>
            </a:r>
            <a:r>
              <a:rPr lang="en-IN" sz="1600" dirty="0"/>
              <a:t> property is purchased only for the use by the Iranian daughter and the daughter is not the owner (assuming Ramesh is the owner), it is permitted under NDI Rules. A citizen of Iran is prohibited from acquiring immovable property in India (other than lease not exceeding 5 years) without prior RBI approval. However, this prohibition does not apply to an OCI; hence the Iranian daughter may register as OCI Card holder and acquire the property. Since the properties are purchased for </a:t>
            </a:r>
            <a:r>
              <a:rPr lang="en-IN" sz="1600" dirty="0" err="1"/>
              <a:t>bonafide</a:t>
            </a:r>
            <a:r>
              <a:rPr lang="en-IN" sz="1600" dirty="0"/>
              <a:t> use, only individual  NRI/PIO can acquire and company owned by Mr. Patel cannot acquire the property with leverage</a:t>
            </a:r>
          </a:p>
          <a:p>
            <a:pPr marL="400050" lvl="0" indent="-400050">
              <a:buFont typeface="+mj-lt"/>
              <a:buAutoNum type="romanLcPeriod" startAt="4"/>
            </a:pPr>
            <a:endParaRPr lang="en-IN" sz="1600" dirty="0"/>
          </a:p>
          <a:p>
            <a:pPr marL="400050" lvl="0" indent="-400050">
              <a:buFont typeface="+mj-lt"/>
              <a:buAutoNum type="romanLcPeriod" startAt="4"/>
            </a:pPr>
            <a:r>
              <a:rPr lang="en-IN" sz="1600" dirty="0"/>
              <a:t>To participate into a large portfolio of properties to de-risk and mutualise the yield to be managed by the professional managers – Investment in REITs is not construed as real estate business and hence 100% FDI is permitted under Schedule VIII of the NDI Rules. NRIs</a:t>
            </a:r>
            <a:r>
              <a:rPr lang="en-US" sz="1600" dirty="0"/>
              <a:t> looking to take exposure to the real estate sector can invest in REITs as it offers part ownership of a rent-yielding quality commercial property. Being listed, there is easy liquidity, no commitment of minimum investment amount or tenure. REITs are mandated to pay 90% of their income to investors via dividends which acts as a stable income for NRIs.</a:t>
            </a:r>
          </a:p>
          <a:p>
            <a:pPr marL="400050" indent="-400050">
              <a:buFont typeface="+mj-lt"/>
              <a:buAutoNum type="romanLcPeriod" startAt="4"/>
            </a:pPr>
            <a:endParaRPr lang="en-US" sz="1600" dirty="0"/>
          </a:p>
          <a:p>
            <a:endParaRPr lang="en-US" dirty="0"/>
          </a:p>
          <a:p>
            <a:pPr marL="400050" lvl="0" indent="-400050">
              <a:buFont typeface="+mj-lt"/>
              <a:buAutoNum type="romanLcPeriod"/>
            </a:pPr>
            <a:endParaRPr lang="en-US" dirty="0"/>
          </a:p>
          <a:p>
            <a:pPr marL="400050" lvl="0" indent="-400050">
              <a:buFont typeface="+mj-lt"/>
              <a:buAutoNum type="romanLcPeriod"/>
            </a:pPr>
            <a:endParaRPr lang="en-US" dirty="0"/>
          </a:p>
          <a:p>
            <a:r>
              <a:rPr lang="en-IN" b="1" dirty="0"/>
              <a:t> </a:t>
            </a:r>
          </a:p>
        </p:txBody>
      </p:sp>
      <p:sp>
        <p:nvSpPr>
          <p:cNvPr id="5" name="Slide Number Placeholder 4">
            <a:extLst>
              <a:ext uri="{FF2B5EF4-FFF2-40B4-BE49-F238E27FC236}">
                <a16:creationId xmlns:a16="http://schemas.microsoft.com/office/drawing/2014/main" id="{70B76955-9906-4496-BCDA-487894497DFA}"/>
              </a:ext>
            </a:extLst>
          </p:cNvPr>
          <p:cNvSpPr>
            <a:spLocks noGrp="1"/>
          </p:cNvSpPr>
          <p:nvPr>
            <p:ph type="sldNum" sz="quarter" idx="12"/>
          </p:nvPr>
        </p:nvSpPr>
        <p:spPr/>
        <p:txBody>
          <a:bodyPr/>
          <a:lstStyle/>
          <a:p>
            <a:fld id="{43D32433-3E3D-4177-97A5-E30E6380AC8C}" type="slidenum">
              <a:rPr lang="en-US" smtClean="0"/>
              <a:t>80</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6115299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NRI/OCI acquiring Property from another NRI/OCI</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81</a:t>
            </a:fld>
            <a:endParaRPr lang="en-US" dirty="0"/>
          </a:p>
        </p:txBody>
      </p:sp>
      <p:sp>
        <p:nvSpPr>
          <p:cNvPr id="7" name="Rectangle 3"/>
          <p:cNvSpPr txBox="1">
            <a:spLocks noChangeArrowheads="1"/>
          </p:cNvSpPr>
          <p:nvPr/>
        </p:nvSpPr>
        <p:spPr bwMode="auto">
          <a:xfrm>
            <a:off x="689266" y="1952625"/>
            <a:ext cx="1123603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500" kern="0" dirty="0"/>
              <a:t>POSER: Can an NRI/OCI acquire property in India from another NRI/OCI by directly remitting funds from his foreign bank account to the seller NRI’s foreign bank account? Participants may discuss if such transaction is permitted and its implications.</a:t>
            </a:r>
          </a:p>
          <a:p>
            <a:pPr eaLnBrk="1" hangingPunct="1"/>
            <a:r>
              <a:rPr lang="en-US" altLang="en-US" sz="1500" kern="0" dirty="0"/>
              <a:t>Lead: As per Rule 24 of NDI Rules, An NRI/ OCI may acquire immovable property in India other than an agricultural land or farm house or plantation property: Provided that the consideration, if any, for transfer, shall be made out of :</a:t>
            </a:r>
          </a:p>
          <a:p>
            <a:pPr marL="360363" indent="0" eaLnBrk="1" hangingPunct="1">
              <a:buNone/>
            </a:pPr>
            <a:r>
              <a:rPr lang="en-US" altLang="en-US" sz="1500" kern="0" dirty="0"/>
              <a:t>(i)   funds received in India through banking channels by way of inward remittance from any place outside India ; or</a:t>
            </a:r>
          </a:p>
          <a:p>
            <a:pPr marL="360363" indent="0" eaLnBrk="1" hangingPunct="1">
              <a:buNone/>
            </a:pPr>
            <a:r>
              <a:rPr lang="en-US" altLang="en-US" sz="1500" kern="0" dirty="0"/>
              <a:t>(ii) funds held in any non-resident account maintained in accordance with the provisions of the Act, rules or regulations framed thereunder:</a:t>
            </a:r>
          </a:p>
          <a:p>
            <a:pPr marL="360363" indent="0" eaLnBrk="1" hangingPunct="1">
              <a:buNone/>
            </a:pPr>
            <a:r>
              <a:rPr lang="en-US" altLang="en-US" sz="1500" kern="0" dirty="0"/>
              <a:t>Provided further that no payment for any transfer of immovable property shall be made either by traveler’s cheque or by foreign currency notes or by any other mode other than those specifically permitted under this clause;</a:t>
            </a:r>
          </a:p>
          <a:p>
            <a:pPr eaLnBrk="1" hangingPunct="1"/>
            <a:endParaRPr lang="en-US" altLang="en-US" sz="1500" kern="0" dirty="0"/>
          </a:p>
          <a:p>
            <a:pPr eaLnBrk="1" hangingPunct="1"/>
            <a:r>
              <a:rPr lang="en-US" altLang="en-US" sz="1500" kern="0" dirty="0"/>
              <a:t>SOLUTION:</a:t>
            </a:r>
          </a:p>
          <a:p>
            <a:pPr marL="646113" indent="-285750" eaLnBrk="1" hangingPunct="1">
              <a:buFont typeface="Wingdings" panose="05000000000000000000" pitchFamily="2" charset="2"/>
              <a:buChar char="Ø"/>
            </a:pPr>
            <a:r>
              <a:rPr lang="en-US" altLang="en-US" sz="1500" kern="0" dirty="0"/>
              <a:t>One may err in taking the view that the above is permissible as clause (e) of Rule 24 of NDI Rules permits an NRI/OCI to transfer any immovable property other than agricultural land or farm house or plantation property to an NRI or an OCI. However, Section 3(b) of FEMA prohibits a person from making any payment to or for the credit of any person resident outside India in any manner. As the immovable property is situated in India and any dealing in such property is covered under the ambit of FEMA rules / regulations, any payment for the same would have to be effected in accordance with the rules. Hence, payment for the same will have to be made out of funds received in India or funds held in India as discussed above in the Poser. </a:t>
            </a:r>
          </a:p>
        </p:txBody>
      </p:sp>
    </p:spTree>
    <p:extLst>
      <p:ext uri="{BB962C8B-B14F-4D97-AF65-F5344CB8AC3E}">
        <p14:creationId xmlns:p14="http://schemas.microsoft.com/office/powerpoint/2010/main" val="3987513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Interplay of Section 6(5) and NDI Rules</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82</a:t>
            </a:fld>
            <a:endParaRPr lang="en-US" dirty="0"/>
          </a:p>
        </p:txBody>
      </p:sp>
      <p:sp>
        <p:nvSpPr>
          <p:cNvPr id="7" name="Rectangle 3"/>
          <p:cNvSpPr txBox="1">
            <a:spLocks noChangeArrowheads="1"/>
          </p:cNvSpPr>
          <p:nvPr/>
        </p:nvSpPr>
        <p:spPr bwMode="auto">
          <a:xfrm>
            <a:off x="689266" y="1952625"/>
            <a:ext cx="1123603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700" kern="0" dirty="0"/>
              <a:t>POSER: Rules 24 to 33 of NDI Rules permit acquisition of immovable property in India by PROIs. Further Section 6(5) of FEMA permits PROIs to acquire, hold, etc. immovable property in India when resident in India or inherited from a person who was resident in India. Participants are requested to discuss the inter-play and nuances that arise in such situations as to what happens if inheritance is from a non-resident</a:t>
            </a:r>
          </a:p>
          <a:p>
            <a:pPr eaLnBrk="1" hangingPunct="1"/>
            <a:endParaRPr lang="en-US" altLang="en-US" sz="1700" kern="0" dirty="0"/>
          </a:p>
          <a:p>
            <a:pPr eaLnBrk="1" hangingPunct="1"/>
            <a:r>
              <a:rPr lang="en-US" altLang="en-US" sz="1700" kern="0" dirty="0"/>
              <a:t>SOLUTION:</a:t>
            </a:r>
          </a:p>
          <a:p>
            <a:pPr marL="646113" indent="-285750" eaLnBrk="1" hangingPunct="1">
              <a:buFont typeface="Wingdings" panose="05000000000000000000" pitchFamily="2" charset="2"/>
              <a:buChar char="Ø"/>
            </a:pPr>
            <a:r>
              <a:rPr lang="en-US" altLang="en-US" sz="1700" kern="0" dirty="0"/>
              <a:t>As discussed in an earlier Poser, Section 6(5) permits inheritance by a PROI of assets located in India from the deceased PRII. So far as inheritance of Indian immovable property from PROI is concerned, Rule 24(c)(i) of NDI Rules permits a NRI / OCI to acquire immovable property in India by way of inheritance from a PROI who has acquired such property as per the foreign exchange provisions in force at the time of such acquisition.</a:t>
            </a:r>
          </a:p>
          <a:p>
            <a:pPr marL="646113" indent="-285750" eaLnBrk="1" hangingPunct="1">
              <a:buFont typeface="Wingdings" panose="05000000000000000000" pitchFamily="2" charset="2"/>
              <a:buChar char="Ø"/>
            </a:pPr>
            <a:endParaRPr lang="en-US" altLang="en-US" sz="1700" kern="0" dirty="0"/>
          </a:p>
          <a:p>
            <a:pPr marL="646113" indent="-285750" eaLnBrk="1" hangingPunct="1">
              <a:buFont typeface="Wingdings" panose="05000000000000000000" pitchFamily="2" charset="2"/>
              <a:buChar char="Ø"/>
            </a:pPr>
            <a:r>
              <a:rPr lang="en-US" altLang="en-US" sz="1700" kern="0" dirty="0"/>
              <a:t>It may be noted that Section 6(5) refers to two modes of acquiring immovable property in India – (i) by purchase when resident in India, and (ii) by inheritance from a person who was resident in India. As against this, the NDI Rules primarily covers acquisition, mode of payment, etc. by way of purchase by a PROI</a:t>
            </a:r>
          </a:p>
        </p:txBody>
      </p:sp>
    </p:spTree>
    <p:extLst>
      <p:ext uri="{BB962C8B-B14F-4D97-AF65-F5344CB8AC3E}">
        <p14:creationId xmlns:p14="http://schemas.microsoft.com/office/powerpoint/2010/main" val="11385207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Section 6(5) assets in India</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a:pPr>
                <a:defRPr/>
              </a:pPr>
              <a:t>83</a:t>
            </a:fld>
            <a:endParaRPr lang="en-US" dirty="0"/>
          </a:p>
        </p:txBody>
      </p:sp>
      <p:sp>
        <p:nvSpPr>
          <p:cNvPr id="7" name="Rectangle 3"/>
          <p:cNvSpPr txBox="1">
            <a:spLocks noChangeArrowheads="1"/>
          </p:cNvSpPr>
          <p:nvPr/>
        </p:nvSpPr>
        <p:spPr bwMode="auto">
          <a:xfrm>
            <a:off x="689266" y="1952625"/>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buClr>
                <a:srgbClr val="3333CC"/>
              </a:buClr>
            </a:pPr>
            <a:r>
              <a:rPr lang="en-US" altLang="en-US" sz="1600" kern="0" dirty="0"/>
              <a:t>POSER: In case of inheritance by a PROI from a person who was resident in India, the apparent meaning is that the deceased should be resident at time of death. But in case the deceased is non-resident at the time of death, what happens to such inheritance of assets situated in India? </a:t>
            </a:r>
          </a:p>
          <a:p>
            <a:pPr eaLnBrk="1" hangingPunct="1">
              <a:buClr>
                <a:srgbClr val="3333CC"/>
              </a:buClr>
            </a:pPr>
            <a:endParaRPr lang="en-US" altLang="en-US" sz="1600" kern="0" dirty="0"/>
          </a:p>
          <a:p>
            <a:pPr eaLnBrk="1" hangingPunct="1">
              <a:buClr>
                <a:srgbClr val="3333CC"/>
              </a:buClr>
            </a:pPr>
            <a:r>
              <a:rPr lang="en-US" altLang="en-US" sz="1600" kern="0" dirty="0"/>
              <a:t>SOLUTION:</a:t>
            </a:r>
          </a:p>
          <a:p>
            <a:pPr marL="646113" indent="-285750" eaLnBrk="1" hangingPunct="1">
              <a:buClr>
                <a:srgbClr val="3333CC"/>
              </a:buClr>
              <a:buFont typeface="Wingdings" pitchFamily="2" charset="2"/>
              <a:buChar char="Ø"/>
            </a:pPr>
            <a:r>
              <a:rPr lang="en-US" altLang="en-US" sz="1600" kern="0" dirty="0"/>
              <a:t>This situation is the reverse of the earlier Poser. Section 6(5) permits inheritance by a PROI of assets located in India from the deceased PRII.</a:t>
            </a:r>
          </a:p>
          <a:p>
            <a:pPr marL="646113" indent="-285750" eaLnBrk="1" hangingPunct="1">
              <a:buClr>
                <a:srgbClr val="3333CC"/>
              </a:buClr>
              <a:buFont typeface="Wingdings" pitchFamily="2" charset="2"/>
              <a:buChar char="Ø"/>
            </a:pPr>
            <a:r>
              <a:rPr lang="en-US" altLang="en-US" sz="1600" kern="0" dirty="0"/>
              <a:t>So far as inheritance of Indian immovable property from PROI is concerned, Rule 24(c)(i) of NDI Rules permits a NRI / OCI to acquire immovable property in India by way of inheritance from a PROI who has acquired such property as per the foreign exchange provisions in force at the time of such acquisition.</a:t>
            </a:r>
          </a:p>
          <a:p>
            <a:pPr marL="646113" indent="-285750" eaLnBrk="1" hangingPunct="1">
              <a:buClr>
                <a:srgbClr val="3333CC"/>
              </a:buClr>
              <a:buFont typeface="Wingdings" pitchFamily="2" charset="2"/>
              <a:buChar char="Ø"/>
            </a:pPr>
            <a:r>
              <a:rPr lang="en-US" altLang="en-US" sz="1600" kern="0" dirty="0"/>
              <a:t>However, so far as securities in India are concerned, there is no general permission under the NDI Rules for inheritance by a PROI from another PROI even though such deceased PROI had acquired the securities in accordance with the provisions of FEMA. It may be noted that Rule 9(1) of NDI Rules permits a PROI, not being NRI / OCI to gift equity instruments / units to another PROI. Further, Rule 13(1) of NDI Rules permits NRI / OCI to gift equity instruments / units to a PROI. </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236218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Portfolio Investment – Schedule II &amp; III of NDI Rules</a:t>
            </a:r>
          </a:p>
        </p:txBody>
      </p:sp>
      <p:sp>
        <p:nvSpPr>
          <p:cNvPr id="3" name="Content Placeholder 2"/>
          <p:cNvSpPr>
            <a:spLocks noGrp="1"/>
          </p:cNvSpPr>
          <p:nvPr>
            <p:ph idx="1"/>
          </p:nvPr>
        </p:nvSpPr>
        <p:spPr>
          <a:xfrm>
            <a:off x="1080655" y="1952625"/>
            <a:ext cx="9434945" cy="4114800"/>
          </a:xfrm>
        </p:spPr>
        <p:txBody>
          <a:bodyPr>
            <a:normAutofit fontScale="85000" lnSpcReduction="20000"/>
          </a:bodyPr>
          <a:lstStyle/>
          <a:p>
            <a:pPr>
              <a:buSzPct val="125000"/>
              <a:buFont typeface="Wingdings" panose="05000000000000000000" pitchFamily="2" charset="2"/>
              <a:buChar char="§"/>
            </a:pPr>
            <a:r>
              <a:rPr lang="en-US" sz="1800" dirty="0"/>
              <a:t>Provisions of Schedule II &amp; III of NDI Rules</a:t>
            </a:r>
          </a:p>
          <a:p>
            <a:pPr>
              <a:buSzPct val="125000"/>
              <a:buFont typeface="Wingdings" panose="05000000000000000000" pitchFamily="2" charset="2"/>
              <a:buChar char="§"/>
            </a:pPr>
            <a:endParaRPr lang="en-US" sz="1800" dirty="0"/>
          </a:p>
          <a:p>
            <a:pPr>
              <a:buSzPct val="125000"/>
              <a:buFont typeface="Wingdings" panose="05000000000000000000" pitchFamily="2" charset="2"/>
              <a:buChar char="§"/>
            </a:pPr>
            <a:r>
              <a:rPr lang="en-US" sz="1800" dirty="0"/>
              <a:t>SEBI guidelines</a:t>
            </a:r>
          </a:p>
          <a:p>
            <a:pPr>
              <a:buSzPct val="125000"/>
              <a:buFont typeface="Wingdings" panose="05000000000000000000" pitchFamily="2" charset="2"/>
              <a:buChar char="§"/>
            </a:pPr>
            <a:endParaRPr lang="en-US" sz="1800" dirty="0"/>
          </a:p>
          <a:p>
            <a:pPr>
              <a:buSzPct val="125000"/>
              <a:buFont typeface="Wingdings" panose="05000000000000000000" pitchFamily="2" charset="2"/>
              <a:buChar char="§"/>
            </a:pPr>
            <a:r>
              <a:rPr lang="en-US" sz="1800" dirty="0"/>
              <a:t>Beneficial Owner (‘BO’) of FPI in India</a:t>
            </a:r>
          </a:p>
          <a:p>
            <a:pPr>
              <a:buSzPct val="125000"/>
              <a:buFont typeface="Wingdings" panose="05000000000000000000" pitchFamily="2" charset="2"/>
              <a:buChar char="§"/>
            </a:pPr>
            <a:endParaRPr lang="en-US" sz="1800" dirty="0"/>
          </a:p>
          <a:p>
            <a:pPr>
              <a:buSzPct val="125000"/>
              <a:buFont typeface="Wingdings" panose="05000000000000000000" pitchFamily="2" charset="2"/>
              <a:buChar char="§"/>
            </a:pPr>
            <a:r>
              <a:rPr lang="en-US" sz="1800" dirty="0"/>
              <a:t>Investor Group</a:t>
            </a:r>
          </a:p>
          <a:p>
            <a:pPr>
              <a:buSzPct val="125000"/>
              <a:buFont typeface="Wingdings" panose="05000000000000000000" pitchFamily="2" charset="2"/>
              <a:buChar char="§"/>
            </a:pPr>
            <a:endParaRPr lang="en-US" sz="1800" dirty="0"/>
          </a:p>
          <a:p>
            <a:pPr>
              <a:buSzPct val="125000"/>
              <a:buFont typeface="Wingdings" panose="05000000000000000000" pitchFamily="2" charset="2"/>
              <a:buChar char="§"/>
            </a:pPr>
            <a:r>
              <a:rPr lang="en-US" sz="1800" dirty="0"/>
              <a:t>Clubbing of FPI’s limit</a:t>
            </a:r>
          </a:p>
          <a:p>
            <a:pPr>
              <a:buSzPct val="125000"/>
              <a:buFont typeface="Wingdings" panose="05000000000000000000" pitchFamily="2" charset="2"/>
              <a:buChar char="§"/>
            </a:pPr>
            <a:endParaRPr lang="en-US" sz="1800" dirty="0"/>
          </a:p>
          <a:p>
            <a:pPr>
              <a:buSzPct val="125000"/>
              <a:buFont typeface="Wingdings" panose="05000000000000000000" pitchFamily="2" charset="2"/>
              <a:buChar char="§"/>
            </a:pPr>
            <a:r>
              <a:rPr lang="en-US" sz="1800" dirty="0"/>
              <a:t>SEBI Circular on KYC and Khan Committee Report – Materiality Threshold</a:t>
            </a:r>
          </a:p>
          <a:p>
            <a:pPr>
              <a:buSzPct val="125000"/>
              <a:buFont typeface="Wingdings" panose="05000000000000000000" pitchFamily="2" charset="2"/>
              <a:buChar char="§"/>
            </a:pPr>
            <a:endParaRPr lang="en-US" sz="1800" dirty="0"/>
          </a:p>
          <a:p>
            <a:pPr>
              <a:buSzPct val="125000"/>
              <a:buFont typeface="Wingdings" panose="05000000000000000000" pitchFamily="2" charset="2"/>
              <a:buChar char="§"/>
            </a:pPr>
            <a:r>
              <a:rPr lang="en-US" sz="1800" dirty="0"/>
              <a:t>Identification of BO only for KYC and not for Clubbing </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endParaRPr lang="en-US" sz="2000" dirty="0"/>
          </a:p>
        </p:txBody>
      </p:sp>
      <p:sp>
        <p:nvSpPr>
          <p:cNvPr id="6" name="Slide Number Placeholder 5"/>
          <p:cNvSpPr>
            <a:spLocks noGrp="1"/>
          </p:cNvSpPr>
          <p:nvPr>
            <p:ph type="sldNum" sz="quarter" idx="12"/>
          </p:nvPr>
        </p:nvSpPr>
        <p:spPr/>
        <p:txBody>
          <a:bodyPr/>
          <a:lstStyle/>
          <a:p>
            <a:pPr>
              <a:defRPr/>
            </a:pPr>
            <a:fld id="{852A60BD-B4D8-453E-B1C6-B1E9A28BB584}" type="slidenum">
              <a:rPr lang="en-US" altLang="en-US"/>
              <a:pPr>
                <a:defRPr/>
              </a:pPr>
              <a:t>84</a:t>
            </a:fld>
            <a:endParaRPr lang="en-US" alt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8415303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376" y="537882"/>
            <a:ext cx="10515600" cy="5078313"/>
          </a:xfrm>
          <a:prstGeom prst="rect">
            <a:avLst/>
          </a:prstGeom>
          <a:noFill/>
        </p:spPr>
        <p:txBody>
          <a:bodyPr wrap="square" rtlCol="0">
            <a:spAutoFit/>
          </a:bodyPr>
          <a:lstStyle/>
          <a:p>
            <a:r>
              <a:rPr lang="en-IN" sz="2000" b="1" dirty="0"/>
              <a:t>CASE STUDY  - 3 </a:t>
            </a:r>
            <a:r>
              <a:rPr lang="en-IN" b="1" dirty="0"/>
              <a:t>- PMLA KYC and holding of shares by NRIs/OCIs through FPIs</a:t>
            </a:r>
            <a:endParaRPr lang="en-US" dirty="0"/>
          </a:p>
          <a:p>
            <a:r>
              <a:rPr lang="en-IN" b="1" dirty="0"/>
              <a:t> </a:t>
            </a:r>
            <a:endParaRPr lang="en-US" dirty="0"/>
          </a:p>
          <a:p>
            <a:r>
              <a:rPr lang="en-IN" b="1" dirty="0"/>
              <a:t>Facts:</a:t>
            </a:r>
            <a:endParaRPr lang="en-US" dirty="0"/>
          </a:p>
          <a:p>
            <a:r>
              <a:rPr lang="en-IN" dirty="0"/>
              <a:t>XYZ Pte. Ltd., a company incorporated under the laws of Singapore and beneficially owned by NRIs, has made certain investments in funds in Bermuda which in turn have invested in units in various Mauritius fund structures which are independently managed / controlled by different Investment Managers. These Mauritius funds are registered as FPIs in India and have accordingly invested in Indian listed shares which is individually below the maximum limit permissible for FPIs in any listed company. However, it is possible that these different funds may have invested in the shares of the same Indian listed company. </a:t>
            </a:r>
          </a:p>
          <a:p>
            <a:endParaRPr lang="en-IN" dirty="0"/>
          </a:p>
          <a:p>
            <a:r>
              <a:rPr lang="en-IN" dirty="0"/>
              <a:t>It may be noted that in terms of NDI Rules, investment in shares of an Indian company cannot exceed 10% in case of FPI (i.e. either singly by FPI or by the FPI investor group if any) and 5% in case of NRI as stipulated in Schedule II and III of the NDI Rules respectively. T</a:t>
            </a:r>
            <a:r>
              <a:rPr lang="en-US" dirty="0"/>
              <a:t>he total holdings of all FPIs put together, including any other direct and indirect foreign investments in the Indian company permitted under these rules, shall not exceed 24 per cent of paid-up equity capital.</a:t>
            </a:r>
          </a:p>
          <a:p>
            <a:endParaRPr lang="en-US" dirty="0">
              <a:solidFill>
                <a:srgbClr val="00B0F0"/>
              </a:solidFill>
            </a:endParaRPr>
          </a:p>
          <a:p>
            <a:r>
              <a:rPr lang="en-IN" dirty="0"/>
              <a:t> </a:t>
            </a:r>
            <a:endParaRPr lang="en-US" dirty="0"/>
          </a:p>
        </p:txBody>
      </p:sp>
      <p:sp>
        <p:nvSpPr>
          <p:cNvPr id="5" name="Slide Number Placeholder 4">
            <a:extLst>
              <a:ext uri="{FF2B5EF4-FFF2-40B4-BE49-F238E27FC236}">
                <a16:creationId xmlns:a16="http://schemas.microsoft.com/office/drawing/2014/main" id="{02EE2E39-CEFE-422E-826B-234C7AB9C1A2}"/>
              </a:ext>
            </a:extLst>
          </p:cNvPr>
          <p:cNvSpPr>
            <a:spLocks noGrp="1"/>
          </p:cNvSpPr>
          <p:nvPr>
            <p:ph type="sldNum" sz="quarter" idx="12"/>
          </p:nvPr>
        </p:nvSpPr>
        <p:spPr/>
        <p:txBody>
          <a:bodyPr/>
          <a:lstStyle/>
          <a:p>
            <a:fld id="{43D32433-3E3D-4177-97A5-E30E6380AC8C}" type="slidenum">
              <a:rPr lang="en-US" smtClean="0"/>
              <a:t>85</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9833297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860" y="493486"/>
            <a:ext cx="10515600" cy="5632311"/>
          </a:xfrm>
          <a:prstGeom prst="rect">
            <a:avLst/>
          </a:prstGeom>
          <a:noFill/>
        </p:spPr>
        <p:txBody>
          <a:bodyPr wrap="square" rtlCol="0">
            <a:spAutoFit/>
          </a:bodyPr>
          <a:lstStyle/>
          <a:p>
            <a:r>
              <a:rPr lang="en-IN" b="1" dirty="0"/>
              <a:t>PMLA KYC and holding of shares by NRIs/OCIs through FPIs (cont’d)</a:t>
            </a:r>
          </a:p>
          <a:p>
            <a:endParaRPr lang="en-IN" dirty="0"/>
          </a:p>
          <a:p>
            <a:endParaRPr lang="en-IN" dirty="0"/>
          </a:p>
          <a:p>
            <a:r>
              <a:rPr lang="en-IN" dirty="0"/>
              <a:t>SEBI issued a Circular dt. 10.04.2018 regarding changes to KYC requirements of FPIs whereby it  required identification and verification of Beneficial Owners (‘BOs’) in accordance with Rule 9 of the Prevention  of  Money-laundering  (Maintenance  of  Records)  Rules,  2005 (hereinafter referred as PMLA Rules – attached as Annexure 4). </a:t>
            </a:r>
          </a:p>
          <a:p>
            <a:endParaRPr lang="en-IN" dirty="0"/>
          </a:p>
          <a:p>
            <a:r>
              <a:rPr lang="en-IN" dirty="0"/>
              <a:t>Accordingly, the  materiality  threshold for identification  of  BOs of  FPIs  on  controlling ownership  interest  (or  ownership/  entitlement)  basis  shall  be  same  as prescribed in PMLA Rules  i.e. 25% in case of company and 15% in case of partnership firm, trust &amp; unincorporated association of persons. </a:t>
            </a:r>
            <a:endParaRPr lang="en-US" dirty="0"/>
          </a:p>
          <a:p>
            <a:r>
              <a:rPr lang="en-IN" dirty="0"/>
              <a:t> </a:t>
            </a:r>
            <a:endParaRPr lang="en-US" dirty="0"/>
          </a:p>
          <a:p>
            <a:r>
              <a:rPr lang="en-IN" dirty="0"/>
              <a:t>Prior to the aforesaid SEBI Circular, clubbing of investment limit for FPIs was on the basis  of  common  ownership  or  control  of  more  than  50  percent,  as  mentioned  in Operational Guidelines for Designated Depository Participants i.e. these common control or ownership were to be determined at level 1 who have contributed to the corpus of the FPI. Post SEBI Circular, this  effectively  meant  that  the  current clubbing provisions will also be applicable where  BOs are identified on the basis of control.</a:t>
            </a:r>
            <a:endParaRPr lang="en-US" dirty="0"/>
          </a:p>
          <a:p>
            <a:r>
              <a:rPr lang="en-IN" dirty="0"/>
              <a:t> </a:t>
            </a:r>
            <a:endParaRPr lang="en-US" dirty="0"/>
          </a:p>
        </p:txBody>
      </p:sp>
      <p:sp>
        <p:nvSpPr>
          <p:cNvPr id="5" name="Slide Number Placeholder 4">
            <a:extLst>
              <a:ext uri="{FF2B5EF4-FFF2-40B4-BE49-F238E27FC236}">
                <a16:creationId xmlns:a16="http://schemas.microsoft.com/office/drawing/2014/main" id="{6AE52890-815D-4FF5-9B35-73701090916C}"/>
              </a:ext>
            </a:extLst>
          </p:cNvPr>
          <p:cNvSpPr>
            <a:spLocks noGrp="1"/>
          </p:cNvSpPr>
          <p:nvPr>
            <p:ph type="sldNum" sz="quarter" idx="12"/>
          </p:nvPr>
        </p:nvSpPr>
        <p:spPr/>
        <p:txBody>
          <a:bodyPr/>
          <a:lstStyle/>
          <a:p>
            <a:fld id="{43D32433-3E3D-4177-97A5-E30E6380AC8C}" type="slidenum">
              <a:rPr lang="en-US" smtClean="0"/>
              <a:t>86</a:t>
            </a:fld>
            <a:endParaRPr lang="en-US" dirty="0"/>
          </a:p>
        </p:txBody>
      </p:sp>
      <p:sp>
        <p:nvSpPr>
          <p:cNvPr id="6" name="TextBox 5"/>
          <p:cNvSpPr txBox="1"/>
          <p:nvPr/>
        </p:nvSpPr>
        <p:spPr>
          <a:xfrm>
            <a:off x="651860" y="93376"/>
            <a:ext cx="3092824" cy="400110"/>
          </a:xfrm>
          <a:prstGeom prst="rect">
            <a:avLst/>
          </a:prstGeom>
          <a:noFill/>
        </p:spPr>
        <p:txBody>
          <a:bodyPr wrap="square" rtlCol="0">
            <a:spAutoFit/>
          </a:bodyPr>
          <a:lstStyle/>
          <a:p>
            <a:r>
              <a:rPr lang="en-US" sz="2000" b="1" dirty="0"/>
              <a:t>CASE STUDY - 3</a:t>
            </a:r>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9139736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717" y="856343"/>
            <a:ext cx="10515600" cy="5109091"/>
          </a:xfrm>
          <a:prstGeom prst="rect">
            <a:avLst/>
          </a:prstGeom>
          <a:noFill/>
        </p:spPr>
        <p:txBody>
          <a:bodyPr wrap="square" rtlCol="0">
            <a:spAutoFit/>
          </a:bodyPr>
          <a:lstStyle/>
          <a:p>
            <a:r>
              <a:rPr lang="en-IN" sz="2000" b="1" dirty="0"/>
              <a:t>CASE STUDY -3 (cont’d)</a:t>
            </a:r>
            <a:endParaRPr lang="en-US" sz="2000" dirty="0"/>
          </a:p>
          <a:p>
            <a:r>
              <a:rPr lang="en-IN" b="1" dirty="0"/>
              <a:t> </a:t>
            </a:r>
            <a:endParaRPr lang="en-US" dirty="0"/>
          </a:p>
          <a:p>
            <a:r>
              <a:rPr lang="en-IN" dirty="0"/>
              <a:t>The  aforesaid materiality  threshold to  identify  the beneficial owner should be first applied at the  level of FPI  and  next  look through principle  shall  be  applied  to  identify  the beneficial owner of  the material  shareholder/  owner  entity i.e. at FPI level if owner is company or trust then BO should be identified if such Company or Trust owns more than 25% or 15% respectively.  Only  beneficial  owner  with  holdings equal &amp; above the materiality thresholds in the  FPI  need to be identified through the aforesaid look through principle.</a:t>
            </a:r>
          </a:p>
          <a:p>
            <a:r>
              <a:rPr lang="en-IN" dirty="0"/>
              <a:t> </a:t>
            </a:r>
            <a:endParaRPr lang="en-US" dirty="0"/>
          </a:p>
          <a:p>
            <a:r>
              <a:rPr lang="en-IN" b="1" dirty="0"/>
              <a:t>In view of the above changes to KYC requirements, participants are required to discuss whether the above structure of XYZ Pte. Ltd. complies with the NDI Rules read with revised SEBI KYC requirements based on PMLA Rules. </a:t>
            </a:r>
            <a:endParaRPr lang="en-US" b="1" dirty="0"/>
          </a:p>
          <a:p>
            <a:r>
              <a:rPr lang="en-IN" dirty="0"/>
              <a:t> </a:t>
            </a:r>
            <a:endParaRPr lang="en-US" dirty="0"/>
          </a:p>
          <a:p>
            <a:r>
              <a:rPr lang="en-IN" dirty="0"/>
              <a:t>It may be noted that by a subsequent Circular dt. 13.12.2018, SEBI decided that BO criteria in PMLA Rules, 2005 should be made applicable for the purpose of KYC only and not for clubbing of investments of FPIs. Accordingly, so far as clubbing of investment limits for FPIs is concerned, it will  be  on  the  basis  of  common ownership  of  more  than  50% of the corpus  or  based  on  common  control.</a:t>
            </a:r>
            <a:endParaRPr lang="en-US" dirty="0"/>
          </a:p>
        </p:txBody>
      </p:sp>
      <p:sp>
        <p:nvSpPr>
          <p:cNvPr id="5" name="Slide Number Placeholder 4">
            <a:extLst>
              <a:ext uri="{FF2B5EF4-FFF2-40B4-BE49-F238E27FC236}">
                <a16:creationId xmlns:a16="http://schemas.microsoft.com/office/drawing/2014/main" id="{79212B9B-AEF8-4632-9C16-5A74D20AC247}"/>
              </a:ext>
            </a:extLst>
          </p:cNvPr>
          <p:cNvSpPr>
            <a:spLocks noGrp="1"/>
          </p:cNvSpPr>
          <p:nvPr>
            <p:ph type="sldNum" sz="quarter" idx="12"/>
          </p:nvPr>
        </p:nvSpPr>
        <p:spPr/>
        <p:txBody>
          <a:bodyPr/>
          <a:lstStyle/>
          <a:p>
            <a:fld id="{43D32433-3E3D-4177-97A5-E30E6380AC8C}" type="slidenum">
              <a:rPr lang="en-US" smtClean="0"/>
              <a:t>87</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5810282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4850" y="300038"/>
            <a:ext cx="2414588" cy="2857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NRIs</a:t>
            </a:r>
          </a:p>
        </p:txBody>
      </p:sp>
      <p:sp>
        <p:nvSpPr>
          <p:cNvPr id="5" name="Rectangle 4"/>
          <p:cNvSpPr/>
          <p:nvPr/>
        </p:nvSpPr>
        <p:spPr>
          <a:xfrm>
            <a:off x="4514850" y="1062038"/>
            <a:ext cx="2414588" cy="2857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XYZ PTE. LTD</a:t>
            </a:r>
          </a:p>
        </p:txBody>
      </p:sp>
      <p:sp>
        <p:nvSpPr>
          <p:cNvPr id="6" name="Rectangle 5"/>
          <p:cNvSpPr/>
          <p:nvPr/>
        </p:nvSpPr>
        <p:spPr>
          <a:xfrm>
            <a:off x="1132114" y="1872343"/>
            <a:ext cx="2002972" cy="40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Bermuda Fund 1</a:t>
            </a:r>
            <a:endParaRPr lang="en-US" dirty="0"/>
          </a:p>
        </p:txBody>
      </p:sp>
      <p:sp>
        <p:nvSpPr>
          <p:cNvPr id="7" name="Rectangle 6"/>
          <p:cNvSpPr/>
          <p:nvPr/>
        </p:nvSpPr>
        <p:spPr>
          <a:xfrm>
            <a:off x="8643257" y="1901372"/>
            <a:ext cx="2002972" cy="40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Bermuda Fund 3</a:t>
            </a:r>
            <a:endParaRPr lang="en-US" dirty="0"/>
          </a:p>
        </p:txBody>
      </p:sp>
      <p:sp>
        <p:nvSpPr>
          <p:cNvPr id="8" name="Rectangle 7"/>
          <p:cNvSpPr/>
          <p:nvPr/>
        </p:nvSpPr>
        <p:spPr>
          <a:xfrm>
            <a:off x="4720658" y="1901372"/>
            <a:ext cx="2002972" cy="40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Bermuda Fund 2</a:t>
            </a:r>
            <a:endParaRPr lang="en-US" dirty="0"/>
          </a:p>
        </p:txBody>
      </p:sp>
      <p:sp>
        <p:nvSpPr>
          <p:cNvPr id="9" name="Rectangle 8"/>
          <p:cNvSpPr/>
          <p:nvPr/>
        </p:nvSpPr>
        <p:spPr>
          <a:xfrm>
            <a:off x="1132114" y="3374571"/>
            <a:ext cx="2002972" cy="5442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Mauritius Fund -  FPI 1</a:t>
            </a:r>
          </a:p>
        </p:txBody>
      </p:sp>
      <p:sp>
        <p:nvSpPr>
          <p:cNvPr id="10" name="Rectangle 9"/>
          <p:cNvSpPr/>
          <p:nvPr/>
        </p:nvSpPr>
        <p:spPr>
          <a:xfrm>
            <a:off x="8643257" y="3374572"/>
            <a:ext cx="2002972" cy="5442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Mauritius Fund - </a:t>
            </a:r>
          </a:p>
          <a:p>
            <a:pPr algn="ctr"/>
            <a:r>
              <a:rPr lang="en-US" dirty="0">
                <a:solidFill>
                  <a:schemeClr val="tx1"/>
                </a:solidFill>
              </a:rPr>
              <a:t> FPI 3</a:t>
            </a:r>
          </a:p>
        </p:txBody>
      </p:sp>
      <p:sp>
        <p:nvSpPr>
          <p:cNvPr id="11" name="Rectangle 10"/>
          <p:cNvSpPr/>
          <p:nvPr/>
        </p:nvSpPr>
        <p:spPr>
          <a:xfrm>
            <a:off x="4926466" y="3374572"/>
            <a:ext cx="2002972" cy="5442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Mauritius Fund - FPI 2</a:t>
            </a:r>
          </a:p>
        </p:txBody>
      </p:sp>
      <p:sp>
        <p:nvSpPr>
          <p:cNvPr id="12" name="Rectangle 11"/>
          <p:cNvSpPr/>
          <p:nvPr/>
        </p:nvSpPr>
        <p:spPr>
          <a:xfrm>
            <a:off x="2923494" y="5021943"/>
            <a:ext cx="2002972" cy="40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Listed Co.1</a:t>
            </a:r>
          </a:p>
        </p:txBody>
      </p:sp>
      <p:sp>
        <p:nvSpPr>
          <p:cNvPr id="13" name="Rectangle 12"/>
          <p:cNvSpPr/>
          <p:nvPr/>
        </p:nvSpPr>
        <p:spPr>
          <a:xfrm>
            <a:off x="6723630" y="4949372"/>
            <a:ext cx="2002972" cy="40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Listed Co.2</a:t>
            </a:r>
          </a:p>
        </p:txBody>
      </p:sp>
      <p:cxnSp>
        <p:nvCxnSpPr>
          <p:cNvPr id="15" name="Straight Arrow Connector 14"/>
          <p:cNvCxnSpPr>
            <a:stCxn id="4" idx="2"/>
            <a:endCxn id="5" idx="0"/>
          </p:cNvCxnSpPr>
          <p:nvPr/>
        </p:nvCxnSpPr>
        <p:spPr>
          <a:xfrm>
            <a:off x="5722144" y="585788"/>
            <a:ext cx="0" cy="47625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p:cNvCxnSpPr>
          <p:nvPr/>
        </p:nvCxnSpPr>
        <p:spPr>
          <a:xfrm flipH="1">
            <a:off x="2365829" y="1347788"/>
            <a:ext cx="3356315" cy="524555"/>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2"/>
            <a:endCxn id="8" idx="0"/>
          </p:cNvCxnSpPr>
          <p:nvPr/>
        </p:nvCxnSpPr>
        <p:spPr>
          <a:xfrm>
            <a:off x="5722144" y="1347788"/>
            <a:ext cx="0" cy="55358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7" idx="0"/>
          </p:cNvCxnSpPr>
          <p:nvPr/>
        </p:nvCxnSpPr>
        <p:spPr>
          <a:xfrm>
            <a:off x="5722144" y="1347788"/>
            <a:ext cx="3922599" cy="55358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2"/>
            <a:endCxn id="9" idx="0"/>
          </p:cNvCxnSpPr>
          <p:nvPr/>
        </p:nvCxnSpPr>
        <p:spPr>
          <a:xfrm>
            <a:off x="2133600" y="2278743"/>
            <a:ext cx="0" cy="1095828"/>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2"/>
          </p:cNvCxnSpPr>
          <p:nvPr/>
        </p:nvCxnSpPr>
        <p:spPr>
          <a:xfrm>
            <a:off x="2133600" y="2278743"/>
            <a:ext cx="3425371" cy="102121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2"/>
          </p:cNvCxnSpPr>
          <p:nvPr/>
        </p:nvCxnSpPr>
        <p:spPr>
          <a:xfrm flipH="1">
            <a:off x="2133600" y="2307772"/>
            <a:ext cx="3588544" cy="992187"/>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722144" y="2307772"/>
            <a:ext cx="3515" cy="992187"/>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2"/>
          </p:cNvCxnSpPr>
          <p:nvPr/>
        </p:nvCxnSpPr>
        <p:spPr>
          <a:xfrm flipH="1">
            <a:off x="6037943" y="2307772"/>
            <a:ext cx="3606800" cy="992187"/>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2"/>
            <a:endCxn id="10" idx="0"/>
          </p:cNvCxnSpPr>
          <p:nvPr/>
        </p:nvCxnSpPr>
        <p:spPr>
          <a:xfrm>
            <a:off x="9644743" y="2307772"/>
            <a:ext cx="0" cy="106680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2"/>
          </p:cNvCxnSpPr>
          <p:nvPr/>
        </p:nvCxnSpPr>
        <p:spPr>
          <a:xfrm>
            <a:off x="5722144" y="2307772"/>
            <a:ext cx="4568485" cy="992187"/>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9" idx="2"/>
            <a:endCxn id="12" idx="0"/>
          </p:cNvCxnSpPr>
          <p:nvPr/>
        </p:nvCxnSpPr>
        <p:spPr>
          <a:xfrm>
            <a:off x="2133600" y="3918856"/>
            <a:ext cx="1791380" cy="1103087"/>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1" idx="2"/>
          </p:cNvCxnSpPr>
          <p:nvPr/>
        </p:nvCxnSpPr>
        <p:spPr>
          <a:xfrm flipH="1">
            <a:off x="4049486" y="3918856"/>
            <a:ext cx="1878466" cy="1095828"/>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1" idx="2"/>
            <a:endCxn id="13" idx="0"/>
          </p:cNvCxnSpPr>
          <p:nvPr/>
        </p:nvCxnSpPr>
        <p:spPr>
          <a:xfrm>
            <a:off x="5927952" y="3918856"/>
            <a:ext cx="1797164" cy="103051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0" idx="2"/>
          </p:cNvCxnSpPr>
          <p:nvPr/>
        </p:nvCxnSpPr>
        <p:spPr>
          <a:xfrm flipH="1">
            <a:off x="7866743" y="3918856"/>
            <a:ext cx="1778000" cy="103051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9441543" y="4238173"/>
            <a:ext cx="2409371" cy="928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Individual and Inv group FPI limit – 10%</a:t>
            </a:r>
          </a:p>
        </p:txBody>
      </p:sp>
      <p:sp>
        <p:nvSpPr>
          <p:cNvPr id="53" name="Oval 52"/>
          <p:cNvSpPr/>
          <p:nvPr/>
        </p:nvSpPr>
        <p:spPr>
          <a:xfrm>
            <a:off x="9782629" y="2376715"/>
            <a:ext cx="2285999" cy="928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KYC if inv and control above 25%</a:t>
            </a:r>
          </a:p>
        </p:txBody>
      </p:sp>
      <p:sp>
        <p:nvSpPr>
          <p:cNvPr id="54" name="Rectangle 53"/>
          <p:cNvSpPr/>
          <p:nvPr/>
        </p:nvSpPr>
        <p:spPr>
          <a:xfrm>
            <a:off x="319671" y="5707743"/>
            <a:ext cx="2815415" cy="54428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FPIs managed by different independent IMs</a:t>
            </a:r>
          </a:p>
        </p:txBody>
      </p:sp>
      <p:sp>
        <p:nvSpPr>
          <p:cNvPr id="14" name="Slide Number Placeholder 13">
            <a:extLst>
              <a:ext uri="{FF2B5EF4-FFF2-40B4-BE49-F238E27FC236}">
                <a16:creationId xmlns:a16="http://schemas.microsoft.com/office/drawing/2014/main" id="{A65978A6-42BC-4021-8DD9-CF88D46C1919}"/>
              </a:ext>
            </a:extLst>
          </p:cNvPr>
          <p:cNvSpPr>
            <a:spLocks noGrp="1"/>
          </p:cNvSpPr>
          <p:nvPr>
            <p:ph type="sldNum" sz="quarter" idx="12"/>
          </p:nvPr>
        </p:nvSpPr>
        <p:spPr/>
        <p:txBody>
          <a:bodyPr/>
          <a:lstStyle/>
          <a:p>
            <a:fld id="{43D32433-3E3D-4177-97A5-E30E6380AC8C}" type="slidenum">
              <a:rPr lang="en-US" smtClean="0"/>
              <a:t>88</a:t>
            </a:fld>
            <a:endParaRPr lang="en-US" dirty="0"/>
          </a:p>
        </p:txBody>
      </p:sp>
      <p:sp>
        <p:nvSpPr>
          <p:cNvPr id="16" name="TextBox 15"/>
          <p:cNvSpPr txBox="1"/>
          <p:nvPr/>
        </p:nvSpPr>
        <p:spPr>
          <a:xfrm>
            <a:off x="663388" y="419781"/>
            <a:ext cx="3092824" cy="400110"/>
          </a:xfrm>
          <a:prstGeom prst="rect">
            <a:avLst/>
          </a:prstGeom>
          <a:noFill/>
        </p:spPr>
        <p:txBody>
          <a:bodyPr wrap="square" rtlCol="0">
            <a:spAutoFit/>
          </a:bodyPr>
          <a:lstStyle/>
          <a:p>
            <a:r>
              <a:rPr lang="en-US" sz="2000" b="1" dirty="0"/>
              <a:t>CASE STUDY - 3</a:t>
            </a:r>
          </a:p>
        </p:txBody>
      </p:sp>
      <p:sp>
        <p:nvSpPr>
          <p:cNvPr id="34" name="Rectangle 33"/>
          <p:cNvSpPr/>
          <p:nvPr/>
        </p:nvSpPr>
        <p:spPr>
          <a:xfrm>
            <a:off x="3397885" y="5718628"/>
            <a:ext cx="4035257" cy="54428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indent="-228600">
              <a:buFont typeface="Arial" panose="020B0604020202020204" pitchFamily="34" charset="0"/>
              <a:buChar char="•"/>
            </a:pPr>
            <a:r>
              <a:rPr lang="en-US" sz="1400" b="1" dirty="0">
                <a:solidFill>
                  <a:schemeClr val="bg1"/>
                </a:solidFill>
              </a:rPr>
              <a:t>FPIs with Group investment &lt;= 10%</a:t>
            </a:r>
          </a:p>
          <a:p>
            <a:pPr marL="282575" indent="-228600">
              <a:buFont typeface="Arial" panose="020B0604020202020204" pitchFamily="34" charset="0"/>
              <a:buChar char="•"/>
            </a:pPr>
            <a:r>
              <a:rPr lang="en-US" sz="1400" b="1" dirty="0">
                <a:solidFill>
                  <a:schemeClr val="bg1"/>
                </a:solidFill>
              </a:rPr>
              <a:t> All Independent FPI combined &lt;=24%</a:t>
            </a:r>
          </a:p>
        </p:txBody>
      </p:sp>
      <p:sp>
        <p:nvSpPr>
          <p:cNvPr id="36" name="Rectangle 35"/>
          <p:cNvSpPr/>
          <p:nvPr/>
        </p:nvSpPr>
        <p:spPr>
          <a:xfrm>
            <a:off x="7725116" y="5707742"/>
            <a:ext cx="3045978" cy="54428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b="1" dirty="0">
                <a:solidFill>
                  <a:schemeClr val="bg1"/>
                </a:solidFill>
              </a:rPr>
              <a:t>Individual NRI &lt;= 5%</a:t>
            </a:r>
          </a:p>
          <a:p>
            <a:pPr marL="285750" indent="-285750">
              <a:buFont typeface="Arial" panose="020B0604020202020204" pitchFamily="34" charset="0"/>
              <a:buChar char="•"/>
            </a:pPr>
            <a:r>
              <a:rPr lang="en-US" sz="1600" b="1" dirty="0">
                <a:solidFill>
                  <a:schemeClr val="bg1"/>
                </a:solidFill>
              </a:rPr>
              <a:t>All NRIs combined &lt;=10%</a:t>
            </a:r>
          </a:p>
        </p:txBody>
      </p:sp>
      <p:sp>
        <p:nvSpPr>
          <p:cNvPr id="3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3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4098700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6140" y="242047"/>
            <a:ext cx="11128976" cy="353943"/>
          </a:xfrm>
          <a:prstGeom prst="rect">
            <a:avLst/>
          </a:prstGeom>
          <a:noFill/>
        </p:spPr>
        <p:txBody>
          <a:bodyPr wrap="square" rtlCol="0">
            <a:spAutoFit/>
          </a:bodyPr>
          <a:lstStyle/>
          <a:p>
            <a:r>
              <a:rPr lang="en-US" sz="1700" b="1" dirty="0"/>
              <a:t>Ceilings -  FPI and NRI</a:t>
            </a:r>
          </a:p>
        </p:txBody>
      </p:sp>
      <p:sp>
        <p:nvSpPr>
          <p:cNvPr id="5" name="Slide Number Placeholder 4">
            <a:extLst>
              <a:ext uri="{FF2B5EF4-FFF2-40B4-BE49-F238E27FC236}">
                <a16:creationId xmlns:a16="http://schemas.microsoft.com/office/drawing/2014/main" id="{808A347F-1146-4F0A-AE88-C4151B227607}"/>
              </a:ext>
            </a:extLst>
          </p:cNvPr>
          <p:cNvSpPr>
            <a:spLocks noGrp="1"/>
          </p:cNvSpPr>
          <p:nvPr>
            <p:ph type="sldNum" sz="quarter" idx="12"/>
          </p:nvPr>
        </p:nvSpPr>
        <p:spPr/>
        <p:txBody>
          <a:bodyPr/>
          <a:lstStyle/>
          <a:p>
            <a:pPr>
              <a:defRPr/>
            </a:pPr>
            <a:fld id="{43D32433-3E3D-4177-97A5-E30E6380AC8C}" type="slidenum">
              <a:rPr lang="en-US"/>
              <a:pPr>
                <a:defRPr/>
              </a:pPr>
              <a:t>89</a:t>
            </a:fld>
            <a:endParaRPr lang="en-US" dirty="0"/>
          </a:p>
        </p:txBody>
      </p:sp>
      <p:sp>
        <p:nvSpPr>
          <p:cNvPr id="6" name="Rectangle 5"/>
          <p:cNvSpPr/>
          <p:nvPr/>
        </p:nvSpPr>
        <p:spPr bwMode="auto">
          <a:xfrm>
            <a:off x="524435" y="941293"/>
            <a:ext cx="2595283" cy="9816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pitchFamily="34" charset="0"/>
              </a:rPr>
              <a:t>Investment by companies,</a:t>
            </a:r>
            <a:r>
              <a:rPr kumimoji="0" lang="en-US" sz="1600" b="0" i="0" u="none" strike="noStrike" cap="none" normalizeH="0" dirty="0">
                <a:ln>
                  <a:noFill/>
                </a:ln>
                <a:solidFill>
                  <a:schemeClr val="bg1"/>
                </a:solidFill>
                <a:effectLst/>
                <a:latin typeface="Tahoma" pitchFamily="34"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bg1"/>
                </a:solidFill>
                <a:effectLst/>
                <a:latin typeface="Tahoma" pitchFamily="34" charset="0"/>
              </a:rPr>
              <a:t>trust, partnership firms,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bg1"/>
                </a:solidFill>
                <a:effectLst/>
                <a:latin typeface="Tahoma" pitchFamily="34" charset="0"/>
              </a:rPr>
              <a:t>unincorporated associations</a:t>
            </a:r>
            <a:endParaRPr kumimoji="0" lang="en-US" sz="1600" b="0" i="0" u="none" strike="noStrike" cap="none" normalizeH="0" baseline="0" dirty="0">
              <a:ln>
                <a:noFill/>
              </a:ln>
              <a:solidFill>
                <a:schemeClr val="bg1"/>
              </a:solidFill>
              <a:effectLst/>
              <a:latin typeface="Tahoma" pitchFamily="34" charset="0"/>
            </a:endParaRPr>
          </a:p>
        </p:txBody>
      </p:sp>
      <p:cxnSp>
        <p:nvCxnSpPr>
          <p:cNvPr id="8" name="Straight Arrow Connector 7"/>
          <p:cNvCxnSpPr/>
          <p:nvPr/>
        </p:nvCxnSpPr>
        <p:spPr bwMode="auto">
          <a:xfrm>
            <a:off x="1815353" y="1965348"/>
            <a:ext cx="1072990" cy="256032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9" name="Rectangle 8"/>
          <p:cNvSpPr/>
          <p:nvPr/>
        </p:nvSpPr>
        <p:spPr bwMode="auto">
          <a:xfrm>
            <a:off x="2199234" y="4560470"/>
            <a:ext cx="1815353" cy="40341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pitchFamily="34" charset="0"/>
              </a:rPr>
              <a:t>FPI</a:t>
            </a:r>
          </a:p>
        </p:txBody>
      </p:sp>
      <p:sp>
        <p:nvSpPr>
          <p:cNvPr id="10" name="Rectangle 9"/>
          <p:cNvSpPr/>
          <p:nvPr/>
        </p:nvSpPr>
        <p:spPr bwMode="auto">
          <a:xfrm>
            <a:off x="336176" y="2373938"/>
            <a:ext cx="1479177" cy="1664717"/>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pitchFamily="34" charset="0"/>
              </a:rPr>
              <a:t>15%/25% on</a:t>
            </a:r>
          </a:p>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pitchFamily="34" charset="0"/>
              </a:rPr>
              <a:t>materiality </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Tahoma" pitchFamily="34" charset="0"/>
              </a:rPr>
              <a:t>t</a:t>
            </a:r>
            <a:r>
              <a:rPr kumimoji="0" lang="en-US" sz="1600" b="0" i="0" u="none" strike="noStrike" cap="none" normalizeH="0" baseline="0" dirty="0">
                <a:ln>
                  <a:noFill/>
                </a:ln>
                <a:solidFill>
                  <a:schemeClr val="bg1"/>
                </a:solidFill>
                <a:effectLst/>
                <a:latin typeface="Tahoma" pitchFamily="34" charset="0"/>
              </a:rPr>
              <a:t>hreshold is for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Tahoma" pitchFamily="34" charset="0"/>
              </a:rPr>
              <a:t>i</a:t>
            </a:r>
            <a:r>
              <a:rPr lang="en-US" sz="1600" b="1" dirty="0">
                <a:solidFill>
                  <a:schemeClr val="bg1"/>
                </a:solidFill>
                <a:latin typeface="Tahoma" pitchFamily="34" charset="0"/>
              </a:rPr>
              <a:t>dentification</a:t>
            </a:r>
          </a:p>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Tahoma" pitchFamily="34" charset="0"/>
              </a:rPr>
              <a:t>Of</a:t>
            </a:r>
            <a:r>
              <a:rPr kumimoji="0" lang="en-US" sz="1600" b="1" i="0" u="none" strike="noStrike" cap="none" normalizeH="0" dirty="0">
                <a:ln>
                  <a:noFill/>
                </a:ln>
                <a:solidFill>
                  <a:schemeClr val="bg1"/>
                </a:solidFill>
                <a:effectLst/>
                <a:latin typeface="Tahoma" pitchFamily="34" charset="0"/>
              </a:rPr>
              <a:t> BO</a:t>
            </a:r>
            <a:endParaRPr kumimoji="0" lang="en-US" sz="1600" b="1" i="0" u="none" strike="noStrike" cap="none" normalizeH="0" baseline="0" dirty="0">
              <a:ln>
                <a:noFill/>
              </a:ln>
              <a:solidFill>
                <a:schemeClr val="bg1"/>
              </a:solidFill>
              <a:effectLst/>
              <a:latin typeface="Tahoma" pitchFamily="34" charset="0"/>
            </a:endParaRPr>
          </a:p>
        </p:txBody>
      </p:sp>
      <p:sp>
        <p:nvSpPr>
          <p:cNvPr id="11" name="Rectangle 10"/>
          <p:cNvSpPr/>
          <p:nvPr/>
        </p:nvSpPr>
        <p:spPr bwMode="auto">
          <a:xfrm>
            <a:off x="4014587" y="936489"/>
            <a:ext cx="2595283" cy="9816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pitchFamily="34" charset="0"/>
              </a:rPr>
              <a:t>Investment by</a:t>
            </a:r>
            <a:r>
              <a:rPr kumimoji="0" lang="en-US" sz="1600" b="0" i="0" u="none" strike="noStrike" cap="none" normalizeH="0" dirty="0">
                <a:ln>
                  <a:noFill/>
                </a:ln>
                <a:solidFill>
                  <a:schemeClr val="bg1"/>
                </a:solidFill>
                <a:effectLst/>
                <a:latin typeface="Tahoma" pitchFamily="34" charset="0"/>
              </a:rPr>
              <a:t> NRI/OCI/RI</a:t>
            </a:r>
            <a:endParaRPr kumimoji="0" lang="en-US" sz="1600" b="0" i="0" u="none" strike="noStrike" cap="none" normalizeH="0" baseline="0" dirty="0">
              <a:ln>
                <a:noFill/>
              </a:ln>
              <a:solidFill>
                <a:schemeClr val="bg1"/>
              </a:solidFill>
              <a:effectLst/>
              <a:latin typeface="Tahoma" pitchFamily="34" charset="0"/>
            </a:endParaRPr>
          </a:p>
        </p:txBody>
      </p:sp>
      <p:sp>
        <p:nvSpPr>
          <p:cNvPr id="13" name="Rectangle 12"/>
          <p:cNvSpPr/>
          <p:nvPr/>
        </p:nvSpPr>
        <p:spPr bwMode="auto">
          <a:xfrm>
            <a:off x="4483138" y="2419334"/>
            <a:ext cx="1949504" cy="1664717"/>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pitchFamily="34" charset="0"/>
              </a:rPr>
              <a:t>&lt;=25% individually</a:t>
            </a:r>
            <a:endParaRPr lang="en-US" sz="1600" dirty="0">
              <a:solidFill>
                <a:schemeClr val="bg1"/>
              </a:solidFill>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Tahoma" pitchFamily="34" charset="0"/>
              </a:rPr>
              <a:t>and &lt;= 50%</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Tahoma" pitchFamily="34" charset="0"/>
              </a:rPr>
              <a:t>total investment</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Tahoma" pitchFamily="34" charset="0"/>
              </a:rPr>
              <a:t>of all combined</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Tahoma" pitchFamily="34" charset="0"/>
              </a:rPr>
              <a:t>for </a:t>
            </a:r>
            <a:r>
              <a:rPr lang="en-US" sz="1600" b="1" dirty="0">
                <a:solidFill>
                  <a:schemeClr val="bg1"/>
                </a:solidFill>
                <a:latin typeface="Tahoma" pitchFamily="34" charset="0"/>
              </a:rPr>
              <a:t>ownership</a:t>
            </a:r>
          </a:p>
        </p:txBody>
      </p:sp>
      <p:cxnSp>
        <p:nvCxnSpPr>
          <p:cNvPr id="15" name="Straight Arrow Connector 14"/>
          <p:cNvCxnSpPr/>
          <p:nvPr/>
        </p:nvCxnSpPr>
        <p:spPr bwMode="auto">
          <a:xfrm flipH="1">
            <a:off x="3119719" y="1960545"/>
            <a:ext cx="1523571" cy="255750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7" name="Rectangle 16"/>
          <p:cNvSpPr/>
          <p:nvPr/>
        </p:nvSpPr>
        <p:spPr bwMode="auto">
          <a:xfrm>
            <a:off x="1815353" y="6154383"/>
            <a:ext cx="2669561" cy="40341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pitchFamily="34" charset="0"/>
              </a:rPr>
              <a:t>Listed Indian Companies</a:t>
            </a:r>
          </a:p>
        </p:txBody>
      </p:sp>
      <p:cxnSp>
        <p:nvCxnSpPr>
          <p:cNvPr id="21" name="Straight Arrow Connector 20"/>
          <p:cNvCxnSpPr>
            <a:stCxn id="9" idx="2"/>
          </p:cNvCxnSpPr>
          <p:nvPr/>
        </p:nvCxnSpPr>
        <p:spPr bwMode="auto">
          <a:xfrm>
            <a:off x="3106911" y="4963882"/>
            <a:ext cx="12807" cy="118872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22" name="Rectangle 21"/>
          <p:cNvSpPr/>
          <p:nvPr/>
        </p:nvSpPr>
        <p:spPr bwMode="auto">
          <a:xfrm>
            <a:off x="3453171" y="5030424"/>
            <a:ext cx="3803972" cy="840279"/>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kumimoji="0" lang="en-US" sz="1600" i="0" u="none" strike="noStrike" cap="none" normalizeH="0" baseline="0" dirty="0" err="1">
                <a:ln>
                  <a:noFill/>
                </a:ln>
                <a:solidFill>
                  <a:schemeClr val="bg1"/>
                </a:solidFill>
                <a:effectLst/>
                <a:latin typeface="Tahoma" pitchFamily="34" charset="0"/>
              </a:rPr>
              <a:t>Inv</a:t>
            </a:r>
            <a:r>
              <a:rPr kumimoji="0" lang="en-US" sz="1600" i="0" u="none" strike="noStrike" cap="none" normalizeH="0" baseline="0" dirty="0">
                <a:ln>
                  <a:noFill/>
                </a:ln>
                <a:solidFill>
                  <a:schemeClr val="bg1"/>
                </a:solidFill>
                <a:effectLst/>
                <a:latin typeface="Tahoma" pitchFamily="34" charset="0"/>
              </a:rPr>
              <a:t> limit of 10%</a:t>
            </a:r>
            <a:r>
              <a:rPr kumimoji="0" lang="en-US" sz="1600" i="0" u="none" strike="noStrike" cap="none" normalizeH="0" dirty="0">
                <a:ln>
                  <a:noFill/>
                </a:ln>
                <a:solidFill>
                  <a:schemeClr val="bg1"/>
                </a:solidFill>
                <a:effectLst/>
                <a:latin typeface="Tahoma" pitchFamily="34" charset="0"/>
              </a:rPr>
              <a:t> by individual FPI </a:t>
            </a:r>
            <a:r>
              <a:rPr lang="en-US" sz="1600" dirty="0">
                <a:solidFill>
                  <a:schemeClr val="bg1"/>
                </a:solidFill>
                <a:latin typeface="Tahoma" pitchFamily="34" charset="0"/>
              </a:rPr>
              <a:t>(</a:t>
            </a:r>
            <a:r>
              <a:rPr lang="en-US" sz="1600" dirty="0" err="1">
                <a:solidFill>
                  <a:schemeClr val="bg1"/>
                </a:solidFill>
                <a:latin typeface="Tahoma" pitchFamily="34" charset="0"/>
              </a:rPr>
              <a:t>incl</a:t>
            </a:r>
            <a:endParaRPr kumimoji="0" lang="en-US" sz="1600" i="0" u="none" strike="noStrike" cap="none" normalizeH="0" dirty="0">
              <a:ln>
                <a:noFill/>
              </a:ln>
              <a:solidFill>
                <a:schemeClr val="bg1"/>
              </a:solidFill>
              <a:effectLst/>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Tahoma" pitchFamily="34" charset="0"/>
              </a:rPr>
              <a:t>common group) &amp; 24% combined</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Tahoma" pitchFamily="34" charset="0"/>
              </a:rPr>
              <a:t>limit o</a:t>
            </a:r>
            <a:r>
              <a:rPr kumimoji="0" lang="en-US" sz="1600" i="0" u="none" strike="noStrike" cap="none" normalizeH="0" baseline="0" dirty="0">
                <a:ln>
                  <a:noFill/>
                </a:ln>
                <a:solidFill>
                  <a:schemeClr val="bg1"/>
                </a:solidFill>
                <a:effectLst/>
                <a:latin typeface="Tahoma" pitchFamily="34" charset="0"/>
              </a:rPr>
              <a:t>f all FPIs</a:t>
            </a:r>
          </a:p>
        </p:txBody>
      </p:sp>
      <p:sp>
        <p:nvSpPr>
          <p:cNvPr id="25" name="Rectangle 24"/>
          <p:cNvSpPr/>
          <p:nvPr/>
        </p:nvSpPr>
        <p:spPr bwMode="auto">
          <a:xfrm>
            <a:off x="8441979" y="944178"/>
            <a:ext cx="2595283" cy="9816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pitchFamily="34" charset="0"/>
              </a:rPr>
              <a:t>Investment by NRI/OCI</a:t>
            </a:r>
          </a:p>
        </p:txBody>
      </p:sp>
      <p:cxnSp>
        <p:nvCxnSpPr>
          <p:cNvPr id="27" name="Straight Arrow Connector 26"/>
          <p:cNvCxnSpPr>
            <a:stCxn id="25" idx="2"/>
          </p:cNvCxnSpPr>
          <p:nvPr/>
        </p:nvCxnSpPr>
        <p:spPr bwMode="auto">
          <a:xfrm flipH="1">
            <a:off x="9739620" y="1925813"/>
            <a:ext cx="1" cy="265176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28" name="Rectangle 27"/>
          <p:cNvSpPr/>
          <p:nvPr/>
        </p:nvSpPr>
        <p:spPr bwMode="auto">
          <a:xfrm>
            <a:off x="8273144" y="4599730"/>
            <a:ext cx="2764117" cy="40341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1600" dirty="0">
                <a:solidFill>
                  <a:schemeClr val="bg1"/>
                </a:solidFill>
                <a:latin typeface="Tahoma" pitchFamily="34" charset="0"/>
              </a:rPr>
              <a:t>Listed Indian Companies</a:t>
            </a:r>
          </a:p>
        </p:txBody>
      </p:sp>
      <p:sp>
        <p:nvSpPr>
          <p:cNvPr id="29" name="Rectangle 28"/>
          <p:cNvSpPr/>
          <p:nvPr/>
        </p:nvSpPr>
        <p:spPr bwMode="auto">
          <a:xfrm>
            <a:off x="9953539" y="2325653"/>
            <a:ext cx="1774004" cy="1664717"/>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pitchFamily="34" charset="0"/>
              </a:rPr>
              <a:t>&lt;=5% individually</a:t>
            </a:r>
            <a:endParaRPr lang="en-US" sz="1600" dirty="0">
              <a:solidFill>
                <a:schemeClr val="bg1"/>
              </a:solidFill>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Tahoma" pitchFamily="34" charset="0"/>
              </a:rPr>
              <a:t>and &lt;= 10%</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Tahoma" pitchFamily="34" charset="0"/>
              </a:rPr>
              <a:t>total investment</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Tahoma" pitchFamily="34" charset="0"/>
              </a:rPr>
              <a:t>of all NRIs/OCIs</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Tahoma" pitchFamily="34" charset="0"/>
              </a:rPr>
              <a:t>combined</a:t>
            </a:r>
          </a:p>
        </p:txBody>
      </p:sp>
      <p:cxnSp>
        <p:nvCxnSpPr>
          <p:cNvPr id="31" name="Straight Connector 30"/>
          <p:cNvCxnSpPr/>
          <p:nvPr/>
        </p:nvCxnSpPr>
        <p:spPr bwMode="auto">
          <a:xfrm>
            <a:off x="7558886" y="0"/>
            <a:ext cx="72572" cy="6858000"/>
          </a:xfrm>
          <a:prstGeom prst="line">
            <a:avLst/>
          </a:prstGeom>
          <a:solidFill>
            <a:schemeClr val="accent1"/>
          </a:solidFill>
          <a:ln w="31750" cap="flat" cmpd="sng" algn="ctr">
            <a:solidFill>
              <a:schemeClr val="tx1"/>
            </a:solidFill>
            <a:prstDash val="solid"/>
            <a:miter lim="800000"/>
            <a:headEnd type="none" w="med" len="med"/>
            <a:tailEnd type="none" w="med" len="med"/>
          </a:ln>
          <a:effectLst/>
        </p:spPr>
      </p:cxnSp>
      <p:sp>
        <p:nvSpPr>
          <p:cNvPr id="23" name="Date Placeholder 6"/>
          <p:cNvSpPr>
            <a:spLocks noGrp="1"/>
          </p:cNvSpPr>
          <p:nvPr>
            <p:ph type="dt" sz="half" idx="10"/>
          </p:nvPr>
        </p:nvSpPr>
        <p:spPr>
          <a:xfrm>
            <a:off x="5277400" y="6433002"/>
            <a:ext cx="990599" cy="304799"/>
          </a:xfrm>
        </p:spPr>
        <p:txBody>
          <a:bodyPr/>
          <a:lstStyle/>
          <a:p>
            <a:pPr>
              <a:defRPr/>
            </a:pPr>
            <a:r>
              <a:rPr lang="en-US" dirty="0">
                <a:solidFill>
                  <a:schemeClr val="tx1"/>
                </a:solidFill>
              </a:rPr>
              <a:t>02-12-2022</a:t>
            </a:r>
          </a:p>
        </p:txBody>
      </p:sp>
      <p:sp>
        <p:nvSpPr>
          <p:cNvPr id="24" name="Footer Placeholder 8"/>
          <p:cNvSpPr>
            <a:spLocks noGrp="1"/>
          </p:cNvSpPr>
          <p:nvPr>
            <p:ph type="ftr" sz="quarter" idx="11"/>
          </p:nvPr>
        </p:nvSpPr>
        <p:spPr>
          <a:xfrm>
            <a:off x="9260841" y="6411018"/>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137033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6"/>
          <p:cNvSpPr>
            <a:spLocks noGrp="1"/>
          </p:cNvSpPr>
          <p:nvPr>
            <p:ph type="dt" sz="half" idx="10"/>
          </p:nvPr>
        </p:nvSpPr>
        <p:spPr>
          <a:xfrm>
            <a:off x="378335" y="6553201"/>
            <a:ext cx="990599" cy="304799"/>
          </a:xfrm>
        </p:spPr>
        <p:txBody>
          <a:bodyPr/>
          <a:lstStyle/>
          <a:p>
            <a:pPr>
              <a:defRPr/>
            </a:pPr>
            <a:r>
              <a:rPr lang="en-US">
                <a:solidFill>
                  <a:schemeClr val="tx1"/>
                </a:solidFill>
              </a:rPr>
              <a:t>02-12-2022</a:t>
            </a:r>
            <a:endParaRPr lang="en-US" dirty="0">
              <a:solidFill>
                <a:schemeClr val="tx1"/>
              </a:solidFill>
            </a:endParaRPr>
          </a:p>
        </p:txBody>
      </p:sp>
      <p:sp>
        <p:nvSpPr>
          <p:cNvPr id="6148" name="Slide Number Placeholder 5"/>
          <p:cNvSpPr>
            <a:spLocks noGrp="1"/>
          </p:cNvSpPr>
          <p:nvPr>
            <p:ph type="sldNum" sz="quarter" idx="12"/>
          </p:nvPr>
        </p:nvSpPr>
        <p:spPr>
          <a:xfrm>
            <a:off x="10348686" y="491202"/>
            <a:ext cx="885371" cy="457200"/>
          </a:xfrm>
        </p:spPr>
        <p:txBody>
          <a:bodyPr/>
          <a:lstStyle/>
          <a:p>
            <a:pPr>
              <a:defRPr/>
            </a:pPr>
            <a:fld id="{B54E5566-8552-4237-8BEB-C395F410C1A8}" type="slidenum">
              <a:rPr lang="en-US" smtClean="0"/>
              <a:pPr>
                <a:defRPr/>
              </a:pPr>
              <a:t>9</a:t>
            </a:fld>
            <a:endParaRPr lang="en-US" dirty="0"/>
          </a:p>
        </p:txBody>
      </p:sp>
      <p:sp>
        <p:nvSpPr>
          <p:cNvPr id="6149" name="Rectangle 4"/>
          <p:cNvSpPr>
            <a:spLocks noGrp="1" noChangeArrowheads="1"/>
          </p:cNvSpPr>
          <p:nvPr>
            <p:ph type="title" idx="4294967295"/>
          </p:nvPr>
        </p:nvSpPr>
        <p:spPr>
          <a:xfrm>
            <a:off x="1801813" y="76200"/>
            <a:ext cx="10390187" cy="706438"/>
          </a:xfrm>
        </p:spPr>
        <p:txBody>
          <a:bodyPr/>
          <a:lstStyle/>
          <a:p>
            <a:pPr eaLnBrk="1" hangingPunct="1"/>
            <a:r>
              <a:rPr lang="en-US" sz="3200" dirty="0"/>
              <a:t>Important Provisions of FEMA (cont’d)</a:t>
            </a:r>
          </a:p>
        </p:txBody>
      </p:sp>
      <p:graphicFrame>
        <p:nvGraphicFramePr>
          <p:cNvPr id="7" name="Table 6"/>
          <p:cNvGraphicFramePr>
            <a:graphicFrameLocks noGrp="1"/>
          </p:cNvGraphicFramePr>
          <p:nvPr>
            <p:extLst>
              <p:ext uri="{D42A27DB-BD31-4B8C-83A1-F6EECF244321}">
                <p14:modId xmlns:p14="http://schemas.microsoft.com/office/powerpoint/2010/main" val="3588391095"/>
              </p:ext>
            </p:extLst>
          </p:nvPr>
        </p:nvGraphicFramePr>
        <p:xfrm>
          <a:off x="668658" y="708933"/>
          <a:ext cx="9680028" cy="5701364"/>
        </p:xfrm>
        <a:graphic>
          <a:graphicData uri="http://schemas.openxmlformats.org/drawingml/2006/table">
            <a:tbl>
              <a:tblPr firstRow="1" bandRow="1">
                <a:tableStyleId>{00A15C55-8517-42AA-B614-E9B94910E393}</a:tableStyleId>
              </a:tblPr>
              <a:tblGrid>
                <a:gridCol w="1761511">
                  <a:extLst>
                    <a:ext uri="{9D8B030D-6E8A-4147-A177-3AD203B41FA5}">
                      <a16:colId xmlns:a16="http://schemas.microsoft.com/office/drawing/2014/main" val="20000"/>
                    </a:ext>
                  </a:extLst>
                </a:gridCol>
                <a:gridCol w="7918517">
                  <a:extLst>
                    <a:ext uri="{9D8B030D-6E8A-4147-A177-3AD203B41FA5}">
                      <a16:colId xmlns:a16="http://schemas.microsoft.com/office/drawing/2014/main" val="20001"/>
                    </a:ext>
                  </a:extLst>
                </a:gridCol>
              </a:tblGrid>
              <a:tr h="4483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Section</a:t>
                      </a:r>
                    </a:p>
                    <a:p>
                      <a:pPr algn="ctr"/>
                      <a:endParaRPr lang="en-US" sz="1800" b="1" dirty="0">
                        <a:solidFill>
                          <a:schemeClr val="bg1"/>
                        </a:solidFill>
                      </a:endParaRPr>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Description</a:t>
                      </a:r>
                    </a:p>
                    <a:p>
                      <a:pPr algn="ctr"/>
                      <a:endParaRPr lang="en-US" sz="1800" b="1" dirty="0">
                        <a:solidFill>
                          <a:schemeClr val="bg1"/>
                        </a:solidFill>
                      </a:endParaRPr>
                    </a:p>
                  </a:txBody>
                  <a:tcPr>
                    <a:solidFill>
                      <a:schemeClr val="accent5">
                        <a:lumMod val="20000"/>
                        <a:lumOff val="80000"/>
                      </a:schemeClr>
                    </a:solidFill>
                  </a:tcPr>
                </a:tc>
                <a:extLst>
                  <a:ext uri="{0D108BD9-81ED-4DB2-BD59-A6C34878D82A}">
                    <a16:rowId xmlns:a16="http://schemas.microsoft.com/office/drawing/2014/main" val="10000"/>
                  </a:ext>
                </a:extLst>
              </a:tr>
              <a:tr h="367364">
                <a:tc>
                  <a:txBody>
                    <a:bodyPr/>
                    <a:lstStyle/>
                    <a:p>
                      <a:pPr algn="ctr"/>
                      <a:r>
                        <a:rPr lang="en-US" sz="1600" dirty="0"/>
                        <a:t>1</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Application and commencement of FEMA w.e.f. 1/6/2000</a:t>
                      </a:r>
                    </a:p>
                  </a:txBody>
                  <a:tcPr>
                    <a:solidFill>
                      <a:schemeClr val="accent5">
                        <a:lumMod val="20000"/>
                        <a:lumOff val="80000"/>
                      </a:schemeClr>
                    </a:solidFill>
                  </a:tcPr>
                </a:tc>
                <a:extLst>
                  <a:ext uri="{0D108BD9-81ED-4DB2-BD59-A6C34878D82A}">
                    <a16:rowId xmlns:a16="http://schemas.microsoft.com/office/drawing/2014/main" val="10001"/>
                  </a:ext>
                </a:extLst>
              </a:tr>
              <a:tr h="547907">
                <a:tc>
                  <a:txBody>
                    <a:bodyPr/>
                    <a:lstStyle/>
                    <a:p>
                      <a:pPr algn="ctr"/>
                      <a:r>
                        <a:rPr lang="en-US" sz="1600" dirty="0"/>
                        <a:t>2</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Definitions (amended by Finance Act, 2015 to include “Authorised Officer” and “Competent Authority”)</a:t>
                      </a:r>
                    </a:p>
                  </a:txBody>
                  <a:tcPr>
                    <a:solidFill>
                      <a:schemeClr val="accent5">
                        <a:lumMod val="20000"/>
                        <a:lumOff val="80000"/>
                      </a:schemeClr>
                    </a:solidFill>
                  </a:tcPr>
                </a:tc>
                <a:extLst>
                  <a:ext uri="{0D108BD9-81ED-4DB2-BD59-A6C34878D82A}">
                    <a16:rowId xmlns:a16="http://schemas.microsoft.com/office/drawing/2014/main" val="10002"/>
                  </a:ext>
                </a:extLst>
              </a:tr>
              <a:tr h="778605">
                <a:tc>
                  <a:txBody>
                    <a:bodyPr/>
                    <a:lstStyle/>
                    <a:p>
                      <a:pPr algn="ctr"/>
                      <a:r>
                        <a:rPr lang="en-US" sz="1600" dirty="0"/>
                        <a:t>3 to 9</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Substantive provisions, Dealing in FE, No drawal of FE, CAT, CAP, Export &amp; Import, Repatriation, Possession of FE etc. (Section 6 amended by Finance Act, 2015 to provide that equity flows shall be under Central Govt.)</a:t>
                      </a:r>
                      <a:endParaRPr lang="en-US" sz="1600" dirty="0"/>
                    </a:p>
                  </a:txBody>
                  <a:tcPr>
                    <a:solidFill>
                      <a:schemeClr val="accent5">
                        <a:lumMod val="20000"/>
                        <a:lumOff val="80000"/>
                      </a:schemeClr>
                    </a:solidFill>
                  </a:tcPr>
                </a:tc>
                <a:extLst>
                  <a:ext uri="{0D108BD9-81ED-4DB2-BD59-A6C34878D82A}">
                    <a16:rowId xmlns:a16="http://schemas.microsoft.com/office/drawing/2014/main" val="10003"/>
                  </a:ext>
                </a:extLst>
              </a:tr>
              <a:tr h="547907">
                <a:tc>
                  <a:txBody>
                    <a:bodyPr/>
                    <a:lstStyle/>
                    <a:p>
                      <a:pPr algn="ctr"/>
                      <a:r>
                        <a:rPr lang="en-US" sz="1600" dirty="0"/>
                        <a:t>10 to 12</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Authorized</a:t>
                      </a:r>
                      <a:r>
                        <a:rPr lang="en-US" sz="1600" baseline="0" dirty="0"/>
                        <a:t> person</a:t>
                      </a:r>
                      <a:endParaRPr lang="en-US" sz="1600" dirty="0"/>
                    </a:p>
                    <a:p>
                      <a:r>
                        <a:rPr lang="en-US" sz="1600" dirty="0"/>
                        <a:t>Delegation of power by RBI</a:t>
                      </a:r>
                      <a:r>
                        <a:rPr lang="en-US" sz="1600" baseline="0" dirty="0"/>
                        <a:t> ,ADs &amp; Documents</a:t>
                      </a:r>
                      <a:endParaRPr lang="en-US" sz="1600" dirty="0"/>
                    </a:p>
                  </a:txBody>
                  <a:tcPr>
                    <a:solidFill>
                      <a:schemeClr val="accent5">
                        <a:lumMod val="20000"/>
                        <a:lumOff val="80000"/>
                      </a:schemeClr>
                    </a:solidFill>
                  </a:tcPr>
                </a:tc>
                <a:extLst>
                  <a:ext uri="{0D108BD9-81ED-4DB2-BD59-A6C34878D82A}">
                    <a16:rowId xmlns:a16="http://schemas.microsoft.com/office/drawing/2014/main" val="10004"/>
                  </a:ext>
                </a:extLst>
              </a:tr>
              <a:tr h="778605">
                <a:tc>
                  <a:txBody>
                    <a:bodyPr/>
                    <a:lstStyle/>
                    <a:p>
                      <a:pPr algn="ctr"/>
                      <a:r>
                        <a:rPr lang="en-US" sz="1600" dirty="0"/>
                        <a:t>13 to</a:t>
                      </a:r>
                      <a:r>
                        <a:rPr lang="en-US" sz="1600" baseline="0" dirty="0"/>
                        <a:t> 15</a:t>
                      </a:r>
                      <a:endParaRPr lang="en-US" sz="1600"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Contraventions and penalties </a:t>
                      </a:r>
                      <a:r>
                        <a:rPr lang="en-US" sz="1600" dirty="0"/>
                        <a:t>(Section</a:t>
                      </a:r>
                      <a:r>
                        <a:rPr lang="en-US" sz="1600" baseline="0" dirty="0"/>
                        <a:t> 13 </a:t>
                      </a:r>
                      <a:r>
                        <a:rPr lang="en-US" sz="1600" dirty="0"/>
                        <a:t>amended by Finance Act, 2015 for</a:t>
                      </a:r>
                      <a:r>
                        <a:rPr lang="en-US" sz="1600" baseline="0" dirty="0"/>
                        <a:t> penalty for holding foreign exchange, security or property in excess of threshold specified in new S. 37A</a:t>
                      </a:r>
                      <a:r>
                        <a:rPr lang="en-US" sz="1600" dirty="0"/>
                        <a:t>)</a:t>
                      </a:r>
                    </a:p>
                  </a:txBody>
                  <a:tcPr>
                    <a:solidFill>
                      <a:schemeClr val="accent5">
                        <a:lumMod val="20000"/>
                        <a:lumOff val="80000"/>
                      </a:schemeClr>
                    </a:solidFill>
                  </a:tcPr>
                </a:tc>
                <a:extLst>
                  <a:ext uri="{0D108BD9-81ED-4DB2-BD59-A6C34878D82A}">
                    <a16:rowId xmlns:a16="http://schemas.microsoft.com/office/drawing/2014/main" val="10005"/>
                  </a:ext>
                </a:extLst>
              </a:tr>
              <a:tr h="778605">
                <a:tc>
                  <a:txBody>
                    <a:bodyPr/>
                    <a:lstStyle/>
                    <a:p>
                      <a:pPr algn="ctr"/>
                      <a:r>
                        <a:rPr lang="en-US" sz="1600" dirty="0"/>
                        <a:t>16 to 38</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Adjudication, Appeal and Directorate of enforcement [new Section 37A vide</a:t>
                      </a:r>
                      <a:r>
                        <a:rPr lang="en-US" sz="1600" baseline="0" dirty="0"/>
                        <a:t> Finance Act, 2015: Special provisions relating to assets held outside India in contravention of section 4]</a:t>
                      </a:r>
                      <a:endParaRPr lang="en-US" sz="1600" dirty="0"/>
                    </a:p>
                  </a:txBody>
                  <a:tcPr>
                    <a:solidFill>
                      <a:schemeClr val="accent5">
                        <a:lumMod val="20000"/>
                        <a:lumOff val="80000"/>
                      </a:schemeClr>
                    </a:solidFill>
                  </a:tcPr>
                </a:tc>
                <a:extLst>
                  <a:ext uri="{0D108BD9-81ED-4DB2-BD59-A6C34878D82A}">
                    <a16:rowId xmlns:a16="http://schemas.microsoft.com/office/drawing/2014/main" val="10006"/>
                  </a:ext>
                </a:extLst>
              </a:tr>
              <a:tr h="814579">
                <a:tc>
                  <a:txBody>
                    <a:bodyPr/>
                    <a:lstStyle/>
                    <a:p>
                      <a:pPr algn="ctr"/>
                      <a:r>
                        <a:rPr lang="en-US" sz="1600" dirty="0"/>
                        <a:t>39 to 49</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Miscellaneous provisions, Power of RBI, Power of Government</a:t>
                      </a:r>
                      <a:r>
                        <a:rPr lang="en-US" sz="1600" baseline="0" dirty="0"/>
                        <a:t> of India, Procedure for issue of  Notification etc. Sunset clause for FERA upto 31</a:t>
                      </a:r>
                      <a:r>
                        <a:rPr lang="en-US" sz="1600" baseline="30000" dirty="0"/>
                        <a:t>st</a:t>
                      </a:r>
                      <a:r>
                        <a:rPr lang="en-US" sz="1600" baseline="0" dirty="0"/>
                        <a:t> May 2002, Repeal and Savings. [Section 46 &amp; 47 amended for change in powers of Govt. &amp; RBI respectively]</a:t>
                      </a:r>
                      <a:endParaRPr lang="en-US" sz="1600" dirty="0"/>
                    </a:p>
                  </a:txBody>
                  <a:tcP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
        <p:nvSpPr>
          <p:cNvPr id="14"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7808899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6140" y="80682"/>
            <a:ext cx="11128976" cy="6170920"/>
          </a:xfrm>
          <a:prstGeom prst="rect">
            <a:avLst/>
          </a:prstGeom>
          <a:noFill/>
        </p:spPr>
        <p:txBody>
          <a:bodyPr wrap="square" rtlCol="0">
            <a:spAutoFit/>
          </a:bodyPr>
          <a:lstStyle/>
          <a:p>
            <a:r>
              <a:rPr lang="en-IN" sz="2000" b="1" dirty="0"/>
              <a:t>CASE STUDY  - 3 - ISSUES</a:t>
            </a:r>
          </a:p>
          <a:p>
            <a:endParaRPr lang="en-IN" b="1" dirty="0"/>
          </a:p>
          <a:p>
            <a:r>
              <a:rPr lang="en-IN" sz="1700" dirty="0"/>
              <a:t>The issues that need careful consideration are the following:</a:t>
            </a:r>
          </a:p>
          <a:p>
            <a:endParaRPr lang="en-IN" sz="1700" dirty="0"/>
          </a:p>
          <a:p>
            <a:pPr marL="400050" indent="-400050">
              <a:buFont typeface="+mj-lt"/>
              <a:buAutoNum type="romanLcPeriod"/>
            </a:pPr>
            <a:r>
              <a:rPr lang="en-IN" sz="1700" dirty="0"/>
              <a:t>Limits specified in NDI Rules relating to maximum shareholding by FPIs and by NRIs/OCIs in Indian listed co.</a:t>
            </a:r>
          </a:p>
          <a:p>
            <a:pPr marL="400050" indent="-400050">
              <a:buFont typeface="+mj-lt"/>
              <a:buAutoNum type="romanLcPeriod"/>
            </a:pPr>
            <a:endParaRPr lang="en-IN" sz="1700" dirty="0"/>
          </a:p>
          <a:p>
            <a:pPr marL="400050" indent="-400050">
              <a:buFont typeface="+mj-lt"/>
              <a:buAutoNum type="romanLcPeriod"/>
            </a:pPr>
            <a:r>
              <a:rPr lang="en-IN" sz="1700" dirty="0"/>
              <a:t>KYC requirements of PMLA Rules relating to identification of UBOs keeping in view the materiality tests of 25% in case of corporate shareholder and 15% in case of others such as Partnership Firm, Trust &amp; unincorporated Association of Persons</a:t>
            </a:r>
          </a:p>
          <a:p>
            <a:pPr marL="400050" indent="-400050">
              <a:buFont typeface="+mj-lt"/>
              <a:buAutoNum type="romanLcPeriod"/>
            </a:pPr>
            <a:endParaRPr lang="en-IN" sz="1700" dirty="0"/>
          </a:p>
          <a:p>
            <a:pPr marL="400050" indent="-400050">
              <a:buFont typeface="+mj-lt"/>
              <a:buAutoNum type="romanLcPeriod"/>
            </a:pPr>
            <a:r>
              <a:rPr lang="en-IN" sz="1700" dirty="0"/>
              <a:t>FPI Regulations of SEBI relating to clubbing of investment limit of FPIs having common ownership of more than 50% of corpus of the FPI or based on common control of the FPI where more than one FPI is controlled by a common Investment Manager</a:t>
            </a:r>
          </a:p>
          <a:p>
            <a:pPr marL="400050" indent="-400050">
              <a:buFont typeface="+mj-lt"/>
              <a:buAutoNum type="romanLcPeriod"/>
            </a:pPr>
            <a:endParaRPr lang="en-IN" sz="1700" dirty="0"/>
          </a:p>
          <a:p>
            <a:pPr marL="400050" indent="-400050">
              <a:buFont typeface="+mj-lt"/>
              <a:buAutoNum type="romanLcPeriod"/>
            </a:pPr>
            <a:r>
              <a:rPr lang="en-IN" sz="1700" dirty="0"/>
              <a:t>Effect and implication of SEBI Circular dt. 10.04.2018 for implementing KYC norms as modified by its subsequent Circular dt. 13.12.2018</a:t>
            </a:r>
          </a:p>
          <a:p>
            <a:pPr marL="400050" indent="-400050">
              <a:buFont typeface="+mj-lt"/>
              <a:buAutoNum type="romanLcPeriod"/>
            </a:pPr>
            <a:endParaRPr lang="en-IN" sz="1700" dirty="0"/>
          </a:p>
          <a:p>
            <a:pPr marL="400050" indent="-400050">
              <a:buFont typeface="+mj-lt"/>
              <a:buAutoNum type="romanLcPeriod"/>
            </a:pPr>
            <a:r>
              <a:rPr lang="en-IN" sz="1700" dirty="0"/>
              <a:t>In the instant case, whether, on a co-joint reading of all of the above applicable provisions, there is an actual breach of the maximum shareholding that can be held by FPI and NRIs/OCIs in the listed Indian company, by way of an opaque multi-level structure (i) which does not fall within the 25% / 15% materiality limits (thereby not necessitating disclosure of the UBO being NRI/OCI) (ii) which does not violate the 25% / 50% SEBI norms for contribution by NRIs/OCIs in an FPI, and (iii) yet be appointed as Investment Manager by way of non-investing FPI which is permitted to have control of FPI?</a:t>
            </a:r>
            <a:endParaRPr lang="en-US" sz="1700" dirty="0"/>
          </a:p>
        </p:txBody>
      </p:sp>
      <p:sp>
        <p:nvSpPr>
          <p:cNvPr id="5" name="Slide Number Placeholder 4">
            <a:extLst>
              <a:ext uri="{FF2B5EF4-FFF2-40B4-BE49-F238E27FC236}">
                <a16:creationId xmlns:a16="http://schemas.microsoft.com/office/drawing/2014/main" id="{808A347F-1146-4F0A-AE88-C4151B227607}"/>
              </a:ext>
            </a:extLst>
          </p:cNvPr>
          <p:cNvSpPr>
            <a:spLocks noGrp="1"/>
          </p:cNvSpPr>
          <p:nvPr>
            <p:ph type="sldNum" sz="quarter" idx="12"/>
          </p:nvPr>
        </p:nvSpPr>
        <p:spPr/>
        <p:txBody>
          <a:bodyPr/>
          <a:lstStyle/>
          <a:p>
            <a:fld id="{43D32433-3E3D-4177-97A5-E30E6380AC8C}" type="slidenum">
              <a:rPr lang="en-US" smtClean="0"/>
              <a:t>90</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4474227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540" y="724039"/>
            <a:ext cx="10515600" cy="5632311"/>
          </a:xfrm>
          <a:prstGeom prst="rect">
            <a:avLst/>
          </a:prstGeom>
          <a:noFill/>
        </p:spPr>
        <p:txBody>
          <a:bodyPr wrap="square" rtlCol="0">
            <a:spAutoFit/>
          </a:bodyPr>
          <a:lstStyle/>
          <a:p>
            <a:endParaRPr lang="en-IN" b="1" dirty="0"/>
          </a:p>
          <a:p>
            <a:pPr marL="400050" indent="-400050">
              <a:buFont typeface="+mj-lt"/>
              <a:buAutoNum type="romanLcPeriod"/>
            </a:pPr>
            <a:r>
              <a:rPr lang="en-IN" b="1" dirty="0"/>
              <a:t>Historical Background of SEBI provisions</a:t>
            </a:r>
          </a:p>
          <a:p>
            <a:pPr marL="352425"/>
            <a:endParaRPr lang="en-IN" dirty="0"/>
          </a:p>
          <a:p>
            <a:pPr marL="352425"/>
            <a:r>
              <a:rPr lang="en-US" dirty="0"/>
              <a:t>SEBI  (Foreign  Portfolio  Investors)  Regulations,  2014  (“FPI  Regulations”)  were notified in the year 2014  vide notification dated 07.01.2014. In order to review the same and the issues arising out of the SEBI Circular dated 10.04.2018 on KYC requirements for FPIs which had generated widespread discussions and debate, a SEBI  Working  Group  (“Group”)  on  Re-drafting  of  FPI  Regulations  under  the chairmanship  of  Shri  H  R  Khan  was  formed  by  SEBI  in  March  2018. </a:t>
            </a:r>
          </a:p>
          <a:p>
            <a:pPr marL="352425"/>
            <a:endParaRPr lang="en-US" dirty="0"/>
          </a:p>
          <a:p>
            <a:pPr marL="352425"/>
            <a:r>
              <a:rPr lang="en-US" dirty="0"/>
              <a:t>The  Group  gave interim recommendations with regard to the April 10 Circular under four sections relating to:</a:t>
            </a:r>
          </a:p>
          <a:p>
            <a:pPr marL="352425"/>
            <a:endParaRPr lang="en-US" dirty="0"/>
          </a:p>
          <a:p>
            <a:pPr marL="352425"/>
            <a:r>
              <a:rPr lang="en-US" dirty="0"/>
              <a:t>A.  Non-Resident Indians (NRIs)/ Overseas Citizens of India (OCIs)/ Resident Indians (RIs)</a:t>
            </a:r>
          </a:p>
          <a:p>
            <a:pPr marL="352425"/>
            <a:endParaRPr lang="en-US" dirty="0"/>
          </a:p>
          <a:p>
            <a:pPr marL="352425"/>
            <a:r>
              <a:rPr lang="en-US" dirty="0"/>
              <a:t>B.  Clubbing of Investment limit of FPIs</a:t>
            </a:r>
          </a:p>
          <a:p>
            <a:pPr marL="352425"/>
            <a:endParaRPr lang="en-US" dirty="0"/>
          </a:p>
          <a:p>
            <a:pPr marL="352425"/>
            <a:r>
              <a:rPr lang="en-US" dirty="0"/>
              <a:t>C.  Identification and verification of Beneficial Owners</a:t>
            </a:r>
          </a:p>
          <a:p>
            <a:pPr marL="352425"/>
            <a:endParaRPr lang="en-US" dirty="0"/>
          </a:p>
          <a:p>
            <a:pPr marL="352425"/>
            <a:r>
              <a:rPr lang="en-US" dirty="0"/>
              <a:t>D.  Other aspects </a:t>
            </a:r>
            <a:endParaRPr lang="en-IN" dirty="0"/>
          </a:p>
        </p:txBody>
      </p:sp>
      <p:sp>
        <p:nvSpPr>
          <p:cNvPr id="5" name="Slide Number Placeholder 4">
            <a:extLst>
              <a:ext uri="{FF2B5EF4-FFF2-40B4-BE49-F238E27FC236}">
                <a16:creationId xmlns:a16="http://schemas.microsoft.com/office/drawing/2014/main" id="{2D6A855D-8A0D-4647-9EDA-AEC0C3FB9369}"/>
              </a:ext>
            </a:extLst>
          </p:cNvPr>
          <p:cNvSpPr>
            <a:spLocks noGrp="1"/>
          </p:cNvSpPr>
          <p:nvPr>
            <p:ph type="sldNum" sz="quarter" idx="12"/>
          </p:nvPr>
        </p:nvSpPr>
        <p:spPr/>
        <p:txBody>
          <a:bodyPr/>
          <a:lstStyle/>
          <a:p>
            <a:fld id="{43D32433-3E3D-4177-97A5-E30E6380AC8C}" type="slidenum">
              <a:rPr lang="en-US" smtClean="0"/>
              <a:t>91</a:t>
            </a:fld>
            <a:endParaRPr lang="en-US" dirty="0"/>
          </a:p>
        </p:txBody>
      </p:sp>
      <p:sp>
        <p:nvSpPr>
          <p:cNvPr id="6" name="Rectangle 5"/>
          <p:cNvSpPr/>
          <p:nvPr/>
        </p:nvSpPr>
        <p:spPr>
          <a:xfrm>
            <a:off x="497540" y="354707"/>
            <a:ext cx="4481484" cy="400110"/>
          </a:xfrm>
          <a:prstGeom prst="rect">
            <a:avLst/>
          </a:prstGeom>
        </p:spPr>
        <p:txBody>
          <a:bodyPr wrap="square">
            <a:spAutoFit/>
          </a:bodyPr>
          <a:lstStyle/>
          <a:p>
            <a:r>
              <a:rPr lang="en-US" sz="2000" b="1" dirty="0"/>
              <a:t>CASE STUDY - 3</a:t>
            </a:r>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8504583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539" y="0"/>
            <a:ext cx="11341535" cy="6863417"/>
          </a:xfrm>
          <a:prstGeom prst="rect">
            <a:avLst/>
          </a:prstGeom>
          <a:noFill/>
        </p:spPr>
        <p:txBody>
          <a:bodyPr wrap="square" rtlCol="0">
            <a:spAutoFit/>
          </a:bodyPr>
          <a:lstStyle/>
          <a:p>
            <a:r>
              <a:rPr lang="en-US" sz="2000" b="1" dirty="0"/>
              <a:t>CASE STUDY - 3</a:t>
            </a:r>
            <a:endParaRPr lang="en-IN" sz="2000" b="1" dirty="0"/>
          </a:p>
          <a:p>
            <a:endParaRPr lang="en-IN" b="1" dirty="0"/>
          </a:p>
          <a:p>
            <a:r>
              <a:rPr lang="en-IN" b="1" dirty="0"/>
              <a:t>A</a:t>
            </a:r>
            <a:r>
              <a:rPr lang="en-IN" sz="1600" b="1" dirty="0"/>
              <a:t>.  NRIs/OCIs/RIs</a:t>
            </a:r>
          </a:p>
          <a:p>
            <a:pPr marL="273050"/>
            <a:r>
              <a:rPr lang="en-US" sz="1600" u="sng" dirty="0"/>
              <a:t>Regime prior to the April 10 Circular</a:t>
            </a:r>
            <a:r>
              <a:rPr lang="en-US" sz="1600" dirty="0"/>
              <a:t>: Entities owned by NRIs/ RIs could be registered as non-investing FPIs for the purpose of acting as an investment manager for other FPIs (i.e. investing FPIs).</a:t>
            </a:r>
          </a:p>
          <a:p>
            <a:pPr marL="273050"/>
            <a:r>
              <a:rPr lang="en-US" sz="1600" u="sng" dirty="0"/>
              <a:t>Condition imposed by the April 10 circular</a:t>
            </a:r>
            <a:r>
              <a:rPr lang="en-US" sz="1600" dirty="0"/>
              <a:t>:  The  April 10  circular clarifies that NRIs, OCIs and RIs cannot be beneficial owners (BOs) of investing FPIs. Since  NRIs and RIs are prohibited from becoming  FPIs  in  accordance  with  Regulations  4(a)  and  4(e)  of  the  SEBI  FPI Regulations,  the same should  also  not be permitted indirectly  by becoming BOs  of FPIs. </a:t>
            </a:r>
          </a:p>
          <a:p>
            <a:pPr marL="273050"/>
            <a:r>
              <a:rPr lang="en-US" sz="1600" u="sng" dirty="0"/>
              <a:t>Recommendation of the Group</a:t>
            </a:r>
            <a:r>
              <a:rPr lang="en-US" sz="1600" dirty="0"/>
              <a:t>: The Govt. had communicated to SEBI that the principle laid down in </a:t>
            </a:r>
          </a:p>
          <a:p>
            <a:pPr marL="273050"/>
            <a:r>
              <a:rPr lang="en-US" sz="1600" dirty="0"/>
              <a:t>Rule 9(3) of the PMLA Rules 2005 is for the purpose of customer due diligence and need  not  apply  mutatis mutandis  to determine the eligibility for of foreign investors as FPIs.</a:t>
            </a:r>
          </a:p>
          <a:p>
            <a:pPr marL="273050"/>
            <a:endParaRPr lang="en-US" sz="1600" dirty="0"/>
          </a:p>
          <a:p>
            <a:pPr marL="273050"/>
            <a:r>
              <a:rPr lang="en-US" sz="1600" dirty="0"/>
              <a:t>The Group therefore recommended that the BO criteria under PMLA may be made applicable only for the purpose of KYC and not as eligibility criteria for FPIs, including those having NRIs/OCIs/ RIs as their constituents. Accordingly,  the  Group considered  separate  set  of  norms  for  determining  the </a:t>
            </a:r>
          </a:p>
          <a:p>
            <a:pPr marL="273050"/>
            <a:r>
              <a:rPr lang="en-US" sz="1600" dirty="0"/>
              <a:t>eligibility conditions where NRIs/OCIs/RIs are constituents of FPIs as under:</a:t>
            </a:r>
          </a:p>
          <a:p>
            <a:pPr marL="273050"/>
            <a:r>
              <a:rPr lang="en-US" sz="1600" dirty="0"/>
              <a:t>i.    Single  NRI/ OCI/ RI  holding is  below  25%  of  the Assets Under Management (AUM) in the FPI</a:t>
            </a:r>
          </a:p>
          <a:p>
            <a:pPr marL="673100" indent="-400050">
              <a:buAutoNum type="romanLcPeriod" startAt="2"/>
            </a:pPr>
            <a:r>
              <a:rPr lang="en-US" sz="1600" dirty="0"/>
              <a:t>Aggregate NRI/ OCI/ RI holdings  is  below  50% of AUM in the FPI</a:t>
            </a:r>
          </a:p>
          <a:p>
            <a:pPr marL="673100" indent="-400050">
              <a:buAutoNum type="romanLcPeriod" startAt="2"/>
            </a:pPr>
            <a:r>
              <a:rPr lang="en-US" sz="1600" dirty="0"/>
              <a:t>NRI/ OCI/ RI should not be in  Control of an FPI.</a:t>
            </a:r>
          </a:p>
          <a:p>
            <a:pPr marL="673100" indent="-400050">
              <a:buAutoNum type="romanLcPeriod" startAt="2"/>
            </a:pPr>
            <a:r>
              <a:rPr lang="en-US" sz="1600" dirty="0"/>
              <a:t>However,  there should be no restriction on NRIs / OCIs / RIs investment managers to be in control of the FPI provided any of the following conditions is satisfied:</a:t>
            </a:r>
          </a:p>
          <a:p>
            <a:pPr marL="722313"/>
            <a:r>
              <a:rPr lang="en-US" sz="1600" dirty="0"/>
              <a:t>a)  The investment manager entity  of the FPI is appropriately regulated in its home jurisdiction and registers itself with SEBI as a non-investing FPI, or</a:t>
            </a:r>
          </a:p>
          <a:p>
            <a:pPr marL="722313"/>
            <a:r>
              <a:rPr lang="en-US" sz="1600" dirty="0"/>
              <a:t>b)  The  investment  manager  is  incorporated  or  setup  under  Indian  laws   and appropriately registered with SEBI, or</a:t>
            </a:r>
          </a:p>
          <a:p>
            <a:pPr marL="722313"/>
            <a:r>
              <a:rPr lang="en-US" sz="1600" dirty="0"/>
              <a:t>c)  Where such FPIs are ‘offshore funds’ as approved by SEBI</a:t>
            </a:r>
            <a:endParaRPr lang="en-IN" sz="1600" dirty="0"/>
          </a:p>
        </p:txBody>
      </p:sp>
      <p:sp>
        <p:nvSpPr>
          <p:cNvPr id="5" name="Slide Number Placeholder 4">
            <a:extLst>
              <a:ext uri="{FF2B5EF4-FFF2-40B4-BE49-F238E27FC236}">
                <a16:creationId xmlns:a16="http://schemas.microsoft.com/office/drawing/2014/main" id="{2D6A855D-8A0D-4647-9EDA-AEC0C3FB9369}"/>
              </a:ext>
            </a:extLst>
          </p:cNvPr>
          <p:cNvSpPr>
            <a:spLocks noGrp="1"/>
          </p:cNvSpPr>
          <p:nvPr>
            <p:ph type="sldNum" sz="quarter" idx="12"/>
          </p:nvPr>
        </p:nvSpPr>
        <p:spPr>
          <a:xfrm>
            <a:off x="9448800" y="483715"/>
            <a:ext cx="2743200" cy="365125"/>
          </a:xfrm>
        </p:spPr>
        <p:txBody>
          <a:bodyPr/>
          <a:lstStyle/>
          <a:p>
            <a:fld id="{43D32433-3E3D-4177-97A5-E30E6380AC8C}" type="slidenum">
              <a:rPr lang="en-US"/>
              <a:t>92</a:t>
            </a:fld>
            <a:endParaRPr lang="en-US" dirty="0"/>
          </a:p>
        </p:txBody>
      </p:sp>
    </p:spTree>
    <p:extLst>
      <p:ext uri="{BB962C8B-B14F-4D97-AF65-F5344CB8AC3E}">
        <p14:creationId xmlns:p14="http://schemas.microsoft.com/office/powerpoint/2010/main" val="26052360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539" y="0"/>
            <a:ext cx="11341535" cy="6724918"/>
          </a:xfrm>
          <a:prstGeom prst="rect">
            <a:avLst/>
          </a:prstGeom>
          <a:noFill/>
        </p:spPr>
        <p:txBody>
          <a:bodyPr wrap="square" rtlCol="0">
            <a:spAutoFit/>
          </a:bodyPr>
          <a:lstStyle/>
          <a:p>
            <a:r>
              <a:rPr lang="en-IN" sz="2000" b="1" dirty="0"/>
              <a:t>CASE STUDY  - 3</a:t>
            </a:r>
          </a:p>
          <a:p>
            <a:endParaRPr lang="en-IN" b="1" dirty="0"/>
          </a:p>
          <a:p>
            <a:r>
              <a:rPr lang="en-IN" b="1" dirty="0"/>
              <a:t>B. </a:t>
            </a:r>
            <a:r>
              <a:rPr lang="en-US" b="1" dirty="0"/>
              <a:t>Clubbing  of  investment  limit  of  FPIs  having common ownership or control </a:t>
            </a:r>
            <a:endParaRPr lang="en-IN" b="1" dirty="0"/>
          </a:p>
          <a:p>
            <a:pPr marL="273050"/>
            <a:endParaRPr lang="en-US" u="sng" dirty="0"/>
          </a:p>
          <a:p>
            <a:pPr marL="273050"/>
            <a:r>
              <a:rPr lang="en-US" sz="1700" u="sng" dirty="0"/>
              <a:t>Regime prior to the April 10 Circular</a:t>
            </a:r>
            <a:r>
              <a:rPr lang="en-US" sz="1700" dirty="0"/>
              <a:t>: Clubbing of investment limit for FPIs was on the basis  of  common  ownership  or  control  of  more  than  50  percent,  as  mentioned  in Operational Guidelines for Designated Depository Participants.</a:t>
            </a:r>
          </a:p>
          <a:p>
            <a:pPr marL="273050"/>
            <a:endParaRPr lang="en-US" sz="1700" u="sng" dirty="0"/>
          </a:p>
          <a:p>
            <a:pPr marL="273050"/>
            <a:r>
              <a:rPr lang="en-US" sz="1700" u="sng" dirty="0"/>
              <a:t>Condition imposed by the April 10 circular</a:t>
            </a:r>
            <a:r>
              <a:rPr lang="en-US" sz="1700" dirty="0"/>
              <a:t>:  As per April 10  circular, clubbing  of  investment  limit  for  FPIs  is  on  the  basis  of  Beneficial Ownership  (as  per  PMLA  Rules)  of  FPIs.  This  effectively  means  that  the  current clubbing provisions will also be applicable where  BOs are identified on the basis of Control.</a:t>
            </a:r>
          </a:p>
          <a:p>
            <a:pPr marL="273050"/>
            <a:endParaRPr lang="en-US" sz="1700" u="sng" dirty="0"/>
          </a:p>
          <a:p>
            <a:pPr marL="273050"/>
            <a:r>
              <a:rPr lang="en-US" sz="1700" u="sng" dirty="0"/>
              <a:t>Recommendation of the Group</a:t>
            </a:r>
            <a:r>
              <a:rPr lang="en-US" sz="1700" dirty="0"/>
              <a:t>: As mentioned above, the BO criteria under PMLA may be made applicable only for the purpose of KYC and not for clubbing of investment limits.</a:t>
            </a:r>
          </a:p>
          <a:p>
            <a:pPr marL="273050"/>
            <a:endParaRPr lang="en-US" sz="1700" dirty="0"/>
          </a:p>
          <a:p>
            <a:pPr marL="273050"/>
            <a:r>
              <a:rPr lang="en-US" sz="1700" dirty="0"/>
              <a:t>Accordingly, Clubbing of investment limit for FPIs may be on the basis of common ownership i.e. all entities having direct or indirect common shareholding / beneficial interest, of more than 50% OR based on common control.</a:t>
            </a:r>
          </a:p>
          <a:p>
            <a:pPr marL="273050"/>
            <a:endParaRPr lang="en-US" sz="1700" dirty="0"/>
          </a:p>
          <a:p>
            <a:pPr marL="273050"/>
            <a:r>
              <a:rPr lang="en-US" sz="1700" dirty="0"/>
              <a:t>However, Clubbing of investment limit of FPIs having common control  may not be applicable in any of the following cases where:</a:t>
            </a:r>
          </a:p>
          <a:p>
            <a:pPr marL="273050"/>
            <a:r>
              <a:rPr lang="en-US" sz="1700" dirty="0"/>
              <a:t>(i)  FPIs are appropriately regulated public retail funds or </a:t>
            </a:r>
          </a:p>
          <a:p>
            <a:pPr marL="273050"/>
            <a:r>
              <a:rPr lang="en-US" sz="1700" dirty="0"/>
              <a:t>(ii)  FPIs are appropriately regulated public retail funds majority owned by public retail fund on look through basis or</a:t>
            </a:r>
          </a:p>
          <a:p>
            <a:pPr marL="273050"/>
            <a:r>
              <a:rPr lang="en-US" sz="1700" dirty="0"/>
              <a:t>(iii)  FPIs are public retail funds  and investment managers (IMs) of such FPIs are appropriately regulated.</a:t>
            </a:r>
          </a:p>
        </p:txBody>
      </p:sp>
      <p:sp>
        <p:nvSpPr>
          <p:cNvPr id="5" name="Slide Number Placeholder 4">
            <a:extLst>
              <a:ext uri="{FF2B5EF4-FFF2-40B4-BE49-F238E27FC236}">
                <a16:creationId xmlns:a16="http://schemas.microsoft.com/office/drawing/2014/main" id="{2D6A855D-8A0D-4647-9EDA-AEC0C3FB9369}"/>
              </a:ext>
            </a:extLst>
          </p:cNvPr>
          <p:cNvSpPr>
            <a:spLocks noGrp="1"/>
          </p:cNvSpPr>
          <p:nvPr>
            <p:ph type="sldNum" sz="quarter" idx="12"/>
          </p:nvPr>
        </p:nvSpPr>
        <p:spPr>
          <a:xfrm>
            <a:off x="9347200" y="628858"/>
            <a:ext cx="2743200" cy="365125"/>
          </a:xfrm>
        </p:spPr>
        <p:txBody>
          <a:bodyPr/>
          <a:lstStyle/>
          <a:p>
            <a:fld id="{43D32433-3E3D-4177-97A5-E30E6380AC8C}" type="slidenum">
              <a:rPr lang="en-US" smtClean="0"/>
              <a:t>93</a:t>
            </a:fld>
            <a:endParaRPr lang="en-US" dirty="0"/>
          </a:p>
        </p:txBody>
      </p:sp>
    </p:spTree>
    <p:extLst>
      <p:ext uri="{BB962C8B-B14F-4D97-AF65-F5344CB8AC3E}">
        <p14:creationId xmlns:p14="http://schemas.microsoft.com/office/powerpoint/2010/main" val="31628767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776" y="363070"/>
            <a:ext cx="10515600" cy="5386090"/>
          </a:xfrm>
          <a:prstGeom prst="rect">
            <a:avLst/>
          </a:prstGeom>
          <a:noFill/>
        </p:spPr>
        <p:txBody>
          <a:bodyPr wrap="square" rtlCol="0">
            <a:spAutoFit/>
          </a:bodyPr>
          <a:lstStyle/>
          <a:p>
            <a:r>
              <a:rPr lang="en-IN" sz="2000" b="1" dirty="0"/>
              <a:t>CASE STUDY  - 3 - SOLUTION</a:t>
            </a:r>
          </a:p>
          <a:p>
            <a:endParaRPr lang="en-IN" b="1" dirty="0"/>
          </a:p>
          <a:p>
            <a:r>
              <a:rPr lang="en-IN" b="1" dirty="0"/>
              <a:t>In case the investment by the Individual Bermuda funds is less than 25%/15% in Mauritius Fund</a:t>
            </a:r>
          </a:p>
          <a:p>
            <a:endParaRPr lang="en-IN" b="1" dirty="0"/>
          </a:p>
          <a:p>
            <a:pPr marL="400050" indent="-400050">
              <a:buFont typeface="+mj-lt"/>
              <a:buAutoNum type="romanLcPeriod"/>
            </a:pPr>
            <a:r>
              <a:rPr lang="en-IN" b="1" dirty="0"/>
              <a:t>KYC requirements under PMLA</a:t>
            </a:r>
          </a:p>
          <a:p>
            <a:pPr marL="285750" indent="-285750">
              <a:buFont typeface="Arial" panose="020B0604020202020204" pitchFamily="34" charset="0"/>
              <a:buChar char="•"/>
            </a:pPr>
            <a:r>
              <a:rPr lang="en-IN" dirty="0"/>
              <a:t>The materiality threshold is 1</a:t>
            </a:r>
            <a:r>
              <a:rPr lang="en-IN" baseline="30000" dirty="0"/>
              <a:t>st</a:t>
            </a:r>
            <a:r>
              <a:rPr lang="en-IN" dirty="0"/>
              <a:t> required to be applied at the FPI level i.e. Mauritius Fund level. </a:t>
            </a:r>
          </a:p>
          <a:p>
            <a:pPr marL="285750" indent="-285750">
              <a:buFont typeface="Arial" panose="020B0604020202020204" pitchFamily="34" charset="0"/>
              <a:buChar char="•"/>
            </a:pPr>
            <a:r>
              <a:rPr lang="en-IN" dirty="0"/>
              <a:t>If investment by the individual Bermuda fund structure in a single FPI is less than the threshold limit of 25% /15% then there is no need for further KYC of the investors in the FPI.</a:t>
            </a:r>
          </a:p>
          <a:p>
            <a:endParaRPr lang="en-IN" dirty="0"/>
          </a:p>
          <a:p>
            <a:pPr marL="400050" indent="-400050">
              <a:buAutoNum type="romanLcPeriod" startAt="2"/>
            </a:pPr>
            <a:r>
              <a:rPr lang="en-IN" b="1" dirty="0"/>
              <a:t>Investment limit compliance as per NDI rules</a:t>
            </a:r>
          </a:p>
          <a:p>
            <a:endParaRPr lang="en-IN" b="1" dirty="0"/>
          </a:p>
          <a:p>
            <a:pPr marL="285750" indent="-285750">
              <a:buFont typeface="Arial" panose="020B0604020202020204" pitchFamily="34" charset="0"/>
              <a:buChar char="•"/>
            </a:pPr>
            <a:r>
              <a:rPr lang="en-IN" dirty="0"/>
              <a:t>The FPIs are controlled by different independent managers, therefore there is no common control. If there is common ownership of more than 50% of the corpus of the FPI, then clubbing of the investment limit for FPIs will be applicable for determining the investment limit of 10% in listed companies by FPIs. </a:t>
            </a:r>
          </a:p>
          <a:p>
            <a:endParaRPr lang="en-IN" dirty="0"/>
          </a:p>
          <a:p>
            <a:endParaRPr lang="en-IN" b="1" dirty="0"/>
          </a:p>
          <a:p>
            <a:r>
              <a:rPr lang="en-IN" dirty="0"/>
              <a:t> </a:t>
            </a:r>
            <a:endParaRPr lang="en-US" dirty="0"/>
          </a:p>
        </p:txBody>
      </p:sp>
      <p:sp>
        <p:nvSpPr>
          <p:cNvPr id="5" name="Slide Number Placeholder 4">
            <a:extLst>
              <a:ext uri="{FF2B5EF4-FFF2-40B4-BE49-F238E27FC236}">
                <a16:creationId xmlns:a16="http://schemas.microsoft.com/office/drawing/2014/main" id="{808A347F-1146-4F0A-AE88-C4151B227607}"/>
              </a:ext>
            </a:extLst>
          </p:cNvPr>
          <p:cNvSpPr>
            <a:spLocks noGrp="1"/>
          </p:cNvSpPr>
          <p:nvPr>
            <p:ph type="sldNum" sz="quarter" idx="12"/>
          </p:nvPr>
        </p:nvSpPr>
        <p:spPr/>
        <p:txBody>
          <a:bodyPr/>
          <a:lstStyle/>
          <a:p>
            <a:fld id="{43D32433-3E3D-4177-97A5-E30E6380AC8C}" type="slidenum">
              <a:rPr lang="en-US" smtClean="0"/>
              <a:t>94</a:t>
            </a:fld>
            <a:endParaRPr lang="en-US" dirty="0"/>
          </a:p>
        </p:txBody>
      </p:sp>
      <p:sp>
        <p:nvSpPr>
          <p:cNvPr id="6"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7"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28118947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968" y="0"/>
            <a:ext cx="10980951" cy="6955750"/>
          </a:xfrm>
          <a:prstGeom prst="rect">
            <a:avLst/>
          </a:prstGeom>
          <a:noFill/>
        </p:spPr>
        <p:txBody>
          <a:bodyPr wrap="square" rtlCol="0">
            <a:spAutoFit/>
          </a:bodyPr>
          <a:lstStyle/>
          <a:p>
            <a:r>
              <a:rPr lang="en-IN" sz="2000" b="1" dirty="0"/>
              <a:t>CASE STUDY  - 3 - SOLUTION</a:t>
            </a:r>
          </a:p>
          <a:p>
            <a:endParaRPr lang="en-IN" b="1" dirty="0"/>
          </a:p>
          <a:p>
            <a:r>
              <a:rPr lang="en-IN" sz="1700" b="1" dirty="0"/>
              <a:t>In case the investment by the Individual Bermuda funds is more than 25/15% in Mauritius Fund</a:t>
            </a:r>
          </a:p>
          <a:p>
            <a:pPr marL="400050" indent="-400050">
              <a:buFont typeface="+mj-lt"/>
              <a:buAutoNum type="romanLcPeriod"/>
            </a:pPr>
            <a:r>
              <a:rPr lang="en-IN" sz="1700" b="1" dirty="0"/>
              <a:t>KYC requirements under PMLA</a:t>
            </a:r>
          </a:p>
          <a:p>
            <a:pPr marL="285750" indent="-285750">
              <a:buFont typeface="Arial" panose="020B0604020202020204" pitchFamily="34" charset="0"/>
              <a:buChar char="•"/>
            </a:pPr>
            <a:r>
              <a:rPr lang="en-US" sz="1700" dirty="0"/>
              <a:t>The materiality threshold is 1st required to be applied at the FPI level. If investment by the individual Bermuda Fund structures  in a single FPI is more than the threshold limit, KYC requirement of BO of Bermuda Fund will be required. </a:t>
            </a:r>
          </a:p>
          <a:p>
            <a:pPr marL="285750" indent="-285750">
              <a:buFont typeface="Arial" panose="020B0604020202020204" pitchFamily="34" charset="0"/>
              <a:buChar char="•"/>
            </a:pPr>
            <a:r>
              <a:rPr lang="en-IN" sz="1700" dirty="0"/>
              <a:t>Since XYZ Pte Ltd. holds 100% of Bermuda Funds, it will be identified as the BO of the Bermuda Funds as it holding in Bermuda Funds exceeds the materiality threshold of 25%</a:t>
            </a:r>
          </a:p>
          <a:p>
            <a:pPr marL="285750" indent="-285750">
              <a:buFont typeface="Arial" panose="020B0604020202020204" pitchFamily="34" charset="0"/>
              <a:buChar char="•"/>
            </a:pPr>
            <a:r>
              <a:rPr lang="en-IN" sz="1700" dirty="0"/>
              <a:t>The final level BO’s shall be the natural persons who are NRIs holding more than 25% shares of XYZ Pte Ltd.</a:t>
            </a:r>
          </a:p>
          <a:p>
            <a:pPr marL="285750" indent="-285750">
              <a:buFont typeface="Arial" panose="020B0604020202020204" pitchFamily="34" charset="0"/>
              <a:buChar char="•"/>
            </a:pPr>
            <a:r>
              <a:rPr lang="en-IN" sz="1700" dirty="0"/>
              <a:t>Thus, on doing the KYC if it is realised that the NRIs due to the indirect route have invested more than the permissible limit of 5% in listed companies and have exceeded the NRI investment limit in the FPI of 25% of the AUM by a single NRI, the structure will be non-compliant under PMLA Rules as well as SEBI regulations for investment by FPIs &amp; NRIs in Indian listed shares, unless the PIO is not an OCI card holder</a:t>
            </a:r>
          </a:p>
          <a:p>
            <a:pPr marL="285750" indent="-285750">
              <a:buFont typeface="Arial" panose="020B0604020202020204" pitchFamily="34" charset="0"/>
              <a:buChar char="•"/>
            </a:pPr>
            <a:r>
              <a:rPr lang="en-IN" sz="1700" dirty="0"/>
              <a:t>Although the FPIs are controlled by different independent managers (i.e.  there is no common control and / or ownership &gt;50% not triggering clubbing of the investment limit for FPIs), the structure would not be SEBI compliant if clubbing provisions are applied to the BOs identified as per PMLA Rules as sought by SEBI’s earlier Circular of 10.04.2018 before it issued subsequent Circular dt. 13.12.2018.</a:t>
            </a:r>
          </a:p>
          <a:p>
            <a:pPr marL="285750" indent="-285750">
              <a:buFont typeface="Arial" panose="020B0604020202020204" pitchFamily="34" charset="0"/>
              <a:buChar char="•"/>
            </a:pPr>
            <a:r>
              <a:rPr lang="en-US" sz="1700" dirty="0"/>
              <a:t>As per Circular dt. 13.12.2018, SEBI decided that BO criteria in PMLA Rules, 2005 should be made applicable for the purpose of KYC only and not for clubbing of investments of FPIs. Accordingly, so far as clubbing of investment limits for FPIs is concerned, it will  be  on  the  basis  of  common ownership  of  more  than  50%  or  based  on  common  control of the FPI and not of the intermediate BOs and / or ultimate BOs who are natural persons.</a:t>
            </a:r>
          </a:p>
        </p:txBody>
      </p:sp>
      <p:sp>
        <p:nvSpPr>
          <p:cNvPr id="5" name="Slide Number Placeholder 4">
            <a:extLst>
              <a:ext uri="{FF2B5EF4-FFF2-40B4-BE49-F238E27FC236}">
                <a16:creationId xmlns:a16="http://schemas.microsoft.com/office/drawing/2014/main" id="{3361250E-ABD0-4179-A942-C56A95154669}"/>
              </a:ext>
            </a:extLst>
          </p:cNvPr>
          <p:cNvSpPr>
            <a:spLocks noGrp="1"/>
          </p:cNvSpPr>
          <p:nvPr>
            <p:ph type="sldNum" sz="quarter" idx="12"/>
          </p:nvPr>
        </p:nvSpPr>
        <p:spPr/>
        <p:txBody>
          <a:bodyPr/>
          <a:lstStyle/>
          <a:p>
            <a:fld id="{43D32433-3E3D-4177-97A5-E30E6380AC8C}" type="slidenum">
              <a:rPr lang="en-US" smtClean="0"/>
              <a:t>95</a:t>
            </a:fld>
            <a:endParaRPr lang="en-US" dirty="0"/>
          </a:p>
        </p:txBody>
      </p:sp>
    </p:spTree>
    <p:extLst>
      <p:ext uri="{BB962C8B-B14F-4D97-AF65-F5344CB8AC3E}">
        <p14:creationId xmlns:p14="http://schemas.microsoft.com/office/powerpoint/2010/main" val="35649223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Returning Indian</a:t>
            </a:r>
          </a:p>
        </p:txBody>
      </p:sp>
      <p:sp>
        <p:nvSpPr>
          <p:cNvPr id="3" name="Content Placeholder 2"/>
          <p:cNvSpPr>
            <a:spLocks noGrp="1"/>
          </p:cNvSpPr>
          <p:nvPr>
            <p:ph idx="1"/>
          </p:nvPr>
        </p:nvSpPr>
        <p:spPr>
          <a:xfrm>
            <a:off x="1080655" y="2017713"/>
            <a:ext cx="9434945" cy="4114800"/>
          </a:xfrm>
        </p:spPr>
        <p:txBody>
          <a:bodyPr/>
          <a:lstStyle/>
          <a:p>
            <a:pPr>
              <a:buSzPct val="125000"/>
              <a:buFont typeface="Wingdings" panose="05000000000000000000" pitchFamily="2" charset="2"/>
              <a:buChar char="§"/>
            </a:pPr>
            <a:r>
              <a:rPr lang="en-US" sz="2000" dirty="0"/>
              <a:t>Holding approval for Assets outside India</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Repatriation of Foreign Exchange &amp; Currency</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RFC Bank Accounts</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Declaration on Import of Currencies</a:t>
            </a:r>
          </a:p>
          <a:p>
            <a:pPr>
              <a:buSzPct val="125000"/>
              <a:buFont typeface="Wingdings" panose="05000000000000000000" pitchFamily="2" charset="2"/>
              <a:buChar char="§"/>
            </a:pPr>
            <a:endParaRPr lang="en-US" sz="2000" dirty="0"/>
          </a:p>
          <a:p>
            <a:pPr>
              <a:buSzPct val="125000"/>
              <a:buFont typeface="Wingdings" panose="05000000000000000000" pitchFamily="2" charset="2"/>
              <a:buChar char="§"/>
            </a:pPr>
            <a:r>
              <a:rPr lang="en-US" sz="2000" dirty="0"/>
              <a:t>Surrender of Currencies to AD-Bank</a:t>
            </a:r>
          </a:p>
        </p:txBody>
      </p:sp>
      <p:sp>
        <p:nvSpPr>
          <p:cNvPr id="6" name="Slide Number Placeholder 5"/>
          <p:cNvSpPr>
            <a:spLocks noGrp="1"/>
          </p:cNvSpPr>
          <p:nvPr>
            <p:ph type="sldNum" sz="quarter" idx="12"/>
          </p:nvPr>
        </p:nvSpPr>
        <p:spPr/>
        <p:txBody>
          <a:bodyPr/>
          <a:lstStyle/>
          <a:p>
            <a:fld id="{852A60BD-B4D8-453E-B1C6-B1E9A28BB584}" type="slidenum">
              <a:rPr lang="en-US" altLang="en-US" smtClean="0">
                <a:solidFill>
                  <a:schemeClr val="tx1"/>
                </a:solidFill>
              </a:rPr>
              <a:pPr/>
              <a:t>96</a:t>
            </a:fld>
            <a:endParaRPr lang="en-US" altLang="en-US" dirty="0">
              <a:solidFill>
                <a:schemeClr val="tx1"/>
              </a:solidFill>
            </a:endParaRPr>
          </a:p>
        </p:txBody>
      </p:sp>
    </p:spTree>
    <p:extLst>
      <p:ext uri="{BB962C8B-B14F-4D97-AF65-F5344CB8AC3E}">
        <p14:creationId xmlns:p14="http://schemas.microsoft.com/office/powerpoint/2010/main" val="28754283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Returning Indian</a:t>
            </a:r>
          </a:p>
        </p:txBody>
      </p:sp>
      <p:sp>
        <p:nvSpPr>
          <p:cNvPr id="3" name="Content Placeholder 2"/>
          <p:cNvSpPr>
            <a:spLocks noGrp="1"/>
          </p:cNvSpPr>
          <p:nvPr>
            <p:ph idx="1"/>
          </p:nvPr>
        </p:nvSpPr>
        <p:spPr>
          <a:xfrm>
            <a:off x="858983" y="2017713"/>
            <a:ext cx="9656618" cy="4114800"/>
          </a:xfrm>
        </p:spPr>
        <p:txBody>
          <a:bodyPr/>
          <a:lstStyle/>
          <a:p>
            <a:pPr>
              <a:buSzPct val="125000"/>
              <a:buFont typeface="Wingdings" panose="05000000000000000000" pitchFamily="2" charset="2"/>
              <a:buChar char="§"/>
            </a:pPr>
            <a:r>
              <a:rPr lang="en-US" sz="1600" dirty="0"/>
              <a:t>General Rule</a:t>
            </a:r>
          </a:p>
          <a:p>
            <a:pPr>
              <a:buSzPct val="125000"/>
              <a:buFont typeface="Wingdings" panose="05000000000000000000" pitchFamily="2" charset="2"/>
              <a:buChar char="§"/>
            </a:pPr>
            <a:endParaRPr lang="en-US" sz="1600" dirty="0"/>
          </a:p>
          <a:p>
            <a:pPr>
              <a:buSzPct val="125000"/>
              <a:buFont typeface="Wingdings" panose="05000000000000000000" pitchFamily="2" charset="2"/>
              <a:buChar char="§"/>
            </a:pPr>
            <a:r>
              <a:rPr lang="en-US" sz="1600" dirty="0"/>
              <a:t>Exception under Section 6(4) </a:t>
            </a:r>
          </a:p>
          <a:p>
            <a:pPr>
              <a:buSzPct val="125000"/>
              <a:buFont typeface="Wingdings" panose="05000000000000000000" pitchFamily="2" charset="2"/>
              <a:buChar char="§"/>
            </a:pPr>
            <a:endParaRPr lang="en-US" sz="1600" dirty="0"/>
          </a:p>
          <a:p>
            <a:pPr>
              <a:buSzPct val="125000"/>
              <a:buFont typeface="Wingdings" panose="05000000000000000000" pitchFamily="2" charset="2"/>
              <a:buChar char="§"/>
            </a:pPr>
            <a:r>
              <a:rPr lang="en-US" sz="1600" dirty="0"/>
              <a:t>Repatriation, Realisation &amp; Surrender of Foreign Currency – Section 8 &amp; Ntf. 9(R)</a:t>
            </a:r>
          </a:p>
          <a:p>
            <a:pPr>
              <a:buSzPct val="125000"/>
              <a:buFont typeface="Wingdings" panose="05000000000000000000" pitchFamily="2" charset="2"/>
              <a:buChar char="§"/>
            </a:pPr>
            <a:endParaRPr lang="en-US" sz="1600" dirty="0"/>
          </a:p>
          <a:p>
            <a:pPr>
              <a:buSzPct val="125000"/>
              <a:buFont typeface="Wingdings" panose="05000000000000000000" pitchFamily="2" charset="2"/>
              <a:buChar char="§"/>
            </a:pPr>
            <a:r>
              <a:rPr lang="en-US" sz="1600" dirty="0"/>
              <a:t>Exemption from Repatriation, Realisation &amp; Surrender of Foreign Currency – Section 9 &amp; Ntf. 11(R)</a:t>
            </a:r>
          </a:p>
        </p:txBody>
      </p:sp>
      <p:sp>
        <p:nvSpPr>
          <p:cNvPr id="6" name="Slide Number Placeholder 5"/>
          <p:cNvSpPr>
            <a:spLocks noGrp="1"/>
          </p:cNvSpPr>
          <p:nvPr>
            <p:ph type="sldNum" sz="quarter" idx="12"/>
          </p:nvPr>
        </p:nvSpPr>
        <p:spPr/>
        <p:txBody>
          <a:bodyPr/>
          <a:lstStyle/>
          <a:p>
            <a:pPr>
              <a:defRPr/>
            </a:pPr>
            <a:fld id="{852A60BD-B4D8-453E-B1C6-B1E9A28BB584}" type="slidenum">
              <a:rPr lang="en-US" altLang="en-US"/>
              <a:pPr>
                <a:defRPr/>
              </a:pPr>
              <a:t>97</a:t>
            </a:fld>
            <a:endParaRPr lang="en-US" alt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3793452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Returning Indian</a:t>
            </a:r>
          </a:p>
        </p:txBody>
      </p:sp>
      <p:sp>
        <p:nvSpPr>
          <p:cNvPr id="3" name="Content Placeholder 2"/>
          <p:cNvSpPr>
            <a:spLocks noGrp="1"/>
          </p:cNvSpPr>
          <p:nvPr>
            <p:ph idx="1"/>
          </p:nvPr>
        </p:nvSpPr>
        <p:spPr>
          <a:xfrm>
            <a:off x="378335" y="1152983"/>
            <a:ext cx="11125200" cy="4604760"/>
          </a:xfrm>
        </p:spPr>
        <p:txBody>
          <a:bodyPr>
            <a:normAutofit fontScale="92500" lnSpcReduction="10000"/>
          </a:bodyPr>
          <a:lstStyle/>
          <a:p>
            <a:pPr>
              <a:buSzPct val="125000"/>
              <a:buFont typeface="Wingdings" panose="05000000000000000000" pitchFamily="2" charset="2"/>
              <a:buChar char="§"/>
            </a:pPr>
            <a:r>
              <a:rPr lang="en-US" sz="1600" dirty="0"/>
              <a:t>Section 6(4) – An Exception to </a:t>
            </a:r>
            <a:r>
              <a:rPr lang="en-US" sz="1600" dirty="0" err="1"/>
              <a:t>Realisation</a:t>
            </a:r>
            <a:r>
              <a:rPr lang="en-US" sz="1600" dirty="0"/>
              <a:t>, Repatriation and Surrender</a:t>
            </a:r>
          </a:p>
          <a:p>
            <a:pPr marL="623888" indent="-263525">
              <a:buSzPct val="75000"/>
              <a:buFont typeface="Wingdings" panose="05000000000000000000" pitchFamily="2" charset="2"/>
              <a:buChar char="Ø"/>
            </a:pPr>
            <a:r>
              <a:rPr lang="en-US" sz="1600" dirty="0"/>
              <a:t>Section 6(4) of FEMA: A person resident in India may hold, own, transfer or invest in foreign currency, foreign security or any immovable property situated outside India if such currency, security or property was acquired, held or owned by such person when he was resident outside India or inherited from a person who was resident outside India</a:t>
            </a:r>
          </a:p>
          <a:p>
            <a:pPr>
              <a:buSzPct val="125000"/>
              <a:buFont typeface="Wingdings" panose="05000000000000000000" pitchFamily="2" charset="2"/>
              <a:buChar char="§"/>
            </a:pPr>
            <a:r>
              <a:rPr lang="en-US" sz="1600" dirty="0"/>
              <a:t>A.P. (DIR Series) Circular No. 90 dated 9-1-2014 clarifies that Section 6(4) covers the following transactions:</a:t>
            </a:r>
          </a:p>
          <a:p>
            <a:pPr marL="760413" indent="-400050">
              <a:buSzPct val="100000"/>
              <a:buFont typeface="+mj-lt"/>
              <a:buAutoNum type="romanLcPeriod"/>
            </a:pPr>
            <a:r>
              <a:rPr lang="en-US" sz="1600" dirty="0"/>
              <a:t>Foreign currency accounts opened and maintained by such a person when he was resident outside India;</a:t>
            </a:r>
          </a:p>
          <a:p>
            <a:pPr marL="760413" indent="-400050">
              <a:buSzPct val="100000"/>
              <a:buFont typeface="+mj-lt"/>
              <a:buAutoNum type="romanLcPeriod"/>
            </a:pPr>
            <a:r>
              <a:rPr lang="en-US" sz="1600" dirty="0"/>
              <a:t>Income earned through employment or business or vocation outside India taken up or commenced while such person was resident outside India, or from investments made while such person was resident outside India, or from gift or inheritance received while such a person was resident outside India;</a:t>
            </a:r>
          </a:p>
          <a:p>
            <a:pPr marL="760413" indent="-400050">
              <a:buSzPct val="100000"/>
              <a:buFont typeface="+mj-lt"/>
              <a:buAutoNum type="romanLcPeriod"/>
            </a:pPr>
            <a:r>
              <a:rPr lang="en-US" sz="1600" dirty="0"/>
              <a:t>Foreign exchange including any income arising therefrom, and conversion or replacement or accrual to the same, held outside India by a person resident in India acquired by way of inheritance from a person resident outside India.</a:t>
            </a:r>
          </a:p>
          <a:p>
            <a:pPr marL="760413" indent="-400050">
              <a:buSzPct val="100000"/>
              <a:buFont typeface="+mj-lt"/>
              <a:buAutoNum type="romanLcPeriod"/>
            </a:pPr>
            <a:r>
              <a:rPr lang="en-US" sz="1600" dirty="0"/>
              <a:t>A person resident in India may freely utilise all their eligible assets abroad as well as income on such assets or sale proceeds thereof received after their return to India for making any payments or to make any fresh investments abroad without approval of Reserve Bank, provided the cost of such investments and/ or any subsequent payments received therefor are met exclusively out of funds forming part of eligible assets held by them and the transaction is not in contravention to extant FEMA provisions.</a:t>
            </a:r>
          </a:p>
          <a:p>
            <a:pPr>
              <a:buSzPct val="125000"/>
              <a:buFont typeface="Wingdings" panose="05000000000000000000" pitchFamily="2" charset="2"/>
              <a:buChar char="§"/>
            </a:pPr>
            <a:endParaRPr lang="en-US" sz="1600" dirty="0"/>
          </a:p>
        </p:txBody>
      </p:sp>
      <p:sp>
        <p:nvSpPr>
          <p:cNvPr id="6" name="Slide Number Placeholder 5"/>
          <p:cNvSpPr>
            <a:spLocks noGrp="1"/>
          </p:cNvSpPr>
          <p:nvPr>
            <p:ph type="sldNum" sz="quarter" idx="12"/>
          </p:nvPr>
        </p:nvSpPr>
        <p:spPr/>
        <p:txBody>
          <a:bodyPr/>
          <a:lstStyle/>
          <a:p>
            <a:pPr>
              <a:defRPr/>
            </a:pPr>
            <a:fld id="{852A60BD-B4D8-453E-B1C6-B1E9A28BB584}" type="slidenum">
              <a:rPr lang="en-US" altLang="en-US"/>
              <a:pPr>
                <a:defRPr/>
              </a:pPr>
              <a:t>98</a:t>
            </a:fld>
            <a:endParaRPr lang="en-US" altLang="en-US" dirty="0"/>
          </a:p>
        </p:txBody>
      </p:sp>
      <p:sp>
        <p:nvSpPr>
          <p:cNvPr id="7"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8"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17970903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pPr eaLnBrk="1" hangingPunct="1"/>
            <a:r>
              <a:rPr lang="en-US" sz="3200" dirty="0"/>
              <a:t>POSER – Section 6(4) assets outside India</a:t>
            </a:r>
          </a:p>
        </p:txBody>
      </p:sp>
      <p:sp>
        <p:nvSpPr>
          <p:cNvPr id="8198" name="Rectangle 5"/>
          <p:cNvSpPr>
            <a:spLocks noGrp="1" noChangeArrowheads="1"/>
          </p:cNvSpPr>
          <p:nvPr>
            <p:ph idx="1"/>
          </p:nvPr>
        </p:nvSpPr>
        <p:spPr/>
        <p:txBody>
          <a:bodyPr/>
          <a:lstStyle/>
          <a:p>
            <a:endParaRPr lang="en-US" sz="1400" dirty="0"/>
          </a:p>
          <a:p>
            <a:pPr marL="0" indent="0">
              <a:buNone/>
            </a:pPr>
            <a:endParaRPr lang="en-US" sz="1400" dirty="0"/>
          </a:p>
        </p:txBody>
      </p:sp>
      <p:sp>
        <p:nvSpPr>
          <p:cNvPr id="8196" name="Slide Number Placeholder 5"/>
          <p:cNvSpPr>
            <a:spLocks noGrp="1"/>
          </p:cNvSpPr>
          <p:nvPr>
            <p:ph type="sldNum" sz="quarter" idx="12"/>
          </p:nvPr>
        </p:nvSpPr>
        <p:spPr/>
        <p:txBody>
          <a:bodyPr/>
          <a:lstStyle/>
          <a:p>
            <a:pPr>
              <a:defRPr/>
            </a:pPr>
            <a:fld id="{A99C179A-76A7-4B77-950C-279ADB174F97}" type="slidenum">
              <a:rPr lang="en-US" smtClean="0"/>
              <a:pPr>
                <a:defRPr/>
              </a:pPr>
              <a:t>99</a:t>
            </a:fld>
            <a:endParaRPr lang="en-US" dirty="0"/>
          </a:p>
        </p:txBody>
      </p:sp>
      <p:sp>
        <p:nvSpPr>
          <p:cNvPr id="7" name="Rectangle 3"/>
          <p:cNvSpPr txBox="1">
            <a:spLocks noChangeArrowheads="1"/>
          </p:cNvSpPr>
          <p:nvPr/>
        </p:nvSpPr>
        <p:spPr bwMode="auto">
          <a:xfrm>
            <a:off x="500581" y="1152983"/>
            <a:ext cx="11236035"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r>
              <a:rPr lang="en-US" altLang="en-US" sz="1600" kern="0" dirty="0"/>
              <a:t>POSER: Section 6(4) permits PRII to hold assets outside India which were acquired by him when he was PROI. It further provides that in case of inheritance from a person who was resident outside India, the deceased donor should have been non-resident at the time of death. But in a case where deceased donor is resident at the time of death, what happens to inheritance of such assets acquired outside India during the period the deceased was non-resident? </a:t>
            </a:r>
          </a:p>
          <a:p>
            <a:pPr eaLnBrk="1" hangingPunct="1"/>
            <a:endParaRPr lang="en-US" altLang="en-US" sz="1600" kern="0" dirty="0"/>
          </a:p>
          <a:p>
            <a:pPr eaLnBrk="1" hangingPunct="1"/>
            <a:r>
              <a:rPr lang="en-US" altLang="en-US" sz="1600" kern="0" dirty="0"/>
              <a:t>SOLUTION:</a:t>
            </a:r>
          </a:p>
          <a:p>
            <a:pPr marL="646113" indent="-285750" eaLnBrk="1" hangingPunct="1">
              <a:buFont typeface="Wingdings" panose="05000000000000000000" pitchFamily="2" charset="2"/>
              <a:buChar char="Ø"/>
            </a:pPr>
            <a:r>
              <a:rPr lang="en-US" altLang="en-US" sz="1600" kern="0" dirty="0"/>
              <a:t>Generally, Gift / Inheritance of an asset outside India from a PROI to PRII is freely permitted under Section 6(4). </a:t>
            </a:r>
          </a:p>
          <a:p>
            <a:pPr marL="646113" indent="-285750" eaLnBrk="1" hangingPunct="1">
              <a:buFont typeface="Wingdings" panose="05000000000000000000" pitchFamily="2" charset="2"/>
              <a:buChar char="Ø"/>
            </a:pPr>
            <a:r>
              <a:rPr lang="en-US" altLang="en-US" sz="1600" kern="0" dirty="0"/>
              <a:t>So far as inheritance of foreign immovable property from PRII is concerned, Rule 21(2)(i) of ODI Rules permits a PRII to acquire immovable property outside India by way of inheritance or gift or purchase  from a PRII who has acquired such property as per the foreign exchange provisions in force at the time of such acquisition.</a:t>
            </a:r>
          </a:p>
          <a:p>
            <a:pPr marL="646113" indent="-285750" eaLnBrk="1" hangingPunct="1">
              <a:buFont typeface="Wingdings" panose="05000000000000000000" pitchFamily="2" charset="2"/>
              <a:buChar char="Ø"/>
            </a:pPr>
            <a:r>
              <a:rPr lang="en-US" altLang="en-US" sz="1600" kern="0" dirty="0"/>
              <a:t>Similarly, Para 2(1) of Sch. III of ODI Rules permits PRII, without any limit, to acquire foreign securities by way of inheritance from a PRII who is holding such securities in accordance with the provisions of the Act or from a PROI.</a:t>
            </a:r>
          </a:p>
          <a:p>
            <a:pPr marL="646113" indent="-285750" eaLnBrk="1" hangingPunct="1">
              <a:buFont typeface="Wingdings" panose="05000000000000000000" pitchFamily="2" charset="2"/>
              <a:buChar char="Ø"/>
            </a:pPr>
            <a:r>
              <a:rPr lang="en-US" altLang="en-US" sz="1600" kern="0" dirty="0"/>
              <a:t>In the aforesaid situations, if the deceased PRII had acquired the foreign securities / immovable property when he was PROI (or by way of inheritance in accordance with FEMA), then on his demise while resident, the inheritance to his PRII-heirs will be in order. </a:t>
            </a:r>
          </a:p>
        </p:txBody>
      </p:sp>
      <p:sp>
        <p:nvSpPr>
          <p:cNvPr id="8" name="Date Placeholder 6"/>
          <p:cNvSpPr>
            <a:spLocks noGrp="1"/>
          </p:cNvSpPr>
          <p:nvPr>
            <p:ph type="dt" sz="half" idx="10"/>
          </p:nvPr>
        </p:nvSpPr>
        <p:spPr>
          <a:xfrm>
            <a:off x="378335" y="6448069"/>
            <a:ext cx="990599" cy="304799"/>
          </a:xfrm>
        </p:spPr>
        <p:txBody>
          <a:bodyPr/>
          <a:lstStyle/>
          <a:p>
            <a:pPr>
              <a:defRPr/>
            </a:pPr>
            <a:r>
              <a:rPr lang="en-US" dirty="0">
                <a:solidFill>
                  <a:schemeClr val="tx1"/>
                </a:solidFill>
              </a:rPr>
              <a:t>02-12-2022</a:t>
            </a:r>
          </a:p>
        </p:txBody>
      </p:sp>
      <p:sp>
        <p:nvSpPr>
          <p:cNvPr id="9" name="Footer Placeholder 8"/>
          <p:cNvSpPr>
            <a:spLocks noGrp="1"/>
          </p:cNvSpPr>
          <p:nvPr>
            <p:ph type="ftr" sz="quarter" idx="11"/>
          </p:nvPr>
        </p:nvSpPr>
        <p:spPr>
          <a:xfrm>
            <a:off x="4361776" y="6426085"/>
            <a:ext cx="3859795" cy="304801"/>
          </a:xfrm>
        </p:spPr>
        <p:txBody>
          <a:bodyPr/>
          <a:lstStyle/>
          <a:p>
            <a:pPr>
              <a:defRPr/>
            </a:pPr>
            <a:r>
              <a:rPr lang="en-US" sz="1200" dirty="0">
                <a:solidFill>
                  <a:schemeClr val="tx1"/>
                </a:solidFill>
              </a:rPr>
              <a:t>P. P. Shah &amp; Associates</a:t>
            </a:r>
          </a:p>
        </p:txBody>
      </p:sp>
    </p:spTree>
    <p:extLst>
      <p:ext uri="{BB962C8B-B14F-4D97-AF65-F5344CB8AC3E}">
        <p14:creationId xmlns:p14="http://schemas.microsoft.com/office/powerpoint/2010/main" val="4185148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6414</TotalTime>
  <Words>30667</Words>
  <Application>Microsoft Office PowerPoint</Application>
  <PresentationFormat>Widescreen</PresentationFormat>
  <Paragraphs>2239</Paragraphs>
  <Slides>144</Slides>
  <Notes>99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144</vt:i4>
      </vt:variant>
    </vt:vector>
  </HeadingPairs>
  <TitlesOfParts>
    <vt:vector size="156" baseType="lpstr">
      <vt:lpstr>Arial</vt:lpstr>
      <vt:lpstr>Arial</vt:lpstr>
      <vt:lpstr>Calibri</vt:lpstr>
      <vt:lpstr>Century Gothic</vt:lpstr>
      <vt:lpstr>Tahoma</vt:lpstr>
      <vt:lpstr>Times</vt:lpstr>
      <vt:lpstr>Times New Roman</vt:lpstr>
      <vt:lpstr>Wingdings</vt:lpstr>
      <vt:lpstr>Wingdings 3</vt:lpstr>
      <vt:lpstr>ZapfEllipt BT</vt:lpstr>
      <vt:lpstr>Ion</vt:lpstr>
      <vt:lpstr>Document</vt:lpstr>
      <vt:lpstr>The Chamber of Tax Consultants (3-Day Residential Refresher Conference on the Foreign Exchange Management Act 1999 and its Rules / Regulations with focus on practical aspects)  Issues and challenges surrounding Resident Individuals and  Non-Resident Indians / Overseas Citizens of India (including issues of Inheritance and Trust)</vt:lpstr>
      <vt:lpstr>Overview of the Paper &amp; structure</vt:lpstr>
      <vt:lpstr>Overview of the Paper &amp; structure (cont’d)</vt:lpstr>
      <vt:lpstr>Abbreviations</vt:lpstr>
      <vt:lpstr>Abbreviations (cont’d)</vt:lpstr>
      <vt:lpstr>History of FEMA</vt:lpstr>
      <vt:lpstr>Background of FEMA</vt:lpstr>
      <vt:lpstr>Important Provisions of FEMA </vt:lpstr>
      <vt:lpstr>Important Provisions of FEMA (cont’d)</vt:lpstr>
      <vt:lpstr>PowerPoint Presentation</vt:lpstr>
      <vt:lpstr>Fundamentals of FEMA</vt:lpstr>
      <vt:lpstr>FEMA Practice</vt:lpstr>
      <vt:lpstr>Important Definitions</vt:lpstr>
      <vt:lpstr>Capital Account Transaction - Sec 6</vt:lpstr>
      <vt:lpstr>Capital Account Transaction - Sec 6</vt:lpstr>
      <vt:lpstr>Capital Account Transaction - Sec 6</vt:lpstr>
      <vt:lpstr>Capital Account Transaction - Sec 6</vt:lpstr>
      <vt:lpstr>POSER - Guarantees</vt:lpstr>
      <vt:lpstr>POSER – ‘qua transaction’ or ‘qua person’</vt:lpstr>
      <vt:lpstr>POSER – ‘qua transaction’ or ‘qua person’ (cont’d)</vt:lpstr>
      <vt:lpstr>Current Account Transaction – Sec 5</vt:lpstr>
      <vt:lpstr>Current Account Transaction – Sec 5</vt:lpstr>
      <vt:lpstr>Schedule 1 – Current Account Transaction</vt:lpstr>
      <vt:lpstr>Schedule 2 – Current Account Transaction</vt:lpstr>
      <vt:lpstr>Schedule 2 – Current Account Transaction</vt:lpstr>
      <vt:lpstr>Schedule 3 - Current Account Transaction</vt:lpstr>
      <vt:lpstr>Schedule 3 - Current Account Transaction (cont’d)</vt:lpstr>
      <vt:lpstr>Schedule 3 - Current Account Transaction (cont’d)</vt:lpstr>
      <vt:lpstr>POSER – Exports</vt:lpstr>
      <vt:lpstr>POSER – Proprietary Export business</vt:lpstr>
      <vt:lpstr>POSER – Current Account Rules for Non-Resident</vt:lpstr>
      <vt:lpstr>POSER – Current Account Rules - Sch. II</vt:lpstr>
      <vt:lpstr>POSER – LRS &amp; Current Account Rules for Emigration</vt:lpstr>
      <vt:lpstr>POSER – LRS &amp; Current Account Rules for Emigration (cont’d)</vt:lpstr>
      <vt:lpstr>Person Resident in India (PRII) – Individual - Definition</vt:lpstr>
      <vt:lpstr>Residential Status – Other Person</vt:lpstr>
      <vt:lpstr>Definition of Resident – Sec 6 of I. T. Act</vt:lpstr>
      <vt:lpstr>PowerPoint Presentation</vt:lpstr>
      <vt:lpstr>POSER – Branch in India of Foreign Company</vt:lpstr>
      <vt:lpstr>POSER – Foreign Branch of Indian Company</vt:lpstr>
      <vt:lpstr>POSER – PRII leaving for employment</vt:lpstr>
      <vt:lpstr>PowerPoint Presentation</vt:lpstr>
      <vt:lpstr>PowerPoint Presentation</vt:lpstr>
      <vt:lpstr> CASE STUDY  - 1</vt:lpstr>
      <vt:lpstr> CASE STUDY  - 1 - Overview of Legal Provisions</vt:lpstr>
      <vt:lpstr>PowerPoint Presentation</vt:lpstr>
      <vt:lpstr>PowerPoint Presentation</vt:lpstr>
      <vt:lpstr>PowerPoint Presentation</vt:lpstr>
      <vt:lpstr>PowerPoint Presentation</vt:lpstr>
      <vt:lpstr>Other Important Definitions under FEMA</vt:lpstr>
      <vt:lpstr>PowerPoint Presentation</vt:lpstr>
      <vt:lpstr>Other Important Definitions under FEMA</vt:lpstr>
      <vt:lpstr>POSER – Status of PIO without OCI Card</vt:lpstr>
      <vt:lpstr>Important Concepts / Schemes under FEMA</vt:lpstr>
      <vt:lpstr>Important Concepts / Schemes  - Mechanism &amp; Monitoring of Transactions</vt:lpstr>
      <vt:lpstr>PowerPoint Presentation</vt:lpstr>
      <vt:lpstr>Important Concept / Schemes - Rule for Drawal of Foreign Exchange – Sec 4 &amp; 5</vt:lpstr>
      <vt:lpstr>Important Concept / Schemes - Liberalized Remittance Scheme (LRS)</vt:lpstr>
      <vt:lpstr>POSER – Change of Purpose for remittances under LRS</vt:lpstr>
      <vt:lpstr>POSER – Change of Purpose for remittances under LRS (cont’d)</vt:lpstr>
      <vt:lpstr>Emigrating Indian: A Non-Resident (PROI)</vt:lpstr>
      <vt:lpstr>Procedure: A Resident becoming Non-Resident</vt:lpstr>
      <vt:lpstr>Procedure: A Resident becoming Non-Resident - Steps to be taken in respect of Assets / Investments</vt:lpstr>
      <vt:lpstr>Procedure: A Resident becoming Non-Resident - Steps to be taken in respect of Assets / Investments</vt:lpstr>
      <vt:lpstr>Procedure: A Resident becoming Non-Resident - Steps to be taken in respect of Assets / Investments</vt:lpstr>
      <vt:lpstr>Procedure: A Resident becoming Non-Resident - Steps to be taken in respect of Business Ventures</vt:lpstr>
      <vt:lpstr>Procedure: A Resident becoming Non-Resident - Steps to be taken in respect of Business Ventures</vt:lpstr>
      <vt:lpstr>POSER – Remittance of Wealth</vt:lpstr>
      <vt:lpstr>Bank Accounts of Non-Resident</vt:lpstr>
      <vt:lpstr>Investment in India – Entry routes for Non-Resident</vt:lpstr>
      <vt:lpstr>Immovable Property in India – NDI Rules</vt:lpstr>
      <vt:lpstr>Immovable Property in India – NDI Rules</vt:lpstr>
      <vt:lpstr>FDI in Construction Sector</vt:lpstr>
      <vt:lpstr>FDI in Construction Sector – Permitted activities</vt:lpstr>
      <vt:lpstr>PowerPoint Presentation</vt:lpstr>
      <vt:lpstr>PowerPoint Presentation</vt:lpstr>
      <vt:lpstr>PowerPoint Presentation</vt:lpstr>
      <vt:lpstr>PowerPoint Presentation</vt:lpstr>
      <vt:lpstr>PowerPoint Presentation</vt:lpstr>
      <vt:lpstr>PowerPoint Presentation</vt:lpstr>
      <vt:lpstr>POSER – NRI/OCI acquiring Property from another NRI/OCI</vt:lpstr>
      <vt:lpstr>POSER – Interplay of Section 6(5) and NDI Rules</vt:lpstr>
      <vt:lpstr>POSER – Section 6(5) assets in India</vt:lpstr>
      <vt:lpstr>Portfolio Investment – Schedule II &amp; III of NDI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Returning Indian</vt:lpstr>
      <vt:lpstr>Returning Indian</vt:lpstr>
      <vt:lpstr>Returning Indian</vt:lpstr>
      <vt:lpstr>POSER – Section 6(4) assets outside India</vt:lpstr>
      <vt:lpstr>PowerPoint Presentation</vt:lpstr>
      <vt:lpstr>PowerPoint Presentation</vt:lpstr>
      <vt:lpstr>PowerPoint Presentation</vt:lpstr>
      <vt:lpstr>PowerPoint Presentation</vt:lpstr>
      <vt:lpstr>PowerPoint Presentation</vt:lpstr>
      <vt:lpstr>Foreign Exchange – Realisation,Repatriation, Surrender &amp; Exemption</vt:lpstr>
      <vt:lpstr>Foreign Exchange – Realisation,Repatriation, Surrender &amp; Exemption (cont’d)</vt:lpstr>
      <vt:lpstr>POSER – Repatriation of Income, Salary, etc.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Facilities for Resident Indians for overseas remittances / investment</vt:lpstr>
      <vt:lpstr>Facilities for Resident Indians for overseas remittances / investment (cont’d)</vt:lpstr>
      <vt:lpstr>POSER – Interplay of Section 6(4) and ODI Rules</vt:lpstr>
      <vt:lpstr>POSER – Gift / Inheritance by PRII</vt:lpstr>
      <vt:lpstr>POSER – PRII acquiring Foreign Property from PRII</vt:lpstr>
      <vt:lpstr>POSER – Gift of Immovable Property from PROI to PRII</vt:lpstr>
      <vt:lpstr>POSER – Gift of Foreign Securities from PROI to PRII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 A Typical Structure</vt:lpstr>
      <vt:lpstr>Trust vs Will for Estate Planning</vt:lpstr>
      <vt:lpstr>Inheritance, Will, Trust</vt:lpstr>
      <vt:lpstr>Inheritance, Will, Trust (cont’d)</vt:lpstr>
      <vt:lpstr>Inheritance, Will, Trust (cont’d)</vt:lpstr>
      <vt:lpstr>Transfer of Equity Instruments </vt:lpstr>
      <vt:lpstr>Transfer of Immovable Property in India</vt:lpstr>
      <vt:lpstr>NRI Settlor with Resident and Non – Resident beneficiaries – Trust in India</vt:lpstr>
      <vt:lpstr>Resident Settlor with Resident and Non – Resident beneficiaries – Trust in India</vt:lpstr>
      <vt:lpstr>NRI Settlor with Resident and Non – Resident beneficiaries – Trust outside India</vt:lpstr>
      <vt:lpstr>Resident Settlor with Resident and Non – Resident beneficiaries – Trust outside India</vt:lpstr>
      <vt:lpstr>Taxability of Private Trust – I.T.Act</vt:lpstr>
      <vt:lpstr>PowerPoint Presentation</vt:lpstr>
      <vt:lpstr>POSER – Section 93 of I.T. 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 Definition</dc:title>
  <dc:creator>Mitali</dc:creator>
  <cp:lastModifiedBy>ABC</cp:lastModifiedBy>
  <cp:revision>486</cp:revision>
  <cp:lastPrinted>2022-11-25T10:08:25Z</cp:lastPrinted>
  <dcterms:created xsi:type="dcterms:W3CDTF">2020-06-01T05:07:18Z</dcterms:created>
  <dcterms:modified xsi:type="dcterms:W3CDTF">2022-12-05T10:56:48Z</dcterms:modified>
</cp:coreProperties>
</file>