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02" r:id="rId2"/>
  </p:sldMasterIdLst>
  <p:notesMasterIdLst>
    <p:notesMasterId r:id="rId76"/>
  </p:notesMasterIdLst>
  <p:sldIdLst>
    <p:sldId id="342" r:id="rId3"/>
    <p:sldId id="345" r:id="rId4"/>
    <p:sldId id="449" r:id="rId5"/>
    <p:sldId id="450" r:id="rId6"/>
    <p:sldId id="451" r:id="rId7"/>
    <p:sldId id="452" r:id="rId8"/>
    <p:sldId id="453" r:id="rId9"/>
    <p:sldId id="454" r:id="rId10"/>
    <p:sldId id="455" r:id="rId11"/>
    <p:sldId id="456" r:id="rId12"/>
    <p:sldId id="457" r:id="rId13"/>
    <p:sldId id="458" r:id="rId14"/>
    <p:sldId id="463" r:id="rId15"/>
    <p:sldId id="464" r:id="rId16"/>
    <p:sldId id="466" r:id="rId17"/>
    <p:sldId id="257" r:id="rId18"/>
    <p:sldId id="258" r:id="rId19"/>
    <p:sldId id="259" r:id="rId20"/>
    <p:sldId id="310" r:id="rId21"/>
    <p:sldId id="260" r:id="rId22"/>
    <p:sldId id="261" r:id="rId23"/>
    <p:sldId id="262" r:id="rId24"/>
    <p:sldId id="263" r:id="rId25"/>
    <p:sldId id="269" r:id="rId26"/>
    <p:sldId id="362" r:id="rId27"/>
    <p:sldId id="400" r:id="rId28"/>
    <p:sldId id="270" r:id="rId29"/>
    <p:sldId id="271" r:id="rId30"/>
    <p:sldId id="264" r:id="rId31"/>
    <p:sldId id="266" r:id="rId32"/>
    <p:sldId id="274" r:id="rId33"/>
    <p:sldId id="273" r:id="rId34"/>
    <p:sldId id="460" r:id="rId35"/>
    <p:sldId id="461" r:id="rId36"/>
    <p:sldId id="462" r:id="rId37"/>
    <p:sldId id="459" r:id="rId38"/>
    <p:sldId id="468" r:id="rId39"/>
    <p:sldId id="469" r:id="rId40"/>
    <p:sldId id="470" r:id="rId41"/>
    <p:sldId id="471" r:id="rId42"/>
    <p:sldId id="472" r:id="rId43"/>
    <p:sldId id="473" r:id="rId44"/>
    <p:sldId id="467" r:id="rId45"/>
    <p:sldId id="380" r:id="rId46"/>
    <p:sldId id="276" r:id="rId47"/>
    <p:sldId id="277" r:id="rId48"/>
    <p:sldId id="374" r:id="rId49"/>
    <p:sldId id="381" r:id="rId50"/>
    <p:sldId id="382" r:id="rId51"/>
    <p:sldId id="383" r:id="rId52"/>
    <p:sldId id="384" r:id="rId53"/>
    <p:sldId id="378" r:id="rId54"/>
    <p:sldId id="385" r:id="rId55"/>
    <p:sldId id="379" r:id="rId56"/>
    <p:sldId id="416" r:id="rId57"/>
    <p:sldId id="418" r:id="rId58"/>
    <p:sldId id="419" r:id="rId59"/>
    <p:sldId id="417" r:id="rId60"/>
    <p:sldId id="407" r:id="rId61"/>
    <p:sldId id="403" r:id="rId62"/>
    <p:sldId id="405" r:id="rId63"/>
    <p:sldId id="410" r:id="rId64"/>
    <p:sldId id="411" r:id="rId65"/>
    <p:sldId id="404" r:id="rId66"/>
    <p:sldId id="409" r:id="rId67"/>
    <p:sldId id="408" r:id="rId68"/>
    <p:sldId id="280" r:id="rId69"/>
    <p:sldId id="281" r:id="rId70"/>
    <p:sldId id="282" r:id="rId71"/>
    <p:sldId id="448" r:id="rId72"/>
    <p:sldId id="283" r:id="rId73"/>
    <p:sldId id="284" r:id="rId74"/>
    <p:sldId id="304"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resh  Shah" initials="PPS" lastIdx="1" clrIdx="0">
    <p:extLst>
      <p:ext uri="{19B8F6BF-5375-455C-9EA6-DF929625EA0E}">
        <p15:presenceInfo xmlns:p15="http://schemas.microsoft.com/office/powerpoint/2012/main" userId="Paresh  Sh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78" autoAdjust="0"/>
    <p:restoredTop sz="93694" autoAdjust="0"/>
  </p:normalViewPr>
  <p:slideViewPr>
    <p:cSldViewPr snapToGrid="0">
      <p:cViewPr varScale="1">
        <p:scale>
          <a:sx n="100" d="100"/>
          <a:sy n="100" d="100"/>
        </p:scale>
        <p:origin x="17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8-05T21:48:11.656" idx="1">
    <p:pos x="10" y="10"/>
    <p:text/>
    <p:extLst>
      <p:ext uri="{C676402C-5697-4E1C-873F-D02D1690AC5C}">
        <p15:threadingInfo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05753-2C89-46CD-806D-60FA4A1BD5BE}" type="datetimeFigureOut">
              <a:rPr lang="en-IN" smtClean="0"/>
              <a:t>06-08-2024</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CB9287-BD2D-4E3D-8E2B-15F3A355E6B4}" type="slidenum">
              <a:rPr lang="en-IN" smtClean="0"/>
              <a:t>‹#›</a:t>
            </a:fld>
            <a:endParaRPr lang="en-IN" dirty="0"/>
          </a:p>
        </p:txBody>
      </p:sp>
    </p:spTree>
    <p:extLst>
      <p:ext uri="{BB962C8B-B14F-4D97-AF65-F5344CB8AC3E}">
        <p14:creationId xmlns:p14="http://schemas.microsoft.com/office/powerpoint/2010/main" val="1092778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54325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11</a:t>
            </a:fld>
            <a:endParaRPr lang="en-US" altLang="en-US" dirty="0">
              <a:latin typeface="Tahoma" pitchFamily="34" charset="0"/>
            </a:endParaRPr>
          </a:p>
        </p:txBody>
      </p:sp>
    </p:spTree>
    <p:extLst>
      <p:ext uri="{BB962C8B-B14F-4D97-AF65-F5344CB8AC3E}">
        <p14:creationId xmlns:p14="http://schemas.microsoft.com/office/powerpoint/2010/main" val="227277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12</a:t>
            </a:fld>
            <a:endParaRPr lang="en-US" altLang="en-US" dirty="0">
              <a:latin typeface="Tahoma" pitchFamily="34" charset="0"/>
            </a:endParaRPr>
          </a:p>
        </p:txBody>
      </p:sp>
    </p:spTree>
    <p:extLst>
      <p:ext uri="{BB962C8B-B14F-4D97-AF65-F5344CB8AC3E}">
        <p14:creationId xmlns:p14="http://schemas.microsoft.com/office/powerpoint/2010/main" val="3646461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16</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535385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17</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2372722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18</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3837792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534FABE1-AFB2-403F-B580-9432676AA4AC}" type="slidenum">
              <a:rPr lang="en-US" altLang="en-US">
                <a:latin typeface="Tahoma" pitchFamily="34" charset="0"/>
              </a:rPr>
              <a:pPr/>
              <a:t>19</a:t>
            </a:fld>
            <a:endParaRPr lang="en-US" altLang="en-US" dirty="0">
              <a:latin typeface="Tahoma" pitchFamily="34" charset="0"/>
            </a:endParaRPr>
          </a:p>
        </p:txBody>
      </p:sp>
    </p:spTree>
    <p:extLst>
      <p:ext uri="{BB962C8B-B14F-4D97-AF65-F5344CB8AC3E}">
        <p14:creationId xmlns:p14="http://schemas.microsoft.com/office/powerpoint/2010/main" val="3148331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20</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649864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21</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1173748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B398FB4-E822-4873-8123-DB6F5928F157}" type="slidenum">
              <a:rPr lang="en-IN" smtClean="0">
                <a:solidFill>
                  <a:prstClr val="black"/>
                </a:solidFill>
              </a:rPr>
              <a:pPr/>
              <a:t>22</a:t>
            </a:fld>
            <a:endParaRPr lang="en-IN" dirty="0">
              <a:solidFill>
                <a:prstClr val="black"/>
              </a:solidFill>
            </a:endParaRPr>
          </a:p>
        </p:txBody>
      </p:sp>
    </p:spTree>
    <p:extLst>
      <p:ext uri="{BB962C8B-B14F-4D97-AF65-F5344CB8AC3E}">
        <p14:creationId xmlns:p14="http://schemas.microsoft.com/office/powerpoint/2010/main" val="2943974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23</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1840592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2</a:t>
            </a:fld>
            <a:endParaRPr lang="en-US" altLang="en-US" dirty="0">
              <a:latin typeface="Tahoma" pitchFamily="34" charset="0"/>
            </a:endParaRPr>
          </a:p>
        </p:txBody>
      </p:sp>
    </p:spTree>
    <p:extLst>
      <p:ext uri="{BB962C8B-B14F-4D97-AF65-F5344CB8AC3E}">
        <p14:creationId xmlns:p14="http://schemas.microsoft.com/office/powerpoint/2010/main" val="15030351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 common mistake that NRIs do is that they calculate the no. of days they have spent outside India rather than in India…so they will be like I have stayed outside India for 182 days…whereas that is not the condition to determine residential status… staying outside for 181/182 days means he has stayed in India for 183/184 days…and hence becomes Resident </a:t>
            </a: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62FEAA01-F055-40ED-8BC5-768135EA1440}" type="slidenum">
              <a:rPr lang="en-US" altLang="en-US">
                <a:latin typeface="Tahoma" pitchFamily="34" charset="0"/>
              </a:rPr>
              <a:pPr/>
              <a:t>24</a:t>
            </a:fld>
            <a:endParaRPr lang="en-US" altLang="en-US" dirty="0">
              <a:latin typeface="Tahoma" pitchFamily="34" charset="0"/>
            </a:endParaRPr>
          </a:p>
        </p:txBody>
      </p:sp>
    </p:spTree>
    <p:extLst>
      <p:ext uri="{BB962C8B-B14F-4D97-AF65-F5344CB8AC3E}">
        <p14:creationId xmlns:p14="http://schemas.microsoft.com/office/powerpoint/2010/main" val="2441515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57642E-0C58-48BE-919F-18CCDFEA536F}" type="slidenum">
              <a:rPr lang="en-US" altLang="en-US">
                <a:solidFill>
                  <a:srgbClr val="000000"/>
                </a:solidFill>
                <a:latin typeface="Tahoma" pitchFamily="34" charset="0"/>
              </a:rPr>
              <a:pPr/>
              <a:t>25</a:t>
            </a:fld>
            <a:endParaRPr lang="en-US" altLang="en-US" dirty="0">
              <a:solidFill>
                <a:srgbClr val="000000"/>
              </a:solidFill>
              <a:latin typeface="Tahoma" pitchFamily="34" charset="0"/>
            </a:endParaRPr>
          </a:p>
        </p:txBody>
      </p:sp>
    </p:spTree>
    <p:extLst>
      <p:ext uri="{BB962C8B-B14F-4D97-AF65-F5344CB8AC3E}">
        <p14:creationId xmlns:p14="http://schemas.microsoft.com/office/powerpoint/2010/main" val="3006730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a:p>
            <a:r>
              <a:rPr lang="en-US" altLang="en-US" dirty="0"/>
              <a:t>If we change Indian citizen to foreign citizen..then he may not be able to avail benefit of expln under ITA</a:t>
            </a:r>
          </a:p>
          <a:p>
            <a:endParaRPr lang="en-US" altLang="en-US" dirty="0"/>
          </a:p>
          <a:p>
            <a:r>
              <a:rPr lang="en-US" altLang="en-US" dirty="0"/>
              <a:t>2-under ITA – R (as not for purpose of employment) – under FEMA – PRII in FY 18-19 (as he went outside India in connection with employment &amp; he always knew he was going to come back to India-so intention was never to reside outside India)</a:t>
            </a:r>
          </a:p>
          <a:p>
            <a:endParaRPr lang="en-US" altLang="en-US" dirty="0"/>
          </a:p>
          <a:p>
            <a:endParaRPr lang="en-US" altLang="en-US" dirty="0"/>
          </a:p>
          <a:p>
            <a:r>
              <a:rPr lang="en-US" altLang="en-US" dirty="0"/>
              <a:t>3-under ITA – NR (not stayed in India in last 4 years for &gt;365 days) – under FEMA – PRII as comes to India permanently </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2957642E-0C58-48BE-919F-18CCDFEA536F}" type="slidenum">
              <a:rPr lang="en-US" altLang="en-US">
                <a:solidFill>
                  <a:srgbClr val="000000"/>
                </a:solidFill>
                <a:latin typeface="Tahoma" pitchFamily="34" charset="0"/>
              </a:rPr>
              <a:pPr/>
              <a:t>26</a:t>
            </a:fld>
            <a:endParaRPr lang="en-US" altLang="en-US" dirty="0">
              <a:solidFill>
                <a:srgbClr val="000000"/>
              </a:solidFill>
              <a:latin typeface="Tahoma" pitchFamily="34" charset="0"/>
            </a:endParaRPr>
          </a:p>
        </p:txBody>
      </p:sp>
    </p:spTree>
    <p:extLst>
      <p:ext uri="{BB962C8B-B14F-4D97-AF65-F5344CB8AC3E}">
        <p14:creationId xmlns:p14="http://schemas.microsoft.com/office/powerpoint/2010/main" val="10592757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27</a:t>
            </a:fld>
            <a:endParaRPr lang="en-US" altLang="en-US" dirty="0">
              <a:latin typeface="Tahoma" pitchFamily="34" charset="0"/>
            </a:endParaRPr>
          </a:p>
        </p:txBody>
      </p:sp>
    </p:spTree>
    <p:extLst>
      <p:ext uri="{BB962C8B-B14F-4D97-AF65-F5344CB8AC3E}">
        <p14:creationId xmlns:p14="http://schemas.microsoft.com/office/powerpoint/2010/main" val="29979633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28</a:t>
            </a:fld>
            <a:endParaRPr lang="en-US" altLang="en-US" dirty="0">
              <a:latin typeface="Tahoma" pitchFamily="34" charset="0"/>
            </a:endParaRPr>
          </a:p>
        </p:txBody>
      </p:sp>
    </p:spTree>
    <p:extLst>
      <p:ext uri="{BB962C8B-B14F-4D97-AF65-F5344CB8AC3E}">
        <p14:creationId xmlns:p14="http://schemas.microsoft.com/office/powerpoint/2010/main" val="33867057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solidFill>
                  <a:prstClr val="black"/>
                </a:solidFill>
                <a:latin typeface="Tahoma" pitchFamily="34" charset="0"/>
              </a:rPr>
              <a:pPr/>
              <a:t>29</a:t>
            </a:fld>
            <a:endParaRPr lang="en-US" altLang="en-US" dirty="0">
              <a:solidFill>
                <a:prstClr val="black"/>
              </a:solidFill>
              <a:latin typeface="Tahoma" pitchFamily="34" charset="0"/>
            </a:endParaRPr>
          </a:p>
        </p:txBody>
      </p:sp>
    </p:spTree>
    <p:extLst>
      <p:ext uri="{BB962C8B-B14F-4D97-AF65-F5344CB8AC3E}">
        <p14:creationId xmlns:p14="http://schemas.microsoft.com/office/powerpoint/2010/main" val="33384446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30</a:t>
            </a:fld>
            <a:endParaRPr lang="en-US" altLang="en-US" dirty="0">
              <a:latin typeface="Tahoma" pitchFamily="34" charset="0"/>
            </a:endParaRPr>
          </a:p>
        </p:txBody>
      </p:sp>
    </p:spTree>
    <p:extLst>
      <p:ext uri="{BB962C8B-B14F-4D97-AF65-F5344CB8AC3E}">
        <p14:creationId xmlns:p14="http://schemas.microsoft.com/office/powerpoint/2010/main" val="35390974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31</a:t>
            </a:fld>
            <a:endParaRPr lang="en-US" altLang="en-US" dirty="0"/>
          </a:p>
        </p:txBody>
      </p:sp>
    </p:spTree>
    <p:extLst>
      <p:ext uri="{BB962C8B-B14F-4D97-AF65-F5344CB8AC3E}">
        <p14:creationId xmlns:p14="http://schemas.microsoft.com/office/powerpoint/2010/main" val="4838872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32</a:t>
            </a:fld>
            <a:endParaRPr lang="en-US" altLang="en-US" dirty="0"/>
          </a:p>
        </p:txBody>
      </p:sp>
    </p:spTree>
    <p:extLst>
      <p:ext uri="{BB962C8B-B14F-4D97-AF65-F5344CB8AC3E}">
        <p14:creationId xmlns:p14="http://schemas.microsoft.com/office/powerpoint/2010/main" val="5463770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33</a:t>
            </a:fld>
            <a:endParaRPr lang="en-US" altLang="en-US" dirty="0"/>
          </a:p>
        </p:txBody>
      </p:sp>
    </p:spTree>
    <p:extLst>
      <p:ext uri="{BB962C8B-B14F-4D97-AF65-F5344CB8AC3E}">
        <p14:creationId xmlns:p14="http://schemas.microsoft.com/office/powerpoint/2010/main" val="2509806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3</a:t>
            </a:fld>
            <a:endParaRPr lang="en-US" altLang="en-US" dirty="0">
              <a:latin typeface="Tahoma" pitchFamily="34" charset="0"/>
            </a:endParaRPr>
          </a:p>
        </p:txBody>
      </p:sp>
    </p:spTree>
    <p:extLst>
      <p:ext uri="{BB962C8B-B14F-4D97-AF65-F5344CB8AC3E}">
        <p14:creationId xmlns:p14="http://schemas.microsoft.com/office/powerpoint/2010/main" val="6433713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34</a:t>
            </a:fld>
            <a:endParaRPr lang="en-US" altLang="en-US" dirty="0"/>
          </a:p>
        </p:txBody>
      </p:sp>
    </p:spTree>
    <p:extLst>
      <p:ext uri="{BB962C8B-B14F-4D97-AF65-F5344CB8AC3E}">
        <p14:creationId xmlns:p14="http://schemas.microsoft.com/office/powerpoint/2010/main" val="7185157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35</a:t>
            </a:fld>
            <a:endParaRPr lang="en-US" altLang="en-US" dirty="0"/>
          </a:p>
        </p:txBody>
      </p:sp>
    </p:spTree>
    <p:extLst>
      <p:ext uri="{BB962C8B-B14F-4D97-AF65-F5344CB8AC3E}">
        <p14:creationId xmlns:p14="http://schemas.microsoft.com/office/powerpoint/2010/main" val="21793439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36</a:t>
            </a:fld>
            <a:endParaRPr lang="en-US" altLang="en-US" dirty="0"/>
          </a:p>
        </p:txBody>
      </p:sp>
    </p:spTree>
    <p:extLst>
      <p:ext uri="{BB962C8B-B14F-4D97-AF65-F5344CB8AC3E}">
        <p14:creationId xmlns:p14="http://schemas.microsoft.com/office/powerpoint/2010/main" val="24787746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37</a:t>
            </a:fld>
            <a:endParaRPr lang="en-US" altLang="en-US" dirty="0"/>
          </a:p>
        </p:txBody>
      </p:sp>
    </p:spTree>
    <p:extLst>
      <p:ext uri="{BB962C8B-B14F-4D97-AF65-F5344CB8AC3E}">
        <p14:creationId xmlns:p14="http://schemas.microsoft.com/office/powerpoint/2010/main" val="1399752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38</a:t>
            </a:fld>
            <a:endParaRPr lang="en-US" altLang="en-US" dirty="0"/>
          </a:p>
        </p:txBody>
      </p:sp>
    </p:spTree>
    <p:extLst>
      <p:ext uri="{BB962C8B-B14F-4D97-AF65-F5344CB8AC3E}">
        <p14:creationId xmlns:p14="http://schemas.microsoft.com/office/powerpoint/2010/main" val="10937373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39</a:t>
            </a:fld>
            <a:endParaRPr lang="en-US" altLang="en-US" dirty="0"/>
          </a:p>
        </p:txBody>
      </p:sp>
    </p:spTree>
    <p:extLst>
      <p:ext uri="{BB962C8B-B14F-4D97-AF65-F5344CB8AC3E}">
        <p14:creationId xmlns:p14="http://schemas.microsoft.com/office/powerpoint/2010/main" val="68761467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40</a:t>
            </a:fld>
            <a:endParaRPr lang="en-US" altLang="en-US" dirty="0"/>
          </a:p>
        </p:txBody>
      </p:sp>
    </p:spTree>
    <p:extLst>
      <p:ext uri="{BB962C8B-B14F-4D97-AF65-F5344CB8AC3E}">
        <p14:creationId xmlns:p14="http://schemas.microsoft.com/office/powerpoint/2010/main" val="12830480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41</a:t>
            </a:fld>
            <a:endParaRPr lang="en-US" altLang="en-US" dirty="0"/>
          </a:p>
        </p:txBody>
      </p:sp>
    </p:spTree>
    <p:extLst>
      <p:ext uri="{BB962C8B-B14F-4D97-AF65-F5344CB8AC3E}">
        <p14:creationId xmlns:p14="http://schemas.microsoft.com/office/powerpoint/2010/main" val="7300412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42</a:t>
            </a:fld>
            <a:endParaRPr lang="en-US" altLang="en-US" dirty="0"/>
          </a:p>
        </p:txBody>
      </p:sp>
    </p:spTree>
    <p:extLst>
      <p:ext uri="{BB962C8B-B14F-4D97-AF65-F5344CB8AC3E}">
        <p14:creationId xmlns:p14="http://schemas.microsoft.com/office/powerpoint/2010/main" val="39165686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FAC469-A878-4474-B8A7-8A46C58320F1}" type="slidenum">
              <a:rPr lang="en-US" altLang="en-US" smtClean="0"/>
              <a:pPr/>
              <a:t>43</a:t>
            </a:fld>
            <a:endParaRPr lang="en-US" altLang="en-US" dirty="0"/>
          </a:p>
        </p:txBody>
      </p:sp>
    </p:spTree>
    <p:extLst>
      <p:ext uri="{BB962C8B-B14F-4D97-AF65-F5344CB8AC3E}">
        <p14:creationId xmlns:p14="http://schemas.microsoft.com/office/powerpoint/2010/main" val="545741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5</a:t>
            </a:fld>
            <a:endParaRPr lang="en-US" altLang="en-US" dirty="0">
              <a:latin typeface="Tahoma" pitchFamily="34" charset="0"/>
            </a:endParaRPr>
          </a:p>
        </p:txBody>
      </p:sp>
    </p:spTree>
    <p:extLst>
      <p:ext uri="{BB962C8B-B14F-4D97-AF65-F5344CB8AC3E}">
        <p14:creationId xmlns:p14="http://schemas.microsoft.com/office/powerpoint/2010/main" val="7296581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ChangeArrowheads="1" noTextEdit="1"/>
          </p:cNvSpPr>
          <p:nvPr>
            <p:ph type="sldImg"/>
          </p:nvPr>
        </p:nvSpPr>
        <p:spPr>
          <a:ln/>
        </p:spPr>
      </p:sp>
      <p:sp>
        <p:nvSpPr>
          <p:cNvPr id="44035" name="Notes Placeholder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There are few broadly worded terms in the provision such as systematic, continuous, or soliciting which are not defined in the Act. This might, in turn, result in disparate interpretations and future litigation that would create havoc. It is intelligible that some words need to be framed for proper interpretation, however, the authorities must be circumspect that interpretations of words shall be in accordance with the intention of the legislation.</a:t>
            </a:r>
          </a:p>
          <a:p>
            <a:endParaRPr lang="en-US" dirty="0"/>
          </a:p>
          <a:p>
            <a:r>
              <a:rPr lang="en-US" dirty="0"/>
              <a:t>Furthermore, the term ‘user’ has not been defined under the Act. A user can comprise a click-based user, a subscriber, a viewer etc. It is essential for the government to specify who will constitute as a user and what level of engagement is needed in order to tax only a material user base that is utilized for generating money for business. The concept of user must be taken into consideration that it shall cater to all kinds of business models. Based on the aforementioned analysis and interpretation, the provision of Significant Economic Presence as introduced by the Income Tax Act, 1961 will need to be amended to introduce greater transparency and objectivity in order to avoid future litigation.</a:t>
            </a:r>
            <a:endParaRPr lang="en-IN" dirty="0"/>
          </a:p>
        </p:txBody>
      </p:sp>
      <p:sp>
        <p:nvSpPr>
          <p:cNvPr id="44036" name="Slide Number Placeholder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CFA830D6-1000-4BDA-A0BB-799DA01CEC0B}" type="slidenum">
              <a:rPr lang="en-US" altLang="en-US" sz="1200"/>
              <a:pPr/>
              <a:t>46</a:t>
            </a:fld>
            <a:endParaRPr lang="en-US" altLang="en-US" sz="1200" dirty="0"/>
          </a:p>
        </p:txBody>
      </p:sp>
    </p:spTree>
    <p:extLst>
      <p:ext uri="{BB962C8B-B14F-4D97-AF65-F5344CB8AC3E}">
        <p14:creationId xmlns:p14="http://schemas.microsoft.com/office/powerpoint/2010/main" val="29709831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47</a:t>
            </a:fld>
            <a:endParaRPr lang="en-IN" dirty="0"/>
          </a:p>
        </p:txBody>
      </p:sp>
    </p:spTree>
    <p:extLst>
      <p:ext uri="{BB962C8B-B14F-4D97-AF65-F5344CB8AC3E}">
        <p14:creationId xmlns:p14="http://schemas.microsoft.com/office/powerpoint/2010/main" val="267570134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48</a:t>
            </a:fld>
            <a:endParaRPr lang="en-IN" dirty="0"/>
          </a:p>
        </p:txBody>
      </p:sp>
    </p:spTree>
    <p:extLst>
      <p:ext uri="{BB962C8B-B14F-4D97-AF65-F5344CB8AC3E}">
        <p14:creationId xmlns:p14="http://schemas.microsoft.com/office/powerpoint/2010/main" val="29502669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CB9287-BD2D-4E3D-8E2B-15F3A355E6B4}" type="slidenum">
              <a:rPr lang="en-IN" smtClean="0"/>
              <a:t>49</a:t>
            </a:fld>
            <a:endParaRPr lang="en-IN" dirty="0"/>
          </a:p>
        </p:txBody>
      </p:sp>
    </p:spTree>
    <p:extLst>
      <p:ext uri="{BB962C8B-B14F-4D97-AF65-F5344CB8AC3E}">
        <p14:creationId xmlns:p14="http://schemas.microsoft.com/office/powerpoint/2010/main" val="57641887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50</a:t>
            </a:fld>
            <a:endParaRPr lang="en-IN" dirty="0"/>
          </a:p>
        </p:txBody>
      </p:sp>
    </p:spTree>
    <p:extLst>
      <p:ext uri="{BB962C8B-B14F-4D97-AF65-F5344CB8AC3E}">
        <p14:creationId xmlns:p14="http://schemas.microsoft.com/office/powerpoint/2010/main" val="40649667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9B538F9-41C1-4F9C-A0EE-E412B8522A91}" type="slidenum">
              <a:rPr lang="en-IN" smtClean="0"/>
              <a:t>51</a:t>
            </a:fld>
            <a:endParaRPr lang="en-IN" dirty="0"/>
          </a:p>
        </p:txBody>
      </p:sp>
    </p:spTree>
    <p:extLst>
      <p:ext uri="{BB962C8B-B14F-4D97-AF65-F5344CB8AC3E}">
        <p14:creationId xmlns:p14="http://schemas.microsoft.com/office/powerpoint/2010/main" val="58404247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is Equalisation Levy not applicable?</a:t>
            </a:r>
          </a:p>
          <a:p>
            <a:endParaRPr lang="en-US" baseline="0" dirty="0"/>
          </a:p>
          <a:p>
            <a:r>
              <a:rPr lang="en-US" dirty="0"/>
              <a:t>1. When the non-resident service provider including E Commerce operator has a permanent establishment in India, and the digital services are effectively connected with the permanent establishment.</a:t>
            </a:r>
          </a:p>
          <a:p>
            <a:r>
              <a:rPr lang="en-US" dirty="0"/>
              <a:t>2. when the Annual turnover of the e-commerce operator from the e-commerce supply or services is less than rupees 2 crores during the previous year.</a:t>
            </a:r>
          </a:p>
          <a:p>
            <a:r>
              <a:rPr lang="en-US" dirty="0"/>
              <a:t>3. When the digital service is not covered under the provision given under equalisation levy section 165 of the Finance Act 2016</a:t>
            </a:r>
          </a:p>
        </p:txBody>
      </p:sp>
      <p:sp>
        <p:nvSpPr>
          <p:cNvPr id="4" name="Slide Number Placeholder 3"/>
          <p:cNvSpPr>
            <a:spLocks noGrp="1"/>
          </p:cNvSpPr>
          <p:nvPr>
            <p:ph type="sldNum" sz="quarter" idx="10"/>
          </p:nvPr>
        </p:nvSpPr>
        <p:spPr/>
        <p:txBody>
          <a:bodyPr/>
          <a:lstStyle/>
          <a:p>
            <a:fld id="{9BCB9287-BD2D-4E3D-8E2B-15F3A355E6B4}" type="slidenum">
              <a:rPr lang="en-IN" smtClean="0"/>
              <a:t>52</a:t>
            </a:fld>
            <a:endParaRPr lang="en-IN" dirty="0"/>
          </a:p>
        </p:txBody>
      </p:sp>
    </p:spTree>
    <p:extLst>
      <p:ext uri="{BB962C8B-B14F-4D97-AF65-F5344CB8AC3E}">
        <p14:creationId xmlns:p14="http://schemas.microsoft.com/office/powerpoint/2010/main" val="17652993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53</a:t>
            </a:fld>
            <a:endParaRPr lang="en-IN" dirty="0"/>
          </a:p>
        </p:txBody>
      </p:sp>
    </p:spTree>
    <p:extLst>
      <p:ext uri="{BB962C8B-B14F-4D97-AF65-F5344CB8AC3E}">
        <p14:creationId xmlns:p14="http://schemas.microsoft.com/office/powerpoint/2010/main" val="5392776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54</a:t>
            </a:fld>
            <a:endParaRPr lang="en-IN" dirty="0"/>
          </a:p>
        </p:txBody>
      </p:sp>
    </p:spTree>
    <p:extLst>
      <p:ext uri="{BB962C8B-B14F-4D97-AF65-F5344CB8AC3E}">
        <p14:creationId xmlns:p14="http://schemas.microsoft.com/office/powerpoint/2010/main" val="302794727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55</a:t>
            </a:fld>
            <a:endParaRPr lang="en-IN" dirty="0"/>
          </a:p>
        </p:txBody>
      </p:sp>
    </p:spTree>
    <p:extLst>
      <p:ext uri="{BB962C8B-B14F-4D97-AF65-F5344CB8AC3E}">
        <p14:creationId xmlns:p14="http://schemas.microsoft.com/office/powerpoint/2010/main" val="971374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6</a:t>
            </a:fld>
            <a:endParaRPr lang="en-US" altLang="en-US" dirty="0">
              <a:latin typeface="Tahoma" pitchFamily="34" charset="0"/>
            </a:endParaRPr>
          </a:p>
        </p:txBody>
      </p:sp>
    </p:spTree>
    <p:extLst>
      <p:ext uri="{BB962C8B-B14F-4D97-AF65-F5344CB8AC3E}">
        <p14:creationId xmlns:p14="http://schemas.microsoft.com/office/powerpoint/2010/main" val="29886873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56</a:t>
            </a:fld>
            <a:endParaRPr lang="en-IN" dirty="0"/>
          </a:p>
        </p:txBody>
      </p:sp>
    </p:spTree>
    <p:extLst>
      <p:ext uri="{BB962C8B-B14F-4D97-AF65-F5344CB8AC3E}">
        <p14:creationId xmlns:p14="http://schemas.microsoft.com/office/powerpoint/2010/main" val="38226323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57</a:t>
            </a:fld>
            <a:endParaRPr lang="en-IN" dirty="0"/>
          </a:p>
        </p:txBody>
      </p:sp>
    </p:spTree>
    <p:extLst>
      <p:ext uri="{BB962C8B-B14F-4D97-AF65-F5344CB8AC3E}">
        <p14:creationId xmlns:p14="http://schemas.microsoft.com/office/powerpoint/2010/main" val="36400137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58</a:t>
            </a:fld>
            <a:endParaRPr lang="en-IN" dirty="0"/>
          </a:p>
        </p:txBody>
      </p:sp>
    </p:spTree>
    <p:extLst>
      <p:ext uri="{BB962C8B-B14F-4D97-AF65-F5344CB8AC3E}">
        <p14:creationId xmlns:p14="http://schemas.microsoft.com/office/powerpoint/2010/main" val="105492442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59</a:t>
            </a:fld>
            <a:endParaRPr lang="en-IN" dirty="0"/>
          </a:p>
        </p:txBody>
      </p:sp>
    </p:spTree>
    <p:extLst>
      <p:ext uri="{BB962C8B-B14F-4D97-AF65-F5344CB8AC3E}">
        <p14:creationId xmlns:p14="http://schemas.microsoft.com/office/powerpoint/2010/main" val="189469922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62</a:t>
            </a:fld>
            <a:endParaRPr lang="en-IN" dirty="0"/>
          </a:p>
        </p:txBody>
      </p:sp>
    </p:spTree>
    <p:extLst>
      <p:ext uri="{BB962C8B-B14F-4D97-AF65-F5344CB8AC3E}">
        <p14:creationId xmlns:p14="http://schemas.microsoft.com/office/powerpoint/2010/main" val="375958119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63</a:t>
            </a:fld>
            <a:endParaRPr lang="en-IN" dirty="0"/>
          </a:p>
        </p:txBody>
      </p:sp>
    </p:spTree>
    <p:extLst>
      <p:ext uri="{BB962C8B-B14F-4D97-AF65-F5344CB8AC3E}">
        <p14:creationId xmlns:p14="http://schemas.microsoft.com/office/powerpoint/2010/main" val="196849435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International Worker’ has been defined to mean: </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Indian employee having worked or going to work in a foreign country with which India has a Social Security Agreement (SSA);and being eligible to avail the benefits under the social security programme of that country, by virtue of eligibility gained or going to gain, under the said SSA. </a:t>
            </a:r>
          </a:p>
          <a:p>
            <a:pPr lvl="0"/>
            <a:r>
              <a:rPr lang="en-US" sz="1200" kern="1200" dirty="0">
                <a:solidFill>
                  <a:schemeClr val="tx1"/>
                </a:solidFill>
                <a:effectLst/>
                <a:latin typeface="+mn-lt"/>
                <a:ea typeface="+mn-ea"/>
                <a:cs typeface="+mn-cs"/>
              </a:rPr>
              <a:t>An employee other than an Indian employee, holding other than an Indian passport, working     for an establishment in India to which the EPF Act applies.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However, a Nepalese national and a Bhutanese national shall be deemed to be an Indian worker and not an International Worker under the EPF Act </a:t>
            </a:r>
          </a:p>
          <a:p>
            <a:r>
              <a:rPr lang="en-US" sz="1200" kern="1200" dirty="0">
                <a:solidFill>
                  <a:schemeClr val="tx1"/>
                </a:solidFill>
                <a:effectLst/>
                <a:latin typeface="+mn-lt"/>
                <a:ea typeface="+mn-ea"/>
                <a:cs typeface="+mn-cs"/>
              </a:rPr>
              <a:t> </a:t>
            </a:r>
          </a:p>
          <a:p>
            <a:r>
              <a:rPr lang="en-IN" sz="1200" kern="1200" dirty="0">
                <a:solidFill>
                  <a:schemeClr val="tx1"/>
                </a:solidFill>
                <a:effectLst/>
                <a:latin typeface="+mn-lt"/>
                <a:ea typeface="+mn-ea"/>
                <a:cs typeface="+mn-cs"/>
              </a:rPr>
              <a:t>The Employees’ Provident Fund Organisation (EPFO) vide its Circular dated 23rd June 2017 has clarified that Indian expatriates who qualify as International Worker while on employment abroad would become domestic employees once they come back to India and any contribution made by the employer to Provident Fund up to 12% of ‘salary’ (as defined for the purpose of Provident Fund contribution is exempt from tax). However, any contribution in excess of 12% of the employee’s contribution paid by the employer (on employees’ behalf) is taxable in the hands of the employee.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64</a:t>
            </a:fld>
            <a:endParaRPr lang="en-IN" dirty="0"/>
          </a:p>
        </p:txBody>
      </p:sp>
    </p:spTree>
    <p:extLst>
      <p:ext uri="{BB962C8B-B14F-4D97-AF65-F5344CB8AC3E}">
        <p14:creationId xmlns:p14="http://schemas.microsoft.com/office/powerpoint/2010/main" val="393552920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65</a:t>
            </a:fld>
            <a:endParaRPr lang="en-IN" dirty="0"/>
          </a:p>
        </p:txBody>
      </p:sp>
    </p:spTree>
    <p:extLst>
      <p:ext uri="{BB962C8B-B14F-4D97-AF65-F5344CB8AC3E}">
        <p14:creationId xmlns:p14="http://schemas.microsoft.com/office/powerpoint/2010/main" val="1894273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CB9287-BD2D-4E3D-8E2B-15F3A355E6B4}" type="slidenum">
              <a:rPr lang="en-IN" smtClean="0"/>
              <a:t>66</a:t>
            </a:fld>
            <a:endParaRPr lang="en-IN" dirty="0"/>
          </a:p>
        </p:txBody>
      </p:sp>
    </p:spTree>
    <p:extLst>
      <p:ext uri="{BB962C8B-B14F-4D97-AF65-F5344CB8AC3E}">
        <p14:creationId xmlns:p14="http://schemas.microsoft.com/office/powerpoint/2010/main" val="22451355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ChangeArrowheads="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D352A70B-E605-4D98-9922-64273DE215D5}" type="slidenum">
              <a:rPr lang="en-US" altLang="en-US">
                <a:latin typeface="Tahoma" pitchFamily="34" charset="0"/>
              </a:rPr>
              <a:pPr/>
              <a:t>68</a:t>
            </a:fld>
            <a:endParaRPr lang="en-US" altLang="en-US" dirty="0">
              <a:latin typeface="Tahoma" pitchFamily="34" charset="0"/>
            </a:endParaRPr>
          </a:p>
        </p:txBody>
      </p:sp>
    </p:spTree>
    <p:extLst>
      <p:ext uri="{BB962C8B-B14F-4D97-AF65-F5344CB8AC3E}">
        <p14:creationId xmlns:p14="http://schemas.microsoft.com/office/powerpoint/2010/main" val="3609819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7</a:t>
            </a:fld>
            <a:endParaRPr lang="en-US" altLang="en-US" dirty="0">
              <a:latin typeface="Tahoma" pitchFamily="34" charset="0"/>
            </a:endParaRPr>
          </a:p>
        </p:txBody>
      </p:sp>
    </p:spTree>
    <p:extLst>
      <p:ext uri="{BB962C8B-B14F-4D97-AF65-F5344CB8AC3E}">
        <p14:creationId xmlns:p14="http://schemas.microsoft.com/office/powerpoint/2010/main" val="17852638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ChangeArrowheads="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BB2FA0-FB4F-4F2D-859C-01F40EC2B500}" type="slidenum">
              <a:rPr lang="en-US" altLang="en-US">
                <a:latin typeface="Tahoma" pitchFamily="34" charset="0"/>
              </a:rPr>
              <a:pPr/>
              <a:t>69</a:t>
            </a:fld>
            <a:endParaRPr lang="en-US" altLang="en-US" dirty="0">
              <a:latin typeface="Tahoma" pitchFamily="34" charset="0"/>
            </a:endParaRPr>
          </a:p>
        </p:txBody>
      </p:sp>
    </p:spTree>
    <p:extLst>
      <p:ext uri="{BB962C8B-B14F-4D97-AF65-F5344CB8AC3E}">
        <p14:creationId xmlns:p14="http://schemas.microsoft.com/office/powerpoint/2010/main" val="238149506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ChangeArrowheads="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A1BB2FA0-FB4F-4F2D-859C-01F40EC2B500}" type="slidenum">
              <a:rPr lang="en-US" altLang="en-US">
                <a:latin typeface="Tahoma" pitchFamily="34" charset="0"/>
              </a:rPr>
              <a:pPr/>
              <a:t>70</a:t>
            </a:fld>
            <a:endParaRPr lang="en-US" altLang="en-US" dirty="0">
              <a:latin typeface="Tahoma" pitchFamily="34" charset="0"/>
            </a:endParaRPr>
          </a:p>
        </p:txBody>
      </p:sp>
    </p:spTree>
    <p:extLst>
      <p:ext uri="{BB962C8B-B14F-4D97-AF65-F5344CB8AC3E}">
        <p14:creationId xmlns:p14="http://schemas.microsoft.com/office/powerpoint/2010/main" val="3304511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8</a:t>
            </a:fld>
            <a:endParaRPr lang="en-US" altLang="en-US" dirty="0">
              <a:latin typeface="Tahoma" pitchFamily="34" charset="0"/>
            </a:endParaRPr>
          </a:p>
        </p:txBody>
      </p:sp>
    </p:spTree>
    <p:extLst>
      <p:ext uri="{BB962C8B-B14F-4D97-AF65-F5344CB8AC3E}">
        <p14:creationId xmlns:p14="http://schemas.microsoft.com/office/powerpoint/2010/main" val="631443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9</a:t>
            </a:fld>
            <a:endParaRPr lang="en-US" altLang="en-US" dirty="0">
              <a:latin typeface="Tahoma" pitchFamily="34" charset="0"/>
            </a:endParaRPr>
          </a:p>
        </p:txBody>
      </p:sp>
    </p:spTree>
    <p:extLst>
      <p:ext uri="{BB962C8B-B14F-4D97-AF65-F5344CB8AC3E}">
        <p14:creationId xmlns:p14="http://schemas.microsoft.com/office/powerpoint/2010/main" val="552704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10</a:t>
            </a:fld>
            <a:endParaRPr lang="en-US" altLang="en-US" dirty="0">
              <a:latin typeface="Tahoma" pitchFamily="34" charset="0"/>
            </a:endParaRPr>
          </a:p>
        </p:txBody>
      </p:sp>
    </p:spTree>
    <p:extLst>
      <p:ext uri="{BB962C8B-B14F-4D97-AF65-F5344CB8AC3E}">
        <p14:creationId xmlns:p14="http://schemas.microsoft.com/office/powerpoint/2010/main" val="980079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180" name="Rectangle 12"/>
          <p:cNvSpPr>
            <a:spLocks noGrp="1" noChangeArrowheads="1"/>
          </p:cNvSpPr>
          <p:nvPr>
            <p:ph type="ctrTitle"/>
          </p:nvPr>
        </p:nvSpPr>
        <p:spPr>
          <a:xfrm>
            <a:off x="1320800" y="1828800"/>
            <a:ext cx="10363200" cy="1143000"/>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dirty="0">
                <a:solidFill>
                  <a:srgbClr val="1C1C1C"/>
                </a:solidFill>
              </a:rPr>
              <a:t>06-08-2024</a:t>
            </a:r>
          </a:p>
        </p:txBody>
      </p:sp>
      <p:sp>
        <p:nvSpPr>
          <p:cNvPr id="15" name="Rectangle 15"/>
          <p:cNvSpPr>
            <a:spLocks noGrp="1" noChangeArrowheads="1"/>
          </p:cNvSpPr>
          <p:nvPr>
            <p:ph type="ftr" sz="quarter" idx="11"/>
          </p:nvPr>
        </p:nvSpPr>
        <p:spPr>
          <a:xfrm>
            <a:off x="4298603" y="6553200"/>
            <a:ext cx="4481484" cy="457200"/>
          </a:xfrm>
        </p:spPr>
        <p:txBody>
          <a:bodyPr/>
          <a:lstStyle>
            <a:lvl1pPr>
              <a:defRPr sz="950" baseline="0">
                <a:solidFill>
                  <a:schemeClr val="bg2"/>
                </a:solidFill>
              </a:defRPr>
            </a:lvl1pPr>
          </a:lstStyle>
          <a:p>
            <a:pPr>
              <a:defRPr/>
            </a:pPr>
            <a:r>
              <a:rPr lang="en-US" dirty="0">
                <a:solidFill>
                  <a:srgbClr val="1C1C1C"/>
                </a:solidFill>
              </a:rPr>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fld id="{06B9859C-AF7A-4D62-A34A-87F19AF44D20}" type="slidenum">
              <a:rPr lang="en-US" altLang="en-US">
                <a:solidFill>
                  <a:srgbClr val="1C1C1C"/>
                </a:solidFill>
              </a:rPr>
              <a:pPr/>
              <a:t>‹#›</a:t>
            </a:fld>
            <a:endParaRPr lang="en-US" altLang="en-US" dirty="0">
              <a:solidFill>
                <a:srgbClr val="1C1C1C"/>
              </a:solidFill>
            </a:endParaRPr>
          </a:p>
        </p:txBody>
      </p:sp>
    </p:spTree>
    <p:extLst>
      <p:ext uri="{BB962C8B-B14F-4D97-AF65-F5344CB8AC3E}">
        <p14:creationId xmlns:p14="http://schemas.microsoft.com/office/powerpoint/2010/main" val="3337308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62990374-21B9-477B-AC58-F4D4CD85763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178449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617539"/>
            <a:ext cx="2601384"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617539"/>
            <a:ext cx="7600949"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A66002BF-A12E-4481-AC02-69ED14F3D0B2}"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399346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A0191B7-9C30-41B4-909F-5367A8DD7E32}"/>
              </a:ext>
            </a:extLst>
          </p:cNvPr>
          <p:cNvSpPr>
            <a:spLocks noGrp="1"/>
          </p:cNvSpPr>
          <p:nvPr>
            <p:ph type="dt" sz="half" idx="10"/>
          </p:nvPr>
        </p:nvSpPr>
        <p:spPr/>
        <p:txBody>
          <a:bodyPr/>
          <a:lstStyle/>
          <a:p>
            <a:r>
              <a:rPr lang="en-US" altLang="en-US" dirty="0">
                <a:solidFill>
                  <a:srgbClr val="000000"/>
                </a:solidFill>
              </a:rPr>
              <a:t>06-08-2024</a:t>
            </a:r>
          </a:p>
        </p:txBody>
      </p:sp>
      <p:sp>
        <p:nvSpPr>
          <p:cNvPr id="4" name="Footer Placeholder 3">
            <a:extLst>
              <a:ext uri="{FF2B5EF4-FFF2-40B4-BE49-F238E27FC236}">
                <a16:creationId xmlns:a16="http://schemas.microsoft.com/office/drawing/2014/main" id="{C0B06B6E-F2F5-4574-BFEE-7680CE63C5AB}"/>
              </a:ext>
            </a:extLst>
          </p:cNvPr>
          <p:cNvSpPr>
            <a:spLocks noGrp="1"/>
          </p:cNvSpPr>
          <p:nvPr>
            <p:ph type="ftr" sz="quarter" idx="11"/>
          </p:nvPr>
        </p:nvSpPr>
        <p:spPr/>
        <p:txBody>
          <a:bodyPr/>
          <a:lstStyle/>
          <a:p>
            <a:r>
              <a:rPr lang="en-US" altLang="en-US" dirty="0">
                <a:solidFill>
                  <a:srgbClr val="000000"/>
                </a:solidFill>
              </a:rPr>
              <a:t>P. P. Shah &amp; Asso.</a:t>
            </a:r>
          </a:p>
        </p:txBody>
      </p:sp>
      <p:sp>
        <p:nvSpPr>
          <p:cNvPr id="5" name="Slide Number Placeholder 4">
            <a:extLst>
              <a:ext uri="{FF2B5EF4-FFF2-40B4-BE49-F238E27FC236}">
                <a16:creationId xmlns:a16="http://schemas.microsoft.com/office/drawing/2014/main" id="{6827F5AD-612A-486C-8BFC-0AA019AEEB94}"/>
              </a:ext>
            </a:extLst>
          </p:cNvPr>
          <p:cNvSpPr>
            <a:spLocks noGrp="1"/>
          </p:cNvSpPr>
          <p:nvPr>
            <p:ph type="sldNum" sz="quarter" idx="12"/>
          </p:nvPr>
        </p:nvSpPr>
        <p:spPr/>
        <p:txBody>
          <a:bodyPr/>
          <a:lstStyle/>
          <a:p>
            <a:fld id="{B3C03D45-8EF9-4056-8768-35C7BDB9539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208796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180" name="Rectangle 12"/>
          <p:cNvSpPr>
            <a:spLocks noGrp="1" noChangeArrowheads="1"/>
          </p:cNvSpPr>
          <p:nvPr>
            <p:ph type="ctrTitle"/>
          </p:nvPr>
        </p:nvSpPr>
        <p:spPr>
          <a:xfrm>
            <a:off x="1320800" y="1828800"/>
            <a:ext cx="10363200" cy="1143000"/>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dirty="0">
                <a:solidFill>
                  <a:srgbClr val="1C1C1C"/>
                </a:solidFill>
              </a:rPr>
              <a:t>06-08-2024</a:t>
            </a:r>
          </a:p>
        </p:txBody>
      </p:sp>
      <p:sp>
        <p:nvSpPr>
          <p:cNvPr id="15" name="Rectangle 15"/>
          <p:cNvSpPr>
            <a:spLocks noGrp="1" noChangeArrowheads="1"/>
          </p:cNvSpPr>
          <p:nvPr>
            <p:ph type="ftr" sz="quarter" idx="11"/>
          </p:nvPr>
        </p:nvSpPr>
        <p:spPr>
          <a:xfrm>
            <a:off x="4298603" y="6553200"/>
            <a:ext cx="4481484" cy="457200"/>
          </a:xfrm>
        </p:spPr>
        <p:txBody>
          <a:bodyPr/>
          <a:lstStyle>
            <a:lvl1pPr>
              <a:defRPr sz="950" baseline="0">
                <a:solidFill>
                  <a:schemeClr val="bg2"/>
                </a:solidFill>
              </a:defRPr>
            </a:lvl1pPr>
          </a:lstStyle>
          <a:p>
            <a:pPr>
              <a:defRPr/>
            </a:pPr>
            <a:r>
              <a:rPr lang="en-US" dirty="0">
                <a:solidFill>
                  <a:srgbClr val="1C1C1C"/>
                </a:solidFill>
              </a:rPr>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fld id="{06B9859C-AF7A-4D62-A34A-87F19AF44D20}" type="slidenum">
              <a:rPr lang="en-US" altLang="en-US">
                <a:solidFill>
                  <a:srgbClr val="1C1C1C"/>
                </a:solidFill>
              </a:rPr>
              <a:pPr/>
              <a:t>‹#›</a:t>
            </a:fld>
            <a:endParaRPr lang="en-US" altLang="en-US" dirty="0">
              <a:solidFill>
                <a:srgbClr val="1C1C1C"/>
              </a:solidFill>
            </a:endParaRPr>
          </a:p>
        </p:txBody>
      </p:sp>
    </p:spTree>
    <p:extLst>
      <p:ext uri="{BB962C8B-B14F-4D97-AF65-F5344CB8AC3E}">
        <p14:creationId xmlns:p14="http://schemas.microsoft.com/office/powerpoint/2010/main" val="3406092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xfrm>
            <a:off x="4064000" y="6553200"/>
            <a:ext cx="5080000" cy="457200"/>
          </a:xfrm>
          <a:ln/>
        </p:spPr>
        <p:txBody>
          <a:bodyPr/>
          <a:lstStyle>
            <a:lvl1pPr>
              <a:defRPr sz="900" baseline="0"/>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852A60BD-B4D8-453E-B1C6-B1E9A28BB584}"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453914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3EDF9AD7-A429-458D-B869-53A9A7FD9FD8}"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658121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32F75612-B1DB-4B14-8765-732F45D6F185}"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937393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9" name="Rectangle 13"/>
          <p:cNvSpPr>
            <a:spLocks noGrp="1" noChangeArrowheads="1"/>
          </p:cNvSpPr>
          <p:nvPr>
            <p:ph type="sldNum" sz="quarter" idx="12"/>
          </p:nvPr>
        </p:nvSpPr>
        <p:spPr>
          <a:ln/>
        </p:spPr>
        <p:txBody>
          <a:bodyPr/>
          <a:lstStyle>
            <a:lvl1pPr>
              <a:defRPr/>
            </a:lvl1pPr>
          </a:lstStyle>
          <a:p>
            <a:fld id="{AD598F8D-48CF-4FE4-940D-11C0CD216663}"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825735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5" name="Rectangle 13"/>
          <p:cNvSpPr>
            <a:spLocks noGrp="1" noChangeArrowheads="1"/>
          </p:cNvSpPr>
          <p:nvPr>
            <p:ph type="sldNum" sz="quarter" idx="12"/>
          </p:nvPr>
        </p:nvSpPr>
        <p:spPr>
          <a:ln/>
        </p:spPr>
        <p:txBody>
          <a:bodyPr/>
          <a:lstStyle>
            <a:lvl1pPr>
              <a:defRPr/>
            </a:lvl1pPr>
          </a:lstStyle>
          <a:p>
            <a:fld id="{A03278E9-FB69-46FE-91B3-1FF3E1C749AC}"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4667260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4" name="Rectangle 13"/>
          <p:cNvSpPr>
            <a:spLocks noGrp="1" noChangeArrowheads="1"/>
          </p:cNvSpPr>
          <p:nvPr>
            <p:ph type="sldNum" sz="quarter" idx="12"/>
          </p:nvPr>
        </p:nvSpPr>
        <p:spPr>
          <a:ln/>
        </p:spPr>
        <p:txBody>
          <a:bodyPr/>
          <a:lstStyle>
            <a:lvl1pPr>
              <a:defRPr/>
            </a:lvl1pPr>
          </a:lstStyle>
          <a:p>
            <a:fld id="{BA436C5B-E624-4882-B79D-BC29DC310C9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514490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xfrm>
            <a:off x="4064000" y="6553200"/>
            <a:ext cx="5080000" cy="457200"/>
          </a:xfrm>
          <a:ln/>
        </p:spPr>
        <p:txBody>
          <a:bodyPr/>
          <a:lstStyle>
            <a:lvl1pPr>
              <a:defRPr sz="900" baseline="0"/>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852A60BD-B4D8-453E-B1C6-B1E9A28BB584}"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677621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8210FC83-994E-4FF6-9E2D-DA10FB1DDE5D}"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4238774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E8C9D9DF-06AF-4275-9F5B-A72356DC307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7040954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62990374-21B9-477B-AC58-F4D4CD85763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516319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617539"/>
            <a:ext cx="2601384"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617539"/>
            <a:ext cx="7600949"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A66002BF-A12E-4481-AC02-69ED14F3D0B2}"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92873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A0191B7-9C30-41B4-909F-5367A8DD7E32}"/>
              </a:ext>
            </a:extLst>
          </p:cNvPr>
          <p:cNvSpPr>
            <a:spLocks noGrp="1"/>
          </p:cNvSpPr>
          <p:nvPr>
            <p:ph type="dt" sz="half" idx="10"/>
          </p:nvPr>
        </p:nvSpPr>
        <p:spPr/>
        <p:txBody>
          <a:bodyPr/>
          <a:lstStyle/>
          <a:p>
            <a:r>
              <a:rPr lang="en-US" altLang="en-US" dirty="0">
                <a:solidFill>
                  <a:srgbClr val="000000"/>
                </a:solidFill>
              </a:rPr>
              <a:t>06-08-2024</a:t>
            </a:r>
          </a:p>
        </p:txBody>
      </p:sp>
      <p:sp>
        <p:nvSpPr>
          <p:cNvPr id="4" name="Footer Placeholder 3">
            <a:extLst>
              <a:ext uri="{FF2B5EF4-FFF2-40B4-BE49-F238E27FC236}">
                <a16:creationId xmlns:a16="http://schemas.microsoft.com/office/drawing/2014/main" id="{C0B06B6E-F2F5-4574-BFEE-7680CE63C5AB}"/>
              </a:ext>
            </a:extLst>
          </p:cNvPr>
          <p:cNvSpPr>
            <a:spLocks noGrp="1"/>
          </p:cNvSpPr>
          <p:nvPr>
            <p:ph type="ftr" sz="quarter" idx="11"/>
          </p:nvPr>
        </p:nvSpPr>
        <p:spPr/>
        <p:txBody>
          <a:bodyPr/>
          <a:lstStyle/>
          <a:p>
            <a:r>
              <a:rPr lang="en-US" altLang="en-US" dirty="0">
                <a:solidFill>
                  <a:srgbClr val="000000"/>
                </a:solidFill>
              </a:rPr>
              <a:t>P. P. Shah &amp; Asso.</a:t>
            </a:r>
          </a:p>
        </p:txBody>
      </p:sp>
      <p:sp>
        <p:nvSpPr>
          <p:cNvPr id="5" name="Slide Number Placeholder 4">
            <a:extLst>
              <a:ext uri="{FF2B5EF4-FFF2-40B4-BE49-F238E27FC236}">
                <a16:creationId xmlns:a16="http://schemas.microsoft.com/office/drawing/2014/main" id="{6827F5AD-612A-486C-8BFC-0AA019AEEB94}"/>
              </a:ext>
            </a:extLst>
          </p:cNvPr>
          <p:cNvSpPr>
            <a:spLocks noGrp="1"/>
          </p:cNvSpPr>
          <p:nvPr>
            <p:ph type="sldNum" sz="quarter" idx="12"/>
          </p:nvPr>
        </p:nvSpPr>
        <p:spPr/>
        <p:txBody>
          <a:bodyPr/>
          <a:lstStyle/>
          <a:p>
            <a:fld id="{B3C03D45-8EF9-4056-8768-35C7BDB9539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33538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6" name="Rectangle 13"/>
          <p:cNvSpPr>
            <a:spLocks noGrp="1" noChangeArrowheads="1"/>
          </p:cNvSpPr>
          <p:nvPr>
            <p:ph type="sldNum" sz="quarter" idx="12"/>
          </p:nvPr>
        </p:nvSpPr>
        <p:spPr>
          <a:ln/>
        </p:spPr>
        <p:txBody>
          <a:bodyPr/>
          <a:lstStyle>
            <a:lvl1pPr>
              <a:defRPr/>
            </a:lvl1pPr>
          </a:lstStyle>
          <a:p>
            <a:fld id="{3EDF9AD7-A429-458D-B869-53A9A7FD9FD8}"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44691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32F75612-B1DB-4B14-8765-732F45D6F185}"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889544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9" name="Rectangle 13"/>
          <p:cNvSpPr>
            <a:spLocks noGrp="1" noChangeArrowheads="1"/>
          </p:cNvSpPr>
          <p:nvPr>
            <p:ph type="sldNum" sz="quarter" idx="12"/>
          </p:nvPr>
        </p:nvSpPr>
        <p:spPr>
          <a:ln/>
        </p:spPr>
        <p:txBody>
          <a:bodyPr/>
          <a:lstStyle>
            <a:lvl1pPr>
              <a:defRPr/>
            </a:lvl1pPr>
          </a:lstStyle>
          <a:p>
            <a:fld id="{AD598F8D-48CF-4FE4-940D-11C0CD216663}"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408512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5" name="Rectangle 13"/>
          <p:cNvSpPr>
            <a:spLocks noGrp="1" noChangeArrowheads="1"/>
          </p:cNvSpPr>
          <p:nvPr>
            <p:ph type="sldNum" sz="quarter" idx="12"/>
          </p:nvPr>
        </p:nvSpPr>
        <p:spPr>
          <a:ln/>
        </p:spPr>
        <p:txBody>
          <a:bodyPr/>
          <a:lstStyle>
            <a:lvl1pPr>
              <a:defRPr/>
            </a:lvl1pPr>
          </a:lstStyle>
          <a:p>
            <a:fld id="{A03278E9-FB69-46FE-91B3-1FF3E1C749AC}"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17749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4" name="Rectangle 13"/>
          <p:cNvSpPr>
            <a:spLocks noGrp="1" noChangeArrowheads="1"/>
          </p:cNvSpPr>
          <p:nvPr>
            <p:ph type="sldNum" sz="quarter" idx="12"/>
          </p:nvPr>
        </p:nvSpPr>
        <p:spPr>
          <a:ln/>
        </p:spPr>
        <p:txBody>
          <a:bodyPr/>
          <a:lstStyle>
            <a:lvl1pPr>
              <a:defRPr/>
            </a:lvl1pPr>
          </a:lstStyle>
          <a:p>
            <a:fld id="{BA436C5B-E624-4882-B79D-BC29DC310C9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736555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8210FC83-994E-4FF6-9E2D-DA10FB1DDE5D}"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72194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06-08-2024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a:t>
            </a:r>
          </a:p>
        </p:txBody>
      </p:sp>
      <p:sp>
        <p:nvSpPr>
          <p:cNvPr id="7" name="Rectangle 13"/>
          <p:cNvSpPr>
            <a:spLocks noGrp="1" noChangeArrowheads="1"/>
          </p:cNvSpPr>
          <p:nvPr>
            <p:ph type="sldNum" sz="quarter" idx="12"/>
          </p:nvPr>
        </p:nvSpPr>
        <p:spPr>
          <a:ln/>
        </p:spPr>
        <p:txBody>
          <a:bodyPr/>
          <a:lstStyle>
            <a:lvl1pPr>
              <a:defRPr/>
            </a:lvl1pPr>
          </a:lstStyle>
          <a:p>
            <a:fld id="{E8C9D9DF-06AF-4275-9F5B-A72356DC307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550528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17000" b="-17000"/>
          </a:stretch>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556684" y="1098551"/>
            <a:ext cx="584200" cy="474663"/>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7" name="Rectangle 3"/>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8" name="Rectangle 4"/>
          <p:cNvSpPr>
            <a:spLocks noChangeArrowheads="1"/>
          </p:cNvSpPr>
          <p:nvPr/>
        </p:nvSpPr>
        <p:spPr bwMode="ltGray">
          <a:xfrm>
            <a:off x="721785" y="1520826"/>
            <a:ext cx="563033" cy="474663"/>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9" name="Rectangle 5"/>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0" name="Rectangle 6"/>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1" name="Rectangle 7"/>
          <p:cNvSpPr>
            <a:spLocks noChangeArrowheads="1"/>
          </p:cNvSpPr>
          <p:nvPr/>
        </p:nvSpPr>
        <p:spPr bwMode="gray">
          <a:xfrm>
            <a:off x="1016000" y="990601"/>
            <a:ext cx="42333" cy="105251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2" name="Rectangle 8"/>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3" name="Rectangle 9"/>
          <p:cNvSpPr>
            <a:spLocks noGrp="1" noChangeArrowheads="1"/>
          </p:cNvSpPr>
          <p:nvPr>
            <p:ph type="title"/>
          </p:nvPr>
        </p:nvSpPr>
        <p:spPr bwMode="auto">
          <a:xfrm>
            <a:off x="1534585" y="617538"/>
            <a:ext cx="10390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12192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r>
              <a:rPr lang="en-US" dirty="0">
                <a:solidFill>
                  <a:srgbClr val="000000"/>
                </a:solidFill>
              </a:rPr>
              <a:t>06-08-2024</a:t>
            </a:r>
          </a:p>
        </p:txBody>
      </p:sp>
      <p:sp>
        <p:nvSpPr>
          <p:cNvPr id="6156" name="Rectangle 12"/>
          <p:cNvSpPr>
            <a:spLocks noGrp="1" noChangeArrowheads="1"/>
          </p:cNvSpPr>
          <p:nvPr>
            <p:ph type="ftr" sz="quarter" idx="3"/>
          </p:nvPr>
        </p:nvSpPr>
        <p:spPr bwMode="auto">
          <a:xfrm>
            <a:off x="4470400" y="63246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r>
              <a:rPr lang="en-US" dirty="0">
                <a:solidFill>
                  <a:srgbClr val="000000"/>
                </a:solidFill>
              </a:rPr>
              <a:t>P. P. Shah &amp; Asso.</a:t>
            </a:r>
          </a:p>
        </p:txBody>
      </p:sp>
      <p:sp>
        <p:nvSpPr>
          <p:cNvPr id="6157" name="Rectangle 13"/>
          <p:cNvSpPr>
            <a:spLocks noGrp="1" noChangeArrowheads="1"/>
          </p:cNvSpPr>
          <p:nvPr>
            <p:ph type="sldNum" sz="quarter" idx="4"/>
          </p:nvPr>
        </p:nvSpPr>
        <p:spPr bwMode="auto">
          <a:xfrm>
            <a:off x="90424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pPr>
            <a:fld id="{407A558D-7EA3-4C2B-948C-0AACD2CB5112}" type="slidenum">
              <a:rPr lang="en-US" altLang="en-US">
                <a:solidFill>
                  <a:srgbClr val="000000"/>
                </a:solidFill>
              </a:rPr>
              <a:pPr fontAlgn="base">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27082203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17000" b="-17000"/>
          </a:stretch>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556684" y="1098551"/>
            <a:ext cx="584200" cy="474663"/>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7" name="Rectangle 3"/>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8" name="Rectangle 4"/>
          <p:cNvSpPr>
            <a:spLocks noChangeArrowheads="1"/>
          </p:cNvSpPr>
          <p:nvPr/>
        </p:nvSpPr>
        <p:spPr bwMode="ltGray">
          <a:xfrm>
            <a:off x="721785" y="1520826"/>
            <a:ext cx="563033" cy="474663"/>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9" name="Rectangle 5"/>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0" name="Rectangle 6"/>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1" name="Rectangle 7"/>
          <p:cNvSpPr>
            <a:spLocks noChangeArrowheads="1"/>
          </p:cNvSpPr>
          <p:nvPr/>
        </p:nvSpPr>
        <p:spPr bwMode="gray">
          <a:xfrm>
            <a:off x="1016000" y="990601"/>
            <a:ext cx="42333" cy="105251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2" name="Rectangle 8"/>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3" name="Rectangle 9"/>
          <p:cNvSpPr>
            <a:spLocks noGrp="1" noChangeArrowheads="1"/>
          </p:cNvSpPr>
          <p:nvPr>
            <p:ph type="title"/>
          </p:nvPr>
        </p:nvSpPr>
        <p:spPr bwMode="auto">
          <a:xfrm>
            <a:off x="1534585" y="617538"/>
            <a:ext cx="10390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12192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r>
              <a:rPr lang="en-US" dirty="0">
                <a:solidFill>
                  <a:srgbClr val="000000"/>
                </a:solidFill>
              </a:rPr>
              <a:t>06-08-2024</a:t>
            </a:r>
          </a:p>
        </p:txBody>
      </p:sp>
      <p:sp>
        <p:nvSpPr>
          <p:cNvPr id="6156" name="Rectangle 12"/>
          <p:cNvSpPr>
            <a:spLocks noGrp="1" noChangeArrowheads="1"/>
          </p:cNvSpPr>
          <p:nvPr>
            <p:ph type="ftr" sz="quarter" idx="3"/>
          </p:nvPr>
        </p:nvSpPr>
        <p:spPr bwMode="auto">
          <a:xfrm>
            <a:off x="4470400" y="63246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r>
              <a:rPr lang="en-US" dirty="0">
                <a:solidFill>
                  <a:srgbClr val="000000"/>
                </a:solidFill>
              </a:rPr>
              <a:t>P. P. Shah &amp; Asso.</a:t>
            </a:r>
          </a:p>
        </p:txBody>
      </p:sp>
      <p:sp>
        <p:nvSpPr>
          <p:cNvPr id="6157" name="Rectangle 13"/>
          <p:cNvSpPr>
            <a:spLocks noGrp="1" noChangeArrowheads="1"/>
          </p:cNvSpPr>
          <p:nvPr>
            <p:ph type="sldNum" sz="quarter" idx="4"/>
          </p:nvPr>
        </p:nvSpPr>
        <p:spPr bwMode="auto">
          <a:xfrm>
            <a:off x="90424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pPr>
            <a:fld id="{407A558D-7EA3-4C2B-948C-0AACD2CB5112}" type="slidenum">
              <a:rPr lang="en-US" altLang="en-US">
                <a:solidFill>
                  <a:srgbClr val="000000"/>
                </a:solidFill>
              </a:rPr>
              <a:pPr fontAlgn="base">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4257292096"/>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48000"/>
            <a:lum/>
          </a:blip>
          <a:srcRect/>
          <a:stretch>
            <a:fillRect l="-4000" r="-4000"/>
          </a:stretch>
        </a:blipFill>
        <a:effectLst/>
      </p:bgPr>
    </p:bg>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fontAlgn="base">
              <a:spcBef>
                <a:spcPct val="0"/>
              </a:spcBef>
              <a:spcAft>
                <a:spcPct val="0"/>
              </a:spcAft>
              <a:defRPr/>
            </a:pPr>
            <a:r>
              <a:rPr lang="en-US" dirty="0">
                <a:solidFill>
                  <a:srgbClr val="1C1C1C"/>
                </a:solidFill>
              </a:rPr>
              <a:t>06-08-2024</a:t>
            </a:r>
          </a:p>
        </p:txBody>
      </p:sp>
      <p:sp>
        <p:nvSpPr>
          <p:cNvPr id="3076" name="Rectangle 16"/>
          <p:cNvSpPr>
            <a:spLocks noGrp="1" noChangeArrowheads="1"/>
          </p:cNvSpPr>
          <p:nvPr>
            <p:ph type="sldNum" sz="quarter" idx="12"/>
          </p:nvPr>
        </p:nvSpPr>
        <p:spPr/>
        <p:txBody>
          <a:bodyPr/>
          <a:lstStyle/>
          <a:p>
            <a:pPr fontAlgn="base">
              <a:spcBef>
                <a:spcPct val="0"/>
              </a:spcBef>
              <a:spcAft>
                <a:spcPct val="0"/>
              </a:spcAft>
              <a:defRPr/>
            </a:pPr>
            <a:fld id="{6363C4C0-C5B2-4EF7-894B-285C97CA7693}" type="slidenum">
              <a:rPr lang="en-US">
                <a:solidFill>
                  <a:srgbClr val="1C1C1C"/>
                </a:solidFill>
              </a:rPr>
              <a:pPr fontAlgn="base">
                <a:spcBef>
                  <a:spcPct val="0"/>
                </a:spcBef>
                <a:spcAft>
                  <a:spcPct val="0"/>
                </a:spcAft>
                <a:defRPr/>
              </a:pPr>
              <a:t>1</a:t>
            </a:fld>
            <a:endParaRPr lang="en-US" dirty="0">
              <a:solidFill>
                <a:srgbClr val="1C1C1C"/>
              </a:solidFill>
            </a:endParaRPr>
          </a:p>
        </p:txBody>
      </p:sp>
      <p:sp>
        <p:nvSpPr>
          <p:cNvPr id="3077" name="Rectangle 2"/>
          <p:cNvSpPr>
            <a:spLocks noGrp="1" noChangeArrowheads="1"/>
          </p:cNvSpPr>
          <p:nvPr>
            <p:ph type="ctrTitle"/>
          </p:nvPr>
        </p:nvSpPr>
        <p:spPr>
          <a:xfrm>
            <a:off x="998523" y="685288"/>
            <a:ext cx="10968038" cy="3353312"/>
          </a:xfrm>
        </p:spPr>
        <p:txBody>
          <a:bodyPr/>
          <a:lstStyle/>
          <a:p>
            <a:pPr algn="ctr" eaLnBrk="1" hangingPunct="1"/>
            <a:r>
              <a:rPr lang="en-US" sz="3600" b="1" dirty="0"/>
              <a:t>THE CHAMBER OF TAX CONSULTANTS</a:t>
            </a:r>
            <a:br>
              <a:rPr lang="en-US" sz="2800" b="1" dirty="0"/>
            </a:br>
            <a:r>
              <a:rPr lang="en-US" sz="3600" dirty="0"/>
              <a:t>Certificate course on Income Tax for Students – Practical Income Tax and Litigation Masterclass</a:t>
            </a:r>
            <a:br>
              <a:rPr lang="en-US" sz="3600" dirty="0">
                <a:solidFill>
                  <a:srgbClr val="FF0000"/>
                </a:solidFill>
              </a:rPr>
            </a:br>
            <a:br>
              <a:rPr lang="en-US" sz="3600" dirty="0">
                <a:solidFill>
                  <a:srgbClr val="FF0000"/>
                </a:solidFill>
              </a:rPr>
            </a:br>
            <a:r>
              <a:rPr lang="en-US" sz="3600" dirty="0">
                <a:solidFill>
                  <a:srgbClr val="FF0000"/>
                </a:solidFill>
              </a:rPr>
              <a:t>Residential Status and Scope of Total Income</a:t>
            </a:r>
            <a:br>
              <a:rPr lang="en-US" sz="3600" b="1" dirty="0">
                <a:solidFill>
                  <a:srgbClr val="FF0000"/>
                </a:solidFill>
              </a:rPr>
            </a:br>
            <a:endParaRPr lang="en-US" sz="3600" dirty="0">
              <a:solidFill>
                <a:srgbClr val="990033"/>
              </a:solidFill>
            </a:endParaRPr>
          </a:p>
        </p:txBody>
      </p:sp>
      <p:sp>
        <p:nvSpPr>
          <p:cNvPr id="3078" name="Rectangle 5"/>
          <p:cNvSpPr>
            <a:spLocks noGrp="1" noChangeArrowheads="1"/>
          </p:cNvSpPr>
          <p:nvPr>
            <p:ph type="subTitle" idx="1"/>
          </p:nvPr>
        </p:nvSpPr>
        <p:spPr>
          <a:xfrm>
            <a:off x="2476500" y="3429000"/>
            <a:ext cx="7239000" cy="24384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
        <p:nvSpPr>
          <p:cNvPr id="2" name="Footer Placeholder 1"/>
          <p:cNvSpPr>
            <a:spLocks noGrp="1"/>
          </p:cNvSpPr>
          <p:nvPr>
            <p:ph type="ftr" sz="quarter" idx="11"/>
          </p:nvPr>
        </p:nvSpPr>
        <p:spPr>
          <a:xfrm>
            <a:off x="4241800" y="6324600"/>
            <a:ext cx="4481484" cy="457200"/>
          </a:xfrm>
        </p:spPr>
        <p:txBody>
          <a:bodyPr/>
          <a:lstStyle/>
          <a:p>
            <a:pPr>
              <a:defRPr/>
            </a:pPr>
            <a:r>
              <a:rPr lang="en-US" dirty="0">
                <a:solidFill>
                  <a:srgbClr val="1C1C1C"/>
                </a:solidFill>
              </a:rPr>
              <a:t>P. P. Shah &amp; Asso.</a:t>
            </a:r>
          </a:p>
        </p:txBody>
      </p:sp>
    </p:spTree>
    <p:extLst>
      <p:ext uri="{BB962C8B-B14F-4D97-AF65-F5344CB8AC3E}">
        <p14:creationId xmlns:p14="http://schemas.microsoft.com/office/powerpoint/2010/main" val="2292568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Accruing or arising in India (cont’d)</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400" dirty="0">
                <a:latin typeface="Calibri" panose="020F0502020204030204" pitchFamily="34" charset="0"/>
                <a:ea typeface="Calibri" panose="020F0502020204030204" pitchFamily="34" charset="0"/>
                <a:cs typeface="Calibri" panose="020F0502020204030204" pitchFamily="34" charset="0"/>
              </a:rPr>
              <a:t>The term ‘receipt’ implies actual receipt with full control over ownership and disbursal.</a:t>
            </a:r>
          </a:p>
          <a:p>
            <a:r>
              <a:rPr lang="en-US" altLang="en-US" sz="2400" dirty="0">
                <a:latin typeface="Calibri" panose="020F0502020204030204" pitchFamily="34" charset="0"/>
                <a:ea typeface="Calibri" panose="020F0502020204030204" pitchFamily="34" charset="0"/>
                <a:cs typeface="Calibri" panose="020F0502020204030204" pitchFamily="34" charset="0"/>
              </a:rPr>
              <a:t>The words ‘accrues’ or ‘arises’ denote a right to receive.</a:t>
            </a:r>
          </a:p>
          <a:p>
            <a:r>
              <a:rPr lang="en-US" altLang="en-US" sz="2400" dirty="0">
                <a:latin typeface="Calibri" panose="020F0502020204030204" pitchFamily="34" charset="0"/>
                <a:ea typeface="Calibri" panose="020F0502020204030204" pitchFamily="34" charset="0"/>
                <a:cs typeface="Calibri" panose="020F0502020204030204" pitchFamily="34" charset="0"/>
              </a:rPr>
              <a:t>While ‘accrues’ may mean at a future date upon accumulation, ‘arises’ is more concrete &amp; denotes that a right to receive is more immediate and tangible.</a:t>
            </a:r>
          </a:p>
          <a:p>
            <a:r>
              <a:rPr lang="en-US" altLang="en-US" sz="2400" dirty="0">
                <a:latin typeface="Calibri" panose="020F0502020204030204" pitchFamily="34" charset="0"/>
                <a:ea typeface="Calibri" panose="020F0502020204030204" pitchFamily="34" charset="0"/>
                <a:cs typeface="Calibri" panose="020F0502020204030204" pitchFamily="34" charset="0"/>
              </a:rPr>
              <a:t>Both the terms, ‘accrues’ and ‘arises’ are used in different context and are not synonymous.</a:t>
            </a:r>
            <a:endParaRPr lang="en-US" sz="2400" b="0" i="0" u="none" strike="noStrike" baseline="0" dirty="0">
              <a:latin typeface="Calibri" panose="020F0502020204030204" pitchFamily="34" charset="0"/>
              <a:ea typeface="Calibri" panose="020F0502020204030204" pitchFamily="34" charset="0"/>
              <a:cs typeface="Calibri" panose="020F0502020204030204"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10</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200978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Accruing or arising in India – Landmark jurisprudence</a:t>
            </a:r>
          </a:p>
        </p:txBody>
      </p:sp>
      <p:sp>
        <p:nvSpPr>
          <p:cNvPr id="8195" name="Rectangle 3"/>
          <p:cNvSpPr>
            <a:spLocks noGrp="1" noChangeArrowheads="1"/>
          </p:cNvSpPr>
          <p:nvPr>
            <p:ph type="body" idx="1"/>
          </p:nvPr>
        </p:nvSpPr>
        <p:spPr>
          <a:xfrm>
            <a:off x="433054" y="780144"/>
            <a:ext cx="11325891" cy="5544456"/>
          </a:xfrm>
        </p:spPr>
        <p:txBody>
          <a:bodyPr/>
          <a:lstStyle/>
          <a:p>
            <a:r>
              <a:rPr lang="en-US" altLang="en-US" sz="2400" dirty="0">
                <a:latin typeface="Calibri" panose="020F0502020204030204" pitchFamily="34" charset="0"/>
                <a:ea typeface="Calibri" panose="020F0502020204030204" pitchFamily="34" charset="0"/>
                <a:cs typeface="Calibri" panose="020F0502020204030204" pitchFamily="34" charset="0"/>
              </a:rPr>
              <a:t>In a landmark decision in the case of </a:t>
            </a:r>
            <a:r>
              <a:rPr lang="en-US" altLang="en-US" sz="2400" b="1" i="1" dirty="0">
                <a:latin typeface="Calibri" panose="020F0502020204030204" pitchFamily="34" charset="0"/>
                <a:ea typeface="Calibri" panose="020F0502020204030204" pitchFamily="34" charset="0"/>
                <a:cs typeface="Calibri" panose="020F0502020204030204" pitchFamily="34" charset="0"/>
              </a:rPr>
              <a:t>E.D. Sassoon and Co. Ltd v. CIT [(1954) (26 ITR 27) (SC)]</a:t>
            </a:r>
            <a:r>
              <a:rPr lang="en-US" altLang="en-US" sz="2400" dirty="0">
                <a:latin typeface="Calibri" panose="020F0502020204030204" pitchFamily="34" charset="0"/>
                <a:ea typeface="Calibri" panose="020F0502020204030204" pitchFamily="34" charset="0"/>
                <a:cs typeface="Calibri" panose="020F0502020204030204" pitchFamily="34" charset="0"/>
              </a:rPr>
              <a:t>, the Supreme Court has interpreted the words ‘’accruing or arising’’ to mean a right to receive e.g. a debt created in favour of a person gives that person a right to receive.</a:t>
            </a:r>
          </a:p>
          <a:p>
            <a:pPr marL="542925" indent="0">
              <a:buNone/>
            </a:pPr>
            <a:r>
              <a:rPr lang="en-US" sz="2400" b="0" i="1" u="none" strike="noStrike" baseline="0" dirty="0">
                <a:latin typeface="Calibri" panose="020F0502020204030204" pitchFamily="34" charset="0"/>
                <a:ea typeface="Calibri" panose="020F0502020204030204" pitchFamily="34" charset="0"/>
                <a:cs typeface="Calibri" panose="020F0502020204030204" pitchFamily="34" charset="0"/>
              </a:rPr>
              <a:t>“If income has accrued to the assessee it is certainly earned by him in the sense that he has contributed to its production or the parenthood of the income can be traced to him. But in order that the income can be said to have accrued to or earned by the assessee it is not only necessary that the assessee must have contributed to its accruing or arising by rendering services or otherwise but he must have created a debt in his favour. A debt must have come into existence and he must have acquired a right to receive the payment. Unless and until his contribution or parenthood is effective in bringing into existence a debt or a right to receive the payment or in other words a debitum in presenti, solvendum in futuro it cannot be said that any income has accrued to him. The mere expression "earned" in the sense of rendering the services etc., by itself is of no avail”. </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11</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154313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8" y="-381000"/>
            <a:ext cx="11049051" cy="1143000"/>
          </a:xfrm>
        </p:spPr>
        <p:txBody>
          <a:bodyPr/>
          <a:lstStyle/>
          <a:p>
            <a:r>
              <a:rPr lang="en-US" altLang="en-US" sz="3000" dirty="0"/>
              <a:t>Accruing or arising in India – Landmark jurisprudence (cont’d)</a:t>
            </a:r>
          </a:p>
        </p:txBody>
      </p:sp>
      <p:sp>
        <p:nvSpPr>
          <p:cNvPr id="8195" name="Rectangle 3"/>
          <p:cNvSpPr>
            <a:spLocks noGrp="1" noChangeArrowheads="1"/>
          </p:cNvSpPr>
          <p:nvPr>
            <p:ph type="body" idx="1"/>
          </p:nvPr>
        </p:nvSpPr>
        <p:spPr>
          <a:xfrm>
            <a:off x="433054" y="780144"/>
            <a:ext cx="11325891" cy="5544456"/>
          </a:xfrm>
        </p:spPr>
        <p:txBody>
          <a:bodyPr/>
          <a:lstStyle/>
          <a:p>
            <a:r>
              <a:rPr lang="en-US" altLang="en-US" sz="2400" dirty="0">
                <a:latin typeface="Calibri" panose="020F0502020204030204" pitchFamily="34" charset="0"/>
                <a:ea typeface="Calibri" panose="020F0502020204030204" pitchFamily="34" charset="0"/>
                <a:cs typeface="Calibri" panose="020F0502020204030204" pitchFamily="34" charset="0"/>
              </a:rPr>
              <a:t>However, a mere claim is not a right because there is no reciprocal acknowledgement of the debt unless the claim is legally enforceable. </a:t>
            </a:r>
          </a:p>
          <a:p>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Concept of accrual is neutral to considerations like treatment by the taxpayer in the books of account, difficulty of recovery or non-receipt of income.</a:t>
            </a:r>
          </a:p>
          <a:p>
            <a:r>
              <a:rPr lang="en-US" sz="2400" dirty="0">
                <a:latin typeface="Calibri" panose="020F0502020204030204" pitchFamily="34" charset="0"/>
                <a:ea typeface="Calibri" panose="020F0502020204030204" pitchFamily="34" charset="0"/>
                <a:cs typeface="Calibri" panose="020F0502020204030204" pitchFamily="34" charset="0"/>
              </a:rPr>
              <a:t>I</a:t>
            </a:r>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n the case of </a:t>
            </a:r>
            <a:r>
              <a:rPr lang="en-US" sz="2400" b="1" i="1" u="none" strike="noStrike" baseline="0" dirty="0">
                <a:latin typeface="Calibri" panose="020F0502020204030204" pitchFamily="34" charset="0"/>
                <a:ea typeface="Calibri" panose="020F0502020204030204" pitchFamily="34" charset="0"/>
                <a:cs typeface="Calibri" panose="020F0502020204030204" pitchFamily="34" charset="0"/>
              </a:rPr>
              <a:t>Hindustan Housing and Land Development Trust Ltd[(1986) (161 ITR 524) (SC)]</a:t>
            </a:r>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 it was laid down that when the dispute is only regarding quantification of income and not the right to receive the income, the income is said to have accrued or arisen. But, where the right to receive is itself disputed, there cannot be any accrual.</a:t>
            </a:r>
          </a:p>
          <a:p>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In the case of </a:t>
            </a:r>
            <a:r>
              <a:rPr lang="en-US" sz="2400" b="1" i="1" u="none" strike="noStrike" baseline="0" dirty="0">
                <a:latin typeface="Calibri" panose="020F0502020204030204" pitchFamily="34" charset="0"/>
                <a:ea typeface="Calibri" panose="020F0502020204030204" pitchFamily="34" charset="0"/>
                <a:cs typeface="Calibri" panose="020F0502020204030204" pitchFamily="34" charset="0"/>
              </a:rPr>
              <a:t>C.I.T. v. K.R.M.T.T. Thiagaraja Chetty and Co. [(1953) 24 ITR 525 (SC)] </a:t>
            </a:r>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it was held that mere fact that the company was withholding payment on account of a pending dispute could not be held to mean that the amount did not accrue to the assessee.</a:t>
            </a:r>
          </a:p>
          <a:p>
            <a:r>
              <a:rPr lang="en-US" sz="2400" b="0" u="none" strike="noStrike" baseline="0" dirty="0">
                <a:latin typeface="Calibri" panose="020F0502020204030204" pitchFamily="34" charset="0"/>
                <a:ea typeface="Calibri" panose="020F0502020204030204" pitchFamily="34" charset="0"/>
                <a:cs typeface="Calibri" panose="020F0502020204030204" pitchFamily="34" charset="0"/>
              </a:rPr>
              <a:t>Similar view was adopted in the case of </a:t>
            </a:r>
            <a:r>
              <a:rPr lang="en-US" sz="2400" b="1" i="1" u="none" strike="noStrike" baseline="0" dirty="0">
                <a:latin typeface="Calibri" panose="020F0502020204030204" pitchFamily="34" charset="0"/>
                <a:ea typeface="Calibri" panose="020F0502020204030204" pitchFamily="34" charset="0"/>
                <a:cs typeface="Calibri" panose="020F0502020204030204" pitchFamily="34" charset="0"/>
              </a:rPr>
              <a:t>[Babulal Narottamdas v. CIT (1991) (55 Taxman 3) (SC)]</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12</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350402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0CC51-B9FA-0C4C-9CF1-8A99566DD56D}"/>
              </a:ext>
            </a:extLst>
          </p:cNvPr>
          <p:cNvSpPr>
            <a:spLocks noGrp="1"/>
          </p:cNvSpPr>
          <p:nvPr>
            <p:ph type="title"/>
          </p:nvPr>
        </p:nvSpPr>
        <p:spPr>
          <a:xfrm>
            <a:off x="1300668" y="277296"/>
            <a:ext cx="10390716" cy="615839"/>
          </a:xfrm>
        </p:spPr>
        <p:txBody>
          <a:bodyPr/>
          <a:lstStyle/>
          <a:p>
            <a:r>
              <a:rPr lang="en-US" sz="3200" dirty="0"/>
              <a:t>Income and it’s Chargeability - Special Rule </a:t>
            </a:r>
          </a:p>
        </p:txBody>
      </p:sp>
      <p:sp>
        <p:nvSpPr>
          <p:cNvPr id="3" name="Content Placeholder 2">
            <a:extLst>
              <a:ext uri="{FF2B5EF4-FFF2-40B4-BE49-F238E27FC236}">
                <a16:creationId xmlns:a16="http://schemas.microsoft.com/office/drawing/2014/main" id="{F1E95E6F-D5B3-004A-98C8-23D51196BA60}"/>
              </a:ext>
            </a:extLst>
          </p:cNvPr>
          <p:cNvSpPr>
            <a:spLocks noGrp="1"/>
          </p:cNvSpPr>
          <p:nvPr>
            <p:ph idx="1"/>
          </p:nvPr>
        </p:nvSpPr>
        <p:spPr>
          <a:xfrm>
            <a:off x="1300668" y="1121735"/>
            <a:ext cx="10363200" cy="4371975"/>
          </a:xfrm>
        </p:spPr>
        <p:txBody>
          <a:bodyPr/>
          <a:lstStyle/>
          <a:p>
            <a:pPr marL="0" indent="0">
              <a:buNone/>
            </a:pPr>
            <a:r>
              <a:rPr lang="en-US" sz="2800" dirty="0"/>
              <a:t>Application of Section 5 is subject to other Provisions of the Act –</a:t>
            </a:r>
          </a:p>
          <a:p>
            <a:r>
              <a:rPr lang="en-US" sz="2800" dirty="0"/>
              <a:t>Section 14 - Schedular System - Heads of Income </a:t>
            </a:r>
          </a:p>
          <a:p>
            <a:r>
              <a:rPr lang="en-US" sz="2800" dirty="0"/>
              <a:t>Sec 15 - Salary due, Salary paid or allowed and Arrears of Salary paid or allowed</a:t>
            </a:r>
          </a:p>
          <a:p>
            <a:r>
              <a:rPr lang="en-US" sz="2800" dirty="0"/>
              <a:t>Sec 23 (1) (b) and (c ) - Property which is let ……rent received or receivable,</a:t>
            </a:r>
          </a:p>
          <a:p>
            <a:r>
              <a:rPr lang="en-US" sz="2800" dirty="0"/>
              <a:t>Sec 25 A - Unrealised rent will be income in the year in which it is so received </a:t>
            </a:r>
          </a:p>
          <a:p>
            <a:endParaRPr lang="en-US" sz="2800" dirty="0"/>
          </a:p>
          <a:p>
            <a:endParaRPr lang="en-US" sz="2800" dirty="0"/>
          </a:p>
        </p:txBody>
      </p:sp>
      <p:sp>
        <p:nvSpPr>
          <p:cNvPr id="4" name="Date Placeholder 3">
            <a:extLst>
              <a:ext uri="{FF2B5EF4-FFF2-40B4-BE49-F238E27FC236}">
                <a16:creationId xmlns:a16="http://schemas.microsoft.com/office/drawing/2014/main" id="{27D16036-D661-1749-B026-04A69F9830FA}"/>
              </a:ext>
            </a:extLst>
          </p:cNvPr>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a:extLst>
              <a:ext uri="{FF2B5EF4-FFF2-40B4-BE49-F238E27FC236}">
                <a16:creationId xmlns:a16="http://schemas.microsoft.com/office/drawing/2014/main" id="{B99E1D1D-272A-2A46-9B7A-8A9B2D350857}"/>
              </a:ext>
            </a:extLst>
          </p:cNvPr>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
        <p:nvSpPr>
          <p:cNvPr id="6" name="Slide Number Placeholder 5">
            <a:extLst>
              <a:ext uri="{FF2B5EF4-FFF2-40B4-BE49-F238E27FC236}">
                <a16:creationId xmlns:a16="http://schemas.microsoft.com/office/drawing/2014/main" id="{5EEE2F26-4986-8440-A87D-6C994605AD18}"/>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13</a:t>
            </a:fld>
            <a:endParaRPr lang="en-US" altLang="en-US" dirty="0">
              <a:solidFill>
                <a:srgbClr val="000000"/>
              </a:solidFill>
            </a:endParaRPr>
          </a:p>
        </p:txBody>
      </p:sp>
    </p:spTree>
    <p:extLst>
      <p:ext uri="{BB962C8B-B14F-4D97-AF65-F5344CB8AC3E}">
        <p14:creationId xmlns:p14="http://schemas.microsoft.com/office/powerpoint/2010/main" val="494925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A501F-A983-7E48-BC4C-CF39F6B7B47B}"/>
              </a:ext>
            </a:extLst>
          </p:cNvPr>
          <p:cNvSpPr>
            <a:spLocks noGrp="1"/>
          </p:cNvSpPr>
          <p:nvPr>
            <p:ph type="title"/>
          </p:nvPr>
        </p:nvSpPr>
        <p:spPr/>
        <p:txBody>
          <a:bodyPr/>
          <a:lstStyle/>
          <a:p>
            <a:r>
              <a:rPr lang="en-US" sz="3200" dirty="0"/>
              <a:t>Income and it’s Chargeability - Special Rule (cont’d)</a:t>
            </a:r>
          </a:p>
        </p:txBody>
      </p:sp>
      <p:sp>
        <p:nvSpPr>
          <p:cNvPr id="3" name="Content Placeholder 2">
            <a:extLst>
              <a:ext uri="{FF2B5EF4-FFF2-40B4-BE49-F238E27FC236}">
                <a16:creationId xmlns:a16="http://schemas.microsoft.com/office/drawing/2014/main" id="{E71288D6-F552-2249-ADF5-2EC102974A4F}"/>
              </a:ext>
            </a:extLst>
          </p:cNvPr>
          <p:cNvSpPr>
            <a:spLocks noGrp="1"/>
          </p:cNvSpPr>
          <p:nvPr>
            <p:ph idx="1"/>
          </p:nvPr>
        </p:nvSpPr>
        <p:spPr/>
        <p:txBody>
          <a:bodyPr/>
          <a:lstStyle/>
          <a:p>
            <a:r>
              <a:rPr lang="en-US" sz="2400" dirty="0"/>
              <a:t>Sec 45 - Any Profits and Gains arising from a transfer of a Capital Asset…….shall be deemed to be the Income </a:t>
            </a:r>
          </a:p>
          <a:p>
            <a:endParaRPr lang="en-US" sz="2400" dirty="0"/>
          </a:p>
          <a:p>
            <a:r>
              <a:rPr lang="en-US" sz="2400" dirty="0"/>
              <a:t>Sec 56 - Where any sum of money received; </a:t>
            </a:r>
          </a:p>
          <a:p>
            <a:pPr marL="0" indent="0">
              <a:buNone/>
            </a:pPr>
            <a:r>
              <a:rPr lang="en-US" sz="2400" dirty="0"/>
              <a:t>                Where any person receives from another Person </a:t>
            </a:r>
          </a:p>
        </p:txBody>
      </p:sp>
      <p:sp>
        <p:nvSpPr>
          <p:cNvPr id="4" name="Date Placeholder 3">
            <a:extLst>
              <a:ext uri="{FF2B5EF4-FFF2-40B4-BE49-F238E27FC236}">
                <a16:creationId xmlns:a16="http://schemas.microsoft.com/office/drawing/2014/main" id="{AC7DB6FB-A665-6E41-B7BB-2E18D6D557BD}"/>
              </a:ext>
            </a:extLst>
          </p:cNvPr>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a:extLst>
              <a:ext uri="{FF2B5EF4-FFF2-40B4-BE49-F238E27FC236}">
                <a16:creationId xmlns:a16="http://schemas.microsoft.com/office/drawing/2014/main" id="{098DE796-D5F3-D848-A6E6-5297BADEF9C4}"/>
              </a:ext>
            </a:extLst>
          </p:cNvPr>
          <p:cNvSpPr>
            <a:spLocks noGrp="1"/>
          </p:cNvSpPr>
          <p:nvPr>
            <p:ph type="ftr" sz="quarter" idx="11"/>
          </p:nvPr>
        </p:nvSpPr>
        <p:spPr>
          <a:xfrm>
            <a:off x="3962400" y="6324600"/>
            <a:ext cx="5080000" cy="457200"/>
          </a:xfrm>
        </p:spPr>
        <p:txBody>
          <a:bodyPr/>
          <a:lstStyle/>
          <a:p>
            <a:pPr>
              <a:defRPr/>
            </a:pPr>
            <a:r>
              <a:rPr lang="en-US" dirty="0">
                <a:solidFill>
                  <a:srgbClr val="000000"/>
                </a:solidFill>
              </a:rPr>
              <a:t>P. P. Shah &amp; Asso.</a:t>
            </a:r>
          </a:p>
        </p:txBody>
      </p:sp>
      <p:sp>
        <p:nvSpPr>
          <p:cNvPr id="6" name="Slide Number Placeholder 5">
            <a:extLst>
              <a:ext uri="{FF2B5EF4-FFF2-40B4-BE49-F238E27FC236}">
                <a16:creationId xmlns:a16="http://schemas.microsoft.com/office/drawing/2014/main" id="{19915E28-AD73-FC4B-9D80-5D2D7FA31567}"/>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14</a:t>
            </a:fld>
            <a:endParaRPr lang="en-US" altLang="en-US" dirty="0">
              <a:solidFill>
                <a:srgbClr val="000000"/>
              </a:solidFill>
            </a:endParaRPr>
          </a:p>
        </p:txBody>
      </p:sp>
    </p:spTree>
    <p:extLst>
      <p:ext uri="{BB962C8B-B14F-4D97-AF65-F5344CB8AC3E}">
        <p14:creationId xmlns:p14="http://schemas.microsoft.com/office/powerpoint/2010/main" val="2913430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A501F-A983-7E48-BC4C-CF39F6B7B47B}"/>
              </a:ext>
            </a:extLst>
          </p:cNvPr>
          <p:cNvSpPr>
            <a:spLocks noGrp="1"/>
          </p:cNvSpPr>
          <p:nvPr>
            <p:ph type="title"/>
          </p:nvPr>
        </p:nvSpPr>
        <p:spPr>
          <a:xfrm>
            <a:off x="1396361" y="319826"/>
            <a:ext cx="10390716" cy="552043"/>
          </a:xfrm>
        </p:spPr>
        <p:txBody>
          <a:bodyPr/>
          <a:lstStyle/>
          <a:p>
            <a:r>
              <a:rPr lang="en-US" sz="3200" dirty="0"/>
              <a:t>Section 5 is subject to other Provisions </a:t>
            </a:r>
          </a:p>
        </p:txBody>
      </p:sp>
      <p:sp>
        <p:nvSpPr>
          <p:cNvPr id="4" name="Date Placeholder 3">
            <a:extLst>
              <a:ext uri="{FF2B5EF4-FFF2-40B4-BE49-F238E27FC236}">
                <a16:creationId xmlns:a16="http://schemas.microsoft.com/office/drawing/2014/main" id="{AC7DB6FB-A665-6E41-B7BB-2E18D6D557BD}"/>
              </a:ext>
            </a:extLst>
          </p:cNvPr>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a:extLst>
              <a:ext uri="{FF2B5EF4-FFF2-40B4-BE49-F238E27FC236}">
                <a16:creationId xmlns:a16="http://schemas.microsoft.com/office/drawing/2014/main" id="{098DE796-D5F3-D848-A6E6-5297BADEF9C4}"/>
              </a:ext>
            </a:extLst>
          </p:cNvPr>
          <p:cNvSpPr>
            <a:spLocks noGrp="1"/>
          </p:cNvSpPr>
          <p:nvPr>
            <p:ph type="ftr" sz="quarter" idx="11"/>
          </p:nvPr>
        </p:nvSpPr>
        <p:spPr>
          <a:xfrm>
            <a:off x="3962400" y="6324600"/>
            <a:ext cx="5080000" cy="457200"/>
          </a:xfrm>
        </p:spPr>
        <p:txBody>
          <a:bodyPr/>
          <a:lstStyle/>
          <a:p>
            <a:pPr>
              <a:defRPr/>
            </a:pPr>
            <a:r>
              <a:rPr lang="en-US" dirty="0">
                <a:solidFill>
                  <a:srgbClr val="000000"/>
                </a:solidFill>
              </a:rPr>
              <a:t>P. P. Shah &amp; Asso.</a:t>
            </a:r>
          </a:p>
        </p:txBody>
      </p:sp>
      <p:sp>
        <p:nvSpPr>
          <p:cNvPr id="6" name="Slide Number Placeholder 5">
            <a:extLst>
              <a:ext uri="{FF2B5EF4-FFF2-40B4-BE49-F238E27FC236}">
                <a16:creationId xmlns:a16="http://schemas.microsoft.com/office/drawing/2014/main" id="{19915E28-AD73-FC4B-9D80-5D2D7FA31567}"/>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15</a:t>
            </a:fld>
            <a:endParaRPr lang="en-US" altLang="en-US" dirty="0">
              <a:solidFill>
                <a:srgbClr val="000000"/>
              </a:solidFill>
            </a:endParaRPr>
          </a:p>
        </p:txBody>
      </p:sp>
      <p:graphicFrame>
        <p:nvGraphicFramePr>
          <p:cNvPr id="7" name="Table 6">
            <a:extLst>
              <a:ext uri="{FF2B5EF4-FFF2-40B4-BE49-F238E27FC236}">
                <a16:creationId xmlns:a16="http://schemas.microsoft.com/office/drawing/2014/main" id="{AC10C999-647D-97FA-816B-2FF9D429458B}"/>
              </a:ext>
            </a:extLst>
          </p:cNvPr>
          <p:cNvGraphicFramePr>
            <a:graphicFrameLocks noGrp="1"/>
          </p:cNvGraphicFramePr>
          <p:nvPr>
            <p:extLst>
              <p:ext uri="{D42A27DB-BD31-4B8C-83A1-F6EECF244321}">
                <p14:modId xmlns:p14="http://schemas.microsoft.com/office/powerpoint/2010/main" val="3492050800"/>
              </p:ext>
            </p:extLst>
          </p:nvPr>
        </p:nvGraphicFramePr>
        <p:xfrm>
          <a:off x="935665" y="1091805"/>
          <a:ext cx="10390717" cy="3566160"/>
        </p:xfrm>
        <a:graphic>
          <a:graphicData uri="http://schemas.openxmlformats.org/drawingml/2006/table">
            <a:tbl>
              <a:tblPr firstRow="1" bandRow="1">
                <a:tableStyleId>{073A0DAA-6AF3-43AB-8588-CEC1D06C72B9}</a:tableStyleId>
              </a:tblPr>
              <a:tblGrid>
                <a:gridCol w="1731786">
                  <a:extLst>
                    <a:ext uri="{9D8B030D-6E8A-4147-A177-3AD203B41FA5}">
                      <a16:colId xmlns:a16="http://schemas.microsoft.com/office/drawing/2014/main" val="2776399508"/>
                    </a:ext>
                  </a:extLst>
                </a:gridCol>
                <a:gridCol w="1731786">
                  <a:extLst>
                    <a:ext uri="{9D8B030D-6E8A-4147-A177-3AD203B41FA5}">
                      <a16:colId xmlns:a16="http://schemas.microsoft.com/office/drawing/2014/main" val="218610742"/>
                    </a:ext>
                  </a:extLst>
                </a:gridCol>
                <a:gridCol w="1731786">
                  <a:extLst>
                    <a:ext uri="{9D8B030D-6E8A-4147-A177-3AD203B41FA5}">
                      <a16:colId xmlns:a16="http://schemas.microsoft.com/office/drawing/2014/main" val="1914137428"/>
                    </a:ext>
                  </a:extLst>
                </a:gridCol>
                <a:gridCol w="1751900">
                  <a:extLst>
                    <a:ext uri="{9D8B030D-6E8A-4147-A177-3AD203B41FA5}">
                      <a16:colId xmlns:a16="http://schemas.microsoft.com/office/drawing/2014/main" val="602702783"/>
                    </a:ext>
                  </a:extLst>
                </a:gridCol>
                <a:gridCol w="1711673">
                  <a:extLst>
                    <a:ext uri="{9D8B030D-6E8A-4147-A177-3AD203B41FA5}">
                      <a16:colId xmlns:a16="http://schemas.microsoft.com/office/drawing/2014/main" val="68182496"/>
                    </a:ext>
                  </a:extLst>
                </a:gridCol>
                <a:gridCol w="1731786">
                  <a:extLst>
                    <a:ext uri="{9D8B030D-6E8A-4147-A177-3AD203B41FA5}">
                      <a16:colId xmlns:a16="http://schemas.microsoft.com/office/drawing/2014/main" val="977551246"/>
                    </a:ext>
                  </a:extLst>
                </a:gridCol>
              </a:tblGrid>
              <a:tr h="370840">
                <a:tc>
                  <a:txBody>
                    <a:bodyPr/>
                    <a:lstStyle/>
                    <a:p>
                      <a:r>
                        <a:rPr lang="en-IN" dirty="0"/>
                        <a:t>Source (Asset)</a:t>
                      </a:r>
                    </a:p>
                  </a:txBody>
                  <a:tcPr>
                    <a:solidFill>
                      <a:srgbClr val="0099FF"/>
                    </a:solidFill>
                  </a:tcPr>
                </a:tc>
                <a:tc>
                  <a:txBody>
                    <a:bodyPr/>
                    <a:lstStyle/>
                    <a:p>
                      <a:pPr algn="ctr"/>
                      <a:r>
                        <a:rPr lang="en-IN" dirty="0"/>
                        <a:t>Accrual</a:t>
                      </a:r>
                    </a:p>
                  </a:txBody>
                  <a:tcPr>
                    <a:solidFill>
                      <a:srgbClr val="0099FF"/>
                    </a:solidFill>
                  </a:tcPr>
                </a:tc>
                <a:tc>
                  <a:txBody>
                    <a:bodyPr/>
                    <a:lstStyle/>
                    <a:p>
                      <a:pPr algn="ctr"/>
                      <a:r>
                        <a:rPr lang="en-IN" dirty="0"/>
                        <a:t>Arising</a:t>
                      </a:r>
                    </a:p>
                  </a:txBody>
                  <a:tcPr>
                    <a:solidFill>
                      <a:srgbClr val="0099FF"/>
                    </a:solidFill>
                  </a:tcPr>
                </a:tc>
                <a:tc>
                  <a:txBody>
                    <a:bodyPr/>
                    <a:lstStyle/>
                    <a:p>
                      <a:pPr algn="ctr"/>
                      <a:r>
                        <a:rPr lang="en-IN" dirty="0"/>
                        <a:t>Receivable</a:t>
                      </a:r>
                    </a:p>
                  </a:txBody>
                  <a:tcPr>
                    <a:solidFill>
                      <a:srgbClr val="0099FF"/>
                    </a:solidFill>
                  </a:tcPr>
                </a:tc>
                <a:tc>
                  <a:txBody>
                    <a:bodyPr/>
                    <a:lstStyle/>
                    <a:p>
                      <a:pPr algn="ctr"/>
                      <a:r>
                        <a:rPr lang="en-IN" dirty="0"/>
                        <a:t>Due</a:t>
                      </a:r>
                    </a:p>
                  </a:txBody>
                  <a:tcPr>
                    <a:solidFill>
                      <a:srgbClr val="0099FF"/>
                    </a:solidFill>
                  </a:tcPr>
                </a:tc>
                <a:tc>
                  <a:txBody>
                    <a:bodyPr/>
                    <a:lstStyle/>
                    <a:p>
                      <a:pPr algn="ctr"/>
                      <a:r>
                        <a:rPr lang="en-IN" dirty="0"/>
                        <a:t>Receipt</a:t>
                      </a:r>
                    </a:p>
                  </a:txBody>
                  <a:tcPr>
                    <a:solidFill>
                      <a:srgbClr val="0099FF"/>
                    </a:solidFill>
                  </a:tcPr>
                </a:tc>
                <a:extLst>
                  <a:ext uri="{0D108BD9-81ED-4DB2-BD59-A6C34878D82A}">
                    <a16:rowId xmlns:a16="http://schemas.microsoft.com/office/drawing/2014/main" val="4088307255"/>
                  </a:ext>
                </a:extLst>
              </a:tr>
              <a:tr h="370840">
                <a:tc>
                  <a:txBody>
                    <a:bodyPr/>
                    <a:lstStyle/>
                    <a:p>
                      <a:r>
                        <a:rPr lang="en-IN" dirty="0"/>
                        <a:t>Capital Asset</a:t>
                      </a:r>
                    </a:p>
                  </a:txBody>
                  <a:tcPr>
                    <a:solidFill>
                      <a:srgbClr val="0099FF"/>
                    </a:solidFill>
                  </a:tcPr>
                </a:tc>
                <a:tc>
                  <a:txBody>
                    <a:bodyPr/>
                    <a:lstStyle/>
                    <a:p>
                      <a:pPr algn="ctr"/>
                      <a:endParaRPr lang="en-IN" dirty="0"/>
                    </a:p>
                  </a:txBody>
                  <a:tcPr>
                    <a:solidFill>
                      <a:srgbClr val="0099FF"/>
                    </a:solidFill>
                  </a:tcPr>
                </a:tc>
                <a:tc>
                  <a:txBody>
                    <a:bodyPr/>
                    <a:lstStyle/>
                    <a:p>
                      <a:pPr algn="ct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p>
                      <a:pPr algn="ctr"/>
                      <a:r>
                        <a:rPr lang="en-IN" dirty="0"/>
                        <a:t>(Capital Gains)</a:t>
                      </a:r>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(Rent)</a:t>
                      </a:r>
                    </a:p>
                  </a:txBody>
                  <a:tcPr>
                    <a:solidFill>
                      <a:srgbClr val="0099FF"/>
                    </a:solidFill>
                  </a:tcPr>
                </a:tc>
                <a:extLst>
                  <a:ext uri="{0D108BD9-81ED-4DB2-BD59-A6C34878D82A}">
                    <a16:rowId xmlns:a16="http://schemas.microsoft.com/office/drawing/2014/main" val="4231307374"/>
                  </a:ext>
                </a:extLst>
              </a:tr>
              <a:tr h="370840">
                <a:tc>
                  <a:txBody>
                    <a:bodyPr/>
                    <a:lstStyle/>
                    <a:p>
                      <a:r>
                        <a:rPr lang="en-IN" dirty="0"/>
                        <a:t>Money</a:t>
                      </a:r>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p>
                      <a:pPr algn="ctr"/>
                      <a:r>
                        <a:rPr lang="en-IN" dirty="0"/>
                        <a:t>(Interest)</a:t>
                      </a:r>
                    </a:p>
                  </a:txBody>
                  <a:tcPr>
                    <a:solidFill>
                      <a:srgbClr val="0099FF"/>
                    </a:solidFill>
                  </a:tcPr>
                </a:tc>
                <a:tc>
                  <a:txBody>
                    <a:bodyPr/>
                    <a:lstStyle/>
                    <a:p>
                      <a:pPr algn="ctr"/>
                      <a:endParaRPr lang="en-IN" dirty="0"/>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txBody>
                  <a:tcPr>
                    <a:solidFill>
                      <a:srgbClr val="0099FF"/>
                    </a:solidFill>
                  </a:tcPr>
                </a:tc>
                <a:extLst>
                  <a:ext uri="{0D108BD9-81ED-4DB2-BD59-A6C34878D82A}">
                    <a16:rowId xmlns:a16="http://schemas.microsoft.com/office/drawing/2014/main" val="200812798"/>
                  </a:ext>
                </a:extLst>
              </a:tr>
              <a:tr h="370840">
                <a:tc>
                  <a:txBody>
                    <a:bodyPr/>
                    <a:lstStyle/>
                    <a:p>
                      <a:r>
                        <a:rPr lang="en-IN" dirty="0"/>
                        <a:t>Business activity</a:t>
                      </a:r>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mn-lt"/>
                          <a:sym typeface="Wingdings" panose="05000000000000000000" pitchFamily="2" charset="2"/>
                        </a:rPr>
                        <a:t>(Sale of goods)</a:t>
                      </a:r>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extLst>
                  <a:ext uri="{0D108BD9-81ED-4DB2-BD59-A6C34878D82A}">
                    <a16:rowId xmlns:a16="http://schemas.microsoft.com/office/drawing/2014/main" val="3005623950"/>
                  </a:ext>
                </a:extLst>
              </a:tr>
              <a:tr h="185420">
                <a:tc>
                  <a:txBody>
                    <a:bodyPr/>
                    <a:lstStyle/>
                    <a:p>
                      <a:r>
                        <a:rPr lang="en-IN" dirty="0"/>
                        <a:t>Employment</a:t>
                      </a:r>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p>
                      <a:pPr algn="ctr"/>
                      <a:r>
                        <a:rPr lang="en-IN" dirty="0"/>
                        <a:t>(Salary)</a:t>
                      </a:r>
                    </a:p>
                  </a:txBody>
                  <a:tcPr>
                    <a:solidFill>
                      <a:srgbClr val="0099FF"/>
                    </a:solidFill>
                  </a:tcPr>
                </a:tc>
                <a:tc>
                  <a:txBody>
                    <a:bodyPr/>
                    <a:lstStyle/>
                    <a:p>
                      <a:pPr algn="ctr"/>
                      <a:endParaRPr lang="en-IN" dirty="0"/>
                    </a:p>
                  </a:txBody>
                  <a:tcPr>
                    <a:solidFill>
                      <a:srgbClr val="0099FF"/>
                    </a:solidFill>
                  </a:tcPr>
                </a:tc>
                <a:extLst>
                  <a:ext uri="{0D108BD9-81ED-4DB2-BD59-A6C34878D82A}">
                    <a16:rowId xmlns:a16="http://schemas.microsoft.com/office/drawing/2014/main" val="1530514"/>
                  </a:ext>
                </a:extLst>
              </a:tr>
              <a:tr h="185420">
                <a:tc>
                  <a:txBody>
                    <a:bodyPr/>
                    <a:lstStyle/>
                    <a:p>
                      <a:r>
                        <a:rPr lang="en-IN" dirty="0"/>
                        <a:t>Gift</a:t>
                      </a:r>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algn="ctr"/>
                      <a:endParaRPr lang="en-IN" dirty="0"/>
                    </a:p>
                  </a:txBody>
                  <a:tcPr>
                    <a:solidFill>
                      <a:srgbClr val="0099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latin typeface="Wingdings" panose="05000000000000000000" pitchFamily="2" charset="2"/>
                          <a:sym typeface="Wingdings" panose="05000000000000000000" pitchFamily="2" charset="2"/>
                        </a:rPr>
                        <a:t></a:t>
                      </a:r>
                      <a:endParaRPr lang="en-IN" dirty="0">
                        <a:latin typeface="Wingdings" panose="05000000000000000000" pitchFamily="2" charset="2"/>
                      </a:endParaRPr>
                    </a:p>
                  </a:txBody>
                  <a:tcPr>
                    <a:solidFill>
                      <a:srgbClr val="0099FF"/>
                    </a:solidFill>
                  </a:tcPr>
                </a:tc>
                <a:extLst>
                  <a:ext uri="{0D108BD9-81ED-4DB2-BD59-A6C34878D82A}">
                    <a16:rowId xmlns:a16="http://schemas.microsoft.com/office/drawing/2014/main" val="4023801108"/>
                  </a:ext>
                </a:extLst>
              </a:tr>
            </a:tbl>
          </a:graphicData>
        </a:graphic>
      </p:graphicFrame>
    </p:spTree>
    <p:extLst>
      <p:ext uri="{BB962C8B-B14F-4D97-AF65-F5344CB8AC3E}">
        <p14:creationId xmlns:p14="http://schemas.microsoft.com/office/powerpoint/2010/main" val="1415157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77285" y="127169"/>
            <a:ext cx="10390716" cy="1143000"/>
          </a:xfrm>
        </p:spPr>
        <p:txBody>
          <a:bodyPr/>
          <a:lstStyle/>
          <a:p>
            <a:r>
              <a:rPr lang="en-US" altLang="en-US" dirty="0"/>
              <a:t>Resident Definition under Income Tax</a:t>
            </a:r>
          </a:p>
        </p:txBody>
      </p:sp>
      <p:sp>
        <p:nvSpPr>
          <p:cNvPr id="8195" name="Rectangle 3"/>
          <p:cNvSpPr>
            <a:spLocks noGrp="1" noChangeArrowheads="1"/>
          </p:cNvSpPr>
          <p:nvPr>
            <p:ph type="body" idx="1"/>
          </p:nvPr>
        </p:nvSpPr>
        <p:spPr>
          <a:xfrm>
            <a:off x="310622" y="1292226"/>
            <a:ext cx="10254917" cy="4648200"/>
          </a:xfrm>
        </p:spPr>
        <p:txBody>
          <a:bodyPr/>
          <a:lstStyle/>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6. For the purposes of this Act,—</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(1) An individual is said to be resident in India in any previous year, if he—</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(a) is in India in that year for a period or periods amounting in all to one hundred and eighty-two days or more; or</a:t>
            </a:r>
          </a:p>
          <a:p>
            <a:pPr marL="0" indent="0" algn="just">
              <a:buSzPct val="100000"/>
              <a:buNone/>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(b) [* * *]</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(c) having within the four years preceding that year been in India for a period or periods amounting in all to three hundred and sixty-five days or more, is in India for a period or periods amounting in all to sixty days or more in that year.</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16</a:t>
            </a:fld>
            <a:endParaRPr lang="en-US" altLang="en-US" sz="1400" dirty="0">
              <a:solidFill>
                <a:srgbClr val="000000"/>
              </a:solidFill>
            </a:endParaRPr>
          </a:p>
        </p:txBody>
      </p:sp>
      <p:sp>
        <p:nvSpPr>
          <p:cNvPr id="2" name="Footer Placeholder 1"/>
          <p:cNvSpPr>
            <a:spLocks noGrp="1"/>
          </p:cNvSpPr>
          <p:nvPr>
            <p:ph type="ftr" sz="quarter" idx="11"/>
          </p:nvPr>
        </p:nvSpPr>
        <p:spPr>
          <a:xfrm>
            <a:off x="3759200" y="6302543"/>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301356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34422" y="124034"/>
            <a:ext cx="10390716" cy="1143000"/>
          </a:xfrm>
        </p:spPr>
        <p:txBody>
          <a:bodyPr/>
          <a:lstStyle/>
          <a:p>
            <a:r>
              <a:rPr lang="en-US" altLang="en-US" dirty="0"/>
              <a:t>Resident Definition under Income Tax </a:t>
            </a:r>
          </a:p>
        </p:txBody>
      </p:sp>
      <p:sp>
        <p:nvSpPr>
          <p:cNvPr id="8195" name="Rectangle 3"/>
          <p:cNvSpPr>
            <a:spLocks noGrp="1" noChangeArrowheads="1"/>
          </p:cNvSpPr>
          <p:nvPr>
            <p:ph type="body" idx="1"/>
          </p:nvPr>
        </p:nvSpPr>
        <p:spPr>
          <a:xfrm>
            <a:off x="374983" y="1471717"/>
            <a:ext cx="10254917" cy="4648200"/>
          </a:xfrm>
        </p:spPr>
        <p:txBody>
          <a:bodyPr/>
          <a:lstStyle/>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[Explanation 1].—In the case of an individual,—</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(a) being a citizen of India, who leaves India in any previous year as a member of the crew of an Indian ship or for the purposes of employment outside India, the provisions of sub-clause (c) shall apply in relation to that year as if for the words "sixty days", occurring therein, the words "one hundred and eighty-two days" had been substituted ;</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17</a:t>
            </a:fld>
            <a:endParaRPr lang="en-US" altLang="en-US" sz="1400" dirty="0">
              <a:solidFill>
                <a:srgbClr val="000000"/>
              </a:solidFill>
            </a:endParaRPr>
          </a:p>
        </p:txBody>
      </p:sp>
      <p:sp>
        <p:nvSpPr>
          <p:cNvPr id="2" name="Footer Placeholder 1"/>
          <p:cNvSpPr>
            <a:spLocks noGrp="1"/>
          </p:cNvSpPr>
          <p:nvPr>
            <p:ph type="ftr" sz="quarter" idx="11"/>
          </p:nvPr>
        </p:nvSpPr>
        <p:spPr>
          <a:xfrm>
            <a:off x="3962400" y="6308933"/>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657399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48710" y="7060"/>
            <a:ext cx="10390716" cy="1143000"/>
          </a:xfrm>
        </p:spPr>
        <p:txBody>
          <a:bodyPr/>
          <a:lstStyle/>
          <a:p>
            <a:r>
              <a:rPr lang="en-US" altLang="en-US" dirty="0"/>
              <a:t>Resident Definition under Income Tax</a:t>
            </a:r>
          </a:p>
        </p:txBody>
      </p:sp>
      <p:sp>
        <p:nvSpPr>
          <p:cNvPr id="8195" name="Rectangle 3"/>
          <p:cNvSpPr>
            <a:spLocks noGrp="1" noChangeArrowheads="1"/>
          </p:cNvSpPr>
          <p:nvPr>
            <p:ph type="body" idx="1"/>
          </p:nvPr>
        </p:nvSpPr>
        <p:spPr>
          <a:xfrm>
            <a:off x="248710" y="1313218"/>
            <a:ext cx="11820525" cy="5297132"/>
          </a:xfrm>
        </p:spPr>
        <p:txBody>
          <a:bodyPr/>
          <a:lstStyle/>
          <a:p>
            <a:pPr marL="0" indent="0" algn="just">
              <a:buSzPct val="100000"/>
              <a:buNone/>
            </a:pPr>
            <a:endParaRPr lang="en-US" altLang="en-US" sz="21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100" dirty="0">
                <a:latin typeface="Calibri" pitchFamily="34" charset="0"/>
                <a:ea typeface="Calibri" pitchFamily="34" charset="0"/>
                <a:cs typeface="Calibri" pitchFamily="34" charset="0"/>
              </a:rPr>
              <a:t>(b) being a citizen of India, or a person of Indian origin within the meaning of Explanation to clause (e) of section 115C, who, being outside India, comes on a visit to India in any previous year, the provisions of sub-clause (c) shall apply in relation to that year as if for the words "sixty days", occurring therein, the words "one hundred and eighty-two days" had been substituted </a:t>
            </a:r>
            <a:r>
              <a:rPr lang="en-US" altLang="en-US" sz="2100" b="1" i="1" dirty="0">
                <a:latin typeface="Calibri" pitchFamily="34" charset="0"/>
                <a:ea typeface="Calibri" pitchFamily="34" charset="0"/>
                <a:cs typeface="Calibri" pitchFamily="34" charset="0"/>
              </a:rPr>
              <a:t>and in case of the citizen or person of Indian origin having total income, other than the income from foreign sources, exceeding fifteen lakh rupees during the previous year, for the words “sixty days” occurring therein, the words “one hundred and twenty days” had been substituted</a:t>
            </a:r>
            <a:r>
              <a:rPr lang="en-US" altLang="en-US" sz="2100" b="1" dirty="0">
                <a:latin typeface="Calibri" pitchFamily="34" charset="0"/>
                <a:ea typeface="Calibri" pitchFamily="34" charset="0"/>
                <a:cs typeface="Calibri" pitchFamily="34" charset="0"/>
              </a:rPr>
              <a:t>.</a:t>
            </a:r>
            <a:endParaRPr lang="en-US" altLang="en-US" sz="2100" u="sng"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100" b="1" i="1" u="sng" dirty="0">
                <a:latin typeface="Calibri" pitchFamily="34" charset="0"/>
                <a:ea typeface="Calibri" pitchFamily="34" charset="0"/>
                <a:cs typeface="Calibri" pitchFamily="34" charset="0"/>
              </a:rPr>
              <a:t>New Insertion</a:t>
            </a:r>
            <a:r>
              <a:rPr lang="en-US" altLang="en-US" sz="2100" b="1" i="1" dirty="0">
                <a:latin typeface="Calibri" pitchFamily="34" charset="0"/>
                <a:ea typeface="Calibri" pitchFamily="34" charset="0"/>
                <a:cs typeface="Calibri" pitchFamily="34" charset="0"/>
              </a:rPr>
              <a:t>(1A) Notwithstanding anything contained in clause (1), an individual, being a citizen of India, having total income, other than the income from foreign sources, exceeding fifteen lakh rupees during the previous year shall be deemed to be resident in India in that previous year, if he is not liable to tax in any other country or territory by reason of his domicile or residence or any other criteria of similar </a:t>
            </a:r>
            <a:r>
              <a:rPr lang="en-US" altLang="en-US" sz="2100" b="1" dirty="0">
                <a:latin typeface="Calibri" pitchFamily="34" charset="0"/>
                <a:ea typeface="Calibri" pitchFamily="34" charset="0"/>
                <a:cs typeface="Calibri" pitchFamily="34" charset="0"/>
              </a:rPr>
              <a:t>nature;</a:t>
            </a:r>
          </a:p>
          <a:p>
            <a:pPr algn="just">
              <a:buSzPct val="100000"/>
              <a:buFont typeface="Wingdings" panose="05000000000000000000" pitchFamily="2" charset="2"/>
              <a:buChar char="§"/>
            </a:pPr>
            <a:r>
              <a:rPr lang="en-US" altLang="en-US" sz="2100" dirty="0">
                <a:latin typeface="Calibri" pitchFamily="34" charset="0"/>
                <a:ea typeface="Calibri" pitchFamily="34" charset="0"/>
                <a:cs typeface="Calibri" pitchFamily="34" charset="0"/>
              </a:rPr>
              <a:t>Explanation.—For the removal of doubts, it is hereby declared that this clause shall not apply in case of an individual who is said to be resident in India in the previous year under clause (1).</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18</a:t>
            </a:fld>
            <a:endParaRPr lang="en-US" altLang="en-US" sz="1400" dirty="0">
              <a:solidFill>
                <a:srgbClr val="000000"/>
              </a:solidFill>
            </a:endParaRPr>
          </a:p>
        </p:txBody>
      </p:sp>
      <p:sp>
        <p:nvSpPr>
          <p:cNvPr id="2" name="Footer Placeholder 1"/>
          <p:cNvSpPr>
            <a:spLocks noGrp="1"/>
          </p:cNvSpPr>
          <p:nvPr>
            <p:ph type="ftr" sz="quarter" idx="11"/>
          </p:nvPr>
        </p:nvSpPr>
        <p:spPr>
          <a:xfrm>
            <a:off x="3646237"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827157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2253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2C860B-BF16-46D2-A038-02DB04AEE746}" type="slidenum">
              <a:rPr lang="en-US" altLang="en-US" sz="1400"/>
              <a:pPr/>
              <a:t>19</a:t>
            </a:fld>
            <a:endParaRPr lang="en-US" altLang="en-US" sz="1400" dirty="0"/>
          </a:p>
        </p:txBody>
      </p:sp>
      <p:sp>
        <p:nvSpPr>
          <p:cNvPr id="4" name="Rectangle 2"/>
          <p:cNvSpPr txBox="1">
            <a:spLocks noChangeArrowheads="1"/>
          </p:cNvSpPr>
          <p:nvPr/>
        </p:nvSpPr>
        <p:spPr>
          <a:xfrm>
            <a:off x="207964" y="219075"/>
            <a:ext cx="11374436" cy="1295400"/>
          </a:xfrm>
          <a:prstGeom prst="rect">
            <a:avLst/>
          </a:prstGeom>
        </p:spPr>
        <p:txBody>
          <a:bodyPr/>
          <a:lstStyle/>
          <a:p>
            <a:pPr eaLnBrk="1" hangingPunct="1">
              <a:defRPr/>
            </a:pPr>
            <a:r>
              <a:rPr lang="en-US" sz="4000" kern="0" dirty="0">
                <a:solidFill>
                  <a:schemeClr val="tx2"/>
                </a:solidFill>
                <a:latin typeface="+mj-lt"/>
                <a:ea typeface="+mj-ea"/>
                <a:cs typeface="+mj-cs"/>
              </a:rPr>
              <a:t>Residential Status under ITA</a:t>
            </a:r>
          </a:p>
          <a:p>
            <a:pPr eaLnBrk="1" hangingPunct="1">
              <a:defRPr/>
            </a:pPr>
            <a:r>
              <a:rPr lang="en-US" sz="3200" kern="0" dirty="0">
                <a:solidFill>
                  <a:schemeClr val="tx2"/>
                </a:solidFill>
                <a:latin typeface="+mj-lt"/>
                <a:ea typeface="+mj-ea"/>
                <a:cs typeface="+mj-cs"/>
              </a:rPr>
              <a:t>- For Others</a:t>
            </a:r>
            <a:endParaRPr lang="en-US" sz="4000" kern="0" dirty="0">
              <a:solidFill>
                <a:schemeClr val="tx2"/>
              </a:solidFill>
              <a:latin typeface="+mj-lt"/>
              <a:ea typeface="+mj-ea"/>
              <a:cs typeface="+mj-cs"/>
            </a:endParaRPr>
          </a:p>
        </p:txBody>
      </p:sp>
      <p:graphicFrame>
        <p:nvGraphicFramePr>
          <p:cNvPr id="5" name="Table 4"/>
          <p:cNvGraphicFramePr>
            <a:graphicFrameLocks noGrp="1"/>
          </p:cNvGraphicFramePr>
          <p:nvPr>
            <p:extLst>
              <p:ext uri="{D42A27DB-BD31-4B8C-83A1-F6EECF244321}">
                <p14:modId xmlns:p14="http://schemas.microsoft.com/office/powerpoint/2010/main" val="3452385927"/>
              </p:ext>
            </p:extLst>
          </p:nvPr>
        </p:nvGraphicFramePr>
        <p:xfrm>
          <a:off x="447675" y="1666875"/>
          <a:ext cx="7620000" cy="2901340"/>
        </p:xfrm>
        <a:graphic>
          <a:graphicData uri="http://schemas.openxmlformats.org/drawingml/2006/table">
            <a:tbl>
              <a:tblPr/>
              <a:tblGrid>
                <a:gridCol w="1407101">
                  <a:extLst>
                    <a:ext uri="{9D8B030D-6E8A-4147-A177-3AD203B41FA5}">
                      <a16:colId xmlns:a16="http://schemas.microsoft.com/office/drawing/2014/main" val="20000"/>
                    </a:ext>
                  </a:extLst>
                </a:gridCol>
                <a:gridCol w="1758878">
                  <a:extLst>
                    <a:ext uri="{9D8B030D-6E8A-4147-A177-3AD203B41FA5}">
                      <a16:colId xmlns:a16="http://schemas.microsoft.com/office/drawing/2014/main" val="20001"/>
                    </a:ext>
                  </a:extLst>
                </a:gridCol>
                <a:gridCol w="4454021">
                  <a:extLst>
                    <a:ext uri="{9D8B030D-6E8A-4147-A177-3AD203B41FA5}">
                      <a16:colId xmlns:a16="http://schemas.microsoft.com/office/drawing/2014/main" val="20002"/>
                    </a:ext>
                  </a:extLst>
                </a:gridCol>
              </a:tblGrid>
              <a:tr h="538324">
                <a:tc>
                  <a:txBody>
                    <a:bodyPr/>
                    <a:lstStyle/>
                    <a:p>
                      <a:pPr marL="0" marR="0" algn="ctr">
                        <a:lnSpc>
                          <a:spcPct val="115000"/>
                        </a:lnSpc>
                        <a:spcBef>
                          <a:spcPts val="0"/>
                        </a:spcBef>
                        <a:spcAft>
                          <a:spcPts val="0"/>
                        </a:spcAft>
                      </a:pPr>
                      <a:r>
                        <a:rPr lang="en-US" sz="1500" b="1" dirty="0">
                          <a:latin typeface="Calibri"/>
                          <a:ea typeface="Calibri"/>
                          <a:cs typeface="Calibri"/>
                        </a:rPr>
                        <a:t>Status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Arial"/>
                        </a:rPr>
                        <a:t>Assessee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500" b="1" dirty="0">
                          <a:latin typeface="Calibri"/>
                          <a:ea typeface="Calibri"/>
                          <a:cs typeface="Calibri"/>
                        </a:rPr>
                        <a:t>Conditions</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87132">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6(2)]</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HUF/Firm/AOP </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Calibri"/>
                        </a:rPr>
                        <a:t>Resident in India EXCEPT</a:t>
                      </a:r>
                      <a:r>
                        <a:rPr lang="en-US" sz="1500" baseline="0" dirty="0">
                          <a:latin typeface="Calibri"/>
                          <a:ea typeface="Calibri"/>
                          <a:cs typeface="Calibri"/>
                        </a:rPr>
                        <a:t> where in that year control &amp; management of its affairs is situated wholly outside India</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575884">
                <a:tc>
                  <a:txBody>
                    <a:bodyPr/>
                    <a:lstStyle/>
                    <a:p>
                      <a:pPr marL="0" marR="0" algn="just">
                        <a:lnSpc>
                          <a:spcPct val="115000"/>
                        </a:lnSpc>
                        <a:spcBef>
                          <a:spcPts val="0"/>
                        </a:spcBef>
                        <a:spcAft>
                          <a:spcPts val="0"/>
                        </a:spcAft>
                      </a:pPr>
                      <a:r>
                        <a:rPr lang="en-US" sz="1500" dirty="0">
                          <a:latin typeface="Calibri"/>
                          <a:ea typeface="Calibri"/>
                          <a:cs typeface="Calibri"/>
                        </a:rPr>
                        <a:t>Resident</a:t>
                      </a:r>
                    </a:p>
                    <a:p>
                      <a:pPr marL="0" marR="0" algn="just">
                        <a:lnSpc>
                          <a:spcPct val="115000"/>
                        </a:lnSpc>
                        <a:spcBef>
                          <a:spcPts val="0"/>
                        </a:spcBef>
                        <a:spcAft>
                          <a:spcPts val="0"/>
                        </a:spcAft>
                      </a:pPr>
                      <a:r>
                        <a:rPr lang="en-US" sz="1500" dirty="0">
                          <a:latin typeface="Calibri"/>
                          <a:ea typeface="Calibri"/>
                          <a:cs typeface="Calibri"/>
                        </a:rPr>
                        <a:t>[S 6(3)]</a:t>
                      </a:r>
                      <a:endParaRPr lang="en-US" sz="15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500" dirty="0">
                          <a:latin typeface="Calibri"/>
                          <a:ea typeface="Calibri"/>
                          <a:cs typeface="Arial"/>
                        </a:rPr>
                        <a:t>Company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buFontTx/>
                        <a:buChar char="-"/>
                      </a:pPr>
                      <a:r>
                        <a:rPr lang="en-US" sz="1500" dirty="0">
                          <a:latin typeface="Calibri"/>
                          <a:ea typeface="Calibri"/>
                          <a:cs typeface="Calibri"/>
                        </a:rPr>
                        <a:t>Indian Company</a:t>
                      </a:r>
                    </a:p>
                    <a:p>
                      <a:pPr marL="0" marR="0" algn="just">
                        <a:lnSpc>
                          <a:spcPct val="115000"/>
                        </a:lnSpc>
                        <a:spcBef>
                          <a:spcPts val="0"/>
                        </a:spcBef>
                        <a:spcAft>
                          <a:spcPts val="0"/>
                        </a:spcAft>
                        <a:buFontTx/>
                        <a:buChar char="-"/>
                      </a:pPr>
                      <a:r>
                        <a:rPr lang="en-US" sz="1500" dirty="0">
                          <a:latin typeface="Calibri"/>
                          <a:ea typeface="Calibri"/>
                          <a:cs typeface="Calibri"/>
                        </a:rPr>
                        <a:t> Control &amp;</a:t>
                      </a:r>
                      <a:r>
                        <a:rPr lang="en-US" sz="1500" baseline="0" dirty="0">
                          <a:latin typeface="Calibri"/>
                          <a:ea typeface="Calibri"/>
                          <a:cs typeface="Calibri"/>
                        </a:rPr>
                        <a:t> Management of its affairs is situated wholly in India</a:t>
                      </a:r>
                      <a:r>
                        <a:rPr lang="en-US" sz="1500" dirty="0">
                          <a:latin typeface="Calibri"/>
                          <a:ea typeface="Calibri"/>
                          <a:cs typeface="Calibri"/>
                        </a:rPr>
                        <a:t>  (upto 31.03.2016)</a:t>
                      </a:r>
                    </a:p>
                    <a:p>
                      <a:pPr marL="0" marR="0" algn="just">
                        <a:lnSpc>
                          <a:spcPct val="115000"/>
                        </a:lnSpc>
                        <a:spcBef>
                          <a:spcPts val="0"/>
                        </a:spcBef>
                        <a:spcAft>
                          <a:spcPts val="0"/>
                        </a:spcAft>
                        <a:buFontTx/>
                        <a:buChar char="-"/>
                      </a:pPr>
                      <a:r>
                        <a:rPr lang="en-US" sz="1500" dirty="0">
                          <a:latin typeface="Calibri"/>
                          <a:ea typeface="Calibri"/>
                          <a:cs typeface="Calibri"/>
                        </a:rPr>
                        <a:t>Place</a:t>
                      </a:r>
                      <a:r>
                        <a:rPr lang="en-US" sz="1500" baseline="0" dirty="0">
                          <a:latin typeface="Calibri"/>
                          <a:ea typeface="Calibri"/>
                          <a:cs typeface="Calibri"/>
                        </a:rPr>
                        <a:t> of Effective Management is in India  (w.e.f 01.04.2016 r.w. </a:t>
                      </a:r>
                      <a:r>
                        <a:rPr lang="en-US" sz="1500" i="0" baseline="0" dirty="0">
                          <a:latin typeface="Calibri"/>
                          <a:ea typeface="Calibri"/>
                          <a:cs typeface="Calibri"/>
                        </a:rPr>
                        <a:t>POEM Guidelines dated 24.01.2017) – [Discussed later in this presentation]</a:t>
                      </a:r>
                      <a:endParaRPr lang="en-US" sz="1500" i="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 name="Footer Placeholder 1"/>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655007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dirty="0"/>
              <a:t>Overview of Presentation</a:t>
            </a:r>
          </a:p>
        </p:txBody>
      </p:sp>
      <p:sp>
        <p:nvSpPr>
          <p:cNvPr id="8195" name="Rectangle 3"/>
          <p:cNvSpPr>
            <a:spLocks noGrp="1" noChangeArrowheads="1"/>
          </p:cNvSpPr>
          <p:nvPr>
            <p:ph type="body" idx="1"/>
          </p:nvPr>
        </p:nvSpPr>
        <p:spPr>
          <a:xfrm>
            <a:off x="418434" y="657224"/>
            <a:ext cx="7772400" cy="5953125"/>
          </a:xfrm>
        </p:spPr>
        <p:txBody>
          <a:bodyPr/>
          <a:lstStyle/>
          <a:p>
            <a:r>
              <a:rPr lang="en-US" altLang="en-US" sz="1900" dirty="0">
                <a:latin typeface="Calibri" pitchFamily="34" charset="0"/>
                <a:ea typeface="Calibri" pitchFamily="34" charset="0"/>
                <a:cs typeface="Calibri" pitchFamily="34" charset="0"/>
              </a:rPr>
              <a:t>Introduction</a:t>
            </a:r>
          </a:p>
          <a:p>
            <a:pPr algn="just"/>
            <a:r>
              <a:rPr lang="en-US" altLang="en-US" sz="1900" dirty="0">
                <a:latin typeface="Calibri" pitchFamily="34" charset="0"/>
                <a:ea typeface="Calibri" pitchFamily="34" charset="0"/>
                <a:cs typeface="Calibri" pitchFamily="34" charset="0"/>
              </a:rPr>
              <a:t>Residential Status - Overview</a:t>
            </a:r>
          </a:p>
          <a:p>
            <a:pPr algn="just"/>
            <a:r>
              <a:rPr lang="en-US" altLang="en-US" sz="1900" dirty="0">
                <a:latin typeface="Calibri" pitchFamily="34" charset="0"/>
                <a:ea typeface="Calibri" pitchFamily="34" charset="0"/>
                <a:cs typeface="Calibri" pitchFamily="34" charset="0"/>
              </a:rPr>
              <a:t>Scope of Income – Section 5</a:t>
            </a:r>
          </a:p>
          <a:p>
            <a:pPr algn="just"/>
            <a:r>
              <a:rPr lang="en-US" altLang="en-US" sz="1900" dirty="0">
                <a:latin typeface="Calibri" pitchFamily="34" charset="0"/>
                <a:ea typeface="Calibri" pitchFamily="34" charset="0"/>
                <a:cs typeface="Calibri" pitchFamily="34" charset="0"/>
              </a:rPr>
              <a:t>Accruing or arising in India</a:t>
            </a:r>
          </a:p>
          <a:p>
            <a:pPr algn="just"/>
            <a:r>
              <a:rPr lang="en-US" altLang="en-US" sz="1900" dirty="0">
                <a:latin typeface="Calibri" pitchFamily="34" charset="0"/>
                <a:ea typeface="Calibri" pitchFamily="34" charset="0"/>
                <a:cs typeface="Calibri" pitchFamily="34" charset="0"/>
              </a:rPr>
              <a:t>Landmark Jurisprudence on Scope of Income</a:t>
            </a:r>
          </a:p>
          <a:p>
            <a:pPr algn="just"/>
            <a:r>
              <a:rPr lang="en-US" altLang="en-US" sz="1900" dirty="0">
                <a:latin typeface="Calibri" pitchFamily="34" charset="0"/>
                <a:ea typeface="Calibri" pitchFamily="34" charset="0"/>
                <a:cs typeface="Calibri" pitchFamily="34" charset="0"/>
              </a:rPr>
              <a:t>Resident definitions and residential status – Section 6</a:t>
            </a:r>
          </a:p>
          <a:p>
            <a:pPr algn="just"/>
            <a:r>
              <a:rPr lang="en-US" altLang="en-US" sz="1900" dirty="0">
                <a:latin typeface="Calibri" pitchFamily="34" charset="0"/>
                <a:ea typeface="Calibri" pitchFamily="34" charset="0"/>
                <a:cs typeface="Calibri" pitchFamily="34" charset="0"/>
              </a:rPr>
              <a:t>Important Case laws on Residential status</a:t>
            </a:r>
          </a:p>
          <a:p>
            <a:pPr algn="just"/>
            <a:r>
              <a:rPr lang="en-US" altLang="en-US" sz="1900" dirty="0">
                <a:latin typeface="Calibri" pitchFamily="34" charset="0"/>
                <a:ea typeface="Calibri" pitchFamily="34" charset="0"/>
                <a:cs typeface="Calibri" pitchFamily="34" charset="0"/>
              </a:rPr>
              <a:t>Tax Treaty, International Practice vs Deemed Resident</a:t>
            </a:r>
          </a:p>
          <a:p>
            <a:pPr algn="just"/>
            <a:r>
              <a:rPr lang="en-US" altLang="en-US" sz="1900" dirty="0">
                <a:latin typeface="Calibri" pitchFamily="34" charset="0"/>
                <a:ea typeface="Calibri" pitchFamily="34" charset="0"/>
                <a:cs typeface="Calibri" pitchFamily="34" charset="0"/>
              </a:rPr>
              <a:t>Taxability of non-residents</a:t>
            </a:r>
          </a:p>
          <a:p>
            <a:pPr algn="just"/>
            <a:r>
              <a:rPr lang="en-US" altLang="en-US" sz="1900" dirty="0">
                <a:latin typeface="Calibri" pitchFamily="34" charset="0"/>
                <a:ea typeface="Calibri" pitchFamily="34" charset="0"/>
                <a:cs typeface="Calibri" pitchFamily="34" charset="0"/>
              </a:rPr>
              <a:t>Residential Test of Company in case of PoeM</a:t>
            </a:r>
          </a:p>
          <a:p>
            <a:pPr algn="just"/>
            <a:r>
              <a:rPr lang="en-US" altLang="en-US" sz="1900" dirty="0">
                <a:latin typeface="Calibri" pitchFamily="34" charset="0"/>
                <a:ea typeface="Calibri" pitchFamily="34" charset="0"/>
                <a:cs typeface="Calibri" pitchFamily="34" charset="0"/>
              </a:rPr>
              <a:t>Income deemed to accrue or arise – Section 9</a:t>
            </a:r>
          </a:p>
          <a:p>
            <a:pPr algn="just"/>
            <a:r>
              <a:rPr lang="en-US" altLang="en-US" sz="1900" dirty="0">
                <a:latin typeface="Calibri" pitchFamily="34" charset="0"/>
                <a:ea typeface="Calibri" pitchFamily="34" charset="0"/>
                <a:cs typeface="Calibri" pitchFamily="34" charset="0"/>
              </a:rPr>
              <a:t>Business Connection</a:t>
            </a:r>
          </a:p>
          <a:p>
            <a:pPr algn="just"/>
            <a:r>
              <a:rPr lang="en-US" altLang="en-US" sz="1900" dirty="0">
                <a:latin typeface="Calibri" pitchFamily="34" charset="0"/>
                <a:ea typeface="Calibri" pitchFamily="34" charset="0"/>
                <a:cs typeface="Calibri" pitchFamily="34" charset="0"/>
              </a:rPr>
              <a:t>Significant Economic Presence</a:t>
            </a:r>
          </a:p>
          <a:p>
            <a:pPr algn="just"/>
            <a:r>
              <a:rPr lang="en-US" altLang="en-US" sz="1900" dirty="0">
                <a:latin typeface="Calibri" pitchFamily="34" charset="0"/>
                <a:ea typeface="Calibri" pitchFamily="34" charset="0"/>
                <a:cs typeface="Calibri" pitchFamily="34" charset="0"/>
              </a:rPr>
              <a:t>Equalisation Levy</a:t>
            </a:r>
          </a:p>
          <a:p>
            <a:pPr algn="just"/>
            <a:r>
              <a:rPr lang="en-US" altLang="en-US" sz="1900" dirty="0">
                <a:latin typeface="Calibri" pitchFamily="34" charset="0"/>
                <a:ea typeface="Calibri" pitchFamily="34" charset="0"/>
                <a:cs typeface="Calibri" pitchFamily="34" charset="0"/>
              </a:rPr>
              <a:t>Salary, Expatriate Taxation - Section 9</a:t>
            </a:r>
          </a:p>
          <a:p>
            <a:pPr algn="just"/>
            <a:r>
              <a:rPr lang="en-US" altLang="en-US" sz="1900" dirty="0">
                <a:latin typeface="Calibri" pitchFamily="34" charset="0"/>
                <a:ea typeface="Calibri" pitchFamily="34" charset="0"/>
                <a:cs typeface="Calibri" pitchFamily="34" charset="0"/>
              </a:rPr>
              <a:t>Royalty, Fees for Technical Services - Section 9</a:t>
            </a:r>
          </a:p>
          <a:p>
            <a:pPr algn="just"/>
            <a:r>
              <a:rPr lang="en-US" altLang="en-US" sz="1900" dirty="0">
                <a:latin typeface="Calibri" pitchFamily="34" charset="0"/>
                <a:ea typeface="Calibri" pitchFamily="34" charset="0"/>
                <a:cs typeface="Calibri" pitchFamily="34" charset="0"/>
              </a:rPr>
              <a:t>DTAA implications, Computation of Income of NRs</a:t>
            </a: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marL="0" indent="0" algn="just">
              <a:buNone/>
            </a:pPr>
            <a:endParaRPr lang="en-US" altLang="en-US" sz="1900" dirty="0">
              <a:latin typeface="Calibri" pitchFamily="34" charset="0"/>
              <a:ea typeface="Calibri" pitchFamily="34" charset="0"/>
              <a:cs typeface="Calibri" pitchFamily="34" charset="0"/>
            </a:endParaRPr>
          </a:p>
          <a:p>
            <a:pPr marL="0" indent="0" algn="just">
              <a:buNone/>
            </a:pPr>
            <a:endParaRPr lang="en-US" altLang="en-US" sz="1900" dirty="0">
              <a:latin typeface="Calibri" pitchFamily="34" charset="0"/>
              <a:ea typeface="Calibri" pitchFamily="34" charset="0"/>
              <a:cs typeface="Calibri" pitchFamily="34" charset="0"/>
            </a:endParaRPr>
          </a:p>
          <a:p>
            <a:pPr marL="0" lvl="0" indent="0" algn="just">
              <a:buClr>
                <a:srgbClr val="3333CC"/>
              </a:buClr>
              <a:buNone/>
            </a:pPr>
            <a:endParaRPr lang="en-US" altLang="en-US" sz="1900" dirty="0">
              <a:solidFill>
                <a:srgbClr val="000000"/>
              </a:solidFill>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0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2</a:t>
            </a:fld>
            <a:endParaRPr lang="en-US" altLang="en-US" sz="1400" dirty="0"/>
          </a:p>
        </p:txBody>
      </p:sp>
      <p:sp>
        <p:nvSpPr>
          <p:cNvPr id="2" name="Footer Placeholder 1"/>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996701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2985" y="76200"/>
            <a:ext cx="10390716" cy="1143000"/>
          </a:xfrm>
        </p:spPr>
        <p:txBody>
          <a:bodyPr/>
          <a:lstStyle/>
          <a:p>
            <a:r>
              <a:rPr lang="en-US" altLang="en-US" dirty="0"/>
              <a:t>Not Ordinary Resident - Definition</a:t>
            </a:r>
          </a:p>
        </p:txBody>
      </p:sp>
      <p:sp>
        <p:nvSpPr>
          <p:cNvPr id="8195" name="Rectangle 3"/>
          <p:cNvSpPr>
            <a:spLocks noGrp="1" noChangeArrowheads="1"/>
          </p:cNvSpPr>
          <p:nvPr>
            <p:ph type="body" idx="1"/>
          </p:nvPr>
        </p:nvSpPr>
        <p:spPr>
          <a:xfrm>
            <a:off x="298784" y="1219200"/>
            <a:ext cx="10254917" cy="4648200"/>
          </a:xfrm>
        </p:spPr>
        <p:txBody>
          <a:bodyPr/>
          <a:lstStyle/>
          <a:p>
            <a:pPr marL="0" indent="0" algn="just">
              <a:buSzPct val="100000"/>
              <a:buNone/>
            </a:pPr>
            <a:endParaRPr lang="en-US" altLang="en-US" sz="18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1800" dirty="0">
                <a:latin typeface="Calibri" pitchFamily="34" charset="0"/>
                <a:ea typeface="Calibri" pitchFamily="34" charset="0"/>
                <a:cs typeface="Calibri" pitchFamily="34" charset="0"/>
              </a:rPr>
              <a:t> </a:t>
            </a:r>
            <a:r>
              <a:rPr lang="en-US" altLang="en-US" sz="2200" dirty="0">
                <a:latin typeface="Calibri" pitchFamily="34" charset="0"/>
                <a:ea typeface="Calibri" pitchFamily="34" charset="0"/>
                <a:cs typeface="Calibri" pitchFamily="34" charset="0"/>
              </a:rPr>
              <a:t>A person is said to be "not ordinarily resident" in India in any previous year if such person is—</a:t>
            </a: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(a) an individual who has been a non-resident in India in nine out of the ten previous years preceding that year, or has during the seven previous years preceding that year been in India for a period of, or periods amounting in all to, seven hundred and twenty-nine days or less; or</a:t>
            </a:r>
          </a:p>
          <a:p>
            <a:pPr marL="0" indent="0" algn="just">
              <a:buSzPct val="100000"/>
              <a:buNone/>
            </a:pPr>
            <a:endParaRPr lang="en-US" altLang="en-US" sz="22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dirty="0">
                <a:latin typeface="Calibri" pitchFamily="34" charset="0"/>
                <a:ea typeface="Calibri" pitchFamily="34" charset="0"/>
                <a:cs typeface="Calibri" pitchFamily="34" charset="0"/>
              </a:rPr>
              <a:t>(b) a Hindu undivided family whose manager has been a non-resident in India in nine out of the ten previous years preceding that year, or has during the seven previous years preceding that year been in India for a period of, or periods amounting in all to, seven hundred and twenty-nine days or less: or</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20</a:t>
            </a:fld>
            <a:endParaRPr lang="en-US" altLang="en-US" sz="1400" dirty="0">
              <a:solidFill>
                <a:srgbClr val="000000"/>
              </a:solidFill>
            </a:endParaRPr>
          </a:p>
        </p:txBody>
      </p:sp>
      <p:sp>
        <p:nvSpPr>
          <p:cNvPr id="2" name="Footer Placeholder 1"/>
          <p:cNvSpPr>
            <a:spLocks noGrp="1"/>
          </p:cNvSpPr>
          <p:nvPr>
            <p:ph type="ftr" sz="quarter" idx="11"/>
          </p:nvPr>
        </p:nvSpPr>
        <p:spPr>
          <a:xfrm>
            <a:off x="37592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959662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34422" y="144620"/>
            <a:ext cx="10390716" cy="1143000"/>
          </a:xfrm>
        </p:spPr>
        <p:txBody>
          <a:bodyPr/>
          <a:lstStyle/>
          <a:p>
            <a:r>
              <a:rPr lang="en-US" altLang="en-US" dirty="0"/>
              <a:t>Not Ordinary Resident - Definition</a:t>
            </a:r>
          </a:p>
        </p:txBody>
      </p:sp>
      <p:sp>
        <p:nvSpPr>
          <p:cNvPr id="8195" name="Rectangle 3"/>
          <p:cNvSpPr>
            <a:spLocks noGrp="1" noChangeArrowheads="1"/>
          </p:cNvSpPr>
          <p:nvPr>
            <p:ph type="body" idx="1"/>
          </p:nvPr>
        </p:nvSpPr>
        <p:spPr>
          <a:xfrm>
            <a:off x="234422" y="1346253"/>
            <a:ext cx="10254917" cy="4648200"/>
          </a:xfrm>
        </p:spPr>
        <p:txBody>
          <a:bodyPr/>
          <a:lstStyle/>
          <a:p>
            <a:pPr marL="0" indent="0" algn="just">
              <a:buSzPct val="100000"/>
              <a:buNone/>
            </a:pPr>
            <a:endParaRPr lang="en-US" altLang="en-US" sz="18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1800" dirty="0">
                <a:latin typeface="Calibri" pitchFamily="34" charset="0"/>
                <a:ea typeface="Calibri" pitchFamily="34" charset="0"/>
                <a:cs typeface="Calibri" pitchFamily="34" charset="0"/>
              </a:rPr>
              <a:t> </a:t>
            </a:r>
            <a:r>
              <a:rPr lang="en-US" altLang="en-US" sz="2200" b="1" i="1" dirty="0">
                <a:latin typeface="Calibri" pitchFamily="34" charset="0"/>
                <a:ea typeface="Calibri" pitchFamily="34" charset="0"/>
                <a:cs typeface="Calibri" pitchFamily="34" charset="0"/>
              </a:rPr>
              <a:t>(c</a:t>
            </a:r>
            <a:r>
              <a:rPr lang="en-US" altLang="en-US" sz="2200" b="1" dirty="0">
                <a:latin typeface="Calibri" pitchFamily="34" charset="0"/>
                <a:ea typeface="Calibri" pitchFamily="34" charset="0"/>
                <a:cs typeface="Calibri" pitchFamily="34" charset="0"/>
              </a:rPr>
              <a:t>)</a:t>
            </a:r>
            <a:r>
              <a:rPr lang="en-US" altLang="en-US" sz="2200" dirty="0">
                <a:latin typeface="Calibri" pitchFamily="34" charset="0"/>
                <a:ea typeface="Calibri" pitchFamily="34" charset="0"/>
                <a:cs typeface="Calibri" pitchFamily="34" charset="0"/>
              </a:rPr>
              <a:t> </a:t>
            </a:r>
            <a:r>
              <a:rPr lang="en-US" altLang="en-US" sz="2200" b="1" i="1" dirty="0">
                <a:latin typeface="Calibri" pitchFamily="34" charset="0"/>
                <a:ea typeface="Calibri" pitchFamily="34" charset="0"/>
                <a:cs typeface="Calibri" pitchFamily="34" charset="0"/>
              </a:rPr>
              <a:t>citizen of India, or a person of Indian origin, having total income, other than the income from foreign sources, exceeding fifteen lakh rupees during the previous year, who has been in India for a period or periods amounting in all to one hundred and twenty days or more but less than one hundred and eighty-two days; or</a:t>
            </a:r>
          </a:p>
          <a:p>
            <a:pPr marL="0" indent="0" algn="just">
              <a:buSzPct val="100000"/>
              <a:buNone/>
            </a:pPr>
            <a:endParaRPr lang="en-US" altLang="en-US" sz="2200" b="1" i="1"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200" b="1" i="1" dirty="0">
                <a:latin typeface="Calibri" pitchFamily="34" charset="0"/>
                <a:ea typeface="Calibri" pitchFamily="34" charset="0"/>
                <a:cs typeface="Calibri" pitchFamily="34" charset="0"/>
              </a:rPr>
              <a:t>(d) a citizen of India who is deemed to be resident in India under clause 6(1)(A)</a:t>
            </a:r>
          </a:p>
          <a:p>
            <a:pPr algn="just">
              <a:buSzPct val="100000"/>
              <a:buFont typeface="Wingdings" panose="05000000000000000000" pitchFamily="2" charset="2"/>
              <a:buChar char="§"/>
            </a:pPr>
            <a:endParaRPr lang="en-US" altLang="en-US" sz="22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21</a:t>
            </a:fld>
            <a:endParaRPr lang="en-US" altLang="en-US" sz="1400" dirty="0">
              <a:solidFill>
                <a:srgbClr val="000000"/>
              </a:solidFill>
            </a:endParaRPr>
          </a:p>
        </p:txBody>
      </p:sp>
      <p:sp>
        <p:nvSpPr>
          <p:cNvPr id="2" name="Footer Placeholder 1"/>
          <p:cNvSpPr>
            <a:spLocks noGrp="1"/>
          </p:cNvSpPr>
          <p:nvPr>
            <p:ph type="ftr" sz="quarter" idx="11"/>
          </p:nvPr>
        </p:nvSpPr>
        <p:spPr>
          <a:xfrm>
            <a:off x="3753853" y="6265967"/>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315512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34423" y="0"/>
            <a:ext cx="10390716" cy="1143000"/>
          </a:xfrm>
        </p:spPr>
        <p:txBody>
          <a:bodyPr/>
          <a:lstStyle/>
          <a:p>
            <a:r>
              <a:rPr lang="en-IN" dirty="0"/>
              <a:t>Important Aspects of Resident Definition</a:t>
            </a:r>
          </a:p>
        </p:txBody>
      </p:sp>
      <p:sp>
        <p:nvSpPr>
          <p:cNvPr id="3" name="Content Placeholder 2"/>
          <p:cNvSpPr>
            <a:spLocks noGrp="1"/>
          </p:cNvSpPr>
          <p:nvPr>
            <p:ph idx="1"/>
          </p:nvPr>
        </p:nvSpPr>
        <p:spPr>
          <a:xfrm>
            <a:off x="447676" y="1403350"/>
            <a:ext cx="10363200" cy="4676174"/>
          </a:xfrm>
        </p:spPr>
        <p:txBody>
          <a:bodyPr/>
          <a:lstStyle/>
          <a:p>
            <a:pPr marL="0" indent="0">
              <a:buNone/>
            </a:pPr>
            <a:r>
              <a:rPr lang="en-IN" sz="2500" dirty="0"/>
              <a:t>Individuals may be classified into 4 categories based on their stay</a:t>
            </a:r>
          </a:p>
          <a:p>
            <a:pPr marL="0" indent="0">
              <a:buNone/>
            </a:pPr>
            <a:r>
              <a:rPr lang="en-IN" sz="2500" dirty="0"/>
              <a:t>1.Those who are staying in India </a:t>
            </a:r>
          </a:p>
          <a:p>
            <a:pPr marL="0" indent="0">
              <a:buNone/>
            </a:pPr>
            <a:r>
              <a:rPr lang="en-IN" sz="2500" dirty="0"/>
              <a:t> for [≥182 days], [&gt;= 60 days and &gt;=365 days in prev. four Years] - R</a:t>
            </a:r>
          </a:p>
          <a:p>
            <a:pPr marL="0" indent="0">
              <a:buNone/>
            </a:pPr>
            <a:r>
              <a:rPr lang="en-IN" sz="2500" dirty="0"/>
              <a:t>2.Citizen Of India stayed in India for ≤ 181 days due to Employment</a:t>
            </a:r>
          </a:p>
          <a:p>
            <a:pPr marL="0" indent="0">
              <a:buNone/>
            </a:pPr>
            <a:r>
              <a:rPr lang="en-IN" sz="2500" dirty="0"/>
              <a:t>   outside India in the year of Departure – NR</a:t>
            </a:r>
          </a:p>
          <a:p>
            <a:pPr marL="0" indent="0">
              <a:buNone/>
            </a:pPr>
            <a:r>
              <a:rPr lang="en-IN" sz="2500" dirty="0"/>
              <a:t>3.Citizen of India - a. On a Visit to India for ≥ 120 but&lt;=181 day</a:t>
            </a:r>
          </a:p>
          <a:p>
            <a:pPr marL="0" indent="0">
              <a:buNone/>
            </a:pPr>
            <a:r>
              <a:rPr lang="en-IN" sz="2500" dirty="0"/>
              <a:t>  b. Having no Tax Residential Status outside India</a:t>
            </a:r>
          </a:p>
          <a:p>
            <a:pPr marL="0" indent="0">
              <a:buNone/>
            </a:pPr>
            <a:r>
              <a:rPr lang="en-IN" sz="2500" dirty="0"/>
              <a:t>   - in both cases having total income of &gt; Rs 15 lakhs in India</a:t>
            </a:r>
          </a:p>
          <a:p>
            <a:pPr marL="0" indent="0">
              <a:buNone/>
            </a:pPr>
            <a:r>
              <a:rPr lang="en-IN" sz="2500" dirty="0"/>
              <a:t>4.Those who are NR for 9 out of 10 Previous</a:t>
            </a:r>
          </a:p>
          <a:p>
            <a:pPr marL="0" indent="0">
              <a:buNone/>
            </a:pPr>
            <a:r>
              <a:rPr lang="en-IN" sz="2500" dirty="0"/>
              <a:t>   Financial year or stayed in India for&lt;= 729 days in preceding 7 Years </a:t>
            </a:r>
          </a:p>
        </p:txBody>
      </p:sp>
      <p:sp>
        <p:nvSpPr>
          <p:cNvPr id="4" name="Date Placeholder 3"/>
          <p:cNvSpPr>
            <a:spLocks noGrp="1"/>
          </p:cNvSpPr>
          <p:nvPr>
            <p:ph type="dt" sz="half" idx="10"/>
          </p:nvPr>
        </p:nvSpPr>
        <p:spPr/>
        <p:txBody>
          <a:bodyPr/>
          <a:lstStyle/>
          <a:p>
            <a:pPr>
              <a:defRPr/>
            </a:pPr>
            <a:r>
              <a:rPr lang="en-US" dirty="0">
                <a:solidFill>
                  <a:srgbClr val="000000"/>
                </a:solidFill>
              </a:rPr>
              <a:t>06-08-2024</a:t>
            </a:r>
          </a:p>
        </p:txBody>
      </p:sp>
      <p:sp>
        <p:nvSpPr>
          <p:cNvPr id="5" name="Slide Number Placeholder 4"/>
          <p:cNvSpPr>
            <a:spLocks noGrp="1"/>
          </p:cNvSpPr>
          <p:nvPr>
            <p:ph type="sldNum" sz="quarter" idx="12"/>
          </p:nvPr>
        </p:nvSpPr>
        <p:spPr/>
        <p:txBody>
          <a:bodyPr/>
          <a:lstStyle/>
          <a:p>
            <a:fld id="{852A60BD-B4D8-453E-B1C6-B1E9A28BB584}" type="slidenum">
              <a:rPr lang="en-US" altLang="en-US" smtClean="0">
                <a:solidFill>
                  <a:srgbClr val="000000"/>
                </a:solidFill>
              </a:rPr>
              <a:pPr/>
              <a:t>22</a:t>
            </a:fld>
            <a:endParaRPr lang="en-US" altLang="en-US" dirty="0">
              <a:solidFill>
                <a:srgbClr val="000000"/>
              </a:solidFill>
            </a:endParaRPr>
          </a:p>
        </p:txBody>
      </p:sp>
      <p:sp>
        <p:nvSpPr>
          <p:cNvPr id="6" name="Footer Placeholder 5"/>
          <p:cNvSpPr>
            <a:spLocks noGrp="1"/>
          </p:cNvSpPr>
          <p:nvPr>
            <p:ph type="ftr" sz="quarter" idx="11"/>
          </p:nvPr>
        </p:nvSpPr>
        <p:spPr>
          <a:xfrm>
            <a:off x="37592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46773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19200" y="-173527"/>
            <a:ext cx="10390716" cy="1143000"/>
          </a:xfrm>
        </p:spPr>
        <p:txBody>
          <a:bodyPr/>
          <a:lstStyle/>
          <a:p>
            <a:r>
              <a:rPr lang="en-US" altLang="en-US" dirty="0"/>
              <a:t>Definition of Resident – Sec 6</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23</a:t>
            </a:fld>
            <a:endParaRPr lang="en-US" altLang="en-US" sz="1400" dirty="0">
              <a:solidFill>
                <a:srgbClr val="000000"/>
              </a:solidFill>
            </a:endParaRPr>
          </a:p>
        </p:txBody>
      </p:sp>
      <p:sp>
        <p:nvSpPr>
          <p:cNvPr id="4" name="Rounded Rectangle 3"/>
          <p:cNvSpPr/>
          <p:nvPr/>
        </p:nvSpPr>
        <p:spPr bwMode="auto">
          <a:xfrm>
            <a:off x="4267200" y="1022601"/>
            <a:ext cx="2819400"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rgbClr val="000000"/>
                </a:solidFill>
              </a:rPr>
              <a:t>Individual</a:t>
            </a:r>
          </a:p>
        </p:txBody>
      </p:sp>
      <p:sp>
        <p:nvSpPr>
          <p:cNvPr id="9" name="Rounded Rectangle 8"/>
          <p:cNvSpPr/>
          <p:nvPr/>
        </p:nvSpPr>
        <p:spPr bwMode="auto">
          <a:xfrm>
            <a:off x="563476" y="1891086"/>
            <a:ext cx="2509253" cy="72349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US" sz="1400" dirty="0">
                <a:solidFill>
                  <a:srgbClr val="000000"/>
                </a:solidFill>
              </a:rPr>
              <a:t>Stay ≥ 60 days in CY &amp; 365</a:t>
            </a:r>
          </a:p>
          <a:p>
            <a:pPr fontAlgn="base">
              <a:spcBef>
                <a:spcPct val="0"/>
              </a:spcBef>
              <a:spcAft>
                <a:spcPct val="0"/>
              </a:spcAft>
            </a:pPr>
            <a:r>
              <a:rPr lang="en-US" sz="1400" dirty="0">
                <a:solidFill>
                  <a:srgbClr val="000000"/>
                </a:solidFill>
              </a:rPr>
              <a:t> days in 4 preceding yrs </a:t>
            </a:r>
          </a:p>
          <a:p>
            <a:pPr fontAlgn="base">
              <a:spcBef>
                <a:spcPct val="0"/>
              </a:spcBef>
              <a:spcAft>
                <a:spcPct val="0"/>
              </a:spcAft>
            </a:pPr>
            <a:r>
              <a:rPr lang="en-IN" sz="1400" dirty="0">
                <a:solidFill>
                  <a:srgbClr val="000000"/>
                </a:solidFill>
              </a:rPr>
              <a:t> </a:t>
            </a:r>
          </a:p>
        </p:txBody>
      </p:sp>
      <p:sp>
        <p:nvSpPr>
          <p:cNvPr id="10" name="Rounded Rectangle 9"/>
          <p:cNvSpPr/>
          <p:nvPr/>
        </p:nvSpPr>
        <p:spPr bwMode="auto">
          <a:xfrm>
            <a:off x="962522" y="2862472"/>
            <a:ext cx="1776667"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rgbClr val="000000"/>
                </a:solidFill>
              </a:rPr>
              <a:t>Stay &lt; 182 days</a:t>
            </a:r>
          </a:p>
        </p:txBody>
      </p:sp>
      <p:sp>
        <p:nvSpPr>
          <p:cNvPr id="11" name="Rounded Rectangle 10"/>
          <p:cNvSpPr/>
          <p:nvPr/>
        </p:nvSpPr>
        <p:spPr bwMode="auto">
          <a:xfrm>
            <a:off x="4267200" y="1872128"/>
            <a:ext cx="2819400" cy="64130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COI irrespective of their stay</a:t>
            </a:r>
          </a:p>
          <a:p>
            <a:pPr fontAlgn="base">
              <a:spcBef>
                <a:spcPct val="0"/>
              </a:spcBef>
              <a:spcAft>
                <a:spcPct val="0"/>
              </a:spcAft>
            </a:pPr>
            <a:r>
              <a:rPr lang="en-IN" sz="1400" dirty="0">
                <a:solidFill>
                  <a:srgbClr val="000000"/>
                </a:solidFill>
              </a:rPr>
              <a:t> in India-(not covered in Sec 6(1)</a:t>
            </a:r>
          </a:p>
        </p:txBody>
      </p:sp>
      <p:sp>
        <p:nvSpPr>
          <p:cNvPr id="12" name="Rounded Rectangle 11"/>
          <p:cNvSpPr/>
          <p:nvPr/>
        </p:nvSpPr>
        <p:spPr bwMode="auto">
          <a:xfrm>
            <a:off x="8730247" y="1919076"/>
            <a:ext cx="2819400" cy="438041"/>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rgbClr val="000000"/>
                </a:solidFill>
              </a:rPr>
              <a:t>Stay ≥ 182 days</a:t>
            </a:r>
          </a:p>
        </p:txBody>
      </p:sp>
      <p:cxnSp>
        <p:nvCxnSpPr>
          <p:cNvPr id="6" name="Straight Connector 5"/>
          <p:cNvCxnSpPr>
            <a:stCxn id="4" idx="2"/>
          </p:cNvCxnSpPr>
          <p:nvPr/>
        </p:nvCxnSpPr>
        <p:spPr bwMode="auto">
          <a:xfrm>
            <a:off x="5676900" y="1459831"/>
            <a:ext cx="0" cy="176464"/>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 name="Straight Connector 7"/>
          <p:cNvCxnSpPr/>
          <p:nvPr/>
        </p:nvCxnSpPr>
        <p:spPr bwMode="auto">
          <a:xfrm>
            <a:off x="1791369" y="1639001"/>
            <a:ext cx="8521031" cy="2937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4" name="Straight Arrow Connector 13"/>
          <p:cNvCxnSpPr/>
          <p:nvPr/>
        </p:nvCxnSpPr>
        <p:spPr bwMode="auto">
          <a:xfrm>
            <a:off x="1780671" y="1636295"/>
            <a:ext cx="0" cy="203749"/>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6" name="Straight Arrow Connector 15"/>
          <p:cNvCxnSpPr/>
          <p:nvPr/>
        </p:nvCxnSpPr>
        <p:spPr bwMode="auto">
          <a:xfrm>
            <a:off x="10312400" y="1706085"/>
            <a:ext cx="0" cy="18090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22" name="Straight Arrow Connector 21"/>
          <p:cNvCxnSpPr/>
          <p:nvPr/>
        </p:nvCxnSpPr>
        <p:spPr bwMode="auto">
          <a:xfrm>
            <a:off x="5686924" y="1660359"/>
            <a:ext cx="0" cy="203749"/>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9" name="Straight Arrow Connector 18"/>
          <p:cNvCxnSpPr>
            <a:stCxn id="9" idx="2"/>
          </p:cNvCxnSpPr>
          <p:nvPr/>
        </p:nvCxnSpPr>
        <p:spPr bwMode="auto">
          <a:xfrm>
            <a:off x="1818103" y="261457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0" name="TextBox 19"/>
          <p:cNvSpPr txBox="1"/>
          <p:nvPr/>
        </p:nvSpPr>
        <p:spPr>
          <a:xfrm>
            <a:off x="1921459" y="2590867"/>
            <a:ext cx="545432" cy="307777"/>
          </a:xfrm>
          <a:prstGeom prst="rect">
            <a:avLst/>
          </a:prstGeom>
          <a:noFill/>
        </p:spPr>
        <p:txBody>
          <a:bodyPr wrap="square" rtlCol="0">
            <a:spAutoFit/>
          </a:bodyPr>
          <a:lstStyle/>
          <a:p>
            <a:r>
              <a:rPr lang="en-IN" sz="1400" dirty="0">
                <a:solidFill>
                  <a:srgbClr val="FF0000"/>
                </a:solidFill>
              </a:rPr>
              <a:t>Yes</a:t>
            </a:r>
          </a:p>
        </p:txBody>
      </p:sp>
      <p:cxnSp>
        <p:nvCxnSpPr>
          <p:cNvPr id="28" name="Straight Arrow Connector 27"/>
          <p:cNvCxnSpPr/>
          <p:nvPr/>
        </p:nvCxnSpPr>
        <p:spPr bwMode="auto">
          <a:xfrm flipH="1">
            <a:off x="1780671" y="3304706"/>
            <a:ext cx="10698" cy="32767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48" name="Straight Arrow Connector 47"/>
          <p:cNvCxnSpPr/>
          <p:nvPr/>
        </p:nvCxnSpPr>
        <p:spPr bwMode="auto">
          <a:xfrm>
            <a:off x="10319083" y="2346928"/>
            <a:ext cx="8020" cy="447317"/>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73" name="TextBox 72"/>
          <p:cNvSpPr txBox="1"/>
          <p:nvPr/>
        </p:nvSpPr>
        <p:spPr>
          <a:xfrm>
            <a:off x="10313235" y="2422340"/>
            <a:ext cx="545432" cy="307777"/>
          </a:xfrm>
          <a:prstGeom prst="rect">
            <a:avLst/>
          </a:prstGeom>
          <a:noFill/>
        </p:spPr>
        <p:txBody>
          <a:bodyPr wrap="square" rtlCol="0">
            <a:spAutoFit/>
          </a:bodyPr>
          <a:lstStyle/>
          <a:p>
            <a:r>
              <a:rPr lang="en-IN" sz="1400" dirty="0">
                <a:solidFill>
                  <a:srgbClr val="FF0000"/>
                </a:solidFill>
              </a:rPr>
              <a:t>Yes</a:t>
            </a:r>
          </a:p>
        </p:txBody>
      </p:sp>
      <p:sp>
        <p:nvSpPr>
          <p:cNvPr id="91" name="Rounded Rectangle 90"/>
          <p:cNvSpPr/>
          <p:nvPr/>
        </p:nvSpPr>
        <p:spPr bwMode="auto">
          <a:xfrm>
            <a:off x="4921943" y="4847316"/>
            <a:ext cx="1721854" cy="384937"/>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Res outside India?</a:t>
            </a:r>
          </a:p>
        </p:txBody>
      </p:sp>
      <p:sp>
        <p:nvSpPr>
          <p:cNvPr id="52" name="TextBox 51"/>
          <p:cNvSpPr txBox="1"/>
          <p:nvPr/>
        </p:nvSpPr>
        <p:spPr>
          <a:xfrm>
            <a:off x="1921459" y="3323530"/>
            <a:ext cx="545432" cy="307777"/>
          </a:xfrm>
          <a:prstGeom prst="rect">
            <a:avLst/>
          </a:prstGeom>
          <a:noFill/>
        </p:spPr>
        <p:txBody>
          <a:bodyPr wrap="square" rtlCol="0">
            <a:spAutoFit/>
          </a:bodyPr>
          <a:lstStyle/>
          <a:p>
            <a:r>
              <a:rPr lang="en-IN" sz="1400" dirty="0">
                <a:solidFill>
                  <a:srgbClr val="FF0000"/>
                </a:solidFill>
              </a:rPr>
              <a:t>Yes</a:t>
            </a:r>
          </a:p>
        </p:txBody>
      </p:sp>
      <p:cxnSp>
        <p:nvCxnSpPr>
          <p:cNvPr id="7" name="Straight Connector 6"/>
          <p:cNvCxnSpPr/>
          <p:nvPr/>
        </p:nvCxnSpPr>
        <p:spPr bwMode="auto">
          <a:xfrm>
            <a:off x="537409" y="3621341"/>
            <a:ext cx="2451903" cy="44352"/>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59" name="Straight Arrow Connector 58"/>
          <p:cNvCxnSpPr/>
          <p:nvPr/>
        </p:nvCxnSpPr>
        <p:spPr bwMode="auto">
          <a:xfrm flipH="1">
            <a:off x="529388" y="3634923"/>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62" name="Straight Arrow Connector 61"/>
          <p:cNvCxnSpPr/>
          <p:nvPr/>
        </p:nvCxnSpPr>
        <p:spPr bwMode="auto">
          <a:xfrm flipH="1">
            <a:off x="1772650" y="3647776"/>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63" name="Straight Arrow Connector 62"/>
          <p:cNvCxnSpPr/>
          <p:nvPr/>
        </p:nvCxnSpPr>
        <p:spPr bwMode="auto">
          <a:xfrm flipH="1">
            <a:off x="2982825" y="3654439"/>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65" name="Rounded Rectangle 64"/>
          <p:cNvSpPr/>
          <p:nvPr/>
        </p:nvSpPr>
        <p:spPr bwMode="auto">
          <a:xfrm>
            <a:off x="130337" y="3980521"/>
            <a:ext cx="85860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COI/Emp</a:t>
            </a:r>
          </a:p>
        </p:txBody>
      </p:sp>
      <p:sp>
        <p:nvSpPr>
          <p:cNvPr id="66" name="Rounded Rectangle 65"/>
          <p:cNvSpPr/>
          <p:nvPr/>
        </p:nvSpPr>
        <p:spPr bwMode="auto">
          <a:xfrm>
            <a:off x="1405688" y="3972859"/>
            <a:ext cx="885014"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COI visit</a:t>
            </a:r>
          </a:p>
        </p:txBody>
      </p:sp>
      <p:sp>
        <p:nvSpPr>
          <p:cNvPr id="67" name="Rounded Rectangle 66"/>
          <p:cNvSpPr/>
          <p:nvPr/>
        </p:nvSpPr>
        <p:spPr bwMode="auto">
          <a:xfrm>
            <a:off x="2566078" y="4016579"/>
            <a:ext cx="832184"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PIO visit</a:t>
            </a:r>
          </a:p>
        </p:txBody>
      </p:sp>
      <p:cxnSp>
        <p:nvCxnSpPr>
          <p:cNvPr id="25" name="Straight Connector 24"/>
          <p:cNvCxnSpPr>
            <a:stCxn id="65" idx="2"/>
          </p:cNvCxnSpPr>
          <p:nvPr/>
        </p:nvCxnSpPr>
        <p:spPr bwMode="auto">
          <a:xfrm>
            <a:off x="559639" y="4419673"/>
            <a:ext cx="965054" cy="412443"/>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31" name="Straight Connector 30"/>
          <p:cNvCxnSpPr/>
          <p:nvPr/>
        </p:nvCxnSpPr>
        <p:spPr bwMode="auto">
          <a:xfrm>
            <a:off x="1800069" y="4436078"/>
            <a:ext cx="0" cy="591223"/>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36" name="Straight Connector 35"/>
          <p:cNvCxnSpPr>
            <a:stCxn id="67" idx="2"/>
          </p:cNvCxnSpPr>
          <p:nvPr/>
        </p:nvCxnSpPr>
        <p:spPr bwMode="auto">
          <a:xfrm flipH="1">
            <a:off x="2275647" y="4455731"/>
            <a:ext cx="706523" cy="339386"/>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38" name="Rounded Rectangle 37"/>
          <p:cNvSpPr/>
          <p:nvPr/>
        </p:nvSpPr>
        <p:spPr bwMode="auto">
          <a:xfrm>
            <a:off x="983826" y="4832116"/>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Income &gt; 15 lakhs</a:t>
            </a:r>
          </a:p>
        </p:txBody>
      </p:sp>
      <p:sp>
        <p:nvSpPr>
          <p:cNvPr id="82" name="TextBox 81"/>
          <p:cNvSpPr txBox="1"/>
          <p:nvPr/>
        </p:nvSpPr>
        <p:spPr>
          <a:xfrm>
            <a:off x="1930399" y="5144969"/>
            <a:ext cx="545432" cy="307777"/>
          </a:xfrm>
          <a:prstGeom prst="rect">
            <a:avLst/>
          </a:prstGeom>
          <a:noFill/>
        </p:spPr>
        <p:txBody>
          <a:bodyPr wrap="square" rtlCol="0">
            <a:spAutoFit/>
          </a:bodyPr>
          <a:lstStyle/>
          <a:p>
            <a:r>
              <a:rPr lang="en-IN" sz="1400" dirty="0">
                <a:solidFill>
                  <a:srgbClr val="FF0000"/>
                </a:solidFill>
              </a:rPr>
              <a:t>Yes</a:t>
            </a:r>
          </a:p>
        </p:txBody>
      </p:sp>
      <p:sp>
        <p:nvSpPr>
          <p:cNvPr id="90" name="Rounded Rectangle 89"/>
          <p:cNvSpPr/>
          <p:nvPr/>
        </p:nvSpPr>
        <p:spPr bwMode="auto">
          <a:xfrm>
            <a:off x="970544" y="5436886"/>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Stay &gt; 119 days</a:t>
            </a:r>
          </a:p>
        </p:txBody>
      </p:sp>
      <p:cxnSp>
        <p:nvCxnSpPr>
          <p:cNvPr id="94" name="Straight Arrow Connector 93"/>
          <p:cNvCxnSpPr/>
          <p:nvPr/>
        </p:nvCxnSpPr>
        <p:spPr bwMode="auto">
          <a:xfrm>
            <a:off x="1810083" y="5173290"/>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79" name="Straight Connector 78"/>
          <p:cNvCxnSpPr/>
          <p:nvPr/>
        </p:nvCxnSpPr>
        <p:spPr bwMode="auto">
          <a:xfrm flipV="1">
            <a:off x="3072729" y="2288603"/>
            <a:ext cx="798893" cy="28397"/>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3" name="Straight Arrow Connector 82"/>
          <p:cNvCxnSpPr/>
          <p:nvPr/>
        </p:nvCxnSpPr>
        <p:spPr bwMode="auto">
          <a:xfrm>
            <a:off x="3871622" y="2288603"/>
            <a:ext cx="27950" cy="254351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03" name="Rounded Rectangle 102"/>
          <p:cNvSpPr/>
          <p:nvPr/>
        </p:nvSpPr>
        <p:spPr bwMode="auto">
          <a:xfrm>
            <a:off x="3528926" y="4844783"/>
            <a:ext cx="94581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Non Res</a:t>
            </a:r>
          </a:p>
        </p:txBody>
      </p:sp>
      <p:sp>
        <p:nvSpPr>
          <p:cNvPr id="110" name="TextBox 109"/>
          <p:cNvSpPr txBox="1"/>
          <p:nvPr/>
        </p:nvSpPr>
        <p:spPr>
          <a:xfrm>
            <a:off x="8519024" y="4005191"/>
            <a:ext cx="545432" cy="307777"/>
          </a:xfrm>
          <a:prstGeom prst="rect">
            <a:avLst/>
          </a:prstGeom>
          <a:noFill/>
        </p:spPr>
        <p:txBody>
          <a:bodyPr wrap="square" rtlCol="0">
            <a:spAutoFit/>
          </a:bodyPr>
          <a:lstStyle/>
          <a:p>
            <a:r>
              <a:rPr lang="en-IN" sz="1400" dirty="0">
                <a:solidFill>
                  <a:srgbClr val="FF0000"/>
                </a:solidFill>
              </a:rPr>
              <a:t>No</a:t>
            </a:r>
          </a:p>
        </p:txBody>
      </p:sp>
      <p:sp>
        <p:nvSpPr>
          <p:cNvPr id="111" name="TextBox 110"/>
          <p:cNvSpPr txBox="1"/>
          <p:nvPr/>
        </p:nvSpPr>
        <p:spPr>
          <a:xfrm>
            <a:off x="3184222" y="1991025"/>
            <a:ext cx="545432" cy="307777"/>
          </a:xfrm>
          <a:prstGeom prst="rect">
            <a:avLst/>
          </a:prstGeom>
          <a:noFill/>
        </p:spPr>
        <p:txBody>
          <a:bodyPr wrap="square" rtlCol="0">
            <a:spAutoFit/>
          </a:bodyPr>
          <a:lstStyle/>
          <a:p>
            <a:r>
              <a:rPr lang="en-IN" sz="1400" dirty="0">
                <a:solidFill>
                  <a:srgbClr val="FF0000"/>
                </a:solidFill>
              </a:rPr>
              <a:t>No</a:t>
            </a:r>
          </a:p>
        </p:txBody>
      </p:sp>
      <p:cxnSp>
        <p:nvCxnSpPr>
          <p:cNvPr id="109" name="Straight Arrow Connector 108"/>
          <p:cNvCxnSpPr>
            <a:stCxn id="38" idx="3"/>
            <a:endCxn id="103" idx="1"/>
          </p:cNvCxnSpPr>
          <p:nvPr/>
        </p:nvCxnSpPr>
        <p:spPr bwMode="auto">
          <a:xfrm>
            <a:off x="2859091" y="5008221"/>
            <a:ext cx="669835" cy="5613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16" name="Rounded Rectangle 115"/>
          <p:cNvSpPr/>
          <p:nvPr/>
        </p:nvSpPr>
        <p:spPr bwMode="auto">
          <a:xfrm>
            <a:off x="4921943" y="5450331"/>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Income &gt; 15 lakhs</a:t>
            </a:r>
          </a:p>
        </p:txBody>
      </p:sp>
      <p:cxnSp>
        <p:nvCxnSpPr>
          <p:cNvPr id="114" name="Straight Arrow Connector 113"/>
          <p:cNvCxnSpPr>
            <a:stCxn id="11" idx="2"/>
          </p:cNvCxnSpPr>
          <p:nvPr/>
        </p:nvCxnSpPr>
        <p:spPr bwMode="auto">
          <a:xfrm>
            <a:off x="5676900" y="2513430"/>
            <a:ext cx="77031" cy="233135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19" name="Straight Arrow Connector 118"/>
          <p:cNvCxnSpPr/>
          <p:nvPr/>
        </p:nvCxnSpPr>
        <p:spPr bwMode="auto">
          <a:xfrm>
            <a:off x="5780501" y="522943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0" name="Rounded Rectangle 119"/>
          <p:cNvSpPr/>
          <p:nvPr/>
        </p:nvSpPr>
        <p:spPr bwMode="auto">
          <a:xfrm>
            <a:off x="9438769" y="2814665"/>
            <a:ext cx="1776667"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rgbClr val="000000"/>
                </a:solidFill>
              </a:rPr>
              <a:t>Resident (R)</a:t>
            </a:r>
          </a:p>
        </p:txBody>
      </p:sp>
      <p:sp>
        <p:nvSpPr>
          <p:cNvPr id="121" name="Rounded Rectangle 120"/>
          <p:cNvSpPr/>
          <p:nvPr/>
        </p:nvSpPr>
        <p:spPr bwMode="auto">
          <a:xfrm>
            <a:off x="9064456" y="3894612"/>
            <a:ext cx="2509253" cy="83671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rgbClr val="000000"/>
                </a:solidFill>
              </a:rPr>
              <a:t>NR for 9/10yrs or stay</a:t>
            </a:r>
          </a:p>
          <a:p>
            <a:pPr algn="ctr" fontAlgn="base">
              <a:spcBef>
                <a:spcPct val="0"/>
              </a:spcBef>
              <a:spcAft>
                <a:spcPct val="0"/>
              </a:spcAft>
            </a:pPr>
            <a:r>
              <a:rPr lang="en-IN" sz="1400" dirty="0">
                <a:solidFill>
                  <a:srgbClr val="000000"/>
                </a:solidFill>
              </a:rPr>
              <a:t>In India for ≤ 729 days in 7 </a:t>
            </a:r>
          </a:p>
          <a:p>
            <a:pPr algn="ctr" fontAlgn="base">
              <a:spcBef>
                <a:spcPct val="0"/>
              </a:spcBef>
              <a:spcAft>
                <a:spcPct val="0"/>
              </a:spcAft>
            </a:pPr>
            <a:r>
              <a:rPr lang="en-IN" sz="1400" dirty="0">
                <a:solidFill>
                  <a:srgbClr val="000000"/>
                </a:solidFill>
              </a:rPr>
              <a:t>Pre FY?</a:t>
            </a:r>
          </a:p>
          <a:p>
            <a:pPr algn="ctr" fontAlgn="base">
              <a:spcBef>
                <a:spcPct val="0"/>
              </a:spcBef>
              <a:spcAft>
                <a:spcPct val="0"/>
              </a:spcAft>
            </a:pPr>
            <a:endParaRPr lang="en-IN" sz="1400" dirty="0">
              <a:solidFill>
                <a:srgbClr val="000000"/>
              </a:solidFill>
            </a:endParaRPr>
          </a:p>
        </p:txBody>
      </p:sp>
      <p:cxnSp>
        <p:nvCxnSpPr>
          <p:cNvPr id="122" name="Straight Arrow Connector 121"/>
          <p:cNvCxnSpPr/>
          <p:nvPr/>
        </p:nvCxnSpPr>
        <p:spPr bwMode="auto">
          <a:xfrm>
            <a:off x="10295690" y="3225904"/>
            <a:ext cx="0" cy="65599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4" name="Rounded Rectangle 123"/>
          <p:cNvSpPr/>
          <p:nvPr/>
        </p:nvSpPr>
        <p:spPr bwMode="auto">
          <a:xfrm>
            <a:off x="7387552" y="4093392"/>
            <a:ext cx="94581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rgbClr val="000000"/>
                </a:solidFill>
              </a:rPr>
              <a:t>ROR</a:t>
            </a:r>
          </a:p>
        </p:txBody>
      </p:sp>
      <p:cxnSp>
        <p:nvCxnSpPr>
          <p:cNvPr id="118" name="Straight Arrow Connector 117"/>
          <p:cNvCxnSpPr>
            <a:stCxn id="121" idx="1"/>
          </p:cNvCxnSpPr>
          <p:nvPr/>
        </p:nvCxnSpPr>
        <p:spPr bwMode="auto">
          <a:xfrm flipH="1">
            <a:off x="8309811" y="4312968"/>
            <a:ext cx="754645" cy="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7" name="TextBox 126"/>
          <p:cNvSpPr txBox="1"/>
          <p:nvPr/>
        </p:nvSpPr>
        <p:spPr>
          <a:xfrm>
            <a:off x="2969507" y="4678227"/>
            <a:ext cx="545432" cy="307777"/>
          </a:xfrm>
          <a:prstGeom prst="rect">
            <a:avLst/>
          </a:prstGeom>
          <a:noFill/>
        </p:spPr>
        <p:txBody>
          <a:bodyPr wrap="square" rtlCol="0">
            <a:spAutoFit/>
          </a:bodyPr>
          <a:lstStyle/>
          <a:p>
            <a:r>
              <a:rPr lang="en-IN" sz="1400" dirty="0">
                <a:solidFill>
                  <a:srgbClr val="FF0000"/>
                </a:solidFill>
              </a:rPr>
              <a:t>No</a:t>
            </a:r>
          </a:p>
        </p:txBody>
      </p:sp>
      <p:cxnSp>
        <p:nvCxnSpPr>
          <p:cNvPr id="128" name="Straight Arrow Connector 127"/>
          <p:cNvCxnSpPr/>
          <p:nvPr/>
        </p:nvCxnSpPr>
        <p:spPr bwMode="auto">
          <a:xfrm>
            <a:off x="10319084" y="4731324"/>
            <a:ext cx="8018" cy="133341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30" name="Straight Arrow Connector 129"/>
          <p:cNvCxnSpPr/>
          <p:nvPr/>
        </p:nvCxnSpPr>
        <p:spPr bwMode="auto">
          <a:xfrm>
            <a:off x="5787184" y="5805613"/>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31" name="Straight Arrow Connector 130"/>
          <p:cNvCxnSpPr/>
          <p:nvPr/>
        </p:nvCxnSpPr>
        <p:spPr bwMode="auto">
          <a:xfrm>
            <a:off x="1810083" y="580522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5" name="Rounded Rectangle 124"/>
          <p:cNvSpPr/>
          <p:nvPr/>
        </p:nvSpPr>
        <p:spPr bwMode="auto">
          <a:xfrm>
            <a:off x="1219200" y="6068165"/>
            <a:ext cx="9801726" cy="42297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2000" dirty="0">
                <a:solidFill>
                  <a:srgbClr val="000000"/>
                </a:solidFill>
              </a:rPr>
              <a:t>RNOR</a:t>
            </a:r>
          </a:p>
        </p:txBody>
      </p:sp>
      <p:sp>
        <p:nvSpPr>
          <p:cNvPr id="134" name="TextBox 133"/>
          <p:cNvSpPr txBox="1"/>
          <p:nvPr/>
        </p:nvSpPr>
        <p:spPr>
          <a:xfrm>
            <a:off x="10371218" y="5301816"/>
            <a:ext cx="545432" cy="307777"/>
          </a:xfrm>
          <a:prstGeom prst="rect">
            <a:avLst/>
          </a:prstGeom>
          <a:noFill/>
        </p:spPr>
        <p:txBody>
          <a:bodyPr wrap="square" rtlCol="0">
            <a:spAutoFit/>
          </a:bodyPr>
          <a:lstStyle/>
          <a:p>
            <a:r>
              <a:rPr lang="en-IN" sz="1400" dirty="0">
                <a:solidFill>
                  <a:srgbClr val="FF0000"/>
                </a:solidFill>
              </a:rPr>
              <a:t>Yes</a:t>
            </a:r>
          </a:p>
        </p:txBody>
      </p:sp>
      <p:cxnSp>
        <p:nvCxnSpPr>
          <p:cNvPr id="135" name="Straight Arrow Connector 134"/>
          <p:cNvCxnSpPr/>
          <p:nvPr/>
        </p:nvCxnSpPr>
        <p:spPr bwMode="auto">
          <a:xfrm flipH="1">
            <a:off x="4513955" y="5065641"/>
            <a:ext cx="351564" cy="421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43" name="TextBox 142"/>
          <p:cNvSpPr txBox="1"/>
          <p:nvPr/>
        </p:nvSpPr>
        <p:spPr>
          <a:xfrm>
            <a:off x="4429426" y="4731324"/>
            <a:ext cx="545432" cy="307777"/>
          </a:xfrm>
          <a:prstGeom prst="rect">
            <a:avLst/>
          </a:prstGeom>
          <a:noFill/>
        </p:spPr>
        <p:txBody>
          <a:bodyPr wrap="square" rtlCol="0">
            <a:spAutoFit/>
          </a:bodyPr>
          <a:lstStyle/>
          <a:p>
            <a:r>
              <a:rPr lang="en-IN" sz="1400" dirty="0">
                <a:solidFill>
                  <a:srgbClr val="FF0000"/>
                </a:solidFill>
              </a:rPr>
              <a:t>Yes</a:t>
            </a:r>
          </a:p>
        </p:txBody>
      </p:sp>
      <p:sp>
        <p:nvSpPr>
          <p:cNvPr id="144" name="TextBox 143"/>
          <p:cNvSpPr txBox="1"/>
          <p:nvPr/>
        </p:nvSpPr>
        <p:spPr>
          <a:xfrm>
            <a:off x="1890962" y="5765599"/>
            <a:ext cx="545432" cy="307777"/>
          </a:xfrm>
          <a:prstGeom prst="rect">
            <a:avLst/>
          </a:prstGeom>
          <a:noFill/>
        </p:spPr>
        <p:txBody>
          <a:bodyPr wrap="square" rtlCol="0">
            <a:spAutoFit/>
          </a:bodyPr>
          <a:lstStyle/>
          <a:p>
            <a:r>
              <a:rPr lang="en-IN" sz="1400" dirty="0">
                <a:solidFill>
                  <a:srgbClr val="FF0000"/>
                </a:solidFill>
              </a:rPr>
              <a:t>Yes</a:t>
            </a:r>
          </a:p>
        </p:txBody>
      </p:sp>
      <p:cxnSp>
        <p:nvCxnSpPr>
          <p:cNvPr id="8203" name="Straight Arrow Connector 8202"/>
          <p:cNvCxnSpPr>
            <a:stCxn id="90" idx="3"/>
          </p:cNvCxnSpPr>
          <p:nvPr/>
        </p:nvCxnSpPr>
        <p:spPr bwMode="auto">
          <a:xfrm flipV="1">
            <a:off x="2845809" y="5298857"/>
            <a:ext cx="883845" cy="31413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48" name="TextBox 147"/>
          <p:cNvSpPr txBox="1"/>
          <p:nvPr/>
        </p:nvSpPr>
        <p:spPr>
          <a:xfrm>
            <a:off x="3136816" y="5436886"/>
            <a:ext cx="545432" cy="307777"/>
          </a:xfrm>
          <a:prstGeom prst="rect">
            <a:avLst/>
          </a:prstGeom>
          <a:noFill/>
        </p:spPr>
        <p:txBody>
          <a:bodyPr wrap="square" rtlCol="0">
            <a:spAutoFit/>
          </a:bodyPr>
          <a:lstStyle/>
          <a:p>
            <a:r>
              <a:rPr lang="en-IN" sz="1400" dirty="0">
                <a:solidFill>
                  <a:srgbClr val="FF0000"/>
                </a:solidFill>
              </a:rPr>
              <a:t>No</a:t>
            </a:r>
          </a:p>
        </p:txBody>
      </p:sp>
      <p:sp>
        <p:nvSpPr>
          <p:cNvPr id="64" name="TextBox 63"/>
          <p:cNvSpPr txBox="1"/>
          <p:nvPr/>
        </p:nvSpPr>
        <p:spPr>
          <a:xfrm>
            <a:off x="5922541" y="5203546"/>
            <a:ext cx="545432" cy="307777"/>
          </a:xfrm>
          <a:prstGeom prst="rect">
            <a:avLst/>
          </a:prstGeom>
          <a:noFill/>
        </p:spPr>
        <p:txBody>
          <a:bodyPr wrap="square" rtlCol="0">
            <a:spAutoFit/>
          </a:bodyPr>
          <a:lstStyle/>
          <a:p>
            <a:r>
              <a:rPr lang="en-IN" sz="1400" dirty="0">
                <a:solidFill>
                  <a:srgbClr val="FF0000"/>
                </a:solidFill>
              </a:rPr>
              <a:t>No</a:t>
            </a:r>
          </a:p>
        </p:txBody>
      </p:sp>
      <p:sp>
        <p:nvSpPr>
          <p:cNvPr id="2" name="Footer Placeholder 1"/>
          <p:cNvSpPr>
            <a:spLocks noGrp="1"/>
          </p:cNvSpPr>
          <p:nvPr>
            <p:ph type="ftr" sz="quarter" idx="11"/>
          </p:nvPr>
        </p:nvSpPr>
        <p:spPr>
          <a:xfrm>
            <a:off x="3690599" y="6381097"/>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850243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9FF32A8-4B02-4E1C-AB06-623A6C42B3AA}" type="slidenum">
              <a:rPr lang="en-US" altLang="en-US" sz="1400"/>
              <a:pPr/>
              <a:t>24</a:t>
            </a:fld>
            <a:endParaRPr lang="en-US" altLang="en-US" sz="1400" dirty="0"/>
          </a:p>
        </p:txBody>
      </p:sp>
      <p:sp>
        <p:nvSpPr>
          <p:cNvPr id="13316" name="Rectangle 3"/>
          <p:cNvSpPr>
            <a:spLocks noChangeArrowheads="1"/>
          </p:cNvSpPr>
          <p:nvPr/>
        </p:nvSpPr>
        <p:spPr bwMode="auto">
          <a:xfrm>
            <a:off x="355600" y="920889"/>
            <a:ext cx="11226800" cy="5632311"/>
          </a:xfrm>
          <a:prstGeom prst="rect">
            <a:avLst/>
          </a:prstGeom>
          <a:noFill/>
          <a:ln w="9525">
            <a:noFill/>
            <a:miter lim="800000"/>
            <a:headEnd/>
            <a:tailEnd/>
          </a:ln>
        </p:spPr>
        <p:txBody>
          <a:bodyPr wrap="square">
            <a:spAutoFit/>
          </a:bodyPr>
          <a:lstStyle/>
          <a:p>
            <a:pPr algn="just" eaLnBrk="1" hangingPunct="1">
              <a:defRPr/>
            </a:pPr>
            <a:r>
              <a:rPr lang="en-US" dirty="0">
                <a:cs typeface="Calibri" pitchFamily="34" charset="0"/>
              </a:rPr>
              <a:t>While determining the residential status, the following needs to be kept in mind;</a:t>
            </a:r>
          </a:p>
          <a:p>
            <a:pPr algn="just" eaLnBrk="1" hangingPunct="1">
              <a:buFontTx/>
              <a:buChar char="-"/>
              <a:defRPr/>
            </a:pPr>
            <a:r>
              <a:rPr lang="en-US" dirty="0">
                <a:cs typeface="Calibri" pitchFamily="34" charset="0"/>
              </a:rPr>
              <a:t> Date of Travel</a:t>
            </a:r>
          </a:p>
          <a:p>
            <a:pPr algn="just" eaLnBrk="1" hangingPunct="1">
              <a:buFontTx/>
              <a:buChar char="-"/>
              <a:defRPr/>
            </a:pPr>
            <a:r>
              <a:rPr lang="en-US" dirty="0">
                <a:cs typeface="Calibri" pitchFamily="34" charset="0"/>
              </a:rPr>
              <a:t> Purpose of travel</a:t>
            </a:r>
          </a:p>
          <a:p>
            <a:pPr algn="just" eaLnBrk="1" hangingPunct="1">
              <a:buFontTx/>
              <a:buChar char="-"/>
              <a:defRPr/>
            </a:pPr>
            <a:r>
              <a:rPr lang="en-US" dirty="0">
                <a:cs typeface="Calibri" pitchFamily="34" charset="0"/>
              </a:rPr>
              <a:t> Previous travel record</a:t>
            </a:r>
          </a:p>
          <a:p>
            <a:pPr algn="just" eaLnBrk="1" hangingPunct="1">
              <a:buFontTx/>
              <a:buChar char="-"/>
              <a:defRPr/>
            </a:pPr>
            <a:r>
              <a:rPr lang="en-US" dirty="0">
                <a:cs typeface="Calibri" pitchFamily="34" charset="0"/>
              </a:rPr>
              <a:t> Stay period in the year of arrival/departure</a:t>
            </a:r>
          </a:p>
          <a:p>
            <a:pPr algn="just" eaLnBrk="1" hangingPunct="1">
              <a:buFontTx/>
              <a:buChar char="-"/>
              <a:defRPr/>
            </a:pPr>
            <a:endParaRPr lang="en-US" dirty="0">
              <a:cs typeface="Calibri" pitchFamily="34" charset="0"/>
            </a:endParaRPr>
          </a:p>
          <a:p>
            <a:pPr algn="just" eaLnBrk="1" hangingPunct="1">
              <a:defRPr/>
            </a:pPr>
            <a:r>
              <a:rPr lang="en-US" dirty="0">
                <a:cs typeface="Calibri" pitchFamily="34" charset="0"/>
              </a:rPr>
              <a:t>While calculating the no. of days of stay in India of an individual; </a:t>
            </a:r>
          </a:p>
          <a:p>
            <a:pPr marL="285750" indent="-285750" algn="just">
              <a:buClr>
                <a:schemeClr val="tx2"/>
              </a:buClr>
              <a:buFont typeface="Wingdings" panose="05000000000000000000" pitchFamily="2" charset="2"/>
              <a:buChar char="§"/>
              <a:defRPr/>
            </a:pPr>
            <a:r>
              <a:rPr lang="en-US" dirty="0">
                <a:cs typeface="Calibri" pitchFamily="34" charset="0"/>
              </a:rPr>
              <a:t>One must include both, the day of entry in India as well as day of exit from India. </a:t>
            </a:r>
            <a:r>
              <a:rPr lang="en-US" i="1" dirty="0">
                <a:cs typeface="Calibri" pitchFamily="34" charset="0"/>
              </a:rPr>
              <a:t>{Petition No. 7 of 1995 225 ITR 462 (AAR)}</a:t>
            </a:r>
          </a:p>
          <a:p>
            <a:pPr marL="285750" indent="-285750" algn="just">
              <a:buClr>
                <a:schemeClr val="tx2"/>
              </a:buClr>
              <a:buFont typeface="Wingdings" panose="05000000000000000000" pitchFamily="2" charset="2"/>
              <a:buChar char="§"/>
              <a:defRPr/>
            </a:pPr>
            <a:r>
              <a:rPr lang="en-US" dirty="0">
                <a:cs typeface="Calibri" pitchFamily="34" charset="0"/>
              </a:rPr>
              <a:t> Both days should be counted as “in India” {</a:t>
            </a:r>
            <a:r>
              <a:rPr lang="en-US" i="1" dirty="0">
                <a:cs typeface="Calibri" pitchFamily="34" charset="0"/>
              </a:rPr>
              <a:t>AAR 233 ITR 462} </a:t>
            </a:r>
          </a:p>
          <a:p>
            <a:pPr marL="285750" indent="-285750" algn="just">
              <a:buClr>
                <a:schemeClr val="tx2"/>
              </a:buClr>
              <a:buFont typeface="Wingdings" panose="05000000000000000000" pitchFamily="2" charset="2"/>
              <a:buChar char="§"/>
              <a:defRPr/>
            </a:pPr>
            <a:r>
              <a:rPr lang="en-US" dirty="0">
                <a:cs typeface="Calibri" pitchFamily="34" charset="0"/>
              </a:rPr>
              <a:t> Day of arrival is to be excluded - </a:t>
            </a:r>
            <a:r>
              <a:rPr lang="en-US" i="1" dirty="0">
                <a:cs typeface="Calibri" pitchFamily="34" charset="0"/>
              </a:rPr>
              <a:t>Pradeep Kumar Joshi vs. ITO Ahemadabad [2021], Manoj Kumar Reddy v. ITO (International Taxation) [2009] 34 SOT wherein reference was made to section 9 of General Clauses Act, the first day in series of days had to be excluded</a:t>
            </a:r>
          </a:p>
          <a:p>
            <a:pPr marL="285750" indent="-285750" algn="just">
              <a:buClr>
                <a:schemeClr val="tx2"/>
              </a:buClr>
              <a:buFont typeface="Wingdings" panose="05000000000000000000" pitchFamily="2" charset="2"/>
              <a:buChar char="§"/>
              <a:defRPr/>
            </a:pPr>
            <a:r>
              <a:rPr lang="en-US" i="1" dirty="0">
                <a:cs typeface="Calibri" pitchFamily="34" charset="0"/>
              </a:rPr>
              <a:t>Further, in the case of Fausta C. Cordeiro [2012] 24 taxmann.com 193 (Mum.), the Mumbai Tribunal has ruled that while deciding non-resident status, the day of arrival in India is to be excluded if it is not a complete day.</a:t>
            </a:r>
            <a:endParaRPr lang="en-IN" i="1" dirty="0">
              <a:cs typeface="Calibri" pitchFamily="34" charset="0"/>
            </a:endParaRPr>
          </a:p>
          <a:p>
            <a:pPr marL="285750" indent="-285750" algn="just">
              <a:buClr>
                <a:schemeClr val="tx2"/>
              </a:buClr>
              <a:buFont typeface="Wingdings" panose="05000000000000000000" pitchFamily="2" charset="2"/>
              <a:buChar char="§"/>
              <a:defRPr/>
            </a:pPr>
            <a:r>
              <a:rPr lang="en-US" dirty="0">
                <a:cs typeface="Calibri" pitchFamily="34" charset="0"/>
              </a:rPr>
              <a:t>Only day of departure has to be considered as “in India” {</a:t>
            </a:r>
            <a:r>
              <a:rPr lang="en-US" i="1" dirty="0">
                <a:cs typeface="Calibri" pitchFamily="34" charset="0"/>
              </a:rPr>
              <a:t>ITO v Dr. R.K Sharma (Jaipur Tribunal No. 1230 dated 22.08.86)}</a:t>
            </a:r>
          </a:p>
          <a:p>
            <a:pPr algn="just" eaLnBrk="1" hangingPunct="1">
              <a:defRPr/>
            </a:pPr>
            <a:endParaRPr lang="en-US" dirty="0">
              <a:cs typeface="Calibri" pitchFamily="34" charset="0"/>
            </a:endParaRPr>
          </a:p>
          <a:p>
            <a:pPr algn="just" eaLnBrk="1" hangingPunct="1">
              <a:defRPr/>
            </a:pPr>
            <a:r>
              <a:rPr lang="en-US" dirty="0">
                <a:cs typeface="Calibri" pitchFamily="34" charset="0"/>
              </a:rPr>
              <a:t>A better view is to include both the day of entry as well as exit.</a:t>
            </a:r>
          </a:p>
        </p:txBody>
      </p:sp>
      <p:sp>
        <p:nvSpPr>
          <p:cNvPr id="5" name="Rectangle 2"/>
          <p:cNvSpPr txBox="1">
            <a:spLocks noChangeArrowheads="1"/>
          </p:cNvSpPr>
          <p:nvPr/>
        </p:nvSpPr>
        <p:spPr>
          <a:xfrm>
            <a:off x="266700" y="253394"/>
            <a:ext cx="10777538" cy="1295400"/>
          </a:xfrm>
          <a:prstGeom prst="rect">
            <a:avLst/>
          </a:prstGeom>
        </p:spPr>
        <p:txBody>
          <a:bodyPr/>
          <a:lstStyle/>
          <a:p>
            <a:pPr eaLnBrk="1" hangingPunct="1">
              <a:defRPr/>
            </a:pPr>
            <a:r>
              <a:rPr lang="en-US" sz="4000" kern="0" dirty="0">
                <a:solidFill>
                  <a:schemeClr val="tx2"/>
                </a:solidFill>
                <a:latin typeface="+mj-lt"/>
                <a:ea typeface="+mj-ea"/>
                <a:cs typeface="+mj-cs"/>
              </a:rPr>
              <a:t>Calculating No. of Days Stay in India</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814905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286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56CF354-AE81-44BD-8E4B-C271C858B251}" type="slidenum">
              <a:rPr lang="en-US" altLang="en-US" sz="1400">
                <a:solidFill>
                  <a:srgbClr val="000000"/>
                </a:solidFill>
              </a:rPr>
              <a:pPr/>
              <a:t>25</a:t>
            </a:fld>
            <a:endParaRPr lang="en-US" altLang="en-US" sz="1400" dirty="0">
              <a:solidFill>
                <a:srgbClr val="000000"/>
              </a:solidFill>
            </a:endParaRPr>
          </a:p>
        </p:txBody>
      </p:sp>
      <p:sp>
        <p:nvSpPr>
          <p:cNvPr id="28676" name="Rectangle 2"/>
          <p:cNvSpPr>
            <a:spLocks noGrp="1" noChangeArrowheads="1"/>
          </p:cNvSpPr>
          <p:nvPr>
            <p:ph type="title"/>
          </p:nvPr>
        </p:nvSpPr>
        <p:spPr>
          <a:xfrm>
            <a:off x="349251" y="38100"/>
            <a:ext cx="10390716" cy="1143000"/>
          </a:xfrm>
        </p:spPr>
        <p:txBody>
          <a:bodyPr/>
          <a:lstStyle/>
          <a:p>
            <a:pPr eaLnBrk="1" hangingPunct="1"/>
            <a:r>
              <a:rPr lang="en-US" altLang="en-US" sz="3800" dirty="0"/>
              <a:t>Important Case laws</a:t>
            </a:r>
          </a:p>
        </p:txBody>
      </p:sp>
      <p:sp>
        <p:nvSpPr>
          <p:cNvPr id="28677" name="Rectangle 3"/>
          <p:cNvSpPr>
            <a:spLocks noGrp="1" noChangeArrowheads="1"/>
          </p:cNvSpPr>
          <p:nvPr>
            <p:ph type="body" idx="1"/>
          </p:nvPr>
        </p:nvSpPr>
        <p:spPr>
          <a:xfrm>
            <a:off x="349251" y="1409699"/>
            <a:ext cx="10552112" cy="4360905"/>
          </a:xfrm>
        </p:spPr>
        <p:txBody>
          <a:bodyPr/>
          <a:lstStyle/>
          <a:p>
            <a:pPr algn="just" eaLnBrk="1" hangingPunct="1"/>
            <a:r>
              <a:rPr lang="en-US" altLang="en-US" sz="2200" dirty="0">
                <a:latin typeface="Calibri" pitchFamily="34" charset="0"/>
                <a:ea typeface="Calibri" pitchFamily="34" charset="0"/>
                <a:cs typeface="Calibri" pitchFamily="34" charset="0"/>
              </a:rPr>
              <a:t>Return to India after resigning job abroad is not 'visit to India’ within the meaning under Expln (b) to sec. 6(1)(c). Explanation (a) to section 6(1)(c) is applicable only in a particular year when a person leaves India for purpose of employment – AAR (Delhi) vs Smita Anand [2014]</a:t>
            </a:r>
          </a:p>
          <a:p>
            <a:pPr algn="just" eaLnBrk="1" hangingPunct="1"/>
            <a:r>
              <a:rPr lang="en-US" altLang="en-US" sz="2200" dirty="0">
                <a:latin typeface="Calibri" pitchFamily="34" charset="0"/>
                <a:ea typeface="Calibri" pitchFamily="34" charset="0"/>
                <a:cs typeface="Calibri" pitchFamily="34" charset="0"/>
              </a:rPr>
              <a:t>Karnataka High court held in the case of DIT vs Manoj Kumar Reddy Nare [2011] that for the purpose of calculating 60 days under Section 6(1)(c), period of visit to India is excluded. This is so because in the year of Departure 60 days of visit after departure will create an absurdity although stay in India is &lt; 182 days. Also Explanation are exceptions.</a:t>
            </a:r>
          </a:p>
          <a:p>
            <a:pPr algn="just" eaLnBrk="1" hangingPunct="1"/>
            <a:r>
              <a:rPr lang="en-US" altLang="en-US" sz="2200" dirty="0">
                <a:latin typeface="Calibri" pitchFamily="34" charset="0"/>
                <a:ea typeface="Calibri" pitchFamily="34" charset="0"/>
                <a:cs typeface="Calibri" pitchFamily="34" charset="0"/>
              </a:rPr>
              <a:t>For purpose of determining residential status in India under section 6, term 'going abroad for purpose of employment' means travelling abroad on business visa to take up any employment or for any business carried outside India – ITO (Hyd) Vs. K. Sambasiva Rao [2014]-Includes self employment </a:t>
            </a:r>
          </a:p>
        </p:txBody>
      </p:sp>
      <p:sp>
        <p:nvSpPr>
          <p:cNvPr id="2" name="Footer Placeholder 1"/>
          <p:cNvSpPr>
            <a:spLocks noGrp="1"/>
          </p:cNvSpPr>
          <p:nvPr>
            <p:ph type="ftr" sz="quarter" idx="11"/>
          </p:nvPr>
        </p:nvSpPr>
        <p:spPr>
          <a:xfrm>
            <a:off x="3962400" y="64008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668132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2867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56CF354-AE81-44BD-8E4B-C271C858B251}" type="slidenum">
              <a:rPr lang="en-US" altLang="en-US" sz="1400">
                <a:solidFill>
                  <a:srgbClr val="000000"/>
                </a:solidFill>
              </a:rPr>
              <a:pPr/>
              <a:t>26</a:t>
            </a:fld>
            <a:endParaRPr lang="en-US" altLang="en-US" sz="1400" dirty="0">
              <a:solidFill>
                <a:srgbClr val="000000"/>
              </a:solidFill>
            </a:endParaRPr>
          </a:p>
        </p:txBody>
      </p:sp>
      <p:sp>
        <p:nvSpPr>
          <p:cNvPr id="28676" name="Rectangle 2"/>
          <p:cNvSpPr>
            <a:spLocks noGrp="1" noChangeArrowheads="1"/>
          </p:cNvSpPr>
          <p:nvPr>
            <p:ph type="title"/>
          </p:nvPr>
        </p:nvSpPr>
        <p:spPr>
          <a:xfrm>
            <a:off x="349251" y="38100"/>
            <a:ext cx="10390716" cy="1143000"/>
          </a:xfrm>
        </p:spPr>
        <p:txBody>
          <a:bodyPr/>
          <a:lstStyle/>
          <a:p>
            <a:pPr eaLnBrk="1" hangingPunct="1"/>
            <a:r>
              <a:rPr lang="en-US" altLang="en-US" sz="3800" dirty="0"/>
              <a:t>Determination of Residential Status</a:t>
            </a:r>
          </a:p>
        </p:txBody>
      </p:sp>
      <p:sp>
        <p:nvSpPr>
          <p:cNvPr id="28677" name="Rectangle 3"/>
          <p:cNvSpPr>
            <a:spLocks noGrp="1" noChangeArrowheads="1"/>
          </p:cNvSpPr>
          <p:nvPr>
            <p:ph type="body" idx="1"/>
          </p:nvPr>
        </p:nvSpPr>
        <p:spPr>
          <a:xfrm>
            <a:off x="349251" y="1409699"/>
            <a:ext cx="10552112" cy="4781035"/>
          </a:xfrm>
        </p:spPr>
        <p:txBody>
          <a:bodyPr/>
          <a:lstStyle/>
          <a:p>
            <a:pPr algn="just" eaLnBrk="1" hangingPunct="1">
              <a:buFont typeface="Wingdings" pitchFamily="2" charset="2"/>
              <a:buNone/>
            </a:pPr>
            <a:r>
              <a:rPr lang="en-US" altLang="en-US" sz="2200" dirty="0">
                <a:latin typeface="Calibri" pitchFamily="34" charset="0"/>
                <a:ea typeface="Calibri" pitchFamily="34" charset="0"/>
                <a:cs typeface="Calibri" pitchFamily="34" charset="0"/>
              </a:rPr>
              <a:t>     What is his residential status under ITA in F.Y 23-24 in the following cases</a:t>
            </a:r>
          </a:p>
          <a:p>
            <a:pPr algn="just" eaLnBrk="1" hangingPunct="1"/>
            <a:r>
              <a:rPr lang="en-US" altLang="en-US" sz="2200" dirty="0">
                <a:latin typeface="Calibri" pitchFamily="34" charset="0"/>
                <a:ea typeface="Calibri" pitchFamily="34" charset="0"/>
                <a:cs typeface="Calibri" pitchFamily="34" charset="0"/>
              </a:rPr>
              <a:t>Case 1 - Mr. A, an Indian citizen, leaves India on 26</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September 2023 to take up employment in Dubai. He visits India for an aggregate of 122 from October 2023 to March 2024. What would be his residential status if he had visited India in FY 2023 – 24 for 122 days….Although explanation (a)  applies, Stay in India  is 182 days or more </a:t>
            </a:r>
          </a:p>
          <a:p>
            <a:pPr algn="just" eaLnBrk="1" hangingPunct="1"/>
            <a:r>
              <a:rPr lang="en-US" altLang="en-US" sz="2200" dirty="0">
                <a:latin typeface="Calibri" pitchFamily="34" charset="0"/>
                <a:ea typeface="Calibri" pitchFamily="34" charset="0"/>
                <a:cs typeface="Calibri" pitchFamily="34" charset="0"/>
              </a:rPr>
              <a:t>Case 2 - Mr. T, an Indian citizen &amp; Managing Director of Global Pharma Co., visits various countries for aggregate of 190 days during the F.Y. 2023-2024, in connection of his export business from India. He stays for less than 182 days in India but more than 120 days. Although Stay in India is &lt; 182, none of the explanation applies </a:t>
            </a:r>
          </a:p>
          <a:p>
            <a:pPr algn="just" eaLnBrk="1" hangingPunct="1"/>
            <a:r>
              <a:rPr lang="en-US" altLang="en-US" sz="2200" dirty="0">
                <a:latin typeface="Calibri" pitchFamily="34" charset="0"/>
                <a:ea typeface="Calibri" pitchFamily="34" charset="0"/>
                <a:cs typeface="Calibri" pitchFamily="34" charset="0"/>
              </a:rPr>
              <a:t>Case – 3 Mr. S, a Non Resident, research scholar of USA arrives in India for permanent settlement on 10</a:t>
            </a:r>
            <a:r>
              <a:rPr lang="en-US" altLang="en-US" sz="2200" baseline="30000" dirty="0">
                <a:latin typeface="Calibri" pitchFamily="34" charset="0"/>
                <a:ea typeface="Calibri" pitchFamily="34" charset="0"/>
                <a:cs typeface="Calibri" pitchFamily="34" charset="0"/>
              </a:rPr>
              <a:t>th</a:t>
            </a:r>
            <a:r>
              <a:rPr lang="en-US" altLang="en-US" sz="2200" dirty="0">
                <a:latin typeface="Calibri" pitchFamily="34" charset="0"/>
                <a:ea typeface="Calibri" pitchFamily="34" charset="0"/>
                <a:cs typeface="Calibri" pitchFamily="34" charset="0"/>
              </a:rPr>
              <a:t> October 2023. He has never visited in India in last five years before his arrival…..Since NR has returned to India for good…..Exp (b) does not apply to him </a:t>
            </a:r>
          </a:p>
        </p:txBody>
      </p:sp>
      <p:sp>
        <p:nvSpPr>
          <p:cNvPr id="2" name="Footer Placeholder 1"/>
          <p:cNvSpPr>
            <a:spLocks noGrp="1"/>
          </p:cNvSpPr>
          <p:nvPr>
            <p:ph type="ftr" sz="quarter" idx="11"/>
          </p:nvPr>
        </p:nvSpPr>
        <p:spPr>
          <a:xfrm>
            <a:off x="39624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224064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77273" y="140677"/>
            <a:ext cx="10390716" cy="1143000"/>
          </a:xfrm>
        </p:spPr>
        <p:txBody>
          <a:bodyPr/>
          <a:lstStyle/>
          <a:p>
            <a:r>
              <a:rPr lang="en-US" altLang="en-US" dirty="0"/>
              <a:t>Tax Treaty and other remedies</a:t>
            </a:r>
          </a:p>
        </p:txBody>
      </p:sp>
      <p:sp>
        <p:nvSpPr>
          <p:cNvPr id="8195" name="Rectangle 3"/>
          <p:cNvSpPr>
            <a:spLocks noGrp="1" noChangeArrowheads="1"/>
          </p:cNvSpPr>
          <p:nvPr>
            <p:ph type="body" idx="1"/>
          </p:nvPr>
        </p:nvSpPr>
        <p:spPr>
          <a:xfrm>
            <a:off x="361950" y="1512277"/>
            <a:ext cx="9671803" cy="4583723"/>
          </a:xfrm>
        </p:spPr>
        <p:txBody>
          <a:bodyPr/>
          <a:lstStyle/>
          <a:p>
            <a:pPr marL="0" indent="0" algn="just">
              <a:buClr>
                <a:schemeClr val="tx2"/>
              </a:buClr>
              <a:buNone/>
            </a:pPr>
            <a:endParaRPr lang="en-US" altLang="en-US" sz="2200" dirty="0">
              <a:latin typeface="Calibri" pitchFamily="34" charset="0"/>
              <a:ea typeface="Calibri" pitchFamily="34" charset="0"/>
              <a:cs typeface="Calibri" pitchFamily="34" charset="0"/>
            </a:endParaRPr>
          </a:p>
          <a:p>
            <a:pPr algn="just">
              <a:buClr>
                <a:schemeClr val="tx2"/>
              </a:buClr>
            </a:pPr>
            <a:r>
              <a:rPr lang="en-US" altLang="en-US" sz="2200" dirty="0">
                <a:latin typeface="Calibri" pitchFamily="34" charset="0"/>
                <a:ea typeface="Calibri" pitchFamily="34" charset="0"/>
                <a:cs typeface="Calibri" pitchFamily="34" charset="0"/>
              </a:rPr>
              <a:t>Sec 90 of ITA provides option to choose a beneficial Provision of the Tax Treaty</a:t>
            </a:r>
          </a:p>
          <a:p>
            <a:pPr marL="0" indent="0" algn="just">
              <a:buClr>
                <a:schemeClr val="tx2"/>
              </a:buClr>
              <a:buNone/>
            </a:pPr>
            <a:endParaRPr lang="en-US" altLang="en-US" sz="2200" dirty="0">
              <a:latin typeface="Calibri" pitchFamily="34" charset="0"/>
              <a:ea typeface="Calibri" pitchFamily="34" charset="0"/>
              <a:cs typeface="Calibri" pitchFamily="34" charset="0"/>
            </a:endParaRPr>
          </a:p>
          <a:p>
            <a:pPr algn="just">
              <a:buClr>
                <a:schemeClr val="tx2"/>
              </a:buClr>
            </a:pPr>
            <a:r>
              <a:rPr lang="en-US" altLang="en-US" sz="2200" dirty="0">
                <a:latin typeface="Calibri" pitchFamily="34" charset="0"/>
                <a:ea typeface="Calibri" pitchFamily="34" charset="0"/>
                <a:cs typeface="Calibri" pitchFamily="34" charset="0"/>
              </a:rPr>
              <a:t>In case of a COI/POI visiting India for more than 120 days and having total in come in India of above Rs. 15 lakhs. Its scope and the restriction in the scope by Treaty. Business or Profession controlled from India Vs Treaty PE test.</a:t>
            </a:r>
          </a:p>
          <a:p>
            <a:pPr algn="just">
              <a:buClr>
                <a:schemeClr val="tx2"/>
              </a:buClr>
            </a:pPr>
            <a:endParaRPr lang="en-US" altLang="en-US" sz="2200" dirty="0">
              <a:latin typeface="Calibri" pitchFamily="34" charset="0"/>
              <a:ea typeface="Calibri" pitchFamily="34" charset="0"/>
              <a:cs typeface="Calibri" pitchFamily="34" charset="0"/>
            </a:endParaRPr>
          </a:p>
          <a:p>
            <a:pPr algn="just">
              <a:buClr>
                <a:schemeClr val="tx2"/>
              </a:buClr>
            </a:pPr>
            <a:r>
              <a:rPr lang="en-US" altLang="en-US" sz="2200" dirty="0">
                <a:latin typeface="Calibri" pitchFamily="34" charset="0"/>
                <a:ea typeface="Calibri" pitchFamily="34" charset="0"/>
                <a:cs typeface="Calibri" pitchFamily="34" charset="0"/>
              </a:rPr>
              <a:t>In case of a person residing in India for more than 182 days and earning foreign sourced income – tie breaker test</a:t>
            </a:r>
          </a:p>
          <a:p>
            <a:pPr algn="just">
              <a:buClr>
                <a:schemeClr val="tx2"/>
              </a:buClr>
            </a:pPr>
            <a:endParaRPr lang="en-US" altLang="en-US" sz="2200" dirty="0">
              <a:latin typeface="Calibri" pitchFamily="34" charset="0"/>
              <a:ea typeface="Calibri" pitchFamily="34" charset="0"/>
              <a:cs typeface="Calibri" pitchFamily="34" charset="0"/>
            </a:endParaRPr>
          </a:p>
          <a:p>
            <a:pPr algn="just">
              <a:buClr>
                <a:schemeClr val="tx2"/>
              </a:buClr>
            </a:pPr>
            <a:r>
              <a:rPr lang="en-US" altLang="en-US" sz="2200" dirty="0">
                <a:latin typeface="Calibri" pitchFamily="34" charset="0"/>
                <a:ea typeface="Calibri" pitchFamily="34" charset="0"/>
                <a:cs typeface="Calibri" pitchFamily="34" charset="0"/>
              </a:rPr>
              <a:t>Sec 6 (1)(A) – Non Discriminatory treatment under Article 14 of the constitution</a:t>
            </a:r>
          </a:p>
          <a:p>
            <a:pPr marL="0" indent="0" algn="just">
              <a:buClr>
                <a:schemeClr val="tx2"/>
              </a:buClr>
              <a:buNone/>
            </a:pPr>
            <a:endParaRPr lang="en-US" altLang="en-US" sz="2200" dirty="0">
              <a:latin typeface="Calibri" pitchFamily="34" charset="0"/>
              <a:ea typeface="Calibri" pitchFamily="34" charset="0"/>
              <a:cs typeface="Calibri" pitchFamily="34" charset="0"/>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27</a:t>
            </a:fld>
            <a:endParaRPr lang="en-US" altLang="en-US" sz="1400" dirty="0"/>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39624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417302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dirty="0"/>
              <a:t> </a:t>
            </a:r>
          </a:p>
        </p:txBody>
      </p:sp>
      <p:sp>
        <p:nvSpPr>
          <p:cNvPr id="8195" name="Rectangle 3"/>
          <p:cNvSpPr>
            <a:spLocks noGrp="1" noChangeArrowheads="1"/>
          </p:cNvSpPr>
          <p:nvPr>
            <p:ph type="body" idx="1"/>
          </p:nvPr>
        </p:nvSpPr>
        <p:spPr>
          <a:xfrm>
            <a:off x="448735" y="1676400"/>
            <a:ext cx="11133665" cy="4648200"/>
          </a:xfrm>
        </p:spPr>
        <p:txBody>
          <a:bodyPr/>
          <a:lstStyle/>
          <a:p>
            <a:pPr algn="just">
              <a:buSzPct val="100000"/>
              <a:buFont typeface="Wingdings" panose="05000000000000000000" pitchFamily="2" charset="2"/>
              <a:buChar char="§"/>
            </a:pPr>
            <a:r>
              <a:rPr lang="en-US" altLang="en-US" sz="2000" dirty="0">
                <a:latin typeface="Calibri" pitchFamily="34" charset="0"/>
                <a:ea typeface="Calibri" pitchFamily="34" charset="0"/>
                <a:cs typeface="Calibri" pitchFamily="34" charset="0"/>
              </a:rPr>
              <a:t>As per International jurisprudence, a person is to be treated as  a resident of one of the Contracting States if the person is a resident of that Contracting State on the basis of the or domicile or physical stay or a similar criterion for the purposes of its tax. (India- Australia treaty clearly states that, a person is not a resident of a Contracting State for the purposes of this Agreement if the person is liable to tax in that State in respect only of income from sources in that State)</a:t>
            </a:r>
          </a:p>
          <a:p>
            <a:pPr marL="0" indent="0" algn="just">
              <a:buSzPct val="100000"/>
              <a:buNone/>
            </a:pPr>
            <a:endParaRPr lang="en-US" altLang="en-US" sz="20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000" dirty="0">
                <a:latin typeface="Calibri" pitchFamily="34" charset="0"/>
                <a:ea typeface="Calibri" pitchFamily="34" charset="0"/>
                <a:cs typeface="Calibri" pitchFamily="34" charset="0"/>
              </a:rPr>
              <a:t>As per the FA, 2020 a person is a resident of India based on its income in India (i.e. above INR 15 lakhs)</a:t>
            </a:r>
          </a:p>
          <a:p>
            <a:pPr algn="just">
              <a:buSzPct val="100000"/>
              <a:buFont typeface="Wingdings" panose="05000000000000000000" pitchFamily="2" charset="2"/>
              <a:buChar char="§"/>
            </a:pPr>
            <a:endParaRPr lang="en-US" altLang="en-US" sz="20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r>
              <a:rPr lang="en-US" altLang="en-US" sz="2000" dirty="0">
                <a:latin typeface="Calibri" pitchFamily="34" charset="0"/>
                <a:ea typeface="Calibri" pitchFamily="34" charset="0"/>
                <a:cs typeface="Calibri" pitchFamily="34" charset="0"/>
              </a:rPr>
              <a:t>The definition as per FA 2020 is not in line with article 4 of the international tax treaties which lays down the criteria for the test of Resident in the concerned states to the treaty and provides for a method to resolve Residential Status in a case if  person is resident in both the states</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28</a:t>
            </a:fld>
            <a:endParaRPr lang="en-US" altLang="en-US" sz="1400" dirty="0"/>
          </a:p>
        </p:txBody>
      </p:sp>
      <p:sp>
        <p:nvSpPr>
          <p:cNvPr id="7" name="Rectangle 2"/>
          <p:cNvSpPr txBox="1">
            <a:spLocks noChangeArrowheads="1"/>
          </p:cNvSpPr>
          <p:nvPr/>
        </p:nvSpPr>
        <p:spPr bwMode="auto">
          <a:xfrm>
            <a:off x="264251" y="389784"/>
            <a:ext cx="10390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r>
              <a:rPr lang="en-US" altLang="en-US" kern="0" dirty="0"/>
              <a:t>International Practice vs Deemed resident</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39624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768533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77298" y="177905"/>
            <a:ext cx="10390716" cy="1143000"/>
          </a:xfrm>
        </p:spPr>
        <p:txBody>
          <a:bodyPr/>
          <a:lstStyle/>
          <a:p>
            <a:r>
              <a:rPr lang="en-US" altLang="en-US" dirty="0"/>
              <a:t>Meaning of total income(15 L)</a:t>
            </a:r>
          </a:p>
        </p:txBody>
      </p:sp>
      <p:sp>
        <p:nvSpPr>
          <p:cNvPr id="8195" name="Rectangle 3"/>
          <p:cNvSpPr>
            <a:spLocks noGrp="1" noChangeArrowheads="1"/>
          </p:cNvSpPr>
          <p:nvPr>
            <p:ph type="body" idx="1"/>
          </p:nvPr>
        </p:nvSpPr>
        <p:spPr>
          <a:xfrm>
            <a:off x="503571" y="1460553"/>
            <a:ext cx="10395284" cy="4648200"/>
          </a:xfrm>
        </p:spPr>
        <p:txBody>
          <a:bodyPr/>
          <a:lstStyle/>
          <a:p>
            <a:pPr algn="just">
              <a:buClr>
                <a:srgbClr val="FF0000"/>
              </a:buClr>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Total income" means the total amount of income referred to in section 5, computed in the manner laid down in this Act. </a:t>
            </a:r>
          </a:p>
          <a:p>
            <a:pPr algn="just">
              <a:buClr>
                <a:srgbClr val="FF0000"/>
              </a:buClr>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Schedular Method of Computation : Save as otherwise provided by this Act, all income shall, for the purposes of charge of income-tax and computation of total income, be classified under the following heads of income :</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Salaries.</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Income from house property.</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Profits and gains of business or profession</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Capital gains</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Income from other sources.</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All deemed income will also be included (i.e. deemed income from house property and capital gains)</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It excludes section 10 (i.e. all incomes exempt from tax, head note: Income not included in total Income )</a:t>
            </a:r>
          </a:p>
          <a:p>
            <a:pPr algn="just">
              <a:buSzPct val="100000"/>
              <a:buFont typeface="Wingdings" panose="05000000000000000000" pitchFamily="2" charset="2"/>
              <a:buChar char="§"/>
            </a:pPr>
            <a:r>
              <a:rPr lang="en-US" altLang="en-US" sz="1900" dirty="0">
                <a:latin typeface="Calibri" pitchFamily="34" charset="0"/>
                <a:ea typeface="Calibri" pitchFamily="34" charset="0"/>
                <a:cs typeface="Calibri" pitchFamily="34" charset="0"/>
              </a:rPr>
              <a:t>Total Income will be considered before any deductions under chapter VI - A</a:t>
            </a:r>
          </a:p>
          <a:p>
            <a:pPr algn="just">
              <a:buSzPct val="100000"/>
              <a:buFont typeface="Wingdings" panose="05000000000000000000" pitchFamily="2" charset="2"/>
              <a:buChar char="§"/>
            </a:pPr>
            <a:endParaRPr lang="en-US" altLang="en-US" sz="1900" dirty="0">
              <a:latin typeface="Calibri" pitchFamily="34" charset="0"/>
              <a:ea typeface="Calibri" pitchFamily="34" charset="0"/>
              <a:cs typeface="Calibri" pitchFamily="34" charset="0"/>
            </a:endParaRPr>
          </a:p>
          <a:p>
            <a:pPr algn="just">
              <a:buSzPct val="100000"/>
              <a:buFont typeface="Wingdings" panose="05000000000000000000" pitchFamily="2" charset="2"/>
              <a:buChar char="§"/>
            </a:pPr>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rgbClr val="1C1C1C"/>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solidFill>
                  <a:srgbClr val="000000"/>
                </a:solidFill>
              </a:rPr>
              <a:pPr/>
              <a:t>29</a:t>
            </a:fld>
            <a:endParaRPr lang="en-US" altLang="en-US" sz="1400" dirty="0">
              <a:solidFill>
                <a:srgbClr val="000000"/>
              </a:solidFill>
            </a:endParaRPr>
          </a:p>
        </p:txBody>
      </p:sp>
      <p:sp>
        <p:nvSpPr>
          <p:cNvPr id="2" name="Footer Placeholder 1"/>
          <p:cNvSpPr>
            <a:spLocks noGrp="1"/>
          </p:cNvSpPr>
          <p:nvPr>
            <p:ph type="ftr" sz="quarter" idx="11"/>
          </p:nvPr>
        </p:nvSpPr>
        <p:spPr>
          <a:xfrm>
            <a:off x="3604126" y="64008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4171675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Introduction – Residential status &amp; Scope of income</a:t>
            </a:r>
          </a:p>
        </p:txBody>
      </p:sp>
      <p:sp>
        <p:nvSpPr>
          <p:cNvPr id="8195" name="Rectangle 3"/>
          <p:cNvSpPr>
            <a:spLocks noGrp="1" noChangeArrowheads="1"/>
          </p:cNvSpPr>
          <p:nvPr>
            <p:ph type="body" idx="1"/>
          </p:nvPr>
        </p:nvSpPr>
        <p:spPr>
          <a:xfrm>
            <a:off x="418433" y="1352549"/>
            <a:ext cx="11325891" cy="5077279"/>
          </a:xfrm>
        </p:spPr>
        <p:txBody>
          <a:bodyPr/>
          <a:lstStyle/>
          <a:p>
            <a:r>
              <a:rPr lang="en-US" altLang="en-US" sz="2400" dirty="0">
                <a:latin typeface="Calibri" pitchFamily="34" charset="0"/>
                <a:ea typeface="Calibri" pitchFamily="34" charset="0"/>
                <a:cs typeface="Calibri" pitchFamily="34" charset="0"/>
              </a:rPr>
              <a:t>Residential status (Section 6) of an assessee determines chargeability (Section 5) of his income. Whether a person will be charged to tax on a particular income or not depends on his residential status. </a:t>
            </a:r>
          </a:p>
          <a:p>
            <a:endParaRPr lang="en-US" altLang="en-US" sz="2400" dirty="0">
              <a:latin typeface="Calibri" pitchFamily="34" charset="0"/>
              <a:ea typeface="Calibri" pitchFamily="34" charset="0"/>
              <a:cs typeface="Calibri" pitchFamily="34" charset="0"/>
            </a:endParaRPr>
          </a:p>
          <a:p>
            <a:r>
              <a:rPr lang="en-US" altLang="en-US" sz="2400" dirty="0">
                <a:latin typeface="Calibri" pitchFamily="34" charset="0"/>
                <a:ea typeface="Calibri" pitchFamily="34" charset="0"/>
                <a:cs typeface="Calibri" pitchFamily="34" charset="0"/>
              </a:rPr>
              <a:t>Residential status is determined in respect of each previous year. In other words, residential status of a person may vary from one previous year to another previous year.</a:t>
            </a:r>
          </a:p>
          <a:p>
            <a:endParaRPr lang="en-US" altLang="en-US" sz="2400" dirty="0">
              <a:latin typeface="Calibri" pitchFamily="34" charset="0"/>
              <a:ea typeface="Calibri" pitchFamily="34" charset="0"/>
              <a:cs typeface="Calibri" pitchFamily="34" charset="0"/>
            </a:endParaRPr>
          </a:p>
          <a:p>
            <a:r>
              <a:rPr lang="en-US" altLang="en-US" sz="2400" dirty="0">
                <a:latin typeface="Calibri" pitchFamily="34" charset="0"/>
                <a:ea typeface="Calibri" pitchFamily="34" charset="0"/>
                <a:cs typeface="Calibri" pitchFamily="34" charset="0"/>
              </a:rPr>
              <a:t>A person can have only one residential status for a previous year i.e. he cannot be a resident for one source of income and non-resident for another source. </a:t>
            </a:r>
          </a:p>
          <a:p>
            <a:pPr marL="0" indent="0" algn="just">
              <a:buNone/>
            </a:pPr>
            <a:endParaRPr lang="en-US" altLang="en-US" sz="1900" dirty="0">
              <a:latin typeface="Calibri" pitchFamily="34" charset="0"/>
              <a:ea typeface="Calibri" pitchFamily="34" charset="0"/>
              <a:cs typeface="Calibri" pitchFamily="34" charset="0"/>
            </a:endParaRPr>
          </a:p>
          <a:p>
            <a:pPr marL="0" indent="0" algn="just">
              <a:buNone/>
            </a:pPr>
            <a:endParaRPr lang="en-US" altLang="en-US" sz="1900" dirty="0">
              <a:latin typeface="Calibri" pitchFamily="34" charset="0"/>
              <a:ea typeface="Calibri" pitchFamily="34" charset="0"/>
              <a:cs typeface="Calibri" pitchFamily="34" charset="0"/>
            </a:endParaRPr>
          </a:p>
          <a:p>
            <a:pPr marL="0" lvl="0" indent="0" algn="just">
              <a:buClr>
                <a:srgbClr val="3333CC"/>
              </a:buClr>
              <a:buNone/>
            </a:pPr>
            <a:endParaRPr lang="en-US" altLang="en-US" sz="1900" dirty="0">
              <a:solidFill>
                <a:srgbClr val="000000"/>
              </a:solidFill>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3</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8316599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04502" y="-223120"/>
            <a:ext cx="10390716" cy="1143000"/>
          </a:xfrm>
        </p:spPr>
        <p:txBody>
          <a:bodyPr/>
          <a:lstStyle/>
          <a:p>
            <a:r>
              <a:rPr lang="en-US" altLang="en-US" dirty="0"/>
              <a:t>Scope of Income/ Disclosure </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30</a:t>
            </a:fld>
            <a:endParaRPr lang="en-US" altLang="en-US" sz="1400" dirty="0"/>
          </a:p>
        </p:txBody>
      </p:sp>
      <p:graphicFrame>
        <p:nvGraphicFramePr>
          <p:cNvPr id="4" name="Table 3"/>
          <p:cNvGraphicFramePr>
            <a:graphicFrameLocks noGrp="1"/>
          </p:cNvGraphicFramePr>
          <p:nvPr>
            <p:extLst>
              <p:ext uri="{D42A27DB-BD31-4B8C-83A1-F6EECF244321}">
                <p14:modId xmlns:p14="http://schemas.microsoft.com/office/powerpoint/2010/main" val="1332951379"/>
              </p:ext>
            </p:extLst>
          </p:nvPr>
        </p:nvGraphicFramePr>
        <p:xfrm>
          <a:off x="563563" y="1004507"/>
          <a:ext cx="9753599" cy="3210560"/>
        </p:xfrm>
        <a:graphic>
          <a:graphicData uri="http://schemas.openxmlformats.org/drawingml/2006/table">
            <a:tbl>
              <a:tblPr firstRow="1" bandRow="1">
                <a:tableStyleId>{9D7B26C5-4107-4FEC-AEDC-1716B250A1EF}</a:tableStyleId>
              </a:tblPr>
              <a:tblGrid>
                <a:gridCol w="802340">
                  <a:extLst>
                    <a:ext uri="{9D8B030D-6E8A-4147-A177-3AD203B41FA5}">
                      <a16:colId xmlns:a16="http://schemas.microsoft.com/office/drawing/2014/main" val="20000"/>
                    </a:ext>
                  </a:extLst>
                </a:gridCol>
                <a:gridCol w="5138136">
                  <a:extLst>
                    <a:ext uri="{9D8B030D-6E8A-4147-A177-3AD203B41FA5}">
                      <a16:colId xmlns:a16="http://schemas.microsoft.com/office/drawing/2014/main" val="20001"/>
                    </a:ext>
                  </a:extLst>
                </a:gridCol>
                <a:gridCol w="1253613">
                  <a:extLst>
                    <a:ext uri="{9D8B030D-6E8A-4147-A177-3AD203B41FA5}">
                      <a16:colId xmlns:a16="http://schemas.microsoft.com/office/drawing/2014/main" val="20002"/>
                    </a:ext>
                  </a:extLst>
                </a:gridCol>
                <a:gridCol w="1243990">
                  <a:extLst>
                    <a:ext uri="{9D8B030D-6E8A-4147-A177-3AD203B41FA5}">
                      <a16:colId xmlns:a16="http://schemas.microsoft.com/office/drawing/2014/main" val="20003"/>
                    </a:ext>
                  </a:extLst>
                </a:gridCol>
                <a:gridCol w="1315520">
                  <a:extLst>
                    <a:ext uri="{9D8B030D-6E8A-4147-A177-3AD203B41FA5}">
                      <a16:colId xmlns:a16="http://schemas.microsoft.com/office/drawing/2014/main" val="20004"/>
                    </a:ext>
                  </a:extLst>
                </a:gridCol>
              </a:tblGrid>
              <a:tr h="370840">
                <a:tc>
                  <a:txBody>
                    <a:bodyPr/>
                    <a:lstStyle/>
                    <a:p>
                      <a:r>
                        <a:rPr lang="en-IN" dirty="0">
                          <a:solidFill>
                            <a:sysClr val="windowText" lastClr="000000"/>
                          </a:solidFill>
                        </a:rPr>
                        <a:t>Sr. 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Resident</a:t>
                      </a:r>
                    </a:p>
                    <a:p>
                      <a:r>
                        <a:rPr lang="en-IN" dirty="0"/>
                        <a:t>(R-OR)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Non Resident(NR)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Not Ordinary Resident (NOR)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IN" dirty="0">
                          <a:solidFill>
                            <a:schemeClr val="bg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Income received/deemed</a:t>
                      </a:r>
                      <a:r>
                        <a:rPr lang="en-IN" baseline="0" dirty="0">
                          <a:solidFill>
                            <a:schemeClr val="bg1"/>
                          </a:solidFill>
                        </a:rPr>
                        <a:t> to be received in India</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1"/>
                  </a:ext>
                </a:extLst>
              </a:tr>
              <a:tr h="370840">
                <a:tc>
                  <a:txBody>
                    <a:bodyPr/>
                    <a:lstStyle/>
                    <a:p>
                      <a:r>
                        <a:rPr lang="en-IN" dirty="0">
                          <a:solidFill>
                            <a:schemeClr val="bg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Income accrues/arises or deemed to</a:t>
                      </a:r>
                      <a:r>
                        <a:rPr lang="en-IN" baseline="0" dirty="0">
                          <a:solidFill>
                            <a:schemeClr val="bg1"/>
                          </a:solidFill>
                        </a:rPr>
                        <a:t> accrue/arise in India</a:t>
                      </a:r>
                      <a:endParaRPr lang="en-IN"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2"/>
                  </a:ext>
                </a:extLst>
              </a:tr>
              <a:tr h="370840">
                <a:tc>
                  <a:txBody>
                    <a:bodyPr/>
                    <a:lstStyle/>
                    <a:p>
                      <a:r>
                        <a:rPr lang="en-IN" dirty="0">
                          <a:solidFill>
                            <a:schemeClr val="bg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Income accrues/arises outside India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solidFill>
                            <a:schemeClr val="bg1"/>
                          </a:solidFill>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r>
                        <a:rPr lang="en-IN" dirty="0">
                          <a:solidFill>
                            <a:schemeClr val="bg1"/>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3"/>
                  </a:ext>
                </a:extLst>
              </a:tr>
              <a:tr h="370840">
                <a:tc>
                  <a:txBody>
                    <a:bodyPr/>
                    <a:lstStyle/>
                    <a:p>
                      <a:pPr marL="0" algn="l" defTabSz="914400" rtl="0" eaLnBrk="1" latinLnBrk="0" hangingPunct="1"/>
                      <a:r>
                        <a:rPr lang="en-IN" sz="1800" kern="1200" dirty="0">
                          <a:solidFill>
                            <a:schemeClr val="bg1"/>
                          </a:solidFill>
                          <a:latin typeface="+mn-lt"/>
                          <a:ea typeface="+mn-ea"/>
                          <a:cs typeface="+mn-cs"/>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algn="l" defTabSz="914400" rtl="0" eaLnBrk="1" latinLnBrk="0" hangingPunct="1"/>
                      <a:r>
                        <a:rPr lang="en-US" sz="1800" kern="1200" dirty="0">
                          <a:solidFill>
                            <a:schemeClr val="bg1"/>
                          </a:solidFill>
                          <a:latin typeface="+mn-lt"/>
                          <a:ea typeface="+mn-ea"/>
                          <a:cs typeface="+mn-cs"/>
                        </a:rPr>
                        <a:t>Income accrues or arises outside India from business controlled in/profession set up in India</a:t>
                      </a:r>
                      <a:endParaRPr lang="en-IN" sz="180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bg1"/>
                          </a:solidFill>
                          <a:latin typeface="+mn-lt"/>
                          <a:ea typeface="+mn-ea"/>
                          <a:cs typeface="+mn-cs"/>
                        </a:rPr>
                        <a:t>Taxed</a:t>
                      </a:r>
                    </a:p>
                    <a:p>
                      <a:pPr marL="0" algn="l" defTabSz="914400" rtl="0" eaLnBrk="1" latinLnBrk="0" hangingPunct="1"/>
                      <a:endParaRPr lang="en-IN" sz="180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kern="1200" dirty="0">
                          <a:solidFill>
                            <a:schemeClr val="bg1"/>
                          </a:solidFill>
                          <a:latin typeface="+mn-lt"/>
                          <a:ea typeface="+mn-ea"/>
                          <a:cs typeface="+mn-cs"/>
                        </a:rPr>
                        <a:t>NO</a:t>
                      </a:r>
                    </a:p>
                    <a:p>
                      <a:pPr marL="0" algn="l" defTabSz="914400" rtl="0" eaLnBrk="1" latinLnBrk="0" hangingPunct="1"/>
                      <a:endParaRPr lang="en-IN" sz="180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marL="0" algn="l" defTabSz="914400" rtl="0" eaLnBrk="1" latinLnBrk="0" hangingPunct="1"/>
                      <a:r>
                        <a:rPr lang="en-IN" sz="1800" kern="1200" dirty="0">
                          <a:solidFill>
                            <a:schemeClr val="bg1"/>
                          </a:solidFill>
                          <a:latin typeface="+mn-lt"/>
                          <a:ea typeface="+mn-ea"/>
                          <a:cs typeface="+mn-cs"/>
                        </a:rPr>
                        <a:t>Taxed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4"/>
                  </a:ext>
                </a:extLst>
              </a:tr>
            </a:tbl>
          </a:graphicData>
        </a:graphic>
      </p:graphicFrame>
      <p:sp>
        <p:nvSpPr>
          <p:cNvPr id="2" name="Rectangle 1"/>
          <p:cNvSpPr/>
          <p:nvPr/>
        </p:nvSpPr>
        <p:spPr>
          <a:xfrm>
            <a:off x="682625" y="5974661"/>
            <a:ext cx="11099801" cy="353943"/>
          </a:xfrm>
          <a:prstGeom prst="rect">
            <a:avLst/>
          </a:prstGeom>
        </p:spPr>
        <p:txBody>
          <a:bodyPr wrap="square">
            <a:spAutoFit/>
          </a:bodyPr>
          <a:lstStyle/>
          <a:p>
            <a:r>
              <a:rPr lang="en-US" sz="1700" dirty="0">
                <a:latin typeface="Times New Roman" panose="02020603050405020304" pitchFamily="18" charset="0"/>
                <a:ea typeface="Times New Roman" panose="02020603050405020304" pitchFamily="18" charset="0"/>
              </a:rPr>
              <a:t>Indian income means income accruing, arising or received in India or deemed to accrue or arise or be received in India.</a:t>
            </a:r>
            <a:endParaRPr lang="en-GB" sz="1700" dirty="0"/>
          </a:p>
        </p:txBody>
      </p:sp>
      <p:graphicFrame>
        <p:nvGraphicFramePr>
          <p:cNvPr id="5" name="Table 4"/>
          <p:cNvGraphicFramePr>
            <a:graphicFrameLocks noGrp="1"/>
          </p:cNvGraphicFramePr>
          <p:nvPr>
            <p:extLst>
              <p:ext uri="{D42A27DB-BD31-4B8C-83A1-F6EECF244321}">
                <p14:modId xmlns:p14="http://schemas.microsoft.com/office/powerpoint/2010/main" val="1407811985"/>
              </p:ext>
            </p:extLst>
          </p:nvPr>
        </p:nvGraphicFramePr>
        <p:xfrm>
          <a:off x="532427" y="4317506"/>
          <a:ext cx="10423358" cy="1554480"/>
        </p:xfrm>
        <a:graphic>
          <a:graphicData uri="http://schemas.openxmlformats.org/drawingml/2006/table">
            <a:tbl>
              <a:tblPr firstRow="1" bandRow="1">
                <a:tableStyleId>{9D7B26C5-4107-4FEC-AEDC-1716B250A1EF}</a:tableStyleId>
              </a:tblPr>
              <a:tblGrid>
                <a:gridCol w="1969169">
                  <a:extLst>
                    <a:ext uri="{9D8B030D-6E8A-4147-A177-3AD203B41FA5}">
                      <a16:colId xmlns:a16="http://schemas.microsoft.com/office/drawing/2014/main" val="20000"/>
                    </a:ext>
                  </a:extLst>
                </a:gridCol>
                <a:gridCol w="3031957">
                  <a:extLst>
                    <a:ext uri="{9D8B030D-6E8A-4147-A177-3AD203B41FA5}">
                      <a16:colId xmlns:a16="http://schemas.microsoft.com/office/drawing/2014/main" val="20001"/>
                    </a:ext>
                  </a:extLst>
                </a:gridCol>
                <a:gridCol w="3015916">
                  <a:extLst>
                    <a:ext uri="{9D8B030D-6E8A-4147-A177-3AD203B41FA5}">
                      <a16:colId xmlns:a16="http://schemas.microsoft.com/office/drawing/2014/main" val="20002"/>
                    </a:ext>
                  </a:extLst>
                </a:gridCol>
                <a:gridCol w="2406316">
                  <a:extLst>
                    <a:ext uri="{9D8B030D-6E8A-4147-A177-3AD203B41FA5}">
                      <a16:colId xmlns:a16="http://schemas.microsoft.com/office/drawing/2014/main" val="20003"/>
                    </a:ext>
                  </a:extLst>
                </a:gridCol>
              </a:tblGrid>
              <a:tr h="292351">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IN" b="1" dirty="0"/>
                        <a:t>ROR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US" b="1" dirty="0"/>
                        <a:t>NR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IN" dirty="0"/>
                        <a:t>NOR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extLst>
                  <a:ext uri="{0D108BD9-81ED-4DB2-BD59-A6C34878D82A}">
                    <a16:rowId xmlns:a16="http://schemas.microsoft.com/office/drawing/2014/main" val="10000"/>
                  </a:ext>
                </a:extLst>
              </a:tr>
              <a:tr h="1162761">
                <a:tc>
                  <a:txBody>
                    <a:bodyPr/>
                    <a:lstStyle/>
                    <a:p>
                      <a:r>
                        <a:rPr lang="en-IN" b="1" dirty="0"/>
                        <a:t>Disclosure</a:t>
                      </a:r>
                      <a:r>
                        <a:rPr lang="en-IN" b="1" baseline="0" dirty="0"/>
                        <a:t> Requirements</a:t>
                      </a:r>
                      <a:endParaRPr lang="en-IN"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IN" b="0" dirty="0"/>
                        <a:t>Foreign</a:t>
                      </a:r>
                      <a:r>
                        <a:rPr lang="en-IN" b="0" baseline="0" dirty="0"/>
                        <a:t> </a:t>
                      </a:r>
                      <a:r>
                        <a:rPr lang="en-IN" b="0" dirty="0"/>
                        <a:t>Assets,</a:t>
                      </a:r>
                      <a:r>
                        <a:rPr lang="en-IN" b="0" baseline="0" dirty="0"/>
                        <a:t> </a:t>
                      </a:r>
                      <a:r>
                        <a:rPr lang="en-IN" b="0" dirty="0"/>
                        <a:t>Financial</a:t>
                      </a:r>
                      <a:r>
                        <a:rPr lang="en-IN" b="0" baseline="0" dirty="0"/>
                        <a:t> Interest, Beneficial owner, Beneficiary, Signatory in any bank A/c of entity</a:t>
                      </a:r>
                      <a:endParaRPr lang="en-IN"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US" b="0" dirty="0"/>
                        <a:t>No disclosure of foreign assets and financial interests required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tc>
                  <a:txBody>
                    <a:bodyPr/>
                    <a:lstStyle/>
                    <a:p>
                      <a:r>
                        <a:rPr lang="en-US" b="0" dirty="0"/>
                        <a:t>No disclosure of foreign assets and financial interests required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10000"/>
                        <a:lumOff val="90000"/>
                        <a:alpha val="20000"/>
                      </a:schemeClr>
                    </a:solidFill>
                  </a:tcPr>
                </a:tc>
                <a:extLst>
                  <a:ext uri="{0D108BD9-81ED-4DB2-BD59-A6C34878D82A}">
                    <a16:rowId xmlns:a16="http://schemas.microsoft.com/office/drawing/2014/main" val="10001"/>
                  </a:ext>
                </a:extLst>
              </a:tr>
            </a:tbl>
          </a:graphicData>
        </a:graphic>
      </p:graphicFrame>
      <p:sp>
        <p:nvSpPr>
          <p:cNvPr id="3" name="Date Placeholder 2"/>
          <p:cNvSpPr>
            <a:spLocks noGrp="1"/>
          </p:cNvSpPr>
          <p:nvPr>
            <p:ph type="dt" sz="half" idx="10"/>
          </p:nvPr>
        </p:nvSpPr>
        <p:spPr/>
        <p:txBody>
          <a:bodyPr/>
          <a:lstStyle/>
          <a:p>
            <a:pPr>
              <a:defRPr/>
            </a:pPr>
            <a:r>
              <a:rPr lang="en-US" dirty="0">
                <a:solidFill>
                  <a:srgbClr val="000000"/>
                </a:solidFill>
              </a:rPr>
              <a:t>06-08-2024</a:t>
            </a:r>
          </a:p>
        </p:txBody>
      </p:sp>
      <p:sp>
        <p:nvSpPr>
          <p:cNvPr id="6" name="Footer Placeholder 5"/>
          <p:cNvSpPr>
            <a:spLocks noGrp="1"/>
          </p:cNvSpPr>
          <p:nvPr>
            <p:ph type="ftr" sz="quarter" idx="11"/>
          </p:nvPr>
        </p:nvSpPr>
        <p:spPr>
          <a:xfrm>
            <a:off x="4062413"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015949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lide Number Placeholder 5"/>
          <p:cNvSpPr>
            <a:spLocks noGrp="1"/>
          </p:cNvSpPr>
          <p:nvPr>
            <p:ph type="sldNum" sz="quarter" idx="12"/>
          </p:nvPr>
        </p:nvSpPr>
        <p:spPr>
          <a:xfrm>
            <a:off x="8305800" y="64770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87FC5B7-BE52-4C07-8929-1CC1529DA19E}" type="slidenum">
              <a:rPr lang="en-US" altLang="en-US" sz="1400"/>
              <a:pPr/>
              <a:t>31</a:t>
            </a:fld>
            <a:endParaRPr lang="en-US" altLang="en-US" sz="1400" dirty="0"/>
          </a:p>
        </p:txBody>
      </p:sp>
      <p:sp>
        <p:nvSpPr>
          <p:cNvPr id="39940" name="Rectangle 2"/>
          <p:cNvSpPr>
            <a:spLocks noGrp="1" noChangeArrowheads="1"/>
          </p:cNvSpPr>
          <p:nvPr>
            <p:ph type="title"/>
          </p:nvPr>
        </p:nvSpPr>
        <p:spPr>
          <a:xfrm>
            <a:off x="512762" y="220663"/>
            <a:ext cx="10688638" cy="1143000"/>
          </a:xfrm>
        </p:spPr>
        <p:txBody>
          <a:bodyPr/>
          <a:lstStyle/>
          <a:p>
            <a:pPr eaLnBrk="1" hangingPunct="1"/>
            <a:r>
              <a:rPr lang="en-US" altLang="en-US" sz="4000" dirty="0"/>
              <a:t>Taxability of Non-Residents under the Income Tax Act, 1961</a:t>
            </a:r>
          </a:p>
        </p:txBody>
      </p:sp>
      <p:graphicFrame>
        <p:nvGraphicFramePr>
          <p:cNvPr id="8" name="Table 7"/>
          <p:cNvGraphicFramePr>
            <a:graphicFrameLocks noGrp="1"/>
          </p:cNvGraphicFramePr>
          <p:nvPr>
            <p:extLst>
              <p:ext uri="{D42A27DB-BD31-4B8C-83A1-F6EECF244321}">
                <p14:modId xmlns:p14="http://schemas.microsoft.com/office/powerpoint/2010/main" val="41666192"/>
              </p:ext>
            </p:extLst>
          </p:nvPr>
        </p:nvGraphicFramePr>
        <p:xfrm>
          <a:off x="709614" y="1335087"/>
          <a:ext cx="8943975" cy="5218113"/>
        </p:xfrm>
        <a:graphic>
          <a:graphicData uri="http://schemas.openxmlformats.org/drawingml/2006/table">
            <a:tbl>
              <a:tblPr firstRow="1" bandRow="1">
                <a:tableStyleId>{073A0DAA-6AF3-43AB-8588-CEC1D06C72B9}</a:tableStyleId>
              </a:tblPr>
              <a:tblGrid>
                <a:gridCol w="1079445">
                  <a:extLst>
                    <a:ext uri="{9D8B030D-6E8A-4147-A177-3AD203B41FA5}">
                      <a16:colId xmlns:a16="http://schemas.microsoft.com/office/drawing/2014/main" val="20000"/>
                    </a:ext>
                  </a:extLst>
                </a:gridCol>
                <a:gridCol w="2081787">
                  <a:extLst>
                    <a:ext uri="{9D8B030D-6E8A-4147-A177-3AD203B41FA5}">
                      <a16:colId xmlns:a16="http://schemas.microsoft.com/office/drawing/2014/main" val="20001"/>
                    </a:ext>
                  </a:extLst>
                </a:gridCol>
                <a:gridCol w="5782743">
                  <a:extLst>
                    <a:ext uri="{9D8B030D-6E8A-4147-A177-3AD203B41FA5}">
                      <a16:colId xmlns:a16="http://schemas.microsoft.com/office/drawing/2014/main" val="20002"/>
                    </a:ext>
                  </a:extLst>
                </a:gridCol>
              </a:tblGrid>
              <a:tr h="374546">
                <a:tc>
                  <a:txBody>
                    <a:bodyPr/>
                    <a:lstStyle/>
                    <a:p>
                      <a:r>
                        <a:rPr lang="en-US" sz="1400" dirty="0">
                          <a:solidFill>
                            <a:schemeClr val="tx1"/>
                          </a:solidFill>
                          <a:latin typeface="Calibri" pitchFamily="34" charset="0"/>
                          <a:cs typeface="Calibri" pitchFamily="34" charset="0"/>
                        </a:rPr>
                        <a:t>Section</a:t>
                      </a:r>
                    </a:p>
                  </a:txBody>
                  <a:tcPr marT="45705" marB="45705">
                    <a:solidFill>
                      <a:srgbClr val="00B0F0"/>
                    </a:solidFill>
                  </a:tcPr>
                </a:tc>
                <a:tc>
                  <a:txBody>
                    <a:bodyPr/>
                    <a:lstStyle/>
                    <a:p>
                      <a:r>
                        <a:rPr lang="en-US" sz="1400" dirty="0">
                          <a:solidFill>
                            <a:schemeClr val="tx1"/>
                          </a:solidFill>
                          <a:latin typeface="Calibri" pitchFamily="34" charset="0"/>
                          <a:cs typeface="Calibri" pitchFamily="34" charset="0"/>
                        </a:rPr>
                        <a:t>Nature of Income</a:t>
                      </a:r>
                    </a:p>
                  </a:txBody>
                  <a:tcPr marT="45705" marB="45705">
                    <a:solidFill>
                      <a:srgbClr val="00B0F0"/>
                    </a:solidFill>
                  </a:tcPr>
                </a:tc>
                <a:tc>
                  <a:txBody>
                    <a:bodyPr/>
                    <a:lstStyle/>
                    <a:p>
                      <a:r>
                        <a:rPr lang="en-US" sz="1400" dirty="0">
                          <a:solidFill>
                            <a:schemeClr val="tx1"/>
                          </a:solidFill>
                          <a:latin typeface="Calibri" pitchFamily="34" charset="0"/>
                          <a:cs typeface="Calibri" pitchFamily="34" charset="0"/>
                        </a:rPr>
                        <a:t>Description / Source Rule</a:t>
                      </a:r>
                    </a:p>
                  </a:txBody>
                  <a:tcPr marT="45705" marB="45705">
                    <a:solidFill>
                      <a:srgbClr val="00B0F0"/>
                    </a:solidFill>
                  </a:tcPr>
                </a:tc>
                <a:extLst>
                  <a:ext uri="{0D108BD9-81ED-4DB2-BD59-A6C34878D82A}">
                    <a16:rowId xmlns:a16="http://schemas.microsoft.com/office/drawing/2014/main" val="10000"/>
                  </a:ext>
                </a:extLst>
              </a:tr>
              <a:tr h="811773">
                <a:tc>
                  <a:txBody>
                    <a:bodyPr/>
                    <a:lstStyle/>
                    <a:p>
                      <a:r>
                        <a:rPr lang="en-US" sz="1400" dirty="0">
                          <a:solidFill>
                            <a:schemeClr val="bg1"/>
                          </a:solidFill>
                          <a:latin typeface="Calibri" pitchFamily="34" charset="0"/>
                          <a:cs typeface="Calibri" pitchFamily="34" charset="0"/>
                        </a:rPr>
                        <a:t>9(1)(i)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Business Income</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Income from</a:t>
                      </a:r>
                      <a:r>
                        <a:rPr lang="en-US" sz="1400" baseline="0" dirty="0">
                          <a:solidFill>
                            <a:schemeClr val="bg1"/>
                          </a:solidFill>
                          <a:latin typeface="Calibri" pitchFamily="34" charset="0"/>
                          <a:cs typeface="Calibri" pitchFamily="34" charset="0"/>
                        </a:rPr>
                        <a:t> a business connection in India or through or from any property or capital asset or source of income or transfer of capital asset situated in India</a:t>
                      </a:r>
                      <a:endParaRPr lang="en-US" sz="1400" dirty="0">
                        <a:solidFill>
                          <a:schemeClr val="bg1"/>
                        </a:solidFill>
                        <a:latin typeface="Calibri" pitchFamily="34" charset="0"/>
                        <a:cs typeface="Calibri" pitchFamily="34" charset="0"/>
                      </a:endParaRPr>
                    </a:p>
                  </a:txBody>
                  <a:tcPr marT="45705" marB="45705">
                    <a:solidFill>
                      <a:schemeClr val="tx2"/>
                    </a:solidFill>
                  </a:tcPr>
                </a:tc>
                <a:extLst>
                  <a:ext uri="{0D108BD9-81ED-4DB2-BD59-A6C34878D82A}">
                    <a16:rowId xmlns:a16="http://schemas.microsoft.com/office/drawing/2014/main" val="10001"/>
                  </a:ext>
                </a:extLst>
              </a:tr>
              <a:tr h="422072">
                <a:tc>
                  <a:txBody>
                    <a:bodyPr/>
                    <a:lstStyle/>
                    <a:p>
                      <a:r>
                        <a:rPr lang="en-US" sz="1400" dirty="0">
                          <a:solidFill>
                            <a:schemeClr val="bg1"/>
                          </a:solidFill>
                          <a:latin typeface="Calibri" pitchFamily="34" charset="0"/>
                          <a:cs typeface="Calibri" pitchFamily="34" charset="0"/>
                        </a:rPr>
                        <a:t>9(1)(ii)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Salaries</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Salaries for services rendered in India</a:t>
                      </a:r>
                    </a:p>
                  </a:txBody>
                  <a:tcPr marT="45705" marB="45705">
                    <a:solidFill>
                      <a:schemeClr val="tx2"/>
                    </a:solidFill>
                  </a:tcPr>
                </a:tc>
                <a:extLst>
                  <a:ext uri="{0D108BD9-81ED-4DB2-BD59-A6C34878D82A}">
                    <a16:rowId xmlns:a16="http://schemas.microsoft.com/office/drawing/2014/main" val="10002"/>
                  </a:ext>
                </a:extLst>
              </a:tr>
              <a:tr h="422072">
                <a:tc>
                  <a:txBody>
                    <a:bodyPr/>
                    <a:lstStyle/>
                    <a:p>
                      <a:r>
                        <a:rPr lang="en-US" sz="1400" dirty="0">
                          <a:solidFill>
                            <a:schemeClr val="bg1"/>
                          </a:solidFill>
                          <a:latin typeface="Calibri" pitchFamily="34" charset="0"/>
                          <a:cs typeface="Calibri" pitchFamily="34" charset="0"/>
                        </a:rPr>
                        <a:t>9(1)(iii)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Salaries</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Salaries by Govt. to Indian citizen for services outside India</a:t>
                      </a:r>
                    </a:p>
                  </a:txBody>
                  <a:tcPr marT="45705" marB="45705">
                    <a:solidFill>
                      <a:schemeClr val="tx2"/>
                    </a:solidFill>
                  </a:tcPr>
                </a:tc>
                <a:extLst>
                  <a:ext uri="{0D108BD9-81ED-4DB2-BD59-A6C34878D82A}">
                    <a16:rowId xmlns:a16="http://schemas.microsoft.com/office/drawing/2014/main" val="10003"/>
                  </a:ext>
                </a:extLst>
              </a:tr>
              <a:tr h="422072">
                <a:tc>
                  <a:txBody>
                    <a:bodyPr/>
                    <a:lstStyle/>
                    <a:p>
                      <a:r>
                        <a:rPr lang="en-US" sz="1400" dirty="0">
                          <a:solidFill>
                            <a:schemeClr val="bg1"/>
                          </a:solidFill>
                          <a:latin typeface="Calibri" pitchFamily="34" charset="0"/>
                          <a:cs typeface="Calibri" pitchFamily="34" charset="0"/>
                        </a:rPr>
                        <a:t>9(1)(iv)</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Dividend</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Dividend paid by an Indian company</a:t>
                      </a:r>
                      <a:r>
                        <a:rPr lang="en-US" sz="1400" baseline="0" dirty="0">
                          <a:solidFill>
                            <a:schemeClr val="bg1"/>
                          </a:solidFill>
                          <a:latin typeface="Calibri" pitchFamily="34" charset="0"/>
                          <a:cs typeface="Calibri" pitchFamily="34" charset="0"/>
                        </a:rPr>
                        <a:t> outside India</a:t>
                      </a:r>
                      <a:endParaRPr lang="en-US" sz="1400" dirty="0">
                        <a:solidFill>
                          <a:schemeClr val="bg1"/>
                        </a:solidFill>
                        <a:latin typeface="Calibri" pitchFamily="34" charset="0"/>
                        <a:cs typeface="Calibri" pitchFamily="34" charset="0"/>
                      </a:endParaRPr>
                    </a:p>
                  </a:txBody>
                  <a:tcPr marT="45705" marB="45705">
                    <a:solidFill>
                      <a:schemeClr val="tx2"/>
                    </a:solidFill>
                  </a:tcPr>
                </a:tc>
                <a:extLst>
                  <a:ext uri="{0D108BD9-81ED-4DB2-BD59-A6C34878D82A}">
                    <a16:rowId xmlns:a16="http://schemas.microsoft.com/office/drawing/2014/main" val="10004"/>
                  </a:ext>
                </a:extLst>
              </a:tr>
              <a:tr h="574996">
                <a:tc>
                  <a:txBody>
                    <a:bodyPr/>
                    <a:lstStyle/>
                    <a:p>
                      <a:r>
                        <a:rPr lang="en-US" sz="1400" dirty="0">
                          <a:solidFill>
                            <a:schemeClr val="bg1"/>
                          </a:solidFill>
                          <a:latin typeface="Calibri" pitchFamily="34" charset="0"/>
                          <a:cs typeface="Calibri" pitchFamily="34" charset="0"/>
                        </a:rPr>
                        <a:t>9(1)(v)</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Interest</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Interest paid  by Govt. or</a:t>
                      </a:r>
                      <a:r>
                        <a:rPr lang="en-US" sz="1400" baseline="0" dirty="0">
                          <a:solidFill>
                            <a:schemeClr val="bg1"/>
                          </a:solidFill>
                          <a:latin typeface="Calibri" pitchFamily="34" charset="0"/>
                          <a:cs typeface="Calibri" pitchFamily="34" charset="0"/>
                        </a:rPr>
                        <a:t> by a resident (unless for the purposes of  a business outside India or for earning of Income from source of Income outside India)</a:t>
                      </a:r>
                      <a:endParaRPr lang="en-US" sz="1400" dirty="0">
                        <a:solidFill>
                          <a:schemeClr val="bg1"/>
                        </a:solidFill>
                        <a:latin typeface="Calibri" pitchFamily="34" charset="0"/>
                        <a:cs typeface="Calibri" pitchFamily="34" charset="0"/>
                      </a:endParaRPr>
                    </a:p>
                  </a:txBody>
                  <a:tcPr marT="45705" marB="45705">
                    <a:solidFill>
                      <a:schemeClr val="tx2"/>
                    </a:solidFill>
                  </a:tcPr>
                </a:tc>
                <a:extLst>
                  <a:ext uri="{0D108BD9-81ED-4DB2-BD59-A6C34878D82A}">
                    <a16:rowId xmlns:a16="http://schemas.microsoft.com/office/drawing/2014/main" val="10005"/>
                  </a:ext>
                </a:extLst>
              </a:tr>
              <a:tr h="574996">
                <a:tc>
                  <a:txBody>
                    <a:bodyPr/>
                    <a:lstStyle/>
                    <a:p>
                      <a:r>
                        <a:rPr lang="en-US" sz="1400" dirty="0">
                          <a:solidFill>
                            <a:schemeClr val="bg1"/>
                          </a:solidFill>
                          <a:latin typeface="Calibri" pitchFamily="34" charset="0"/>
                          <a:cs typeface="Calibri" pitchFamily="34" charset="0"/>
                        </a:rPr>
                        <a:t>9(1)(vi)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Royalty</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Royalty by Govt. or a resident </a:t>
                      </a:r>
                      <a:r>
                        <a:rPr lang="en-US" sz="1400" baseline="0" dirty="0">
                          <a:solidFill>
                            <a:schemeClr val="bg1"/>
                          </a:solidFill>
                          <a:latin typeface="Calibri" pitchFamily="34" charset="0"/>
                          <a:cs typeface="Calibri" pitchFamily="34" charset="0"/>
                        </a:rPr>
                        <a:t>(unless for the purposes of  a business outside India or earning of Income from source of Income outside India)</a:t>
                      </a:r>
                      <a:endParaRPr lang="en-US" sz="1400" dirty="0">
                        <a:solidFill>
                          <a:schemeClr val="bg1"/>
                        </a:solidFill>
                        <a:latin typeface="Calibri" pitchFamily="34" charset="0"/>
                        <a:cs typeface="Calibri" pitchFamily="34" charset="0"/>
                      </a:endParaRPr>
                    </a:p>
                  </a:txBody>
                  <a:tcPr marT="45705" marB="45705">
                    <a:solidFill>
                      <a:schemeClr val="tx2"/>
                    </a:solidFill>
                  </a:tcPr>
                </a:tc>
                <a:extLst>
                  <a:ext uri="{0D108BD9-81ED-4DB2-BD59-A6C34878D82A}">
                    <a16:rowId xmlns:a16="http://schemas.microsoft.com/office/drawing/2014/main" val="10006"/>
                  </a:ext>
                </a:extLst>
              </a:tr>
              <a:tr h="574996">
                <a:tc>
                  <a:txBody>
                    <a:bodyPr/>
                    <a:lstStyle/>
                    <a:p>
                      <a:r>
                        <a:rPr lang="en-US" sz="1400" dirty="0">
                          <a:solidFill>
                            <a:schemeClr val="bg1"/>
                          </a:solidFill>
                          <a:latin typeface="Calibri" pitchFamily="34" charset="0"/>
                          <a:cs typeface="Calibri" pitchFamily="34" charset="0"/>
                        </a:rPr>
                        <a:t>9(1)(vii)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FTS</a:t>
                      </a:r>
                    </a:p>
                  </a:txBody>
                  <a:tcPr marT="45705" marB="45705">
                    <a:solidFill>
                      <a:schemeClr val="tx2"/>
                    </a:solidFill>
                  </a:tcPr>
                </a:tc>
                <a:tc>
                  <a:txBody>
                    <a:bodyPr/>
                    <a:lstStyle/>
                    <a:p>
                      <a:pPr algn="just"/>
                      <a:r>
                        <a:rPr lang="en-US" sz="1400" dirty="0">
                          <a:solidFill>
                            <a:schemeClr val="bg1"/>
                          </a:solidFill>
                          <a:latin typeface="Calibri" pitchFamily="34" charset="0"/>
                          <a:cs typeface="Calibri" pitchFamily="34" charset="0"/>
                        </a:rPr>
                        <a:t>Fees for Technical</a:t>
                      </a:r>
                      <a:r>
                        <a:rPr lang="en-US" sz="1400" baseline="0" dirty="0">
                          <a:solidFill>
                            <a:schemeClr val="bg1"/>
                          </a:solidFill>
                          <a:latin typeface="Calibri" pitchFamily="34" charset="0"/>
                          <a:cs typeface="Calibri" pitchFamily="34" charset="0"/>
                        </a:rPr>
                        <a:t> Services by Govt. or a resident (unless for a business …or …………source outside India)</a:t>
                      </a:r>
                      <a:endParaRPr lang="en-US" sz="1400" dirty="0">
                        <a:solidFill>
                          <a:schemeClr val="bg1"/>
                        </a:solidFill>
                        <a:latin typeface="Calibri" pitchFamily="34" charset="0"/>
                        <a:cs typeface="Calibri" pitchFamily="34" charset="0"/>
                      </a:endParaRPr>
                    </a:p>
                  </a:txBody>
                  <a:tcPr marT="45705" marB="45705">
                    <a:solidFill>
                      <a:schemeClr val="tx2"/>
                    </a:solidFill>
                  </a:tcPr>
                </a:tc>
                <a:extLst>
                  <a:ext uri="{0D108BD9-81ED-4DB2-BD59-A6C34878D82A}">
                    <a16:rowId xmlns:a16="http://schemas.microsoft.com/office/drawing/2014/main" val="10007"/>
                  </a:ext>
                </a:extLst>
              </a:tr>
              <a:tr h="1040590">
                <a:tc>
                  <a:txBody>
                    <a:bodyPr/>
                    <a:lstStyle/>
                    <a:p>
                      <a:r>
                        <a:rPr lang="en-US" sz="1400" dirty="0">
                          <a:solidFill>
                            <a:schemeClr val="bg1"/>
                          </a:solidFill>
                          <a:latin typeface="Calibri" pitchFamily="34" charset="0"/>
                          <a:cs typeface="Calibri" pitchFamily="34" charset="0"/>
                        </a:rPr>
                        <a:t>9(1)(viii)</a:t>
                      </a:r>
                    </a:p>
                  </a:txBody>
                  <a:tcPr marT="45705" marB="45705">
                    <a:solidFill>
                      <a:schemeClr val="tx2"/>
                    </a:solidFill>
                  </a:tcPr>
                </a:tc>
                <a:tc>
                  <a:txBody>
                    <a:bodyPr/>
                    <a:lstStyle/>
                    <a:p>
                      <a:r>
                        <a:rPr lang="en-US" sz="1400" dirty="0">
                          <a:solidFill>
                            <a:schemeClr val="bg1"/>
                          </a:solidFill>
                          <a:latin typeface="Calibri" pitchFamily="34" charset="0"/>
                          <a:cs typeface="Calibri" pitchFamily="34" charset="0"/>
                        </a:rPr>
                        <a:t>Gift</a:t>
                      </a:r>
                    </a:p>
                  </a:txBody>
                  <a:tcPr marT="45705" marB="45705">
                    <a:solidFill>
                      <a:schemeClr val="tx2"/>
                    </a:solidFill>
                  </a:tcPr>
                </a:tc>
                <a:tc>
                  <a:txBody>
                    <a:bodyPr/>
                    <a:lstStyle/>
                    <a:p>
                      <a:pPr algn="just"/>
                      <a:r>
                        <a:rPr lang="en-US" sz="1400" kern="1200" dirty="0">
                          <a:solidFill>
                            <a:schemeClr val="bg1"/>
                          </a:solidFill>
                          <a:latin typeface="Calibri" pitchFamily="34" charset="0"/>
                          <a:ea typeface="+mn-ea"/>
                          <a:cs typeface="Calibri" pitchFamily="34" charset="0"/>
                        </a:rPr>
                        <a:t>Income arising outside India, being any sum of money referred to </a:t>
                      </a:r>
                      <a:r>
                        <a:rPr lang="en-US" sz="1400" u="none" kern="1200" dirty="0">
                          <a:solidFill>
                            <a:schemeClr val="bg1"/>
                          </a:solidFill>
                          <a:latin typeface="Calibri" pitchFamily="34" charset="0"/>
                          <a:ea typeface="+mn-ea"/>
                          <a:cs typeface="Calibri" pitchFamily="34" charset="0"/>
                        </a:rPr>
                        <a:t>in section 2(24)(xvii,a and b ) r.w.s 56(2)(viia) to 56(2)(x)</a:t>
                      </a:r>
                      <a:endParaRPr lang="en-US" sz="1400" kern="1200" dirty="0">
                        <a:solidFill>
                          <a:schemeClr val="bg1"/>
                        </a:solidFill>
                        <a:latin typeface="Calibri" pitchFamily="34" charset="0"/>
                        <a:ea typeface="+mn-ea"/>
                        <a:cs typeface="Calibri" pitchFamily="34" charset="0"/>
                      </a:endParaRPr>
                    </a:p>
                  </a:txBody>
                  <a:tcPr marT="45705" marB="45705">
                    <a:solidFill>
                      <a:schemeClr val="tx2"/>
                    </a:solidFill>
                  </a:tcPr>
                </a:tc>
                <a:extLst>
                  <a:ext uri="{0D108BD9-81ED-4DB2-BD59-A6C34878D82A}">
                    <a16:rowId xmlns:a16="http://schemas.microsoft.com/office/drawing/2014/main" val="10008"/>
                  </a:ext>
                </a:extLst>
              </a:tr>
            </a:tbl>
          </a:graphicData>
        </a:graphic>
      </p:graphicFrame>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6847520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32</a:t>
            </a:fld>
            <a:endParaRPr lang="en-US" altLang="en-US" sz="1400" dirty="0"/>
          </a:p>
        </p:txBody>
      </p:sp>
      <p:sp>
        <p:nvSpPr>
          <p:cNvPr id="38916" name="Rectangle 2"/>
          <p:cNvSpPr>
            <a:spLocks noGrp="1" noChangeArrowheads="1"/>
          </p:cNvSpPr>
          <p:nvPr>
            <p:ph type="title"/>
          </p:nvPr>
        </p:nvSpPr>
        <p:spPr>
          <a:xfrm>
            <a:off x="242888" y="0"/>
            <a:ext cx="10236200" cy="1143000"/>
          </a:xfrm>
        </p:spPr>
        <p:txBody>
          <a:bodyPr/>
          <a:lstStyle/>
          <a:p>
            <a:pPr eaLnBrk="1" hangingPunct="1"/>
            <a:r>
              <a:rPr lang="en-US" altLang="en-US" sz="3900" dirty="0"/>
              <a:t>Residential Test for Company in case of PoeM</a:t>
            </a:r>
          </a:p>
        </p:txBody>
      </p:sp>
      <p:sp>
        <p:nvSpPr>
          <p:cNvPr id="38917" name="Rectangle 3"/>
          <p:cNvSpPr>
            <a:spLocks noGrp="1" noChangeArrowheads="1"/>
          </p:cNvSpPr>
          <p:nvPr>
            <p:ph type="body" idx="1"/>
          </p:nvPr>
        </p:nvSpPr>
        <p:spPr>
          <a:xfrm>
            <a:off x="655637" y="1320800"/>
            <a:ext cx="10580688" cy="4383087"/>
          </a:xfrm>
        </p:spPr>
        <p:txBody>
          <a:bodyPr/>
          <a:lstStyle/>
          <a:p>
            <a:pPr algn="just" eaLnBrk="1" hangingPunct="1">
              <a:lnSpc>
                <a:spcPct val="90000"/>
              </a:lnSpc>
            </a:pPr>
            <a:r>
              <a:rPr lang="en-US" altLang="en-US" sz="2400" dirty="0">
                <a:latin typeface="Calibri" pitchFamily="34" charset="0"/>
                <a:ea typeface="Calibri" pitchFamily="34" charset="0"/>
                <a:cs typeface="Calibri" pitchFamily="34" charset="0"/>
              </a:rPr>
              <a:t>The concept of PoEM has been explained in section 6(3) of the Act which reads as under:</a:t>
            </a:r>
          </a:p>
          <a:p>
            <a:pPr marL="714375" indent="0" algn="just" eaLnBrk="1" hangingPunct="1">
              <a:lnSpc>
                <a:spcPct val="90000"/>
              </a:lnSpc>
              <a:buNone/>
            </a:pPr>
            <a:r>
              <a:rPr lang="en-US" altLang="en-US" sz="2400" dirty="0">
                <a:latin typeface="Calibri" pitchFamily="34" charset="0"/>
                <a:ea typeface="Calibri" pitchFamily="34" charset="0"/>
                <a:cs typeface="Calibri" pitchFamily="34" charset="0"/>
              </a:rPr>
              <a:t>“(3) A company is said to be a resident in India in any previous year, if - </a:t>
            </a:r>
          </a:p>
          <a:p>
            <a:pPr marL="1257300" indent="0" algn="just" eaLnBrk="1" hangingPunct="1">
              <a:lnSpc>
                <a:spcPct val="90000"/>
              </a:lnSpc>
              <a:buNone/>
            </a:pPr>
            <a:r>
              <a:rPr lang="en-US" altLang="en-US" sz="2400" dirty="0">
                <a:latin typeface="Calibri" pitchFamily="34" charset="0"/>
                <a:ea typeface="Calibri" pitchFamily="34" charset="0"/>
                <a:cs typeface="Calibri" pitchFamily="34" charset="0"/>
              </a:rPr>
              <a:t>(i) it is an Indian company; or</a:t>
            </a:r>
          </a:p>
          <a:p>
            <a:pPr marL="1257300" indent="0" algn="just" eaLnBrk="1" hangingPunct="1">
              <a:lnSpc>
                <a:spcPct val="90000"/>
              </a:lnSpc>
              <a:buNone/>
            </a:pPr>
            <a:r>
              <a:rPr lang="en-US" altLang="en-US" sz="2400" dirty="0">
                <a:latin typeface="Calibri" pitchFamily="34" charset="0"/>
                <a:ea typeface="Calibri" pitchFamily="34" charset="0"/>
                <a:cs typeface="Calibri" pitchFamily="34" charset="0"/>
              </a:rPr>
              <a:t>(ii) its place of effective management, in that year, is in India.”</a:t>
            </a:r>
          </a:p>
          <a:p>
            <a:pPr marL="1257300" indent="0" algn="just" eaLnBrk="1" hangingPunct="1">
              <a:lnSpc>
                <a:spcPct val="90000"/>
              </a:lnSpc>
              <a:buNone/>
            </a:pPr>
            <a:r>
              <a:rPr lang="en-US" altLang="en-US" sz="2400" dirty="0">
                <a:latin typeface="Calibri" pitchFamily="34" charset="0"/>
                <a:ea typeface="Calibri" pitchFamily="34" charset="0"/>
                <a:cs typeface="Calibri" pitchFamily="34" charset="0"/>
              </a:rPr>
              <a:t>Explanation.—For the purposes of  this clause "place of  effective management" means a place where key management and commercial decisions that are necessary for the conduct of the business of  an entity as a whole,  are in substance  made.”</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46419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33</a:t>
            </a:fld>
            <a:endParaRPr lang="en-US" altLang="en-US" sz="1400" dirty="0"/>
          </a:p>
        </p:txBody>
      </p:sp>
      <p:sp>
        <p:nvSpPr>
          <p:cNvPr id="38916" name="Rectangle 2"/>
          <p:cNvSpPr>
            <a:spLocks noGrp="1" noChangeArrowheads="1"/>
          </p:cNvSpPr>
          <p:nvPr>
            <p:ph type="title"/>
          </p:nvPr>
        </p:nvSpPr>
        <p:spPr>
          <a:xfrm>
            <a:off x="242887" y="428624"/>
            <a:ext cx="11749087" cy="714375"/>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1142999"/>
            <a:ext cx="10580688" cy="5286377"/>
          </a:xfrm>
        </p:spPr>
        <p:txBody>
          <a:bodyPr/>
          <a:lstStyle/>
          <a:p>
            <a:pPr marL="0" indent="0" algn="just" eaLnBrk="1" hangingPunct="1">
              <a:lnSpc>
                <a:spcPct val="90000"/>
              </a:lnSpc>
              <a:buNone/>
            </a:pPr>
            <a:r>
              <a:rPr lang="en-US" altLang="en-US" sz="2000" dirty="0">
                <a:latin typeface="Calibri" pitchFamily="34" charset="0"/>
                <a:ea typeface="Calibri" pitchFamily="34" charset="0"/>
                <a:cs typeface="Calibri" pitchFamily="34" charset="0"/>
              </a:rPr>
              <a:t>Analysis of the definition</a:t>
            </a:r>
          </a:p>
          <a:p>
            <a:pPr algn="just" eaLnBrk="1" hangingPunct="1">
              <a:lnSpc>
                <a:spcPct val="90000"/>
              </a:lnSpc>
            </a:pPr>
            <a:r>
              <a:rPr lang="en-US" altLang="en-US" sz="2000" dirty="0">
                <a:latin typeface="Calibri" pitchFamily="34" charset="0"/>
                <a:ea typeface="Calibri" pitchFamily="34" charset="0"/>
                <a:cs typeface="Calibri" pitchFamily="34" charset="0"/>
              </a:rPr>
              <a:t>“A place where key management and commercial decisions that are necessary for the conduct of the business of an entity as a whole, are in substance made”</a:t>
            </a: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a:p>
            <a:pPr algn="just" eaLnBrk="1" hangingPunct="1">
              <a:lnSpc>
                <a:spcPct val="90000"/>
              </a:lnSpc>
            </a:pPr>
            <a:endParaRPr lang="en-US" altLang="en-US" sz="2400" dirty="0">
              <a:latin typeface="Calibri" pitchFamily="34" charset="0"/>
              <a:ea typeface="Calibri" pitchFamily="34" charset="0"/>
              <a:cs typeface="Calibri" pitchFamily="34" charset="0"/>
            </a:endParaRP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graphicFrame>
        <p:nvGraphicFramePr>
          <p:cNvPr id="5" name="Table 4">
            <a:extLst>
              <a:ext uri="{FF2B5EF4-FFF2-40B4-BE49-F238E27FC236}">
                <a16:creationId xmlns:a16="http://schemas.microsoft.com/office/drawing/2014/main" id="{129ABCB6-65CD-C8F6-5413-26C32697E8D7}"/>
              </a:ext>
            </a:extLst>
          </p:cNvPr>
          <p:cNvGraphicFramePr>
            <a:graphicFrameLocks noGrp="1"/>
          </p:cNvGraphicFramePr>
          <p:nvPr>
            <p:extLst>
              <p:ext uri="{D42A27DB-BD31-4B8C-83A1-F6EECF244321}">
                <p14:modId xmlns:p14="http://schemas.microsoft.com/office/powerpoint/2010/main" val="1652597815"/>
              </p:ext>
            </p:extLst>
          </p:nvPr>
        </p:nvGraphicFramePr>
        <p:xfrm>
          <a:off x="1053774" y="2111060"/>
          <a:ext cx="10023800" cy="998412"/>
        </p:xfrm>
        <a:graphic>
          <a:graphicData uri="http://schemas.openxmlformats.org/drawingml/2006/table">
            <a:tbl>
              <a:tblPr firstRow="1" firstCol="1" bandRow="1">
                <a:tableStyleId>{073A0DAA-6AF3-43AB-8588-CEC1D06C72B9}</a:tableStyleId>
              </a:tblPr>
              <a:tblGrid>
                <a:gridCol w="2984063">
                  <a:extLst>
                    <a:ext uri="{9D8B030D-6E8A-4147-A177-3AD203B41FA5}">
                      <a16:colId xmlns:a16="http://schemas.microsoft.com/office/drawing/2014/main" val="3379498879"/>
                    </a:ext>
                  </a:extLst>
                </a:gridCol>
                <a:gridCol w="7039737">
                  <a:extLst>
                    <a:ext uri="{9D8B030D-6E8A-4147-A177-3AD203B41FA5}">
                      <a16:colId xmlns:a16="http://schemas.microsoft.com/office/drawing/2014/main" val="2448026079"/>
                    </a:ext>
                  </a:extLst>
                </a:gridCol>
              </a:tblGrid>
              <a:tr h="0">
                <a:tc>
                  <a:txBody>
                    <a:bodyPr/>
                    <a:lstStyle/>
                    <a:p>
                      <a:pPr algn="ctr">
                        <a:lnSpc>
                          <a:spcPct val="115000"/>
                        </a:lnSpc>
                        <a:spcBef>
                          <a:spcPts val="600"/>
                        </a:spcBef>
                        <a:spcAft>
                          <a:spcPts val="600"/>
                        </a:spcAft>
                      </a:pPr>
                      <a:r>
                        <a:rPr lang="en-US" sz="1200" dirty="0">
                          <a:effectLst/>
                        </a:rPr>
                        <a:t>Important words</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en-US" sz="1200" dirty="0">
                          <a:effectLst/>
                        </a:rPr>
                        <a:t>Test required</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78737834"/>
                  </a:ext>
                </a:extLst>
              </a:tr>
              <a:tr h="0">
                <a:tc>
                  <a:txBody>
                    <a:bodyPr/>
                    <a:lstStyle/>
                    <a:p>
                      <a:pPr>
                        <a:lnSpc>
                          <a:spcPct val="115000"/>
                        </a:lnSpc>
                        <a:spcBef>
                          <a:spcPts val="600"/>
                        </a:spcBef>
                        <a:spcAft>
                          <a:spcPts val="600"/>
                        </a:spcAft>
                      </a:pPr>
                      <a:r>
                        <a:rPr lang="en-US" sz="1200" dirty="0">
                          <a:effectLst/>
                        </a:rPr>
                        <a:t>Key management and commercial decisions</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a:txBody>
                    <a:bodyPr/>
                    <a:lstStyle/>
                    <a:p>
                      <a:pPr algn="just">
                        <a:lnSpc>
                          <a:spcPct val="115000"/>
                        </a:lnSpc>
                        <a:spcBef>
                          <a:spcPts val="600"/>
                        </a:spcBef>
                        <a:spcAft>
                          <a:spcPts val="600"/>
                        </a:spcAft>
                      </a:pPr>
                      <a:r>
                        <a:rPr lang="en-US" sz="1200" b="1" u="sng" dirty="0">
                          <a:effectLst/>
                        </a:rPr>
                        <a:t>Decision test</a:t>
                      </a:r>
                      <a:r>
                        <a:rPr lang="en-US" sz="1200" b="1" dirty="0">
                          <a:effectLst/>
                        </a:rPr>
                        <a:t> – Which are the key decisions?</a:t>
                      </a:r>
                      <a:endParaRPr lang="en-IN" sz="1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12196303"/>
                  </a:ext>
                </a:extLst>
              </a:tr>
              <a:tr h="0">
                <a:tc gridSpan="2">
                  <a:txBody>
                    <a:bodyPr/>
                    <a:lstStyle/>
                    <a:p>
                      <a:pPr algn="just">
                        <a:lnSpc>
                          <a:spcPct val="115000"/>
                        </a:lnSpc>
                        <a:spcBef>
                          <a:spcPts val="600"/>
                        </a:spcBef>
                        <a:spcAft>
                          <a:spcPts val="600"/>
                        </a:spcAft>
                      </a:pPr>
                      <a:r>
                        <a:rPr lang="en-US" sz="1200" u="sng" dirty="0">
                          <a:effectLst/>
                        </a:rPr>
                        <a:t>Process</a:t>
                      </a:r>
                      <a:r>
                        <a:rPr lang="en-US" sz="1200" dirty="0">
                          <a:effectLst/>
                        </a:rPr>
                        <a:t>: The decision making of the key aspects of the entity in the business strategy, managerial and commercial sense have to be taken into consideration.</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hMerge="1">
                  <a:txBody>
                    <a:bodyPr/>
                    <a:lstStyle/>
                    <a:p>
                      <a:endParaRPr lang="en-IN"/>
                    </a:p>
                  </a:txBody>
                  <a:tcPr/>
                </a:tc>
                <a:extLst>
                  <a:ext uri="{0D108BD9-81ED-4DB2-BD59-A6C34878D82A}">
                    <a16:rowId xmlns:a16="http://schemas.microsoft.com/office/drawing/2014/main" val="1047215647"/>
                  </a:ext>
                </a:extLst>
              </a:tr>
            </a:tbl>
          </a:graphicData>
        </a:graphic>
      </p:graphicFrame>
      <p:graphicFrame>
        <p:nvGraphicFramePr>
          <p:cNvPr id="6" name="Table 5">
            <a:extLst>
              <a:ext uri="{FF2B5EF4-FFF2-40B4-BE49-F238E27FC236}">
                <a16:creationId xmlns:a16="http://schemas.microsoft.com/office/drawing/2014/main" id="{40780C7C-8943-F351-A361-AA4A48BEA48E}"/>
              </a:ext>
            </a:extLst>
          </p:cNvPr>
          <p:cNvGraphicFramePr>
            <a:graphicFrameLocks noGrp="1"/>
          </p:cNvGraphicFramePr>
          <p:nvPr>
            <p:extLst>
              <p:ext uri="{D42A27DB-BD31-4B8C-83A1-F6EECF244321}">
                <p14:modId xmlns:p14="http://schemas.microsoft.com/office/powerpoint/2010/main" val="1889298814"/>
              </p:ext>
            </p:extLst>
          </p:nvPr>
        </p:nvGraphicFramePr>
        <p:xfrm>
          <a:off x="1053775" y="3220968"/>
          <a:ext cx="10023799" cy="1611632"/>
        </p:xfrm>
        <a:graphic>
          <a:graphicData uri="http://schemas.openxmlformats.org/drawingml/2006/table">
            <a:tbl>
              <a:tblPr firstRow="1" firstCol="1" bandRow="1">
                <a:tableStyleId>{073A0DAA-6AF3-43AB-8588-CEC1D06C72B9}</a:tableStyleId>
              </a:tblPr>
              <a:tblGrid>
                <a:gridCol w="2984062">
                  <a:extLst>
                    <a:ext uri="{9D8B030D-6E8A-4147-A177-3AD203B41FA5}">
                      <a16:colId xmlns:a16="http://schemas.microsoft.com/office/drawing/2014/main" val="1800534621"/>
                    </a:ext>
                  </a:extLst>
                </a:gridCol>
                <a:gridCol w="7039737">
                  <a:extLst>
                    <a:ext uri="{9D8B030D-6E8A-4147-A177-3AD203B41FA5}">
                      <a16:colId xmlns:a16="http://schemas.microsoft.com/office/drawing/2014/main" val="3790663684"/>
                    </a:ext>
                  </a:extLst>
                </a:gridCol>
              </a:tblGrid>
              <a:tr h="0">
                <a:tc>
                  <a:txBody>
                    <a:bodyPr/>
                    <a:lstStyle/>
                    <a:p>
                      <a:pPr algn="ctr">
                        <a:lnSpc>
                          <a:spcPct val="115000"/>
                        </a:lnSpc>
                        <a:spcBef>
                          <a:spcPts val="600"/>
                        </a:spcBef>
                        <a:spcAft>
                          <a:spcPts val="600"/>
                        </a:spcAft>
                      </a:pPr>
                      <a:r>
                        <a:rPr lang="en-US" sz="1200" dirty="0">
                          <a:effectLst/>
                        </a:rPr>
                        <a:t>Important words</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en-US" sz="1200" dirty="0">
                          <a:effectLst/>
                        </a:rPr>
                        <a:t>Test required</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6356518"/>
                  </a:ext>
                </a:extLst>
              </a:tr>
              <a:tr h="0">
                <a:tc>
                  <a:txBody>
                    <a:bodyPr/>
                    <a:lstStyle/>
                    <a:p>
                      <a:pPr>
                        <a:lnSpc>
                          <a:spcPct val="115000"/>
                        </a:lnSpc>
                        <a:spcBef>
                          <a:spcPts val="600"/>
                        </a:spcBef>
                        <a:spcAft>
                          <a:spcPts val="600"/>
                        </a:spcAft>
                      </a:pPr>
                      <a:r>
                        <a:rPr lang="en-US" sz="1200" dirty="0">
                          <a:effectLst/>
                        </a:rPr>
                        <a:t>That are necessary for conduct of business</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a:txBody>
                    <a:bodyPr/>
                    <a:lstStyle/>
                    <a:p>
                      <a:pPr algn="just">
                        <a:lnSpc>
                          <a:spcPct val="115000"/>
                        </a:lnSpc>
                        <a:spcBef>
                          <a:spcPts val="600"/>
                        </a:spcBef>
                        <a:spcAft>
                          <a:spcPts val="600"/>
                        </a:spcAft>
                      </a:pPr>
                      <a:r>
                        <a:rPr lang="en-US" sz="1200" b="1" u="sng" dirty="0">
                          <a:effectLst/>
                        </a:rPr>
                        <a:t>Necessity test</a:t>
                      </a:r>
                      <a:r>
                        <a:rPr lang="en-US" sz="1200" b="1" dirty="0">
                          <a:effectLst/>
                        </a:rPr>
                        <a:t> – The decision making to be considered should be in respect of issues that are of paramount importance for the conduct of the business.</a:t>
                      </a:r>
                      <a:endParaRPr lang="en-IN" sz="1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1204499093"/>
                  </a:ext>
                </a:extLst>
              </a:tr>
              <a:tr h="0">
                <a:tc>
                  <a:txBody>
                    <a:bodyPr/>
                    <a:lstStyle/>
                    <a:p>
                      <a:pPr>
                        <a:lnSpc>
                          <a:spcPct val="115000"/>
                        </a:lnSpc>
                        <a:spcBef>
                          <a:spcPts val="600"/>
                        </a:spcBef>
                        <a:spcAft>
                          <a:spcPts val="600"/>
                        </a:spcAft>
                      </a:pPr>
                      <a:r>
                        <a:rPr lang="en-US" sz="1200" dirty="0">
                          <a:effectLst/>
                        </a:rPr>
                        <a:t>Of an entity as a whole</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a:txBody>
                    <a:bodyPr/>
                    <a:lstStyle/>
                    <a:p>
                      <a:pPr algn="just">
                        <a:lnSpc>
                          <a:spcPct val="115000"/>
                        </a:lnSpc>
                        <a:spcBef>
                          <a:spcPts val="600"/>
                        </a:spcBef>
                        <a:spcAft>
                          <a:spcPts val="600"/>
                        </a:spcAft>
                      </a:pPr>
                      <a:r>
                        <a:rPr lang="en-US" sz="1200" b="1" u="sng" dirty="0">
                          <a:effectLst/>
                        </a:rPr>
                        <a:t>Pervasiveness Test</a:t>
                      </a:r>
                      <a:r>
                        <a:rPr lang="en-US" sz="1200" b="1" dirty="0">
                          <a:effectLst/>
                        </a:rPr>
                        <a:t> – The decision making is in respect of issues that affect the entity as a whole.</a:t>
                      </a:r>
                      <a:endParaRPr lang="en-IN" sz="1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4209185015"/>
                  </a:ext>
                </a:extLst>
              </a:tr>
              <a:tr h="0">
                <a:tc gridSpan="2">
                  <a:txBody>
                    <a:bodyPr/>
                    <a:lstStyle/>
                    <a:p>
                      <a:pPr algn="just">
                        <a:lnSpc>
                          <a:spcPct val="115000"/>
                        </a:lnSpc>
                        <a:spcBef>
                          <a:spcPts val="600"/>
                        </a:spcBef>
                        <a:spcAft>
                          <a:spcPts val="600"/>
                        </a:spcAft>
                      </a:pPr>
                      <a:r>
                        <a:rPr lang="en-US" sz="1200" u="sng" dirty="0">
                          <a:effectLst/>
                        </a:rPr>
                        <a:t>Process</a:t>
                      </a:r>
                      <a:r>
                        <a:rPr lang="en-US" sz="1200" dirty="0">
                          <a:effectLst/>
                        </a:rPr>
                        <a:t>: It is imperative to identify and understand the decisions taken by the management of group entities for conduct of its business. It must be evaluated whether the necessary decisions that impact the entity as a whole are taken by the respective group entity at a local level or not.</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hMerge="1">
                  <a:txBody>
                    <a:bodyPr/>
                    <a:lstStyle/>
                    <a:p>
                      <a:endParaRPr lang="en-IN"/>
                    </a:p>
                  </a:txBody>
                  <a:tcPr/>
                </a:tc>
                <a:extLst>
                  <a:ext uri="{0D108BD9-81ED-4DB2-BD59-A6C34878D82A}">
                    <a16:rowId xmlns:a16="http://schemas.microsoft.com/office/drawing/2014/main" val="2420685905"/>
                  </a:ext>
                </a:extLst>
              </a:tr>
            </a:tbl>
          </a:graphicData>
        </a:graphic>
      </p:graphicFrame>
      <p:graphicFrame>
        <p:nvGraphicFramePr>
          <p:cNvPr id="7" name="Table 6">
            <a:extLst>
              <a:ext uri="{FF2B5EF4-FFF2-40B4-BE49-F238E27FC236}">
                <a16:creationId xmlns:a16="http://schemas.microsoft.com/office/drawing/2014/main" id="{FAE1C25F-8203-918D-BC7A-FACEDD9EE6DA}"/>
              </a:ext>
            </a:extLst>
          </p:cNvPr>
          <p:cNvGraphicFramePr>
            <a:graphicFrameLocks noGrp="1"/>
          </p:cNvGraphicFramePr>
          <p:nvPr>
            <p:extLst>
              <p:ext uri="{D42A27DB-BD31-4B8C-83A1-F6EECF244321}">
                <p14:modId xmlns:p14="http://schemas.microsoft.com/office/powerpoint/2010/main" val="3637133063"/>
              </p:ext>
            </p:extLst>
          </p:nvPr>
        </p:nvGraphicFramePr>
        <p:xfrm>
          <a:off x="1053774" y="4926841"/>
          <a:ext cx="10023798" cy="1419036"/>
        </p:xfrm>
        <a:graphic>
          <a:graphicData uri="http://schemas.openxmlformats.org/drawingml/2006/table">
            <a:tbl>
              <a:tblPr firstRow="1" firstCol="1" bandRow="1">
                <a:tableStyleId>{073A0DAA-6AF3-43AB-8588-CEC1D06C72B9}</a:tableStyleId>
              </a:tblPr>
              <a:tblGrid>
                <a:gridCol w="2984062">
                  <a:extLst>
                    <a:ext uri="{9D8B030D-6E8A-4147-A177-3AD203B41FA5}">
                      <a16:colId xmlns:a16="http://schemas.microsoft.com/office/drawing/2014/main" val="3835806108"/>
                    </a:ext>
                  </a:extLst>
                </a:gridCol>
                <a:gridCol w="7039736">
                  <a:extLst>
                    <a:ext uri="{9D8B030D-6E8A-4147-A177-3AD203B41FA5}">
                      <a16:colId xmlns:a16="http://schemas.microsoft.com/office/drawing/2014/main" val="3454582705"/>
                    </a:ext>
                  </a:extLst>
                </a:gridCol>
              </a:tblGrid>
              <a:tr h="0">
                <a:tc>
                  <a:txBody>
                    <a:bodyPr/>
                    <a:lstStyle/>
                    <a:p>
                      <a:pPr algn="ctr">
                        <a:lnSpc>
                          <a:spcPct val="115000"/>
                        </a:lnSpc>
                        <a:spcBef>
                          <a:spcPts val="600"/>
                        </a:spcBef>
                        <a:spcAft>
                          <a:spcPts val="600"/>
                        </a:spcAft>
                      </a:pPr>
                      <a:r>
                        <a:rPr lang="en-US" sz="1200" dirty="0">
                          <a:effectLst/>
                        </a:rPr>
                        <a:t>Important words</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en-US" sz="1200" dirty="0">
                          <a:effectLst/>
                        </a:rPr>
                        <a:t>Test required</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50927807"/>
                  </a:ext>
                </a:extLst>
              </a:tr>
              <a:tr h="0">
                <a:tc>
                  <a:txBody>
                    <a:bodyPr/>
                    <a:lstStyle/>
                    <a:p>
                      <a:pPr>
                        <a:lnSpc>
                          <a:spcPct val="115000"/>
                        </a:lnSpc>
                        <a:spcBef>
                          <a:spcPts val="600"/>
                        </a:spcBef>
                        <a:spcAft>
                          <a:spcPts val="600"/>
                        </a:spcAft>
                      </a:pPr>
                      <a:r>
                        <a:rPr lang="en-US" sz="1200" dirty="0">
                          <a:effectLst/>
                        </a:rPr>
                        <a:t>Are in substance made</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a:txBody>
                    <a:bodyPr/>
                    <a:lstStyle/>
                    <a:p>
                      <a:pPr algn="just">
                        <a:lnSpc>
                          <a:spcPct val="115000"/>
                        </a:lnSpc>
                        <a:spcBef>
                          <a:spcPts val="600"/>
                        </a:spcBef>
                        <a:spcAft>
                          <a:spcPts val="600"/>
                        </a:spcAft>
                      </a:pPr>
                      <a:r>
                        <a:rPr lang="en-US" sz="1200" b="1" u="sng" dirty="0">
                          <a:effectLst/>
                        </a:rPr>
                        <a:t>Substance Test</a:t>
                      </a:r>
                      <a:r>
                        <a:rPr lang="en-US" sz="1200" b="1" dirty="0">
                          <a:effectLst/>
                        </a:rPr>
                        <a:t> – It is of utmost importance to consider substance over form and identify that who in essence is responsible for making the decisions.</a:t>
                      </a:r>
                      <a:endParaRPr lang="en-IN" sz="1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extLst>
                  <a:ext uri="{0D108BD9-81ED-4DB2-BD59-A6C34878D82A}">
                    <a16:rowId xmlns:a16="http://schemas.microsoft.com/office/drawing/2014/main" val="291063313"/>
                  </a:ext>
                </a:extLst>
              </a:tr>
              <a:tr h="0">
                <a:tc gridSpan="2">
                  <a:txBody>
                    <a:bodyPr/>
                    <a:lstStyle/>
                    <a:p>
                      <a:pPr algn="just">
                        <a:lnSpc>
                          <a:spcPct val="115000"/>
                        </a:lnSpc>
                        <a:spcBef>
                          <a:spcPts val="600"/>
                        </a:spcBef>
                        <a:spcAft>
                          <a:spcPts val="600"/>
                        </a:spcAft>
                      </a:pPr>
                      <a:r>
                        <a:rPr lang="en-US" sz="1200" u="sng" dirty="0">
                          <a:effectLst/>
                        </a:rPr>
                        <a:t>Process</a:t>
                      </a:r>
                      <a:r>
                        <a:rPr lang="en-US" sz="1200" dirty="0">
                          <a:effectLst/>
                        </a:rPr>
                        <a:t>: Evaluation whether decision making process, in substance, is carried out at the local level or not is required.  This may call for a change / refinement in the decision making structure where Indian personnel may need to relegate their authority and power in favour of local personnel with reservation of overseeing shareholder objectives rather than Board function. They may continue to exercise the oversight as a part of the stewardship function given that the Indian entity is a parent / shareholder.</a:t>
                      </a:r>
                      <a:endParaRPr lang="en-IN"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lumMod val="65000"/>
                      </a:schemeClr>
                    </a:solidFill>
                  </a:tcPr>
                </a:tc>
                <a:tc hMerge="1">
                  <a:txBody>
                    <a:bodyPr/>
                    <a:lstStyle/>
                    <a:p>
                      <a:endParaRPr lang="en-IN"/>
                    </a:p>
                  </a:txBody>
                  <a:tcPr/>
                </a:tc>
                <a:extLst>
                  <a:ext uri="{0D108BD9-81ED-4DB2-BD59-A6C34878D82A}">
                    <a16:rowId xmlns:a16="http://schemas.microsoft.com/office/drawing/2014/main" val="4283389749"/>
                  </a:ext>
                </a:extLst>
              </a:tr>
            </a:tbl>
          </a:graphicData>
        </a:graphic>
      </p:graphicFrame>
    </p:spTree>
    <p:extLst>
      <p:ext uri="{BB962C8B-B14F-4D97-AF65-F5344CB8AC3E}">
        <p14:creationId xmlns:p14="http://schemas.microsoft.com/office/powerpoint/2010/main" val="24676916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34</a:t>
            </a:fld>
            <a:endParaRPr lang="en-US" altLang="en-US" sz="1400" dirty="0"/>
          </a:p>
        </p:txBody>
      </p:sp>
      <p:sp>
        <p:nvSpPr>
          <p:cNvPr id="38916" name="Rectangle 2"/>
          <p:cNvSpPr>
            <a:spLocks noGrp="1" noChangeArrowheads="1"/>
          </p:cNvSpPr>
          <p:nvPr>
            <p:ph type="title"/>
          </p:nvPr>
        </p:nvSpPr>
        <p:spPr>
          <a:xfrm>
            <a:off x="328612" y="76200"/>
            <a:ext cx="11749087" cy="714375"/>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790575"/>
            <a:ext cx="10580688" cy="5762625"/>
          </a:xfrm>
        </p:spPr>
        <p:txBody>
          <a:bodyPr/>
          <a:lstStyle/>
          <a:p>
            <a:pPr marL="0" indent="0" algn="just" eaLnBrk="1" hangingPunct="1">
              <a:lnSpc>
                <a:spcPct val="90000"/>
              </a:lnSpc>
              <a:buNone/>
            </a:pPr>
            <a:r>
              <a:rPr lang="en-US" altLang="en-US" sz="2000" b="1" u="sng" dirty="0">
                <a:latin typeface="Calibri" pitchFamily="34" charset="0"/>
                <a:ea typeface="Calibri" pitchFamily="34" charset="0"/>
                <a:cs typeface="Calibri" pitchFamily="34" charset="0"/>
              </a:rPr>
              <a:t>Guiding Principles for determination of PoEM as per CBDT</a:t>
            </a:r>
          </a:p>
          <a:p>
            <a:pPr algn="just" eaLnBrk="1" hangingPunct="1">
              <a:lnSpc>
                <a:spcPct val="90000"/>
              </a:lnSpc>
            </a:pPr>
            <a:r>
              <a:rPr lang="en-US" altLang="en-US" sz="2000" dirty="0">
                <a:latin typeface="Calibri" pitchFamily="34" charset="0"/>
                <a:ea typeface="Calibri" pitchFamily="34" charset="0"/>
                <a:cs typeface="Calibri" pitchFamily="34" charset="0"/>
              </a:rPr>
              <a:t>The process of determining PoEM would depend on whether it is engaged in ‘active business’ outside India and the place of conduct of the board meetings of the entity:</a:t>
            </a: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2000" dirty="0">
              <a:latin typeface="Calibri" pitchFamily="34" charset="0"/>
              <a:ea typeface="Calibri" pitchFamily="34" charset="0"/>
              <a:cs typeface="Calibri" pitchFamily="34" charset="0"/>
            </a:endParaRP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
        <p:nvSpPr>
          <p:cNvPr id="4" name="Rectangle 2">
            <a:extLst>
              <a:ext uri="{FF2B5EF4-FFF2-40B4-BE49-F238E27FC236}">
                <a16:creationId xmlns:a16="http://schemas.microsoft.com/office/drawing/2014/main" id="{F6496355-AD4F-0352-49A8-13D113BC3147}"/>
              </a:ext>
            </a:extLst>
          </p:cNvPr>
          <p:cNvSpPr>
            <a:spLocks noChangeArrowheads="1"/>
          </p:cNvSpPr>
          <p:nvPr/>
        </p:nvSpPr>
        <p:spPr bwMode="auto">
          <a:xfrm>
            <a:off x="1709738" y="1774033"/>
            <a:ext cx="1776412" cy="503405"/>
          </a:xfrm>
          <a:prstGeom prst="rect">
            <a:avLst/>
          </a:prstGeom>
          <a:solidFill>
            <a:srgbClr val="70AD47"/>
          </a:solidFill>
          <a:ln w="38100">
            <a:solidFill>
              <a:srgbClr val="F2F2F2"/>
            </a:solidFill>
            <a:miter lim="800000"/>
            <a:headEnd/>
            <a:tailEnd/>
          </a:ln>
          <a:effectLst>
            <a:outerShdw dist="28398" dir="3806097" algn="ctr" rotWithShape="0">
              <a:srgbClr val="3756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If engaged in active business outside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3">
            <a:extLst>
              <a:ext uri="{FF2B5EF4-FFF2-40B4-BE49-F238E27FC236}">
                <a16:creationId xmlns:a16="http://schemas.microsoft.com/office/drawing/2014/main" id="{E38D27D1-7AB3-0FA5-AF3D-81C78F427D6E}"/>
              </a:ext>
            </a:extLst>
          </p:cNvPr>
          <p:cNvSpPr>
            <a:spLocks noChangeArrowheads="1"/>
          </p:cNvSpPr>
          <p:nvPr/>
        </p:nvSpPr>
        <p:spPr bwMode="auto">
          <a:xfrm>
            <a:off x="1709739" y="2793917"/>
            <a:ext cx="1776411" cy="561822"/>
          </a:xfrm>
          <a:prstGeom prst="rect">
            <a:avLst/>
          </a:prstGeom>
          <a:solidFill>
            <a:srgbClr val="70AD47"/>
          </a:solidFill>
          <a:ln w="38100">
            <a:solidFill>
              <a:srgbClr val="F2F2F2"/>
            </a:solidFill>
            <a:miter lim="800000"/>
            <a:headEnd/>
            <a:tailEnd/>
          </a:ln>
          <a:effectLst>
            <a:outerShdw dist="28398" dir="3806097" algn="ctr" rotWithShape="0">
              <a:srgbClr val="3756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PoEM presumed to be outside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4">
            <a:extLst>
              <a:ext uri="{FF2B5EF4-FFF2-40B4-BE49-F238E27FC236}">
                <a16:creationId xmlns:a16="http://schemas.microsoft.com/office/drawing/2014/main" id="{02CC2B87-A90E-E67F-C4E4-4A6CAC93D46D}"/>
              </a:ext>
            </a:extLst>
          </p:cNvPr>
          <p:cNvSpPr>
            <a:spLocks noChangeArrowheads="1"/>
          </p:cNvSpPr>
          <p:nvPr/>
        </p:nvSpPr>
        <p:spPr bwMode="auto">
          <a:xfrm>
            <a:off x="1292225" y="4995863"/>
            <a:ext cx="2466975" cy="1114425"/>
          </a:xfrm>
          <a:prstGeom prst="rect">
            <a:avLst/>
          </a:prstGeom>
          <a:solidFill>
            <a:srgbClr val="ED7D31"/>
          </a:solidFill>
          <a:ln w="38100">
            <a:solidFill>
              <a:srgbClr val="F2F2F2"/>
            </a:solidFill>
            <a:miter lim="800000"/>
            <a:headEnd/>
            <a:tailEnd/>
          </a:ln>
          <a:effectLst>
            <a:outerShdw dist="28398" dir="3806097" algn="ctr" rotWithShape="0">
              <a:srgbClr val="823B0B">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However, if the board steps aside and powers are exercised by either holding company or person resident in India, PoEM shall be considered to be in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a:extLst>
              <a:ext uri="{FF2B5EF4-FFF2-40B4-BE49-F238E27FC236}">
                <a16:creationId xmlns:a16="http://schemas.microsoft.com/office/drawing/2014/main" id="{CC274442-56EF-2DB2-CD3D-CE4521921DB9}"/>
              </a:ext>
            </a:extLst>
          </p:cNvPr>
          <p:cNvSpPr>
            <a:spLocks noChangeArrowheads="1"/>
          </p:cNvSpPr>
          <p:nvPr/>
        </p:nvSpPr>
        <p:spPr bwMode="auto">
          <a:xfrm>
            <a:off x="1684337" y="3835967"/>
            <a:ext cx="1776411" cy="649191"/>
          </a:xfrm>
          <a:prstGeom prst="rect">
            <a:avLst/>
          </a:prstGeom>
          <a:solidFill>
            <a:srgbClr val="70AD47"/>
          </a:solidFill>
          <a:ln w="38100">
            <a:solidFill>
              <a:srgbClr val="F2F2F2"/>
            </a:solidFill>
            <a:miter lim="800000"/>
            <a:headEnd/>
            <a:tailEnd/>
          </a:ln>
          <a:effectLst>
            <a:outerShdw dist="28398" dir="3806097" algn="ctr" rotWithShape="0">
              <a:srgbClr val="3756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IN" altLang="en-US" sz="1200" dirty="0">
                <a:latin typeface="Arial" panose="020B0604020202020204" pitchFamily="34" charset="0"/>
              </a:rPr>
              <a:t>Provided majority of Board Meetings are held outside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4" name="Straight Arrow Connector 13">
            <a:extLst>
              <a:ext uri="{FF2B5EF4-FFF2-40B4-BE49-F238E27FC236}">
                <a16:creationId xmlns:a16="http://schemas.microsoft.com/office/drawing/2014/main" id="{ED45C5EE-DCE2-331B-355A-04B67A0EF765}"/>
              </a:ext>
            </a:extLst>
          </p:cNvPr>
          <p:cNvCxnSpPr>
            <a:cxnSpLocks/>
          </p:cNvCxnSpPr>
          <p:nvPr/>
        </p:nvCxnSpPr>
        <p:spPr bwMode="auto">
          <a:xfrm>
            <a:off x="2489200" y="2294732"/>
            <a:ext cx="0" cy="50145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8" name="Straight Arrow Connector 17">
            <a:extLst>
              <a:ext uri="{FF2B5EF4-FFF2-40B4-BE49-F238E27FC236}">
                <a16:creationId xmlns:a16="http://schemas.microsoft.com/office/drawing/2014/main" id="{B15B4033-A88A-D42D-8DA1-C71CD938A664}"/>
              </a:ext>
            </a:extLst>
          </p:cNvPr>
          <p:cNvCxnSpPr>
            <a:cxnSpLocks/>
          </p:cNvCxnSpPr>
          <p:nvPr/>
        </p:nvCxnSpPr>
        <p:spPr bwMode="auto">
          <a:xfrm>
            <a:off x="2489200" y="3355739"/>
            <a:ext cx="0" cy="50145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9" name="Straight Arrow Connector 18">
            <a:extLst>
              <a:ext uri="{FF2B5EF4-FFF2-40B4-BE49-F238E27FC236}">
                <a16:creationId xmlns:a16="http://schemas.microsoft.com/office/drawing/2014/main" id="{4A039A41-BFBA-C161-4224-296D78D69A6F}"/>
              </a:ext>
            </a:extLst>
          </p:cNvPr>
          <p:cNvCxnSpPr>
            <a:cxnSpLocks/>
          </p:cNvCxnSpPr>
          <p:nvPr/>
        </p:nvCxnSpPr>
        <p:spPr bwMode="auto">
          <a:xfrm>
            <a:off x="2489200" y="4494405"/>
            <a:ext cx="0" cy="50145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0" name="Rectangle 5">
            <a:extLst>
              <a:ext uri="{FF2B5EF4-FFF2-40B4-BE49-F238E27FC236}">
                <a16:creationId xmlns:a16="http://schemas.microsoft.com/office/drawing/2014/main" id="{A4E1ED71-4BCD-E3E7-F956-003C9CC2B639}"/>
              </a:ext>
            </a:extLst>
          </p:cNvPr>
          <p:cNvSpPr>
            <a:spLocks noChangeArrowheads="1"/>
          </p:cNvSpPr>
          <p:nvPr/>
        </p:nvSpPr>
        <p:spPr bwMode="auto">
          <a:xfrm>
            <a:off x="8105777" y="1774033"/>
            <a:ext cx="1200150" cy="914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If not engaged in active business outside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5">
            <a:extLst>
              <a:ext uri="{FF2B5EF4-FFF2-40B4-BE49-F238E27FC236}">
                <a16:creationId xmlns:a16="http://schemas.microsoft.com/office/drawing/2014/main" id="{101E367D-68C8-BC80-65BD-D7D7AB232E70}"/>
              </a:ext>
            </a:extLst>
          </p:cNvPr>
          <p:cNvSpPr>
            <a:spLocks noChangeArrowheads="1"/>
          </p:cNvSpPr>
          <p:nvPr/>
        </p:nvSpPr>
        <p:spPr bwMode="auto">
          <a:xfrm>
            <a:off x="8131179" y="3402808"/>
            <a:ext cx="1200150" cy="102393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IN" altLang="en-US" sz="1200" dirty="0">
                <a:latin typeface="Arial" panose="020B0604020202020204" pitchFamily="34" charset="0"/>
              </a:rPr>
              <a:t>Further tests given in the Guiding principles to be tested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24" name="Straight Arrow Connector 23">
            <a:extLst>
              <a:ext uri="{FF2B5EF4-FFF2-40B4-BE49-F238E27FC236}">
                <a16:creationId xmlns:a16="http://schemas.microsoft.com/office/drawing/2014/main" id="{794B4A1C-0A69-4D67-E495-F3C6D646B284}"/>
              </a:ext>
            </a:extLst>
          </p:cNvPr>
          <p:cNvCxnSpPr>
            <a:cxnSpLocks/>
          </p:cNvCxnSpPr>
          <p:nvPr/>
        </p:nvCxnSpPr>
        <p:spPr bwMode="auto">
          <a:xfrm>
            <a:off x="8728075" y="2688433"/>
            <a:ext cx="0" cy="714375"/>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Tree>
    <p:extLst>
      <p:ext uri="{BB962C8B-B14F-4D97-AF65-F5344CB8AC3E}">
        <p14:creationId xmlns:p14="http://schemas.microsoft.com/office/powerpoint/2010/main" val="9868600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35</a:t>
            </a:fld>
            <a:endParaRPr lang="en-US" altLang="en-US" sz="1400" dirty="0"/>
          </a:p>
        </p:txBody>
      </p:sp>
      <p:sp>
        <p:nvSpPr>
          <p:cNvPr id="38916" name="Rectangle 2"/>
          <p:cNvSpPr>
            <a:spLocks noGrp="1" noChangeArrowheads="1"/>
          </p:cNvSpPr>
          <p:nvPr>
            <p:ph type="title"/>
          </p:nvPr>
        </p:nvSpPr>
        <p:spPr>
          <a:xfrm>
            <a:off x="328612" y="76200"/>
            <a:ext cx="11749087" cy="714375"/>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790575"/>
            <a:ext cx="10580688" cy="5762625"/>
          </a:xfrm>
        </p:spPr>
        <p:txBody>
          <a:bodyPr/>
          <a:lstStyle/>
          <a:p>
            <a:pPr marL="0" indent="0" algn="just" eaLnBrk="1" hangingPunct="1">
              <a:lnSpc>
                <a:spcPct val="90000"/>
              </a:lnSpc>
              <a:buNone/>
            </a:pPr>
            <a:r>
              <a:rPr lang="en-US" altLang="en-US" sz="2000" b="1" u="sng" dirty="0">
                <a:latin typeface="Calibri" pitchFamily="34" charset="0"/>
                <a:ea typeface="Calibri" pitchFamily="34" charset="0"/>
                <a:cs typeface="Calibri" pitchFamily="34" charset="0"/>
              </a:rPr>
              <a:t>Determination of Active Business outside India</a:t>
            </a:r>
          </a:p>
          <a:p>
            <a:pPr algn="just" eaLnBrk="1" hangingPunct="1">
              <a:lnSpc>
                <a:spcPct val="90000"/>
              </a:lnSpc>
            </a:pPr>
            <a:r>
              <a:rPr lang="en-US" altLang="en-US" sz="2000" dirty="0">
                <a:latin typeface="Calibri" pitchFamily="34" charset="0"/>
                <a:ea typeface="Calibri" pitchFamily="34" charset="0"/>
                <a:cs typeface="Calibri" pitchFamily="34" charset="0"/>
              </a:rPr>
              <a:t>Key ingredients are Assets, Employees, Employees remuneration and passive income:</a:t>
            </a:r>
          </a:p>
          <a:p>
            <a:pPr marL="361950" indent="0" algn="just" eaLnBrk="1" hangingPunct="1">
              <a:lnSpc>
                <a:spcPct val="90000"/>
              </a:lnSpc>
              <a:buNone/>
            </a:pPr>
            <a:r>
              <a:rPr lang="en-US" altLang="en-US" sz="2000" dirty="0">
                <a:latin typeface="Calibri" pitchFamily="34" charset="0"/>
                <a:ea typeface="Calibri" pitchFamily="34" charset="0"/>
                <a:cs typeface="Calibri" pitchFamily="34" charset="0"/>
              </a:rPr>
              <a:t>A company shall be said to be engaged in “active business outside India if all the following conditions are met:</a:t>
            </a:r>
          </a:p>
          <a:p>
            <a:pPr marL="0" indent="0" algn="just" eaLnBrk="1" hangingPunct="1">
              <a:lnSpc>
                <a:spcPct val="90000"/>
              </a:lnSpc>
              <a:buNone/>
            </a:pPr>
            <a:endParaRPr lang="en-US" altLang="en-US" sz="20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marL="0" indent="0" algn="just" eaLnBrk="1" hangingPunct="1">
              <a:lnSpc>
                <a:spcPct val="90000"/>
              </a:lnSpc>
              <a:buNone/>
            </a:pPr>
            <a:r>
              <a:rPr lang="en-US" altLang="en-US" sz="1400" dirty="0">
                <a:latin typeface="Calibri" pitchFamily="34" charset="0"/>
                <a:ea typeface="Calibri" pitchFamily="34" charset="0"/>
                <a:cs typeface="Calibri" pitchFamily="34" charset="0"/>
              </a:rPr>
              <a:t>                                                YES</a:t>
            </a: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marL="0" indent="0" algn="just" eaLnBrk="1" hangingPunct="1">
              <a:lnSpc>
                <a:spcPct val="90000"/>
              </a:lnSpc>
              <a:buNone/>
            </a:pPr>
            <a:r>
              <a:rPr lang="en-US" altLang="en-US" sz="1400" dirty="0">
                <a:latin typeface="Calibri" pitchFamily="34" charset="0"/>
                <a:ea typeface="Calibri" pitchFamily="34" charset="0"/>
                <a:cs typeface="Calibri" pitchFamily="34" charset="0"/>
              </a:rPr>
              <a:t>                                                YES  </a:t>
            </a: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marL="0" indent="0" algn="just" eaLnBrk="1" hangingPunct="1">
              <a:lnSpc>
                <a:spcPct val="90000"/>
              </a:lnSpc>
              <a:buNone/>
            </a:pPr>
            <a:r>
              <a:rPr lang="en-US" altLang="en-US" sz="1400" dirty="0">
                <a:latin typeface="Calibri" pitchFamily="34" charset="0"/>
                <a:ea typeface="Calibri" pitchFamily="34" charset="0"/>
                <a:cs typeface="Calibri" pitchFamily="34" charset="0"/>
              </a:rPr>
              <a:t>                                               YES</a:t>
            </a: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marL="0" indent="0" algn="just" eaLnBrk="1" hangingPunct="1">
              <a:lnSpc>
                <a:spcPct val="90000"/>
              </a:lnSpc>
              <a:buNone/>
            </a:pPr>
            <a:endParaRPr lang="en-US" altLang="en-US" sz="1400" dirty="0">
              <a:latin typeface="Calibri" pitchFamily="34" charset="0"/>
              <a:ea typeface="Calibri" pitchFamily="34" charset="0"/>
              <a:cs typeface="Calibri" pitchFamily="34" charset="0"/>
            </a:endParaRPr>
          </a:p>
          <a:p>
            <a:pPr algn="just" eaLnBrk="1" hangingPunct="1">
              <a:lnSpc>
                <a:spcPct val="90000"/>
              </a:lnSpc>
            </a:pPr>
            <a:endParaRPr lang="en-US" altLang="en-US" sz="1400" dirty="0">
              <a:latin typeface="Calibri" pitchFamily="34" charset="0"/>
              <a:ea typeface="Calibri" pitchFamily="34" charset="0"/>
              <a:cs typeface="Calibri" pitchFamily="34" charset="0"/>
            </a:endParaRPr>
          </a:p>
          <a:p>
            <a:pPr marL="0" indent="0" algn="just" eaLnBrk="1" hangingPunct="1">
              <a:lnSpc>
                <a:spcPct val="90000"/>
              </a:lnSpc>
              <a:buNone/>
            </a:pPr>
            <a:r>
              <a:rPr lang="en-US" altLang="en-US" sz="1400" dirty="0">
                <a:latin typeface="Calibri" pitchFamily="34" charset="0"/>
                <a:ea typeface="Calibri" pitchFamily="34" charset="0"/>
                <a:cs typeface="Calibri" pitchFamily="34" charset="0"/>
              </a:rPr>
              <a:t>                                              YES</a:t>
            </a:r>
          </a:p>
        </p:txBody>
      </p:sp>
      <p:sp>
        <p:nvSpPr>
          <p:cNvPr id="2" name="Date Placeholder 1"/>
          <p:cNvSpPr>
            <a:spLocks noGrp="1"/>
          </p:cNvSpPr>
          <p:nvPr>
            <p:ph type="dt" sz="half" idx="10"/>
          </p:nvPr>
        </p:nvSpPr>
        <p:spPr>
          <a:xfrm>
            <a:off x="1219200" y="6548436"/>
            <a:ext cx="2540000" cy="233363"/>
          </a:xfrm>
        </p:spPr>
        <p:txBody>
          <a:bodyPr/>
          <a:lstStyle/>
          <a:p>
            <a:pPr>
              <a:defRPr/>
            </a:pPr>
            <a:r>
              <a:rPr lang="en-US" sz="1000"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
        <p:nvSpPr>
          <p:cNvPr id="32" name="Rectangle 23">
            <a:extLst>
              <a:ext uri="{FF2B5EF4-FFF2-40B4-BE49-F238E27FC236}">
                <a16:creationId xmlns:a16="http://schemas.microsoft.com/office/drawing/2014/main" id="{6E1EDA74-3280-EA4C-0A4E-01FFD7A2B138}"/>
              </a:ext>
            </a:extLst>
          </p:cNvPr>
          <p:cNvSpPr>
            <a:spLocks noChangeArrowheads="1"/>
          </p:cNvSpPr>
          <p:nvPr/>
        </p:nvSpPr>
        <p:spPr bwMode="auto">
          <a:xfrm>
            <a:off x="955675" y="2185988"/>
            <a:ext cx="3005137" cy="2809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Passive income &lt;= 50% of total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24">
            <a:extLst>
              <a:ext uri="{FF2B5EF4-FFF2-40B4-BE49-F238E27FC236}">
                <a16:creationId xmlns:a16="http://schemas.microsoft.com/office/drawing/2014/main" id="{0496979C-0019-9E07-6E77-0D21D485F0BC}"/>
              </a:ext>
            </a:extLst>
          </p:cNvPr>
          <p:cNvSpPr>
            <a:spLocks noChangeArrowheads="1"/>
          </p:cNvSpPr>
          <p:nvPr/>
        </p:nvSpPr>
        <p:spPr bwMode="auto">
          <a:xfrm>
            <a:off x="955674" y="2928937"/>
            <a:ext cx="3005138" cy="2809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Assets in India &lt; 50% of total assets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6" name="Rectangle 25">
            <a:extLst>
              <a:ext uri="{FF2B5EF4-FFF2-40B4-BE49-F238E27FC236}">
                <a16:creationId xmlns:a16="http://schemas.microsoft.com/office/drawing/2014/main" id="{B5E4A97F-322E-1BED-7684-24C757B64085}"/>
              </a:ext>
            </a:extLst>
          </p:cNvPr>
          <p:cNvSpPr>
            <a:spLocks noChangeArrowheads="1"/>
          </p:cNvSpPr>
          <p:nvPr/>
        </p:nvSpPr>
        <p:spPr bwMode="auto">
          <a:xfrm>
            <a:off x="944561" y="4805362"/>
            <a:ext cx="3016251" cy="49530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Payroll expenditure on such employees</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&lt; 50% of total payroll expenditure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7" name="Rectangle 26">
            <a:extLst>
              <a:ext uri="{FF2B5EF4-FFF2-40B4-BE49-F238E27FC236}">
                <a16:creationId xmlns:a16="http://schemas.microsoft.com/office/drawing/2014/main" id="{4323F83A-B858-2E26-3C20-FA83BF2DCC70}"/>
              </a:ext>
            </a:extLst>
          </p:cNvPr>
          <p:cNvSpPr>
            <a:spLocks noChangeArrowheads="1"/>
          </p:cNvSpPr>
          <p:nvPr/>
        </p:nvSpPr>
        <p:spPr bwMode="auto">
          <a:xfrm>
            <a:off x="955674" y="5819775"/>
            <a:ext cx="3016251" cy="2809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IN" altLang="en-US" sz="1200" b="1" i="0" u="none" strike="noStrike" cap="none" normalizeH="0" baseline="0" dirty="0">
                <a:ln>
                  <a:noFill/>
                </a:ln>
                <a:solidFill>
                  <a:schemeClr val="tx1"/>
                </a:solidFill>
                <a:effectLst/>
                <a:latin typeface="Arial" panose="020B0604020202020204" pitchFamily="34" charset="0"/>
              </a:rPr>
              <a:t>ACTIVE BUSINESS OUTSIDE INDIA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8" name="Rectangle 24">
            <a:extLst>
              <a:ext uri="{FF2B5EF4-FFF2-40B4-BE49-F238E27FC236}">
                <a16:creationId xmlns:a16="http://schemas.microsoft.com/office/drawing/2014/main" id="{2820DD3F-F4CF-2185-F67B-911C04431E1C}"/>
              </a:ext>
            </a:extLst>
          </p:cNvPr>
          <p:cNvSpPr>
            <a:spLocks noChangeArrowheads="1"/>
          </p:cNvSpPr>
          <p:nvPr/>
        </p:nvSpPr>
        <p:spPr bwMode="auto">
          <a:xfrm>
            <a:off x="955674" y="3793330"/>
            <a:ext cx="3005138" cy="5119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Employees situated or resident in India</a:t>
            </a:r>
          </a:p>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&lt; 50% of total employees</a:t>
            </a:r>
          </a:p>
        </p:txBody>
      </p:sp>
      <p:cxnSp>
        <p:nvCxnSpPr>
          <p:cNvPr id="41" name="Straight Arrow Connector 40">
            <a:extLst>
              <a:ext uri="{FF2B5EF4-FFF2-40B4-BE49-F238E27FC236}">
                <a16:creationId xmlns:a16="http://schemas.microsoft.com/office/drawing/2014/main" id="{BA90BFF8-FF29-51BD-8DD9-BBBD77183E97}"/>
              </a:ext>
            </a:extLst>
          </p:cNvPr>
          <p:cNvCxnSpPr/>
          <p:nvPr/>
        </p:nvCxnSpPr>
        <p:spPr bwMode="auto">
          <a:xfrm>
            <a:off x="2457450" y="2466975"/>
            <a:ext cx="0" cy="46196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42" name="Straight Arrow Connector 41">
            <a:extLst>
              <a:ext uri="{FF2B5EF4-FFF2-40B4-BE49-F238E27FC236}">
                <a16:creationId xmlns:a16="http://schemas.microsoft.com/office/drawing/2014/main" id="{3A2195EA-6C9A-6E97-7F5A-F263CB5E09C5}"/>
              </a:ext>
            </a:extLst>
          </p:cNvPr>
          <p:cNvCxnSpPr/>
          <p:nvPr/>
        </p:nvCxnSpPr>
        <p:spPr bwMode="auto">
          <a:xfrm>
            <a:off x="2457450" y="3228975"/>
            <a:ext cx="0" cy="46196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43" name="Straight Arrow Connector 42">
            <a:extLst>
              <a:ext uri="{FF2B5EF4-FFF2-40B4-BE49-F238E27FC236}">
                <a16:creationId xmlns:a16="http://schemas.microsoft.com/office/drawing/2014/main" id="{1B68F7BC-5218-438E-FBF4-9DC578B0267D}"/>
              </a:ext>
            </a:extLst>
          </p:cNvPr>
          <p:cNvCxnSpPr/>
          <p:nvPr/>
        </p:nvCxnSpPr>
        <p:spPr bwMode="auto">
          <a:xfrm>
            <a:off x="2371725" y="4305300"/>
            <a:ext cx="0" cy="46196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44" name="Straight Arrow Connector 43">
            <a:extLst>
              <a:ext uri="{FF2B5EF4-FFF2-40B4-BE49-F238E27FC236}">
                <a16:creationId xmlns:a16="http://schemas.microsoft.com/office/drawing/2014/main" id="{CBDF4BFC-7E41-4974-9B96-CA9E85EE7804}"/>
              </a:ext>
            </a:extLst>
          </p:cNvPr>
          <p:cNvCxnSpPr/>
          <p:nvPr/>
        </p:nvCxnSpPr>
        <p:spPr bwMode="auto">
          <a:xfrm>
            <a:off x="2371725" y="5300663"/>
            <a:ext cx="0" cy="46196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47" name="Rectangle 28">
            <a:extLst>
              <a:ext uri="{FF2B5EF4-FFF2-40B4-BE49-F238E27FC236}">
                <a16:creationId xmlns:a16="http://schemas.microsoft.com/office/drawing/2014/main" id="{D0F74D17-1130-7B75-785C-E7684B0EDD7E}"/>
              </a:ext>
            </a:extLst>
          </p:cNvPr>
          <p:cNvSpPr>
            <a:spLocks noChangeArrowheads="1"/>
          </p:cNvSpPr>
          <p:nvPr/>
        </p:nvSpPr>
        <p:spPr bwMode="auto">
          <a:xfrm>
            <a:off x="7159624" y="2152650"/>
            <a:ext cx="3165476" cy="1857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IN" altLang="en-US" sz="1200" b="1" i="0" u="none" strike="noStrike" cap="none" normalizeH="0" baseline="0" dirty="0">
                <a:ln>
                  <a:noFill/>
                </a:ln>
                <a:solidFill>
                  <a:schemeClr val="tx1"/>
                </a:solidFill>
                <a:effectLst/>
                <a:latin typeface="Arial" panose="020B0604020202020204" pitchFamily="34" charset="0"/>
              </a:rPr>
              <a:t>What is Passive income?</a:t>
            </a:r>
          </a:p>
          <a:p>
            <a:pPr marL="0" marR="0" lvl="0" indent="0" algn="ctr" defTabSz="914400" rtl="0" eaLnBrk="0" fontAlgn="base" latinLnBrk="0" hangingPunct="0">
              <a:lnSpc>
                <a:spcPct val="100000"/>
              </a:lnSpc>
              <a:spcBef>
                <a:spcPct val="0"/>
              </a:spcBef>
              <a:spcAft>
                <a:spcPts val="800"/>
              </a:spcAft>
              <a:buClrTx/>
              <a:buSzTx/>
              <a:buFontTx/>
              <a:buNone/>
              <a:tabLst/>
            </a:pPr>
            <a:endParaRPr kumimoji="0" lang="en-IN"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IN" altLang="en-US" sz="1200" b="0" i="0" u="none" strike="noStrike" cap="none" normalizeH="0" baseline="0" dirty="0">
                <a:ln>
                  <a:noFill/>
                </a:ln>
                <a:solidFill>
                  <a:schemeClr val="tx1"/>
                </a:solidFill>
                <a:effectLst/>
                <a:latin typeface="Arial" panose="020B0604020202020204" pitchFamily="34" charset="0"/>
              </a:rPr>
              <a:t> income from transactions where both purchase  and  sale  of goods is from / to its associated enterprises; and</a:t>
            </a:r>
          </a:p>
          <a:p>
            <a:pPr marL="0" marR="0" lvl="0" indent="0" algn="l" defTabSz="914400" rtl="0" eaLnBrk="0" fontAlgn="base" latinLnBrk="0" hangingPunct="0">
              <a:lnSpc>
                <a:spcPct val="100000"/>
              </a:lnSpc>
              <a:spcBef>
                <a:spcPct val="0"/>
              </a:spcBef>
              <a:spcAft>
                <a:spcPts val="800"/>
              </a:spcAft>
              <a:buClrTx/>
              <a:buSzTx/>
              <a:buFontTx/>
              <a:buNone/>
              <a:tabLst/>
            </a:pPr>
            <a:endParaRPr kumimoji="0" lang="en-IN"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IN" altLang="en-US" sz="1200" b="0" i="0" u="none" strike="noStrike" cap="none" normalizeH="0" baseline="0" dirty="0">
                <a:ln>
                  <a:noFill/>
                </a:ln>
                <a:solidFill>
                  <a:schemeClr val="tx1"/>
                </a:solidFill>
                <a:effectLst/>
                <a:latin typeface="Arial" panose="020B0604020202020204" pitchFamily="34" charset="0"/>
              </a:rPr>
              <a:t> income by way of royalty, dividend, capital gains, interest or rental income.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9">
            <a:extLst>
              <a:ext uri="{FF2B5EF4-FFF2-40B4-BE49-F238E27FC236}">
                <a16:creationId xmlns:a16="http://schemas.microsoft.com/office/drawing/2014/main" id="{DE49AA8C-2532-65F2-3B1C-5B373D836123}"/>
              </a:ext>
            </a:extLst>
          </p:cNvPr>
          <p:cNvSpPr>
            <a:spLocks noChangeArrowheads="1"/>
          </p:cNvSpPr>
          <p:nvPr/>
        </p:nvSpPr>
        <p:spPr bwMode="auto">
          <a:xfrm>
            <a:off x="6418262" y="4843462"/>
            <a:ext cx="4648200" cy="125253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lang="en-US" sz="1200" b="1" u="sng" dirty="0">
                <a:effectLst/>
                <a:latin typeface="Arial" panose="020B0604020202020204" pitchFamily="34" charset="0"/>
                <a:ea typeface="Times New Roman" panose="02020603050405020304" pitchFamily="18" charset="0"/>
              </a:rPr>
              <a:t>Press Release dt. 24.01.2017 of CBDT</a:t>
            </a:r>
            <a:endParaRPr kumimoji="0" lang="en-IN"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ts val="800"/>
              </a:spcAft>
              <a:buClrTx/>
              <a:buSzTx/>
              <a:buFontTx/>
              <a:buNone/>
              <a:tabLst/>
            </a:pPr>
            <a:endParaRPr kumimoji="0" lang="en-IN"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ts val="800"/>
              </a:spcAft>
              <a:buClrTx/>
              <a:buSzTx/>
              <a:buFontTx/>
              <a:buNone/>
              <a:tabLst/>
            </a:pPr>
            <a:r>
              <a:rPr kumimoji="0" lang="en-IN" altLang="en-US" sz="1200" b="0" i="0" u="none" strike="noStrike" cap="none" normalizeH="0" baseline="0" dirty="0">
                <a:ln>
                  <a:noFill/>
                </a:ln>
                <a:solidFill>
                  <a:schemeClr val="tx1"/>
                </a:solidFill>
                <a:effectLst/>
                <a:latin typeface="Arial" panose="020B0604020202020204" pitchFamily="34" charset="0"/>
              </a:rPr>
              <a:t>POEM guidelines shall not apply to companies having turnover or gross receipts of Rs. Fifty crore or less in a financial year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9409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36</a:t>
            </a:fld>
            <a:endParaRPr lang="en-US" altLang="en-US" sz="1400" dirty="0"/>
          </a:p>
        </p:txBody>
      </p:sp>
      <p:sp>
        <p:nvSpPr>
          <p:cNvPr id="38916" name="Rectangle 2"/>
          <p:cNvSpPr>
            <a:spLocks noGrp="1" noChangeArrowheads="1"/>
          </p:cNvSpPr>
          <p:nvPr>
            <p:ph type="title"/>
          </p:nvPr>
        </p:nvSpPr>
        <p:spPr>
          <a:xfrm>
            <a:off x="242887" y="0"/>
            <a:ext cx="11063287" cy="1143000"/>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1320800"/>
            <a:ext cx="10580688" cy="5154428"/>
          </a:xfrm>
        </p:spPr>
        <p:txBody>
          <a:bodyPr/>
          <a:lstStyle/>
          <a:p>
            <a:pPr algn="just" eaLnBrk="1" hangingPunct="1">
              <a:lnSpc>
                <a:spcPct val="90000"/>
              </a:lnSpc>
            </a:pPr>
            <a:r>
              <a:rPr lang="en-US" altLang="en-US" sz="2400" b="1" dirty="0">
                <a:latin typeface="Calibri" pitchFamily="34" charset="0"/>
                <a:ea typeface="Calibri" pitchFamily="34" charset="0"/>
                <a:cs typeface="Calibri" pitchFamily="34" charset="0"/>
              </a:rPr>
              <a:t>Determination of PoEM in case of companies other than those engaged in active business outside India:</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In case of companies other than those engaged in active business outside India, the determination of PoEM would be a two stage process, namely:</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a) Identification or ascertaining of person (s) who actually make the key management and commercial decisions for conduct of the company’s business as a whole; and</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b) Determination of place where these decisions are in fact being made.</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The place where the key management and commercial decisions are taken would be more important than the place where such decisions are implemented.</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In this context, specific guiding principles are provided such as location of Board meetings, location of Head office, etc., which are as covered is subsequent slides</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8770483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37</a:t>
            </a:fld>
            <a:endParaRPr lang="en-US" altLang="en-US" sz="1400" dirty="0"/>
          </a:p>
        </p:txBody>
      </p:sp>
      <p:sp>
        <p:nvSpPr>
          <p:cNvPr id="38916" name="Rectangle 2"/>
          <p:cNvSpPr>
            <a:spLocks noGrp="1" noChangeArrowheads="1"/>
          </p:cNvSpPr>
          <p:nvPr>
            <p:ph type="title"/>
          </p:nvPr>
        </p:nvSpPr>
        <p:spPr>
          <a:xfrm>
            <a:off x="242887" y="0"/>
            <a:ext cx="11063287" cy="1143000"/>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1320800"/>
            <a:ext cx="10580688" cy="5154428"/>
          </a:xfrm>
        </p:spPr>
        <p:txBody>
          <a:bodyPr/>
          <a:lstStyle/>
          <a:p>
            <a:pPr algn="just" eaLnBrk="1" hangingPunct="1">
              <a:lnSpc>
                <a:spcPct val="90000"/>
              </a:lnSpc>
            </a:pPr>
            <a:r>
              <a:rPr lang="en-US" altLang="en-US" sz="24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Location of Board Meeting</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The location where a company’s Board meets regularly and makes decisions would be relevant provided that the Board:</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i. Retains and exercises its authority to govern the company; and</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ii. Does, in substance, make the key management and commercial decisions necessary for the conduct of the company’s business as a whole.</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Delegation by Board</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Where the Company’s Board delegates some/all of its authority to a committee (s) consisting of key members of senior management, PoEM would be the location where the members of the committee are based and where it develops and formulates the key strategies for mere formal approval by the full Board.</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6517240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38</a:t>
            </a:fld>
            <a:endParaRPr lang="en-US" altLang="en-US" sz="1400" dirty="0"/>
          </a:p>
        </p:txBody>
      </p:sp>
      <p:sp>
        <p:nvSpPr>
          <p:cNvPr id="38916" name="Rectangle 2"/>
          <p:cNvSpPr>
            <a:spLocks noGrp="1" noChangeArrowheads="1"/>
          </p:cNvSpPr>
          <p:nvPr>
            <p:ph type="title"/>
          </p:nvPr>
        </p:nvSpPr>
        <p:spPr>
          <a:xfrm>
            <a:off x="242887" y="0"/>
            <a:ext cx="11063287" cy="627321"/>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893135"/>
            <a:ext cx="10580688" cy="5582093"/>
          </a:xfrm>
        </p:spPr>
        <p:txBody>
          <a:bodyPr/>
          <a:lstStyle/>
          <a:p>
            <a:pPr algn="just" eaLnBrk="1" hangingPunct="1">
              <a:lnSpc>
                <a:spcPct val="90000"/>
              </a:lnSpc>
            </a:pPr>
            <a:r>
              <a:rPr lang="en-US" altLang="en-US" sz="24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Location of Head Office</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The location of a company’s head office will be a very important factor as it often represents the place where key decisions are made. The Guidelines provide for various points which are to be considered for determination of the location of Head office depending on whether the management is centralized or decentralized and cases where the members of the senior management participate in meetings via telephone or video conferencing.</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Meetings through Video Conference / technology</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The use of modern technology may not necessitate persons taking decisions to be physically present at a particular location. Therefore physical location of board meeting or executive committee meeting or meeting of senior management may not be where the key decisions are in substance being made. In such cases, the place where the directors or the persons taking the decisions or majority of them usually reside may also be a relevant factor.</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40382172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39</a:t>
            </a:fld>
            <a:endParaRPr lang="en-US" altLang="en-US" sz="1400" dirty="0"/>
          </a:p>
        </p:txBody>
      </p:sp>
      <p:sp>
        <p:nvSpPr>
          <p:cNvPr id="38916" name="Rectangle 2"/>
          <p:cNvSpPr>
            <a:spLocks noGrp="1" noChangeArrowheads="1"/>
          </p:cNvSpPr>
          <p:nvPr>
            <p:ph type="title"/>
          </p:nvPr>
        </p:nvSpPr>
        <p:spPr>
          <a:xfrm>
            <a:off x="242887" y="0"/>
            <a:ext cx="11063287" cy="627321"/>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893135"/>
            <a:ext cx="10580688" cy="5582093"/>
          </a:xfrm>
        </p:spPr>
        <p:txBody>
          <a:bodyPr/>
          <a:lstStyle/>
          <a:p>
            <a:pPr algn="just" eaLnBrk="1" hangingPunct="1">
              <a:lnSpc>
                <a:spcPct val="90000"/>
              </a:lnSpc>
            </a:pPr>
            <a:r>
              <a:rPr lang="en-US" altLang="en-US" sz="24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Circular resolution or round robin voting</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In case decisions are made through circular resolutions or round robin voting, the frequency with which it is used, the type of decisions made in that manner and where the parties involved in those decisions are located etc. needs to be considered. The location of the person who has the authority and who exercises the authority to take decisions would be more important in determination of PoEM.</a:t>
            </a:r>
          </a:p>
          <a:p>
            <a:pPr marL="0" indent="0" algn="just" eaLnBrk="1" hangingPunct="1">
              <a:lnSpc>
                <a:spcPct val="90000"/>
              </a:lnSpc>
              <a:buNone/>
            </a:pPr>
            <a:endParaRPr lang="en-US" altLang="en-US" sz="22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2200" i="1" dirty="0">
                <a:solidFill>
                  <a:schemeClr val="accent4"/>
                </a:solidFill>
                <a:latin typeface="Calibri" pitchFamily="34" charset="0"/>
                <a:ea typeface="Calibri" pitchFamily="34" charset="0"/>
                <a:cs typeface="Calibri" pitchFamily="34" charset="0"/>
              </a:rPr>
              <a:t>Shareholders activity</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Decisions taken by the shareholder, which are reserved for them under the company law, which typically affect the existence of the company itself or the rights of the shareholders as such (rather than the conduct of the company’s business from a management or commercial perspective) are not relevant for the determination of PoEM.</a:t>
            </a:r>
          </a:p>
          <a:p>
            <a:pPr marL="0" indent="0" algn="just" eaLnBrk="1" hangingPunct="1">
              <a:lnSpc>
                <a:spcPct val="90000"/>
              </a:lnSpc>
              <a:buNone/>
            </a:pPr>
            <a:r>
              <a:rPr lang="en-US" altLang="en-US" sz="2200" dirty="0">
                <a:solidFill>
                  <a:schemeClr val="accent4"/>
                </a:solidFill>
                <a:latin typeface="Calibri" pitchFamily="34" charset="0"/>
                <a:ea typeface="Calibri" pitchFamily="34" charset="0"/>
                <a:cs typeface="Calibri" pitchFamily="34" charset="0"/>
              </a:rPr>
              <a:t>• Whether the shareholder involvement is crossing the line into that of effective management is one of fact and has to be determined on case-to-case basis only.</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297517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46DE8D-D0A3-3491-FE84-FDCBB8167485}"/>
              </a:ext>
            </a:extLst>
          </p:cNvPr>
          <p:cNvSpPr>
            <a:spLocks noGrp="1"/>
          </p:cNvSpPr>
          <p:nvPr>
            <p:ph type="title"/>
          </p:nvPr>
        </p:nvSpPr>
        <p:spPr>
          <a:xfrm>
            <a:off x="1286935" y="16272"/>
            <a:ext cx="10390716" cy="687191"/>
          </a:xfrm>
        </p:spPr>
        <p:txBody>
          <a:bodyPr/>
          <a:lstStyle/>
          <a:p>
            <a:r>
              <a:rPr lang="en-IN" sz="3200" dirty="0"/>
              <a:t>                       Residential Status - Overview</a:t>
            </a:r>
          </a:p>
        </p:txBody>
      </p:sp>
      <p:sp>
        <p:nvSpPr>
          <p:cNvPr id="2" name="Content Placeholder 1"/>
          <p:cNvSpPr>
            <a:spLocks noGrp="1"/>
          </p:cNvSpPr>
          <p:nvPr>
            <p:ph idx="1"/>
          </p:nvPr>
        </p:nvSpPr>
        <p:spPr>
          <a:xfrm>
            <a:off x="619125" y="818160"/>
            <a:ext cx="11320992" cy="5506439"/>
          </a:xfrm>
        </p:spPr>
        <p:txBody>
          <a:bodyPr>
            <a:normAutofit/>
          </a:bodyPr>
          <a:lstStyle/>
          <a:p>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r>
              <a:rPr lang="en-US" sz="1800" dirty="0"/>
              <a:t>                                                                </a:t>
            </a:r>
            <a:r>
              <a:rPr lang="en-US" sz="1600" dirty="0"/>
              <a:t>         Basis                                                         </a:t>
            </a:r>
            <a:r>
              <a:rPr lang="en-US" sz="1600" dirty="0" err="1"/>
              <a:t>Basis</a:t>
            </a:r>
            <a:endParaRPr lang="en-US" sz="1600" dirty="0"/>
          </a:p>
          <a:p>
            <a:pPr marL="0" indent="0">
              <a:buNone/>
            </a:pPr>
            <a:r>
              <a:rPr lang="en-US" sz="1600" dirty="0"/>
              <a:t>                                                                   Control &amp; Management Test                     Place of Effective Management</a:t>
            </a:r>
          </a:p>
        </p:txBody>
      </p:sp>
      <p:sp>
        <p:nvSpPr>
          <p:cNvPr id="28" name="Date Placeholder 27"/>
          <p:cNvSpPr>
            <a:spLocks noGrp="1"/>
          </p:cNvSpPr>
          <p:nvPr>
            <p:ph type="dt" sz="half" idx="10"/>
          </p:nvPr>
        </p:nvSpPr>
        <p:spPr/>
        <p:txBody>
          <a:bodyPr/>
          <a:lstStyle/>
          <a:p>
            <a:r>
              <a:rPr lang="en-US" dirty="0"/>
              <a:t>06-08-2024</a:t>
            </a:r>
          </a:p>
        </p:txBody>
      </p:sp>
      <p:sp>
        <p:nvSpPr>
          <p:cNvPr id="26" name="Footer Placeholder 25"/>
          <p:cNvSpPr>
            <a:spLocks noGrp="1"/>
          </p:cNvSpPr>
          <p:nvPr>
            <p:ph type="ftr" sz="quarter" idx="11"/>
          </p:nvPr>
        </p:nvSpPr>
        <p:spPr>
          <a:xfrm>
            <a:off x="4056856" y="6324600"/>
            <a:ext cx="5080000" cy="457200"/>
          </a:xfrm>
        </p:spPr>
        <p:txBody>
          <a:bodyPr/>
          <a:lstStyle/>
          <a:p>
            <a:r>
              <a:rPr lang="en-US" dirty="0"/>
              <a:t>P. P. Shah &amp; Asso.</a:t>
            </a:r>
          </a:p>
        </p:txBody>
      </p:sp>
      <p:sp>
        <p:nvSpPr>
          <p:cNvPr id="24" name="Slide Number Placeholder 23"/>
          <p:cNvSpPr>
            <a:spLocks noGrp="1"/>
          </p:cNvSpPr>
          <p:nvPr>
            <p:ph type="sldNum" sz="quarter" idx="12"/>
          </p:nvPr>
        </p:nvSpPr>
        <p:spPr/>
        <p:txBody>
          <a:bodyPr/>
          <a:lstStyle/>
          <a:p>
            <a:fld id="{B6F15528-21DE-4FAA-801E-634DDDAF4B2B}" type="slidenum">
              <a:rPr lang="en-US" smtClean="0"/>
              <a:pPr/>
              <a:t>4</a:t>
            </a:fld>
            <a:endParaRPr lang="en-US" dirty="0"/>
          </a:p>
        </p:txBody>
      </p:sp>
      <p:sp>
        <p:nvSpPr>
          <p:cNvPr id="5" name="Rectangle 4"/>
          <p:cNvSpPr/>
          <p:nvPr/>
        </p:nvSpPr>
        <p:spPr>
          <a:xfrm>
            <a:off x="5026818" y="842169"/>
            <a:ext cx="18288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Person</a:t>
            </a:r>
          </a:p>
        </p:txBody>
      </p:sp>
      <p:sp>
        <p:nvSpPr>
          <p:cNvPr id="6" name="Rectangle 5"/>
          <p:cNvSpPr/>
          <p:nvPr/>
        </p:nvSpPr>
        <p:spPr>
          <a:xfrm>
            <a:off x="1236266" y="2108295"/>
            <a:ext cx="20574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Individual</a:t>
            </a:r>
          </a:p>
        </p:txBody>
      </p:sp>
      <p:sp>
        <p:nvSpPr>
          <p:cNvPr id="7" name="Rectangle 6"/>
          <p:cNvSpPr/>
          <p:nvPr/>
        </p:nvSpPr>
        <p:spPr>
          <a:xfrm>
            <a:off x="4852990" y="2085081"/>
            <a:ext cx="2116928"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Others</a:t>
            </a:r>
          </a:p>
          <a:p>
            <a:pPr algn="ctr"/>
            <a:r>
              <a:rPr lang="en-US" dirty="0"/>
              <a:t>(Firm / AOP / HUF)</a:t>
            </a:r>
          </a:p>
        </p:txBody>
      </p:sp>
      <p:sp>
        <p:nvSpPr>
          <p:cNvPr id="8" name="Rectangle 7"/>
          <p:cNvSpPr/>
          <p:nvPr/>
        </p:nvSpPr>
        <p:spPr>
          <a:xfrm>
            <a:off x="691355" y="3455393"/>
            <a:ext cx="15240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Resident in India</a:t>
            </a:r>
          </a:p>
        </p:txBody>
      </p:sp>
      <p:sp>
        <p:nvSpPr>
          <p:cNvPr id="9" name="Rectangle 8"/>
          <p:cNvSpPr/>
          <p:nvPr/>
        </p:nvSpPr>
        <p:spPr>
          <a:xfrm>
            <a:off x="2756097" y="3458569"/>
            <a:ext cx="1368229"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Non Resident</a:t>
            </a:r>
          </a:p>
        </p:txBody>
      </p:sp>
      <p:sp>
        <p:nvSpPr>
          <p:cNvPr id="10" name="Rectangle 9"/>
          <p:cNvSpPr/>
          <p:nvPr/>
        </p:nvSpPr>
        <p:spPr>
          <a:xfrm>
            <a:off x="323056" y="5203426"/>
            <a:ext cx="16002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Ordinarily Resident in India</a:t>
            </a:r>
          </a:p>
        </p:txBody>
      </p:sp>
      <p:sp>
        <p:nvSpPr>
          <p:cNvPr id="11" name="Rectangle 10"/>
          <p:cNvSpPr/>
          <p:nvPr/>
        </p:nvSpPr>
        <p:spPr>
          <a:xfrm>
            <a:off x="2176459" y="5183184"/>
            <a:ext cx="1875633"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Not-Ordinarily Resident in India</a:t>
            </a:r>
          </a:p>
        </p:txBody>
      </p:sp>
      <p:sp>
        <p:nvSpPr>
          <p:cNvPr id="12" name="Rectangle 11"/>
          <p:cNvSpPr/>
          <p:nvPr/>
        </p:nvSpPr>
        <p:spPr>
          <a:xfrm>
            <a:off x="4484688" y="3450932"/>
            <a:ext cx="15240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Resident in India</a:t>
            </a:r>
          </a:p>
        </p:txBody>
      </p:sp>
      <p:sp>
        <p:nvSpPr>
          <p:cNvPr id="13" name="Rectangle 12"/>
          <p:cNvSpPr/>
          <p:nvPr/>
        </p:nvSpPr>
        <p:spPr>
          <a:xfrm>
            <a:off x="6482293" y="3456091"/>
            <a:ext cx="1447800" cy="904082"/>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Non Resident</a:t>
            </a:r>
          </a:p>
        </p:txBody>
      </p:sp>
      <p:cxnSp>
        <p:nvCxnSpPr>
          <p:cNvPr id="15" name="Straight Arrow Connector 14"/>
          <p:cNvCxnSpPr>
            <a:cxnSpLocks/>
            <a:stCxn id="5" idx="2"/>
            <a:endCxn id="6" idx="0"/>
          </p:cNvCxnSpPr>
          <p:nvPr/>
        </p:nvCxnSpPr>
        <p:spPr>
          <a:xfrm flipH="1">
            <a:off x="2264966" y="1756569"/>
            <a:ext cx="3676252" cy="3517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cxnSpLocks/>
            <a:stCxn id="5" idx="2"/>
          </p:cNvCxnSpPr>
          <p:nvPr/>
        </p:nvCxnSpPr>
        <p:spPr>
          <a:xfrm>
            <a:off x="5941218" y="1756569"/>
            <a:ext cx="14288" cy="3272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cxnSpLocks/>
            <a:endCxn id="8" idx="0"/>
          </p:cNvCxnSpPr>
          <p:nvPr/>
        </p:nvCxnSpPr>
        <p:spPr>
          <a:xfrm flipH="1">
            <a:off x="1453355" y="3035998"/>
            <a:ext cx="783430" cy="4193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cxnSpLocks/>
          </p:cNvCxnSpPr>
          <p:nvPr/>
        </p:nvCxnSpPr>
        <p:spPr>
          <a:xfrm rot="16200000" flipH="1">
            <a:off x="2595558" y="2712149"/>
            <a:ext cx="381000" cy="1028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a:stCxn id="7" idx="2"/>
            <a:endCxn id="12" idx="0"/>
          </p:cNvCxnSpPr>
          <p:nvPr/>
        </p:nvCxnSpPr>
        <p:spPr>
          <a:xfrm flipH="1">
            <a:off x="5246688" y="2999481"/>
            <a:ext cx="664766" cy="4514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p:cNvCxnSpPr>
          <p:nvPr/>
        </p:nvCxnSpPr>
        <p:spPr>
          <a:xfrm>
            <a:off x="5947568" y="3027856"/>
            <a:ext cx="1022350" cy="3891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cxnSpLocks/>
          </p:cNvCxnSpPr>
          <p:nvPr/>
        </p:nvCxnSpPr>
        <p:spPr>
          <a:xfrm rot="5400000">
            <a:off x="1301749" y="456346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cxnSpLocks/>
          </p:cNvCxnSpPr>
          <p:nvPr/>
        </p:nvCxnSpPr>
        <p:spPr>
          <a:xfrm>
            <a:off x="1117599" y="4716660"/>
            <a:ext cx="22383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939004" y="4918072"/>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a:off x="3166265" y="4901902"/>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06112EB-68CA-AF5E-1242-081A08948B57}"/>
              </a:ext>
            </a:extLst>
          </p:cNvPr>
          <p:cNvCxnSpPr>
            <a:cxnSpLocks/>
          </p:cNvCxnSpPr>
          <p:nvPr/>
        </p:nvCxnSpPr>
        <p:spPr>
          <a:xfrm flipV="1">
            <a:off x="5217855" y="5143846"/>
            <a:ext cx="1958176" cy="16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500B745-EBC9-EAC5-DF75-BE6748929762}"/>
              </a:ext>
            </a:extLst>
          </p:cNvPr>
          <p:cNvCxnSpPr>
            <a:cxnSpLocks/>
            <a:endCxn id="12" idx="2"/>
          </p:cNvCxnSpPr>
          <p:nvPr/>
        </p:nvCxnSpPr>
        <p:spPr>
          <a:xfrm flipV="1">
            <a:off x="5246688" y="4365332"/>
            <a:ext cx="0" cy="817852"/>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25EFC51-277E-C7B3-944E-8266C401CEE6}"/>
              </a:ext>
            </a:extLst>
          </p:cNvPr>
          <p:cNvCxnSpPr>
            <a:cxnSpLocks/>
          </p:cNvCxnSpPr>
          <p:nvPr/>
        </p:nvCxnSpPr>
        <p:spPr>
          <a:xfrm flipV="1">
            <a:off x="7176031" y="4365332"/>
            <a:ext cx="0" cy="794684"/>
          </a:xfrm>
          <a:prstGeom prst="line">
            <a:avLst/>
          </a:prstGeom>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CA4662DB-996E-CC17-1DB8-B94567E01B94}"/>
              </a:ext>
            </a:extLst>
          </p:cNvPr>
          <p:cNvSpPr/>
          <p:nvPr/>
        </p:nvSpPr>
        <p:spPr>
          <a:xfrm>
            <a:off x="9024381" y="2121598"/>
            <a:ext cx="2116928"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Company</a:t>
            </a:r>
          </a:p>
        </p:txBody>
      </p:sp>
      <p:cxnSp>
        <p:nvCxnSpPr>
          <p:cNvPr id="46" name="Straight Arrow Connector 45">
            <a:extLst>
              <a:ext uri="{FF2B5EF4-FFF2-40B4-BE49-F238E27FC236}">
                <a16:creationId xmlns:a16="http://schemas.microsoft.com/office/drawing/2014/main" id="{5EF1213A-0366-6F61-ECA9-03BC4E881C1C}"/>
              </a:ext>
            </a:extLst>
          </p:cNvPr>
          <p:cNvCxnSpPr>
            <a:cxnSpLocks/>
            <a:stCxn id="5" idx="2"/>
            <a:endCxn id="45" idx="0"/>
          </p:cNvCxnSpPr>
          <p:nvPr/>
        </p:nvCxnSpPr>
        <p:spPr>
          <a:xfrm>
            <a:off x="5941218" y="1756569"/>
            <a:ext cx="4141627" cy="3650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DE53824C-D869-485F-EA2D-78984B8EBDC2}"/>
              </a:ext>
            </a:extLst>
          </p:cNvPr>
          <p:cNvSpPr/>
          <p:nvPr/>
        </p:nvSpPr>
        <p:spPr>
          <a:xfrm>
            <a:off x="8363746" y="3468389"/>
            <a:ext cx="1524000" cy="914400"/>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Resident in India</a:t>
            </a:r>
          </a:p>
        </p:txBody>
      </p:sp>
      <p:sp>
        <p:nvSpPr>
          <p:cNvPr id="51" name="Rectangle 50">
            <a:extLst>
              <a:ext uri="{FF2B5EF4-FFF2-40B4-BE49-F238E27FC236}">
                <a16:creationId xmlns:a16="http://schemas.microsoft.com/office/drawing/2014/main" id="{781944E6-43A7-669C-AFB2-FB931B2B8819}"/>
              </a:ext>
            </a:extLst>
          </p:cNvPr>
          <p:cNvSpPr/>
          <p:nvPr/>
        </p:nvSpPr>
        <p:spPr>
          <a:xfrm>
            <a:off x="10417409" y="3446070"/>
            <a:ext cx="1447800" cy="904082"/>
          </a:xfrm>
          <a:prstGeom prst="rect">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Non Resident</a:t>
            </a:r>
          </a:p>
        </p:txBody>
      </p:sp>
      <p:cxnSp>
        <p:nvCxnSpPr>
          <p:cNvPr id="52" name="Straight Arrow Connector 51">
            <a:extLst>
              <a:ext uri="{FF2B5EF4-FFF2-40B4-BE49-F238E27FC236}">
                <a16:creationId xmlns:a16="http://schemas.microsoft.com/office/drawing/2014/main" id="{C4E027A7-8978-110A-FAB7-2346A9BCBB85}"/>
              </a:ext>
            </a:extLst>
          </p:cNvPr>
          <p:cNvCxnSpPr>
            <a:cxnSpLocks/>
            <a:endCxn id="50" idx="0"/>
          </p:cNvCxnSpPr>
          <p:nvPr/>
        </p:nvCxnSpPr>
        <p:spPr>
          <a:xfrm flipH="1">
            <a:off x="9125746" y="3026962"/>
            <a:ext cx="957099" cy="4414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F5CBF9B3-7C5D-D66A-5E73-382970D0B826}"/>
              </a:ext>
            </a:extLst>
          </p:cNvPr>
          <p:cNvCxnSpPr>
            <a:cxnSpLocks/>
          </p:cNvCxnSpPr>
          <p:nvPr/>
        </p:nvCxnSpPr>
        <p:spPr>
          <a:xfrm>
            <a:off x="10027842" y="3035998"/>
            <a:ext cx="1022350" cy="3891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0397933-5D29-0340-0608-D1E0AA8286CD}"/>
              </a:ext>
            </a:extLst>
          </p:cNvPr>
          <p:cNvCxnSpPr>
            <a:cxnSpLocks/>
          </p:cNvCxnSpPr>
          <p:nvPr/>
        </p:nvCxnSpPr>
        <p:spPr>
          <a:xfrm flipV="1">
            <a:off x="9125746" y="4385574"/>
            <a:ext cx="0" cy="81785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6F49BC1-08D2-6A6B-D1D0-442041A27E57}"/>
              </a:ext>
            </a:extLst>
          </p:cNvPr>
          <p:cNvCxnSpPr>
            <a:cxnSpLocks/>
          </p:cNvCxnSpPr>
          <p:nvPr/>
        </p:nvCxnSpPr>
        <p:spPr>
          <a:xfrm flipV="1">
            <a:off x="11141309" y="4357247"/>
            <a:ext cx="0" cy="794684"/>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9F23F6C-C280-FAC7-1406-D36878E5D0D3}"/>
              </a:ext>
            </a:extLst>
          </p:cNvPr>
          <p:cNvCxnSpPr>
            <a:cxnSpLocks/>
          </p:cNvCxnSpPr>
          <p:nvPr/>
        </p:nvCxnSpPr>
        <p:spPr>
          <a:xfrm>
            <a:off x="9136856" y="5183184"/>
            <a:ext cx="2004453"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40</a:t>
            </a:fld>
            <a:endParaRPr lang="en-US" altLang="en-US" sz="1400" dirty="0"/>
          </a:p>
        </p:txBody>
      </p:sp>
      <p:sp>
        <p:nvSpPr>
          <p:cNvPr id="38916" name="Rectangle 2"/>
          <p:cNvSpPr>
            <a:spLocks noGrp="1" noChangeArrowheads="1"/>
          </p:cNvSpPr>
          <p:nvPr>
            <p:ph type="title"/>
          </p:nvPr>
        </p:nvSpPr>
        <p:spPr>
          <a:xfrm>
            <a:off x="242887" y="0"/>
            <a:ext cx="11063287" cy="627321"/>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893135"/>
            <a:ext cx="10580688" cy="5582093"/>
          </a:xfrm>
        </p:spPr>
        <p:txBody>
          <a:bodyPr/>
          <a:lstStyle/>
          <a:p>
            <a:pPr algn="just" eaLnBrk="1" hangingPunct="1">
              <a:lnSpc>
                <a:spcPct val="90000"/>
              </a:lnSpc>
            </a:pPr>
            <a:r>
              <a:rPr lang="en-US" altLang="en-US" sz="19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r>
              <a:rPr lang="en-US" altLang="en-US" sz="1900" i="1" dirty="0">
                <a:solidFill>
                  <a:schemeClr val="accent4"/>
                </a:solidFill>
                <a:latin typeface="Calibri" pitchFamily="34" charset="0"/>
                <a:ea typeface="Calibri" pitchFamily="34" charset="0"/>
                <a:cs typeface="Calibri" pitchFamily="34" charset="0"/>
              </a:rPr>
              <a:t>Secondary factors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If the above factors do not lead to clear identification of PoEM, secondary factors such as place where main and substantial activity of the company is carried out or place where the accounting records of the company are kept can be considered.</a:t>
            </a:r>
          </a:p>
          <a:p>
            <a:pPr marL="0" indent="0" algn="just" eaLnBrk="1" hangingPunct="1">
              <a:lnSpc>
                <a:spcPct val="90000"/>
              </a:lnSpc>
              <a:buNone/>
            </a:pPr>
            <a:r>
              <a:rPr lang="en-US" altLang="en-US" sz="1900" i="1" dirty="0">
                <a:solidFill>
                  <a:schemeClr val="accent4"/>
                </a:solidFill>
                <a:latin typeface="Calibri" pitchFamily="34" charset="0"/>
                <a:ea typeface="Calibri" pitchFamily="34" charset="0"/>
                <a:cs typeface="Calibri" pitchFamily="34" charset="0"/>
              </a:rPr>
              <a:t>Non-relevant factors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Day to day routine operational decisions in relation to oversight of the day-to-day business operations and activities of a company undertaken by junior and middle management shall not be relevant for the purpose of determination of PoEM.</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The Guidelines emphasize that the determination of PoEM is based on all the relevant facts rather than on isolated facts. The following examples illustrate where PoEM is not established based on isolated facts-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fact that a foreign company is completely owned by an Indian Company</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fact that there exist a Permanent Establishment of a foreign company in India</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cases where one / some of the directors of a foreign company reside in India</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fact of local management situated in India in respect of activities carried out by a foreign company in India</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existence of support function in India that are preparatory and auxiliary</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623868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41</a:t>
            </a:fld>
            <a:endParaRPr lang="en-US" altLang="en-US" sz="1400" dirty="0"/>
          </a:p>
        </p:txBody>
      </p:sp>
      <p:sp>
        <p:nvSpPr>
          <p:cNvPr id="38916" name="Rectangle 2"/>
          <p:cNvSpPr>
            <a:spLocks noGrp="1" noChangeArrowheads="1"/>
          </p:cNvSpPr>
          <p:nvPr>
            <p:ph type="title"/>
          </p:nvPr>
        </p:nvSpPr>
        <p:spPr>
          <a:xfrm>
            <a:off x="242887" y="0"/>
            <a:ext cx="11063287" cy="627321"/>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893135"/>
            <a:ext cx="10580688" cy="5582093"/>
          </a:xfrm>
        </p:spPr>
        <p:txBody>
          <a:bodyPr/>
          <a:lstStyle/>
          <a:p>
            <a:pPr algn="just" eaLnBrk="1" hangingPunct="1">
              <a:lnSpc>
                <a:spcPct val="90000"/>
              </a:lnSpc>
            </a:pPr>
            <a:r>
              <a:rPr lang="en-US" altLang="en-US" sz="19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r>
              <a:rPr lang="en-US" altLang="en-US" sz="1900" i="1" dirty="0">
                <a:solidFill>
                  <a:schemeClr val="accent4"/>
                </a:solidFill>
                <a:latin typeface="Calibri" pitchFamily="34" charset="0"/>
                <a:ea typeface="Calibri" pitchFamily="34" charset="0"/>
                <a:cs typeface="Calibri" pitchFamily="34" charset="0"/>
              </a:rPr>
              <a:t>Additional clarifications provided</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place where management decisions are taken would be more important than the place where such decisions are implemented.</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principles for determining PoEM are only for guidance purposes and no principle is decisive in itself.</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The activities performed over a period of time, during the previous year, needs to be considered. A ‘snapshot’ approach is not to be adopted.</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 In cases where PoEM is determined to be in India and also outside India, then the PoEM shall be presumed to be in India if it has been mainly / predominantly in India.</a:t>
            </a:r>
          </a:p>
          <a:p>
            <a:pPr marL="0" indent="0" algn="just" eaLnBrk="1" hangingPunct="1">
              <a:lnSpc>
                <a:spcPct val="90000"/>
              </a:lnSpc>
              <a:buNone/>
            </a:pPr>
            <a:endParaRPr lang="en-US" altLang="en-US" sz="1900" dirty="0">
              <a:solidFill>
                <a:schemeClr val="accent4"/>
              </a:solidFill>
              <a:latin typeface="Calibri" pitchFamily="34" charset="0"/>
              <a:ea typeface="Calibri" pitchFamily="34" charset="0"/>
              <a:cs typeface="Calibri" pitchFamily="34" charset="0"/>
            </a:endParaRPr>
          </a:p>
          <a:p>
            <a:pPr marL="0" indent="0" algn="just" eaLnBrk="1" hangingPunct="1">
              <a:lnSpc>
                <a:spcPct val="90000"/>
              </a:lnSpc>
              <a:buNone/>
            </a:pPr>
            <a:r>
              <a:rPr lang="en-US" altLang="en-US" sz="1900" i="1" dirty="0">
                <a:solidFill>
                  <a:schemeClr val="accent4"/>
                </a:solidFill>
                <a:latin typeface="Calibri" pitchFamily="34" charset="0"/>
                <a:ea typeface="Calibri" pitchFamily="34" charset="0"/>
                <a:cs typeface="Calibri" pitchFamily="34" charset="0"/>
              </a:rPr>
              <a:t>Administrative safeguards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Administrative safeguards have been incorporated in the Guidelines by mandating that the Assessing Officer (‘AO’) before initiating inquiry for PoEM in the case of a taxpayer, shall seek approval from Principal Commissioner / Commissioner. The AO shall also obtain approval from Collegium of Principal Commissioners of Income-tax before holding that PoEM of a non-resident Company is in India. The collegium so constituted shall provide an opportunity of being heard to the company before issuing any directions in the matter.</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7890322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42</a:t>
            </a:fld>
            <a:endParaRPr lang="en-US" altLang="en-US" sz="1400" dirty="0"/>
          </a:p>
        </p:txBody>
      </p:sp>
      <p:sp>
        <p:nvSpPr>
          <p:cNvPr id="38916" name="Rectangle 2"/>
          <p:cNvSpPr>
            <a:spLocks noGrp="1" noChangeArrowheads="1"/>
          </p:cNvSpPr>
          <p:nvPr>
            <p:ph type="title"/>
          </p:nvPr>
        </p:nvSpPr>
        <p:spPr>
          <a:xfrm>
            <a:off x="242887" y="0"/>
            <a:ext cx="11063287" cy="627321"/>
          </a:xfrm>
        </p:spPr>
        <p:txBody>
          <a:bodyPr/>
          <a:lstStyle/>
          <a:p>
            <a:pPr eaLnBrk="1" hangingPunct="1"/>
            <a:r>
              <a:rPr lang="en-US" altLang="en-US" sz="3200" dirty="0"/>
              <a:t>Residential Test for Company in case of PoeM (cont’d)</a:t>
            </a:r>
          </a:p>
        </p:txBody>
      </p:sp>
      <p:sp>
        <p:nvSpPr>
          <p:cNvPr id="38917" name="Rectangle 3"/>
          <p:cNvSpPr>
            <a:spLocks noGrp="1" noChangeArrowheads="1"/>
          </p:cNvSpPr>
          <p:nvPr>
            <p:ph type="body" idx="1"/>
          </p:nvPr>
        </p:nvSpPr>
        <p:spPr>
          <a:xfrm>
            <a:off x="655637" y="893135"/>
            <a:ext cx="10580688" cy="5582093"/>
          </a:xfrm>
        </p:spPr>
        <p:txBody>
          <a:bodyPr/>
          <a:lstStyle/>
          <a:p>
            <a:pPr algn="just" eaLnBrk="1" hangingPunct="1">
              <a:lnSpc>
                <a:spcPct val="90000"/>
              </a:lnSpc>
            </a:pPr>
            <a:r>
              <a:rPr lang="en-US" altLang="en-US" sz="1900" b="1" dirty="0">
                <a:latin typeface="Calibri" pitchFamily="34" charset="0"/>
                <a:ea typeface="Calibri" pitchFamily="34" charset="0"/>
                <a:cs typeface="Calibri" pitchFamily="34" charset="0"/>
              </a:rPr>
              <a:t>Determination of PoEM in case of companies other than those engaged in active business outside India (cont’d):</a:t>
            </a:r>
          </a:p>
          <a:p>
            <a:pPr marL="0" indent="0" algn="just" eaLnBrk="1" hangingPunct="1">
              <a:lnSpc>
                <a:spcPct val="90000"/>
              </a:lnSpc>
              <a:buNone/>
            </a:pPr>
            <a:r>
              <a:rPr lang="en-US" altLang="en-US" sz="1900" b="1" i="1" dirty="0">
                <a:solidFill>
                  <a:schemeClr val="accent4"/>
                </a:solidFill>
                <a:latin typeface="Calibri" pitchFamily="34" charset="0"/>
                <a:ea typeface="Calibri" pitchFamily="34" charset="0"/>
                <a:cs typeface="Calibri" pitchFamily="34" charset="0"/>
              </a:rPr>
              <a:t>Illustrations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The Guidelines also includes illustrations on interpretation and determination of PoEM. Specifically, the illustration clarifies that,</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i. Only transactions where both purchase and sale is from/to associated enterprise needs to be considered in computing passive income;</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ii. All conditions viz. income, value of assets and number of employee in India and payroll expenses needs to be seen on a collective basis.</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iii. For a company engaged in active business outside India, even in a case wherein all the directors are Indian residents, the PoEM shall be presumed to be outside India if the majority of the board meetings have been held outside India.</a:t>
            </a:r>
          </a:p>
          <a:p>
            <a:pPr marL="0" indent="0" algn="just" eaLnBrk="1" hangingPunct="1">
              <a:lnSpc>
                <a:spcPct val="90000"/>
              </a:lnSpc>
              <a:buNone/>
            </a:pPr>
            <a:r>
              <a:rPr lang="en-US" altLang="en-US" sz="1900" dirty="0">
                <a:solidFill>
                  <a:schemeClr val="accent4"/>
                </a:solidFill>
                <a:latin typeface="Calibri" pitchFamily="34" charset="0"/>
                <a:ea typeface="Calibri" pitchFamily="34" charset="0"/>
                <a:cs typeface="Calibri" pitchFamily="34" charset="0"/>
              </a:rPr>
              <a:t>iv. In case shareholders involvement results in effective management of the Company, then the same needs to be considered in determination of PoEM.</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5575009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BDFFC1D0-135A-4895-92F0-121982E11D39}" type="slidenum">
              <a:rPr lang="en-US" altLang="en-US" sz="1400"/>
              <a:pPr/>
              <a:t>43</a:t>
            </a:fld>
            <a:endParaRPr lang="en-US" altLang="en-US" sz="1400" dirty="0"/>
          </a:p>
        </p:txBody>
      </p:sp>
      <p:sp>
        <p:nvSpPr>
          <p:cNvPr id="38916" name="Rectangle 2"/>
          <p:cNvSpPr>
            <a:spLocks noGrp="1" noChangeArrowheads="1"/>
          </p:cNvSpPr>
          <p:nvPr>
            <p:ph type="title"/>
          </p:nvPr>
        </p:nvSpPr>
        <p:spPr>
          <a:xfrm>
            <a:off x="242887" y="0"/>
            <a:ext cx="11063287" cy="1143000"/>
          </a:xfrm>
        </p:spPr>
        <p:txBody>
          <a:bodyPr/>
          <a:lstStyle/>
          <a:p>
            <a:pPr eaLnBrk="1" hangingPunct="1"/>
            <a:r>
              <a:rPr lang="en-US" altLang="en-US" sz="3900" dirty="0"/>
              <a:t>Income deemed to accrue or arise – Section 9</a:t>
            </a:r>
          </a:p>
        </p:txBody>
      </p:sp>
      <p:sp>
        <p:nvSpPr>
          <p:cNvPr id="38917" name="Rectangle 3"/>
          <p:cNvSpPr>
            <a:spLocks noGrp="1" noChangeArrowheads="1"/>
          </p:cNvSpPr>
          <p:nvPr>
            <p:ph type="body" idx="1"/>
          </p:nvPr>
        </p:nvSpPr>
        <p:spPr>
          <a:xfrm>
            <a:off x="655637" y="1320800"/>
            <a:ext cx="10580688" cy="4383087"/>
          </a:xfrm>
        </p:spPr>
        <p:txBody>
          <a:bodyPr/>
          <a:lstStyle/>
          <a:p>
            <a:pPr algn="just" eaLnBrk="1" hangingPunct="1">
              <a:lnSpc>
                <a:spcPct val="90000"/>
              </a:lnSpc>
            </a:pPr>
            <a:r>
              <a:rPr lang="en-US" altLang="en-US" sz="2400" dirty="0">
                <a:latin typeface="Calibri" pitchFamily="34" charset="0"/>
                <a:ea typeface="Calibri" pitchFamily="34" charset="0"/>
                <a:cs typeface="Calibri" pitchFamily="34" charset="0"/>
              </a:rPr>
              <a:t>Sec. 9 of the ITA provides for list of income which is deemed to accrue or arise in India</a:t>
            </a:r>
          </a:p>
          <a:p>
            <a:pPr lvl="1" algn="just" eaLnBrk="1" hangingPunct="1">
              <a:lnSpc>
                <a:spcPct val="90000"/>
              </a:lnSpc>
            </a:pPr>
            <a:r>
              <a:rPr lang="en-US" altLang="en-US" sz="2200" dirty="0">
                <a:latin typeface="Calibri" pitchFamily="34" charset="0"/>
                <a:ea typeface="Calibri" pitchFamily="34" charset="0"/>
                <a:cs typeface="Calibri" pitchFamily="34" charset="0"/>
              </a:rPr>
              <a:t>Income accrues directly or indirectly from any business connection in India or from or through- any property/source of income or transfer of asset [Sec (9)(1)(i)] r.w. Exp 1,2,2A,3,3A,4,5,6 and 7.</a:t>
            </a:r>
          </a:p>
          <a:p>
            <a:pPr lvl="1" algn="just" eaLnBrk="1" hangingPunct="1">
              <a:lnSpc>
                <a:spcPct val="90000"/>
              </a:lnSpc>
            </a:pPr>
            <a:r>
              <a:rPr lang="en-US" altLang="en-US" sz="2200" dirty="0">
                <a:latin typeface="Calibri" pitchFamily="34" charset="0"/>
                <a:ea typeface="Calibri" pitchFamily="34" charset="0"/>
                <a:cs typeface="Calibri" pitchFamily="34" charset="0"/>
              </a:rPr>
              <a:t>Income from Salaries earned in India [Sec (9)(1)(ii) ]&amp; salary paid by Govt for services rendered out side India 9(1)(iii)]</a:t>
            </a:r>
          </a:p>
          <a:p>
            <a:pPr lvl="1" algn="just" eaLnBrk="1" hangingPunct="1">
              <a:lnSpc>
                <a:spcPct val="90000"/>
              </a:lnSpc>
            </a:pPr>
            <a:r>
              <a:rPr lang="en-US" altLang="en-US" sz="2200" dirty="0">
                <a:latin typeface="Calibri" pitchFamily="34" charset="0"/>
                <a:ea typeface="Calibri" pitchFamily="34" charset="0"/>
                <a:cs typeface="Calibri" pitchFamily="34" charset="0"/>
              </a:rPr>
              <a:t>Dividend paid by Indian Co. [Sec (9)(1)(iv)]</a:t>
            </a:r>
          </a:p>
          <a:p>
            <a:pPr lvl="1" algn="just" eaLnBrk="1" hangingPunct="1">
              <a:lnSpc>
                <a:spcPct val="90000"/>
              </a:lnSpc>
            </a:pPr>
            <a:r>
              <a:rPr lang="en-US" altLang="en-US" sz="2200" dirty="0">
                <a:latin typeface="Calibri" pitchFamily="34" charset="0"/>
                <a:ea typeface="Calibri" pitchFamily="34" charset="0"/>
                <a:cs typeface="Calibri" pitchFamily="34" charset="0"/>
              </a:rPr>
              <a:t>Income in the nature of interest, royalties &amp; fees for technical services [Sec (9)(1)(v), (vi) &amp; (vii)] r.w. Exp 1,2,3,4,5 and 6, Exp 1 and 2 respectively to Sec 9(1)(vi) and 9(1)(vii)</a:t>
            </a:r>
          </a:p>
          <a:p>
            <a:pPr lvl="1" algn="just" eaLnBrk="1" hangingPunct="1">
              <a:lnSpc>
                <a:spcPct val="90000"/>
              </a:lnSpc>
            </a:pPr>
            <a:r>
              <a:rPr lang="en-US" altLang="en-US" sz="2200" dirty="0">
                <a:latin typeface="Calibri" pitchFamily="34" charset="0"/>
                <a:ea typeface="Calibri" pitchFamily="34" charset="0"/>
                <a:cs typeface="Calibri" pitchFamily="34" charset="0"/>
              </a:rPr>
              <a:t>S. 9(1)(viii) : Payment by Resident </a:t>
            </a:r>
            <a:r>
              <a:rPr lang="en-US" altLang="en-US" sz="2200" b="1" dirty="0">
                <a:latin typeface="Calibri" pitchFamily="34" charset="0"/>
                <a:ea typeface="Calibri" pitchFamily="34" charset="0"/>
                <a:cs typeface="Calibri" pitchFamily="34" charset="0"/>
              </a:rPr>
              <a:t>being a donor </a:t>
            </a:r>
            <a:r>
              <a:rPr lang="en-US" altLang="en-US" sz="2200" dirty="0">
                <a:latin typeface="Calibri" pitchFamily="34" charset="0"/>
                <a:ea typeface="Calibri" pitchFamily="34" charset="0"/>
                <a:cs typeface="Calibri" pitchFamily="34" charset="0"/>
              </a:rPr>
              <a:t>to a Non Resident</a:t>
            </a:r>
            <a:endParaRPr lang="en-US" altLang="en-US" sz="2200" dirty="0">
              <a:solidFill>
                <a:srgbClr val="FF0000"/>
              </a:solidFill>
              <a:latin typeface="Calibri" pitchFamily="34" charset="0"/>
              <a:ea typeface="Calibri" pitchFamily="34" charset="0"/>
              <a:cs typeface="Calibri" pitchFamily="34" charset="0"/>
            </a:endParaRP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7772636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1"/>
          <p:cNvSpPr>
            <a:spLocks noGrp="1" noChangeArrowheads="1"/>
          </p:cNvSpPr>
          <p:nvPr>
            <p:ph type="title"/>
          </p:nvPr>
        </p:nvSpPr>
        <p:spPr>
          <a:xfrm>
            <a:off x="393699" y="228600"/>
            <a:ext cx="9864725" cy="1143000"/>
          </a:xfrm>
        </p:spPr>
        <p:txBody>
          <a:bodyPr/>
          <a:lstStyle/>
          <a:p>
            <a:r>
              <a:rPr lang="en-US" altLang="en-US" sz="3600" dirty="0"/>
              <a:t>Section 9(1)(i) – Business Connection</a:t>
            </a:r>
            <a:br>
              <a:rPr lang="en-US" altLang="en-US" sz="3600" dirty="0"/>
            </a:br>
            <a:endParaRPr lang="en-US" altLang="en-US" sz="3600" dirty="0"/>
          </a:p>
        </p:txBody>
      </p:sp>
      <p:sp>
        <p:nvSpPr>
          <p:cNvPr id="3" name="Content Placeholder 2"/>
          <p:cNvSpPr>
            <a:spLocks noGrp="1"/>
          </p:cNvSpPr>
          <p:nvPr>
            <p:ph idx="1"/>
          </p:nvPr>
        </p:nvSpPr>
        <p:spPr>
          <a:xfrm>
            <a:off x="533400" y="1484671"/>
            <a:ext cx="9996488" cy="4114800"/>
          </a:xfrm>
        </p:spPr>
        <p:txBody>
          <a:bodyPr/>
          <a:lstStyle/>
          <a:p>
            <a:pPr marL="214313" indent="-214313">
              <a:buClr>
                <a:schemeClr val="tx2"/>
              </a:buClr>
              <a:buFont typeface="Wingdings" panose="05000000000000000000" pitchFamily="2" charset="2"/>
              <a:buChar char="§"/>
            </a:pPr>
            <a:r>
              <a:rPr lang="en-US" sz="2000" dirty="0"/>
              <a:t>Explanation 1—For the purposes of this clause—</a:t>
            </a:r>
          </a:p>
          <a:p>
            <a:pPr>
              <a:buClr>
                <a:schemeClr val="tx2"/>
              </a:buClr>
            </a:pPr>
            <a:endParaRPr lang="en-US" sz="2000" dirty="0"/>
          </a:p>
          <a:p>
            <a:pPr>
              <a:buClr>
                <a:schemeClr val="tx2"/>
              </a:buClr>
            </a:pPr>
            <a:r>
              <a:rPr lang="en-US" sz="2000" dirty="0"/>
              <a:t>(a) In the case of a business, [other than the business having business connection in India on account of significant economic presence,] of which all the operations are not carried out in India, the income of the business deemed under this clause to accrue or arise in India shall be only such part of the income as is reasonably attributable to the operations carried out in India</a:t>
            </a:r>
            <a:endParaRPr lang="en-IN" sz="2000" dirty="0"/>
          </a:p>
          <a:p>
            <a:pPr algn="just">
              <a:defRPr/>
            </a:pPr>
            <a:endParaRPr lang="en-US" sz="2000" dirty="0">
              <a:latin typeface="Calibri" pitchFamily="34" charset="0"/>
              <a:cs typeface="Calibri" pitchFamily="34" charset="0"/>
            </a:endParaRPr>
          </a:p>
        </p:txBody>
      </p:sp>
      <p:sp>
        <p:nvSpPr>
          <p:cNvPr id="41989"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817D3EB-8A10-42AA-99D3-1C5F6FE13A2E}" type="slidenum">
              <a:rPr lang="en-US" altLang="en-US" sz="1400"/>
              <a:pPr/>
              <a:t>44</a:t>
            </a:fld>
            <a:endParaRPr lang="en-US" altLang="en-US" sz="1400" dirty="0"/>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4" name="Footer Placeholder 3"/>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8651211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1"/>
          <p:cNvSpPr>
            <a:spLocks noGrp="1" noChangeArrowheads="1"/>
          </p:cNvSpPr>
          <p:nvPr>
            <p:ph type="title"/>
          </p:nvPr>
        </p:nvSpPr>
        <p:spPr>
          <a:xfrm>
            <a:off x="393699" y="228600"/>
            <a:ext cx="10281389" cy="1143000"/>
          </a:xfrm>
        </p:spPr>
        <p:txBody>
          <a:bodyPr/>
          <a:lstStyle/>
          <a:p>
            <a:r>
              <a:rPr lang="en-US" altLang="en-US" sz="2800" dirty="0"/>
              <a:t>Business Connection…..Authority to conclude</a:t>
            </a:r>
            <a:br>
              <a:rPr lang="en-US" altLang="en-US" sz="2800" dirty="0"/>
            </a:br>
            <a:r>
              <a:rPr lang="en-US" altLang="en-US" sz="2800" dirty="0"/>
              <a:t>Authority to conclude contracts / delivery / securing orders, etc. </a:t>
            </a:r>
          </a:p>
        </p:txBody>
      </p:sp>
      <p:sp>
        <p:nvSpPr>
          <p:cNvPr id="3" name="Content Placeholder 2"/>
          <p:cNvSpPr>
            <a:spLocks noGrp="1"/>
          </p:cNvSpPr>
          <p:nvPr>
            <p:ph idx="1"/>
          </p:nvPr>
        </p:nvSpPr>
        <p:spPr>
          <a:xfrm>
            <a:off x="533400" y="1484670"/>
            <a:ext cx="9996488" cy="4839929"/>
          </a:xfrm>
        </p:spPr>
        <p:txBody>
          <a:bodyPr/>
          <a:lstStyle/>
          <a:p>
            <a:pPr algn="just">
              <a:defRPr/>
            </a:pPr>
            <a:r>
              <a:rPr lang="en-US" sz="2000" dirty="0">
                <a:latin typeface="Calibri" pitchFamily="34" charset="0"/>
                <a:cs typeface="Calibri" pitchFamily="34" charset="0"/>
              </a:rPr>
              <a:t>W.e.f 01.04.2019 as per Explanation 2 to Section 9…….amended, </a:t>
            </a:r>
            <a:r>
              <a:rPr lang="en-US" sz="2000" b="1" dirty="0">
                <a:latin typeface="Calibri" pitchFamily="34" charset="0"/>
                <a:cs typeface="Calibri" pitchFamily="34" charset="0"/>
              </a:rPr>
              <a:t>originally inserted w.e.f.  1.4.2004,  </a:t>
            </a:r>
            <a:r>
              <a:rPr lang="en-US" sz="2000" dirty="0">
                <a:latin typeface="Calibri" pitchFamily="34" charset="0"/>
                <a:cs typeface="Calibri" pitchFamily="34" charset="0"/>
              </a:rPr>
              <a:t>to include business activity carried out through</a:t>
            </a:r>
          </a:p>
          <a:p>
            <a:pPr marL="0" indent="0" algn="just">
              <a:buNone/>
              <a:defRPr/>
            </a:pPr>
            <a:r>
              <a:rPr lang="en-US" sz="2000" b="1" dirty="0">
                <a:latin typeface="Calibri" pitchFamily="34" charset="0"/>
                <a:cs typeface="Calibri" pitchFamily="34" charset="0"/>
              </a:rPr>
              <a:t> a. </a:t>
            </a:r>
            <a:r>
              <a:rPr lang="en-US" sz="2000" dirty="0">
                <a:latin typeface="Calibri" pitchFamily="34" charset="0"/>
                <a:cs typeface="Calibri" pitchFamily="34" charset="0"/>
              </a:rPr>
              <a:t>Has and who habitually exercises in India authority to conclude contracts on behalf of the non-resident, conclude contracts or habitually plays principal role leading to the conclusion of contracts , where the contracts are </a:t>
            </a:r>
          </a:p>
          <a:p>
            <a:pPr marL="457200" lvl="1" indent="0" algn="just">
              <a:buNone/>
              <a:defRPr/>
            </a:pPr>
            <a:r>
              <a:rPr lang="en-US" sz="2000" dirty="0">
                <a:latin typeface="Calibri" pitchFamily="34" charset="0"/>
                <a:cs typeface="Calibri" pitchFamily="34" charset="0"/>
              </a:rPr>
              <a:t>	(i) in the name of the non-resident; or</a:t>
            </a:r>
          </a:p>
          <a:p>
            <a:pPr marL="914400" indent="-457200" algn="just">
              <a:buNone/>
              <a:defRPr/>
            </a:pPr>
            <a:r>
              <a:rPr lang="en-US" sz="2000" dirty="0">
                <a:latin typeface="Calibri" pitchFamily="34" charset="0"/>
                <a:cs typeface="Calibri" pitchFamily="34" charset="0"/>
              </a:rPr>
              <a:t>	(ii) for the transfer of the ownership of, or for the granting of 	the right to use, property owned by that non-resident or that  non-resident has the right to use; or</a:t>
            </a:r>
          </a:p>
          <a:p>
            <a:pPr marL="0" indent="0" algn="just">
              <a:buNone/>
              <a:defRPr/>
            </a:pPr>
            <a:r>
              <a:rPr lang="en-US" sz="2000" dirty="0">
                <a:latin typeface="Calibri" pitchFamily="34" charset="0"/>
                <a:cs typeface="Calibri" pitchFamily="34" charset="0"/>
              </a:rPr>
              <a:t>	(iii) for the provision of services by the non-resident; </a:t>
            </a:r>
          </a:p>
          <a:p>
            <a:pPr marL="395288" indent="0" algn="just">
              <a:buClr>
                <a:srgbClr val="FF0000"/>
              </a:buClr>
              <a:buSzPct val="100000"/>
              <a:buNone/>
              <a:defRPr/>
            </a:pPr>
            <a:r>
              <a:rPr lang="en-US" sz="2000" dirty="0">
                <a:latin typeface="Calibri" pitchFamily="34" charset="0"/>
                <a:cs typeface="Calibri" pitchFamily="34" charset="0"/>
              </a:rPr>
              <a:t>b. has no such authority, but habitually maintains in India a stock of goods or merchandise from which he regularly delivers goods or merchandise on behalf of the non-resident</a:t>
            </a:r>
          </a:p>
          <a:p>
            <a:pPr marL="395288" indent="0" algn="just">
              <a:buClr>
                <a:srgbClr val="FF0000"/>
              </a:buClr>
              <a:buSzPct val="100000"/>
              <a:buNone/>
              <a:defRPr/>
            </a:pPr>
            <a:r>
              <a:rPr lang="en-US" sz="2000" dirty="0">
                <a:latin typeface="Calibri" pitchFamily="34" charset="0"/>
                <a:cs typeface="Calibri" pitchFamily="34" charset="0"/>
              </a:rPr>
              <a:t>c. habitually secures orders in India, mainly or wholly for the non-resident or for that non-resident and other non-residents controlling, controlled by, or subject to the same common control, as that non-resident</a:t>
            </a:r>
          </a:p>
        </p:txBody>
      </p:sp>
      <p:sp>
        <p:nvSpPr>
          <p:cNvPr id="41989"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4817D3EB-8A10-42AA-99D3-1C5F6FE13A2E}" type="slidenum">
              <a:rPr lang="en-US" altLang="en-US" sz="1400"/>
              <a:pPr/>
              <a:t>45</a:t>
            </a:fld>
            <a:endParaRPr lang="en-US" altLang="en-US" sz="1400" dirty="0"/>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4" name="Footer Placeholder 3"/>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9817272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Title 1"/>
          <p:cNvSpPr>
            <a:spLocks noGrp="1" noChangeArrowheads="1"/>
          </p:cNvSpPr>
          <p:nvPr>
            <p:ph type="title"/>
          </p:nvPr>
        </p:nvSpPr>
        <p:spPr>
          <a:xfrm>
            <a:off x="409574" y="228600"/>
            <a:ext cx="11020425" cy="1143000"/>
          </a:xfrm>
          <a:noFill/>
        </p:spPr>
        <p:txBody>
          <a:bodyPr/>
          <a:lstStyle/>
          <a:p>
            <a:r>
              <a:rPr lang="en-US" altLang="en-US" sz="3600" dirty="0"/>
              <a:t>BC to include Significant Economic Presence-Transaction and Activities….Soliciting Business </a:t>
            </a:r>
          </a:p>
        </p:txBody>
      </p:sp>
      <p:sp>
        <p:nvSpPr>
          <p:cNvPr id="3" name="Content Placeholder 2"/>
          <p:cNvSpPr>
            <a:spLocks noGrp="1"/>
          </p:cNvSpPr>
          <p:nvPr>
            <p:ph idx="1"/>
          </p:nvPr>
        </p:nvSpPr>
        <p:spPr>
          <a:xfrm>
            <a:off x="409574" y="1600200"/>
            <a:ext cx="11456196" cy="4724400"/>
          </a:xfrm>
        </p:spPr>
        <p:txBody>
          <a:bodyPr/>
          <a:lstStyle/>
          <a:p>
            <a:pPr algn="just">
              <a:defRPr/>
            </a:pPr>
            <a:r>
              <a:rPr lang="en-US" sz="2000" dirty="0">
                <a:latin typeface="Calibri" panose="020F0502020204030204" pitchFamily="34" charset="0"/>
                <a:cs typeface="Calibri" pitchFamily="34" charset="0"/>
              </a:rPr>
              <a:t>W.e.f 01.04.2019 as per </a:t>
            </a:r>
            <a:r>
              <a:rPr lang="en-US" sz="2000" b="1" dirty="0">
                <a:latin typeface="Calibri" panose="020F0502020204030204" pitchFamily="34" charset="0"/>
                <a:cs typeface="Calibri" pitchFamily="34" charset="0"/>
              </a:rPr>
              <a:t>Explanation 2A </a:t>
            </a:r>
            <a:r>
              <a:rPr lang="en-US" sz="2000" dirty="0">
                <a:latin typeface="Calibri" panose="020F0502020204030204" pitchFamily="34" charset="0"/>
                <a:cs typeface="Calibri" pitchFamily="34" charset="0"/>
              </a:rPr>
              <a:t>to Section 9 (amended w.e.f. 1.4.20; amended portion in strike mode) it is clarified that SEP of a NR in India shall constitute Business Connection;</a:t>
            </a:r>
          </a:p>
          <a:p>
            <a:pPr algn="just">
              <a:defRPr/>
            </a:pPr>
            <a:r>
              <a:rPr lang="en-US" sz="2000" dirty="0">
                <a:latin typeface="Calibri" panose="020F0502020204030204" pitchFamily="34" charset="0"/>
                <a:cs typeface="Calibri" pitchFamily="34" charset="0"/>
              </a:rPr>
              <a:t>"significant economic presence“ (SEP) shall mean—</a:t>
            </a:r>
          </a:p>
          <a:p>
            <a:pPr marL="914400" lvl="2" indent="0" algn="just">
              <a:buSzPct val="60000"/>
              <a:buNone/>
              <a:defRPr/>
            </a:pPr>
            <a:r>
              <a:rPr lang="en-US" sz="2000" dirty="0">
                <a:latin typeface="Calibri" panose="020F0502020204030204" pitchFamily="34" charset="0"/>
                <a:cs typeface="Calibri" pitchFamily="34" charset="0"/>
              </a:rPr>
              <a:t>(a) transaction in respect of any goods, services or property carried out by a non-resident </a:t>
            </a:r>
            <a:r>
              <a:rPr lang="en-US" sz="2000" strike="sngStrike" dirty="0">
                <a:latin typeface="Calibri" panose="020F0502020204030204" pitchFamily="34" charset="0"/>
                <a:cs typeface="Calibri" pitchFamily="34" charset="0"/>
              </a:rPr>
              <a:t>in India </a:t>
            </a:r>
            <a:r>
              <a:rPr lang="en-US" sz="2000" i="1" dirty="0">
                <a:latin typeface="Calibri" panose="020F0502020204030204" pitchFamily="34" charset="0"/>
                <a:cs typeface="Calibri" pitchFamily="34" charset="0"/>
              </a:rPr>
              <a:t>with any person in India </a:t>
            </a:r>
            <a:r>
              <a:rPr lang="en-US" sz="2000" dirty="0">
                <a:latin typeface="Calibri" panose="020F0502020204030204" pitchFamily="34" charset="0"/>
                <a:cs typeface="Calibri" pitchFamily="34" charset="0"/>
              </a:rPr>
              <a:t>including provision of download of data or software in India, if the aggregate of payments arising from such transaction or transactions during the previous year exceeds such amount as may be prescribed (INR 2 crores); or</a:t>
            </a:r>
          </a:p>
          <a:p>
            <a:pPr marL="914400" lvl="2" indent="0" algn="just">
              <a:buSzPct val="60000"/>
              <a:buNone/>
              <a:defRPr/>
            </a:pPr>
            <a:r>
              <a:rPr lang="en-US" sz="2000" dirty="0">
                <a:latin typeface="Calibri" panose="020F0502020204030204" pitchFamily="34" charset="0"/>
                <a:cs typeface="Calibri" pitchFamily="34" charset="0"/>
              </a:rPr>
              <a:t>(b) systematic and continuous soliciting of business activities or engaging in interaction with such number of users (3 lakh or more) in India </a:t>
            </a:r>
            <a:r>
              <a:rPr lang="en-US" sz="2000" strike="sngStrike" dirty="0">
                <a:latin typeface="Calibri" panose="020F0502020204030204" pitchFamily="34" charset="0"/>
                <a:cs typeface="Calibri" pitchFamily="34" charset="0"/>
              </a:rPr>
              <a:t>through digital means</a:t>
            </a:r>
            <a:r>
              <a:rPr lang="en-US" sz="2000" strike="sngStrike" dirty="0">
                <a:solidFill>
                  <a:srgbClr val="00B0F0"/>
                </a:solidFill>
                <a:latin typeface="Calibri" panose="020F0502020204030204" pitchFamily="34" charset="0"/>
                <a:cs typeface="Calibri" pitchFamily="34" charset="0"/>
              </a:rPr>
              <a:t>         </a:t>
            </a:r>
          </a:p>
          <a:p>
            <a:pPr marL="914400" lvl="2" indent="0" algn="just">
              <a:buSzPct val="60000"/>
              <a:buNone/>
              <a:defRPr/>
            </a:pPr>
            <a:r>
              <a:rPr lang="en-US" sz="2000" dirty="0">
                <a:latin typeface="Calibri" panose="020F0502020204030204" pitchFamily="34" charset="0"/>
                <a:cs typeface="Calibri" pitchFamily="34" charset="0"/>
              </a:rPr>
              <a:t>Provided that the transactions or activities shall constitute significant economic presence in India, whether or not -</a:t>
            </a:r>
          </a:p>
          <a:p>
            <a:pPr marL="398463" lvl="2" indent="0" algn="just">
              <a:buSzPct val="60000"/>
              <a:buNone/>
              <a:defRPr/>
            </a:pPr>
            <a:r>
              <a:rPr lang="en-US" sz="2000" dirty="0">
                <a:latin typeface="Calibri" panose="020F0502020204030204" pitchFamily="34" charset="0"/>
                <a:cs typeface="Calibri" pitchFamily="34" charset="0"/>
              </a:rPr>
              <a:t>	(i) the agreement for such transactions or activities is entered in India; or</a:t>
            </a:r>
          </a:p>
          <a:p>
            <a:pPr marL="398463" lvl="2" indent="0" algn="just">
              <a:buSzPct val="60000"/>
              <a:buNone/>
              <a:defRPr/>
            </a:pPr>
            <a:r>
              <a:rPr lang="en-US" sz="2000" dirty="0">
                <a:latin typeface="Calibri" panose="020F0502020204030204" pitchFamily="34" charset="0"/>
                <a:cs typeface="Calibri" pitchFamily="34" charset="0"/>
              </a:rPr>
              <a:t>	(ii) the non-resident has a residence or place of business in India; or</a:t>
            </a:r>
          </a:p>
          <a:p>
            <a:pPr marL="398463" lvl="2" indent="0" algn="just">
              <a:buSzPct val="60000"/>
              <a:buNone/>
              <a:defRPr/>
            </a:pPr>
            <a:r>
              <a:rPr lang="en-US" sz="2000" dirty="0">
                <a:latin typeface="Calibri" panose="020F0502020204030204" pitchFamily="34" charset="0"/>
                <a:cs typeface="Calibri" pitchFamily="34" charset="0"/>
              </a:rPr>
              <a:t>	(iii) the non-resident renders services in India</a:t>
            </a:r>
          </a:p>
          <a:p>
            <a:pPr algn="just">
              <a:defRPr/>
            </a:pPr>
            <a:endParaRPr lang="en-US" sz="1600" dirty="0">
              <a:latin typeface="Calibri" panose="020F0502020204030204" pitchFamily="34" charset="0"/>
              <a:cs typeface="Calibri" pitchFamily="34" charset="0"/>
            </a:endParaRPr>
          </a:p>
        </p:txBody>
      </p:sp>
      <p:sp>
        <p:nvSpPr>
          <p:cNvPr id="43013"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F18B1BE-BA83-48F8-ABAA-0B03575E177F}" type="slidenum">
              <a:rPr lang="en-US" altLang="en-US" sz="1400"/>
              <a:pPr/>
              <a:t>46</a:t>
            </a:fld>
            <a:endParaRPr lang="en-US" altLang="en-US" sz="1400" dirty="0"/>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4" name="Footer Placeholder 3"/>
          <p:cNvSpPr>
            <a:spLocks noGrp="1"/>
          </p:cNvSpPr>
          <p:nvPr>
            <p:ph type="ftr" sz="quarter" idx="11"/>
          </p:nvPr>
        </p:nvSpPr>
        <p:spPr>
          <a:xfrm>
            <a:off x="410408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5113536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035F-A780-4623-9346-08BA72D96F88}"/>
              </a:ext>
            </a:extLst>
          </p:cNvPr>
          <p:cNvSpPr>
            <a:spLocks noGrp="1"/>
          </p:cNvSpPr>
          <p:nvPr>
            <p:ph type="title"/>
          </p:nvPr>
        </p:nvSpPr>
        <p:spPr>
          <a:xfrm>
            <a:off x="477310" y="98854"/>
            <a:ext cx="10390716" cy="1318784"/>
          </a:xfrm>
          <a:noFill/>
        </p:spPr>
        <p:txBody>
          <a:bodyPr/>
          <a:lstStyle/>
          <a:p>
            <a:r>
              <a:rPr lang="en-US" sz="4200" dirty="0"/>
              <a:t>Attribution for Authority to conclude contracts as referred in Exp 2 </a:t>
            </a:r>
            <a:endParaRPr lang="en-IN" sz="4200" dirty="0"/>
          </a:p>
        </p:txBody>
      </p:sp>
      <p:sp>
        <p:nvSpPr>
          <p:cNvPr id="4" name="Slide Number Placeholder 3">
            <a:extLst>
              <a:ext uri="{FF2B5EF4-FFF2-40B4-BE49-F238E27FC236}">
                <a16:creationId xmlns:a16="http://schemas.microsoft.com/office/drawing/2014/main" id="{FDA502BC-9F92-4868-A56E-FECA5C1D0F45}"/>
              </a:ext>
            </a:extLst>
          </p:cNvPr>
          <p:cNvSpPr>
            <a:spLocks noGrp="1"/>
          </p:cNvSpPr>
          <p:nvPr>
            <p:ph type="sldNum" sz="quarter" idx="12"/>
          </p:nvPr>
        </p:nvSpPr>
        <p:spPr>
          <a:xfrm>
            <a:off x="10020301" y="6381750"/>
            <a:ext cx="1905000" cy="342900"/>
          </a:xfrm>
        </p:spPr>
        <p:txBody>
          <a:bodyPr/>
          <a:lstStyle/>
          <a:p>
            <a:fld id="{988A0877-6E2C-4F4E-BB7B-BA5CC3C83D11}" type="slidenum">
              <a:rPr lang="en-US" altLang="en-US" smtClean="0">
                <a:solidFill>
                  <a:srgbClr val="000000"/>
                </a:solidFill>
              </a:rPr>
              <a:pPr/>
              <a:t>47</a:t>
            </a:fld>
            <a:endParaRPr lang="en-US" altLang="en-US" dirty="0">
              <a:solidFill>
                <a:srgbClr val="000000"/>
              </a:solidFill>
            </a:endParaRPr>
          </a:p>
        </p:txBody>
      </p:sp>
      <p:sp>
        <p:nvSpPr>
          <p:cNvPr id="7" name="TextBox 6"/>
          <p:cNvSpPr txBox="1"/>
          <p:nvPr/>
        </p:nvSpPr>
        <p:spPr>
          <a:xfrm>
            <a:off x="477310" y="1897994"/>
            <a:ext cx="10390716" cy="1323439"/>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2000" dirty="0"/>
              <a:t>Explanation 3.—Where a business is carried on in India through a person referred to in clause (a) or clause (b) or clause (c) of Explanation 2, only so much of income as is attributable to the operations carried out in India shall be deemed to accrue or arise in India.</a:t>
            </a:r>
            <a:endParaRPr lang="en-IN" sz="2000" dirty="0"/>
          </a:p>
        </p:txBody>
      </p:sp>
      <p:sp>
        <p:nvSpPr>
          <p:cNvPr id="3" name="Date Placeholder 2"/>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0313659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035F-A780-4623-9346-08BA72D96F88}"/>
              </a:ext>
            </a:extLst>
          </p:cNvPr>
          <p:cNvSpPr>
            <a:spLocks noGrp="1"/>
          </p:cNvSpPr>
          <p:nvPr>
            <p:ph type="title"/>
          </p:nvPr>
        </p:nvSpPr>
        <p:spPr>
          <a:xfrm>
            <a:off x="582085" y="290966"/>
            <a:ext cx="10390716" cy="1143000"/>
          </a:xfrm>
          <a:noFill/>
        </p:spPr>
        <p:txBody>
          <a:bodyPr/>
          <a:lstStyle/>
          <a:p>
            <a:r>
              <a:rPr lang="en-US" sz="4200" dirty="0"/>
              <a:t>Attribution Rule Expanding Scope of exp 1</a:t>
            </a:r>
            <a:endParaRPr lang="en-IN" sz="4200" dirty="0"/>
          </a:p>
        </p:txBody>
      </p:sp>
      <p:sp>
        <p:nvSpPr>
          <p:cNvPr id="4" name="Slide Number Placeholder 3">
            <a:extLst>
              <a:ext uri="{FF2B5EF4-FFF2-40B4-BE49-F238E27FC236}">
                <a16:creationId xmlns:a16="http://schemas.microsoft.com/office/drawing/2014/main" id="{FDA502BC-9F92-4868-A56E-FECA5C1D0F45}"/>
              </a:ext>
            </a:extLst>
          </p:cNvPr>
          <p:cNvSpPr>
            <a:spLocks noGrp="1"/>
          </p:cNvSpPr>
          <p:nvPr>
            <p:ph type="sldNum" sz="quarter" idx="12"/>
          </p:nvPr>
        </p:nvSpPr>
        <p:spPr>
          <a:xfrm>
            <a:off x="10020301" y="6381750"/>
            <a:ext cx="1905000" cy="342900"/>
          </a:xfrm>
        </p:spPr>
        <p:txBody>
          <a:bodyPr/>
          <a:lstStyle/>
          <a:p>
            <a:fld id="{988A0877-6E2C-4F4E-BB7B-BA5CC3C83D11}" type="slidenum">
              <a:rPr lang="en-US" altLang="en-US" smtClean="0">
                <a:solidFill>
                  <a:srgbClr val="000000"/>
                </a:solidFill>
              </a:rPr>
              <a:pPr/>
              <a:t>48</a:t>
            </a:fld>
            <a:endParaRPr lang="en-US" altLang="en-US" dirty="0">
              <a:solidFill>
                <a:srgbClr val="000000"/>
              </a:solidFill>
            </a:endParaRPr>
          </a:p>
        </p:txBody>
      </p:sp>
      <p:sp>
        <p:nvSpPr>
          <p:cNvPr id="7" name="TextBox 6"/>
          <p:cNvSpPr txBox="1"/>
          <p:nvPr/>
        </p:nvSpPr>
        <p:spPr>
          <a:xfrm>
            <a:off x="477310" y="1641942"/>
            <a:ext cx="10390716" cy="4708981"/>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2000" dirty="0"/>
              <a:t>Explanation 3A (</a:t>
            </a:r>
            <a:r>
              <a:rPr lang="en-US" sz="2000" b="1" dirty="0"/>
              <a:t>Inserted w.e.f. 1.4.21)</a:t>
            </a:r>
            <a:r>
              <a:rPr lang="en-US" sz="2000" dirty="0"/>
              <a:t>: Income attributable to the operations carried out in India, as referred to in Explanation 1, shall include income from––</a:t>
            </a:r>
          </a:p>
          <a:p>
            <a:pPr>
              <a:buClr>
                <a:schemeClr val="tx2"/>
              </a:buClr>
            </a:pPr>
            <a:endParaRPr lang="en-US" sz="2000" dirty="0"/>
          </a:p>
          <a:p>
            <a:pPr marL="214313" indent="-214313">
              <a:buClr>
                <a:schemeClr val="tx2"/>
              </a:buClr>
              <a:buFont typeface="Wingdings" panose="05000000000000000000" pitchFamily="2" charset="2"/>
              <a:buChar char="§"/>
            </a:pPr>
            <a:r>
              <a:rPr lang="en-US" sz="2000" dirty="0"/>
              <a:t>Advertisement targeted to a customer who resides in India or a customer who accesses the advertisement through internet protocol address located in India;………how to locate customer of second limb</a:t>
            </a:r>
          </a:p>
          <a:p>
            <a:pPr>
              <a:buClr>
                <a:schemeClr val="tx2"/>
              </a:buClr>
            </a:pPr>
            <a:endParaRPr lang="en-US" sz="2000" dirty="0"/>
          </a:p>
          <a:p>
            <a:pPr marL="214313" indent="-214313">
              <a:buClr>
                <a:schemeClr val="tx2"/>
              </a:buClr>
              <a:buFont typeface="Wingdings" panose="05000000000000000000" pitchFamily="2" charset="2"/>
              <a:buChar char="§"/>
            </a:pPr>
            <a:r>
              <a:rPr lang="en-US" sz="2000" dirty="0"/>
              <a:t>sale of data collected from a person who resides in India or from a person who uses internet protocol address located in India; and……..how to locate Purchaser of the second limb </a:t>
            </a:r>
          </a:p>
          <a:p>
            <a:pPr marL="214313" indent="-214313">
              <a:buClr>
                <a:schemeClr val="tx2"/>
              </a:buClr>
              <a:buFont typeface="Wingdings" panose="05000000000000000000" pitchFamily="2" charset="2"/>
              <a:buChar char="§"/>
            </a:pPr>
            <a:r>
              <a:rPr lang="en-US" sz="2000" dirty="0"/>
              <a:t>sale of goods or services using data collected from a person who resides in India or from a person who uses internet protocol address located in India”……..How to locate Purchaser of Data </a:t>
            </a:r>
            <a:endParaRPr lang="en-US" sz="2000" dirty="0">
              <a:solidFill>
                <a:srgbClr val="00B0F0"/>
              </a:solidFill>
            </a:endParaRPr>
          </a:p>
          <a:p>
            <a:pPr marL="214313" indent="-214313">
              <a:buClr>
                <a:schemeClr val="tx2"/>
              </a:buClr>
              <a:buFont typeface="Wingdings" panose="05000000000000000000" pitchFamily="2" charset="2"/>
              <a:buChar char="§"/>
            </a:pPr>
            <a:r>
              <a:rPr lang="en-US" sz="2000" dirty="0"/>
              <a:t>Provided that the provisions contained in this Explanation shall also apply to the income attributable to the transactions or activities referred to in Explanation 2A.</a:t>
            </a:r>
            <a:r>
              <a:rPr lang="en-US" sz="2000" b="1" dirty="0"/>
              <a:t> </a:t>
            </a:r>
            <a:endParaRPr lang="en-IN" sz="2000" b="1" dirty="0"/>
          </a:p>
        </p:txBody>
      </p:sp>
      <p:sp>
        <p:nvSpPr>
          <p:cNvPr id="3" name="Date Placeholder 2"/>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8204295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11647921" y="6474542"/>
            <a:ext cx="544079" cy="255904"/>
          </a:xfrm>
          <a:prstGeom prst="rect">
            <a:avLst/>
          </a:prstGeom>
        </p:spPr>
        <p:txBody>
          <a:bodyPr/>
          <a:lstStyle/>
          <a:p>
            <a:pPr marL="38100">
              <a:lnSpc>
                <a:spcPct val="100000"/>
              </a:lnSpc>
              <a:spcBef>
                <a:spcPts val="15"/>
              </a:spcBef>
            </a:pPr>
            <a:fld id="{81D60167-4931-47E6-BA6A-407CBD079E47}" type="slidenum">
              <a:rPr lang="en-US" sz="1500" spc="-5" smtClean="0"/>
              <a:t>49</a:t>
            </a:fld>
            <a:endParaRPr lang="en-US" sz="1500" spc="-5" dirty="0"/>
          </a:p>
        </p:txBody>
      </p:sp>
      <p:sp>
        <p:nvSpPr>
          <p:cNvPr id="5" name="Rounded Rectangle 4"/>
          <p:cNvSpPr/>
          <p:nvPr/>
        </p:nvSpPr>
        <p:spPr>
          <a:xfrm>
            <a:off x="3276600" y="533400"/>
            <a:ext cx="5486400" cy="685800"/>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t>Section 9(1)</a:t>
            </a:r>
          </a:p>
        </p:txBody>
      </p:sp>
      <p:sp>
        <p:nvSpPr>
          <p:cNvPr id="6" name="Rounded Rectangle 5"/>
          <p:cNvSpPr/>
          <p:nvPr/>
        </p:nvSpPr>
        <p:spPr>
          <a:xfrm>
            <a:off x="184353" y="2362200"/>
            <a:ext cx="2194560" cy="4368246"/>
          </a:xfrm>
          <a:prstGeom prst="round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u="sng" dirty="0"/>
          </a:p>
          <a:p>
            <a:pPr algn="ctr"/>
            <a:r>
              <a:rPr lang="en-US" b="1" u="sng" dirty="0"/>
              <a:t>Explanation 1</a:t>
            </a:r>
          </a:p>
          <a:p>
            <a:r>
              <a:rPr lang="en-US" sz="1600" dirty="0"/>
              <a:t>In the case of a business, [other than the business  through SEP,] the business deemed  under this clause to accrue or arise in India shall be only such part of the income as is attributable to the operations carried out in India…</a:t>
            </a:r>
            <a:r>
              <a:rPr lang="en-US" sz="1600" b="1" dirty="0"/>
              <a:t>Attribution Rule of S 9</a:t>
            </a:r>
          </a:p>
          <a:p>
            <a:pPr algn="ctr"/>
            <a:endParaRPr lang="en-US" dirty="0"/>
          </a:p>
        </p:txBody>
      </p:sp>
      <p:sp>
        <p:nvSpPr>
          <p:cNvPr id="8" name="Rounded Rectangle 7"/>
          <p:cNvSpPr/>
          <p:nvPr/>
        </p:nvSpPr>
        <p:spPr>
          <a:xfrm>
            <a:off x="7269126" y="2470263"/>
            <a:ext cx="2194560" cy="4296203"/>
          </a:xfrm>
          <a:prstGeom prst="round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u="sng" dirty="0"/>
              <a:t>Explanation 3</a:t>
            </a:r>
          </a:p>
          <a:p>
            <a:pPr algn="ctr"/>
            <a:r>
              <a:rPr lang="en-US" dirty="0"/>
              <a:t>Attribution for Exp 2</a:t>
            </a:r>
          </a:p>
          <a:p>
            <a:r>
              <a:rPr lang="en-US" sz="1600" dirty="0"/>
              <a:t>Where a business is carried on in India through a person referred to in clause (a) or clause (b) or clause (c) of Explanation 2, only so much of income as is attributable to the operations carried out in India shall be deemed to accrue or arise in India</a:t>
            </a:r>
          </a:p>
        </p:txBody>
      </p:sp>
      <p:sp>
        <p:nvSpPr>
          <p:cNvPr id="9" name="Rounded Rectangle 8"/>
          <p:cNvSpPr/>
          <p:nvPr/>
        </p:nvSpPr>
        <p:spPr>
          <a:xfrm>
            <a:off x="2589321" y="2398220"/>
            <a:ext cx="2194560" cy="4368246"/>
          </a:xfrm>
          <a:prstGeom prst="round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u="sng" dirty="0"/>
          </a:p>
          <a:p>
            <a:pPr algn="ctr"/>
            <a:endParaRPr lang="en-US" b="1" u="sng" dirty="0"/>
          </a:p>
          <a:p>
            <a:pPr algn="ctr"/>
            <a:endParaRPr lang="en-US" b="1" u="sng" dirty="0"/>
          </a:p>
          <a:p>
            <a:pPr algn="ctr"/>
            <a:endParaRPr lang="en-US" b="1" u="sng" dirty="0"/>
          </a:p>
          <a:p>
            <a:pPr algn="ctr"/>
            <a:endParaRPr lang="en-US" b="1" u="sng" dirty="0"/>
          </a:p>
          <a:p>
            <a:pPr algn="ctr"/>
            <a:endParaRPr lang="en-US" b="1" u="sng" dirty="0"/>
          </a:p>
          <a:p>
            <a:pPr algn="ctr"/>
            <a:endParaRPr lang="en-US" b="1" u="sng" dirty="0"/>
          </a:p>
          <a:p>
            <a:pPr algn="ctr"/>
            <a:endParaRPr lang="en-US" sz="1700" b="1" u="sng" dirty="0"/>
          </a:p>
          <a:p>
            <a:pPr algn="ctr"/>
            <a:endParaRPr lang="en-US" sz="1700" b="1" u="sng" dirty="0"/>
          </a:p>
          <a:p>
            <a:pPr algn="ctr"/>
            <a:r>
              <a:rPr lang="en-US" sz="1700" b="1" u="sng" dirty="0"/>
              <a:t>Explanation 2</a:t>
            </a:r>
          </a:p>
          <a:p>
            <a:r>
              <a:rPr lang="en-US" sz="1700" dirty="0"/>
              <a:t>Business connection due to agent of non resident in India -</a:t>
            </a:r>
          </a:p>
          <a:p>
            <a:r>
              <a:rPr lang="en-US" sz="1700" dirty="0"/>
              <a:t>Authority to conclude,</a:t>
            </a:r>
          </a:p>
          <a:p>
            <a:r>
              <a:rPr lang="en-US" sz="1700" dirty="0"/>
              <a:t>Securing orders, Principle role in concluding contract. </a:t>
            </a:r>
          </a:p>
          <a:p>
            <a:r>
              <a:rPr lang="en-US" sz="1700" dirty="0"/>
              <a:t>No authority but  delivery of goods</a:t>
            </a:r>
          </a:p>
          <a:p>
            <a:r>
              <a:rPr lang="en-US" sz="1700" dirty="0"/>
              <a:t>Provision of Services on behalf on NR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10" name="Rounded Rectangle 9"/>
          <p:cNvSpPr/>
          <p:nvPr/>
        </p:nvSpPr>
        <p:spPr>
          <a:xfrm>
            <a:off x="4924061" y="2470263"/>
            <a:ext cx="2194560" cy="4296203"/>
          </a:xfrm>
          <a:prstGeom prst="round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u="sng" dirty="0"/>
          </a:p>
          <a:p>
            <a:pPr algn="ctr"/>
            <a:endParaRPr lang="en-US" b="1" u="sng" dirty="0"/>
          </a:p>
          <a:p>
            <a:pPr algn="ctr"/>
            <a:endParaRPr lang="en-US" b="1" u="sng" dirty="0"/>
          </a:p>
          <a:p>
            <a:pPr algn="ctr"/>
            <a:r>
              <a:rPr lang="en-US" b="1" u="sng" dirty="0"/>
              <a:t>Explanation 2A</a:t>
            </a:r>
            <a:endParaRPr lang="en-US" dirty="0"/>
          </a:p>
          <a:p>
            <a:pPr algn="ctr"/>
            <a:r>
              <a:rPr lang="en-US" dirty="0"/>
              <a:t>Business connection to include Significant Economic Presence</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cxnSp>
        <p:nvCxnSpPr>
          <p:cNvPr id="12" name="Straight Arrow Connector 11"/>
          <p:cNvCxnSpPr/>
          <p:nvPr/>
        </p:nvCxnSpPr>
        <p:spPr>
          <a:xfrm>
            <a:off x="5867400" y="1254529"/>
            <a:ext cx="0" cy="345671"/>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1019781" y="1583014"/>
            <a:ext cx="9717045" cy="17188"/>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039446" y="1600199"/>
            <a:ext cx="0" cy="731520"/>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735766" y="1600199"/>
            <a:ext cx="0" cy="731520"/>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891981" y="1583014"/>
            <a:ext cx="0" cy="731520"/>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8359166" y="1630680"/>
            <a:ext cx="0" cy="731520"/>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9639546" y="2470263"/>
            <a:ext cx="2194560" cy="4296203"/>
          </a:xfrm>
          <a:prstGeom prst="round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u="sng" dirty="0"/>
          </a:p>
          <a:p>
            <a:pPr algn="ctr"/>
            <a:endParaRPr lang="en-US" b="1" u="sng" dirty="0"/>
          </a:p>
          <a:p>
            <a:pPr algn="ctr"/>
            <a:r>
              <a:rPr lang="en-US" b="1" u="sng" dirty="0"/>
              <a:t>Explanation 3A</a:t>
            </a:r>
          </a:p>
          <a:p>
            <a:r>
              <a:rPr lang="en-US" sz="1600" dirty="0"/>
              <a:t>Attribution for exp 1:Income attributable to the operations carried out in India (as per Explanation 1) incl.</a:t>
            </a:r>
          </a:p>
          <a:p>
            <a:r>
              <a:rPr lang="en-US" sz="1600" dirty="0"/>
              <a:t>-Adv targeting customer in India </a:t>
            </a:r>
          </a:p>
          <a:p>
            <a:r>
              <a:rPr lang="en-US" sz="1600" dirty="0"/>
              <a:t>-Sale of data from person resides in India </a:t>
            </a:r>
          </a:p>
          <a:p>
            <a:r>
              <a:rPr lang="en-US" sz="1600" dirty="0"/>
              <a:t>-Sale of goods or services using data collected from a person who resides in India </a:t>
            </a:r>
          </a:p>
          <a:p>
            <a:pPr algn="ctr"/>
            <a:endParaRPr lang="en-US" dirty="0"/>
          </a:p>
          <a:p>
            <a:pPr algn="ctr"/>
            <a:endParaRPr lang="en-US" b="1" u="sng" dirty="0"/>
          </a:p>
        </p:txBody>
      </p:sp>
      <p:cxnSp>
        <p:nvCxnSpPr>
          <p:cNvPr id="16" name="Straight Arrow Connector 15"/>
          <p:cNvCxnSpPr/>
          <p:nvPr/>
        </p:nvCxnSpPr>
        <p:spPr>
          <a:xfrm>
            <a:off x="10736826" y="1600199"/>
            <a:ext cx="0" cy="731520"/>
          </a:xfrm>
          <a:prstGeom prst="straightConnector1">
            <a:avLst/>
          </a:prstGeom>
          <a:ln w="34925" cmpd="sng">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786661" y="6474542"/>
            <a:ext cx="2540000" cy="457200"/>
          </a:xfrm>
        </p:spPr>
        <p:txBody>
          <a:bodyPr/>
          <a:lstStyle/>
          <a:p>
            <a:pPr>
              <a:defRPr/>
            </a:pPr>
            <a:r>
              <a:rPr lang="en-US" sz="1000" dirty="0">
                <a:solidFill>
                  <a:srgbClr val="000000"/>
                </a:solidFill>
              </a:rPr>
              <a:t>06-08-2024</a:t>
            </a:r>
          </a:p>
        </p:txBody>
      </p:sp>
      <p:sp>
        <p:nvSpPr>
          <p:cNvPr id="3" name="Footer Placeholder 2"/>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858562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Scope of income – Section 5</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400" dirty="0">
                <a:latin typeface="Calibri" pitchFamily="34" charset="0"/>
                <a:ea typeface="Calibri" pitchFamily="34" charset="0"/>
                <a:cs typeface="Calibri" pitchFamily="34" charset="0"/>
              </a:rPr>
              <a:t>Section 5 prescribes scope of taxable total income for residents, not ordinarily residents and non-residents.</a:t>
            </a:r>
          </a:p>
          <a:p>
            <a:r>
              <a:rPr lang="en-US" altLang="en-US" sz="2400" dirty="0">
                <a:latin typeface="Calibri" pitchFamily="34" charset="0"/>
                <a:ea typeface="Calibri" pitchFamily="34" charset="0"/>
                <a:cs typeface="Calibri" pitchFamily="34" charset="0"/>
              </a:rPr>
              <a:t>Scope of Total Income – Residents – Section 5 (1) - Subject  to the provisions of ITA, total Income of any previous Year of  a Person Resident includes all income from whatever sources derived which </a:t>
            </a:r>
          </a:p>
          <a:p>
            <a:pPr lvl="1">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(a) is received or is deemed to be received in India in the previous year, by or on behalf of such person [section 5(1)(a)]. In such a case, the date or place of its accrual is immaterial.</a:t>
            </a:r>
          </a:p>
          <a:p>
            <a:pPr lvl="1">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(b) accrues or arises or is deemed to accrue or arise in India during the previous year [section 5(1)(b)]. In such a case, the date or place of its receipt is immaterial.</a:t>
            </a:r>
          </a:p>
          <a:p>
            <a:pPr lvl="1">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(c) accrues or arise to him outside India during the previous year [section 5(1)(c)]. In such a case, it does not matter even if it is not received in or brought into India.</a:t>
            </a:r>
          </a:p>
          <a:p>
            <a:pPr marL="0" lvl="0" indent="0" algn="just">
              <a:buClr>
                <a:srgbClr val="3333CC"/>
              </a:buClr>
              <a:buNone/>
            </a:pPr>
            <a:endParaRPr lang="en-US" altLang="en-US" sz="2400" dirty="0">
              <a:solidFill>
                <a:srgbClr val="000000"/>
              </a:solidFill>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5</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7280579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035F-A780-4623-9346-08BA72D96F88}"/>
              </a:ext>
            </a:extLst>
          </p:cNvPr>
          <p:cNvSpPr>
            <a:spLocks noGrp="1"/>
          </p:cNvSpPr>
          <p:nvPr>
            <p:ph type="title"/>
          </p:nvPr>
        </p:nvSpPr>
        <p:spPr>
          <a:xfrm>
            <a:off x="477310" y="274638"/>
            <a:ext cx="10390716" cy="597232"/>
          </a:xfrm>
          <a:noFill/>
        </p:spPr>
        <p:txBody>
          <a:bodyPr/>
          <a:lstStyle/>
          <a:p>
            <a:r>
              <a:rPr lang="en-US" sz="3200" dirty="0"/>
              <a:t>Analysis of SEP-Narrowing the Scope of Exp 2A</a:t>
            </a:r>
            <a:endParaRPr lang="en-IN" sz="3200" dirty="0"/>
          </a:p>
        </p:txBody>
      </p:sp>
      <p:sp>
        <p:nvSpPr>
          <p:cNvPr id="4" name="Slide Number Placeholder 3">
            <a:extLst>
              <a:ext uri="{FF2B5EF4-FFF2-40B4-BE49-F238E27FC236}">
                <a16:creationId xmlns:a16="http://schemas.microsoft.com/office/drawing/2014/main" id="{FDA502BC-9F92-4868-A56E-FECA5C1D0F45}"/>
              </a:ext>
            </a:extLst>
          </p:cNvPr>
          <p:cNvSpPr>
            <a:spLocks noGrp="1"/>
          </p:cNvSpPr>
          <p:nvPr>
            <p:ph type="sldNum" sz="quarter" idx="12"/>
          </p:nvPr>
        </p:nvSpPr>
        <p:spPr>
          <a:xfrm>
            <a:off x="10020301" y="6381750"/>
            <a:ext cx="1905000" cy="342900"/>
          </a:xfrm>
        </p:spPr>
        <p:txBody>
          <a:bodyPr/>
          <a:lstStyle/>
          <a:p>
            <a:fld id="{988A0877-6E2C-4F4E-BB7B-BA5CC3C83D11}" type="slidenum">
              <a:rPr lang="en-US" altLang="en-US" smtClean="0">
                <a:solidFill>
                  <a:srgbClr val="000000"/>
                </a:solidFill>
              </a:rPr>
              <a:pPr/>
              <a:t>50</a:t>
            </a:fld>
            <a:endParaRPr lang="en-US" altLang="en-US" dirty="0">
              <a:solidFill>
                <a:srgbClr val="000000"/>
              </a:solidFill>
            </a:endParaRPr>
          </a:p>
        </p:txBody>
      </p:sp>
      <p:sp>
        <p:nvSpPr>
          <p:cNvPr id="7" name="TextBox 6"/>
          <p:cNvSpPr txBox="1"/>
          <p:nvPr/>
        </p:nvSpPr>
        <p:spPr>
          <a:xfrm>
            <a:off x="369956" y="871870"/>
            <a:ext cx="10390716" cy="5324535"/>
          </a:xfrm>
          <a:prstGeom prst="rect">
            <a:avLst/>
          </a:prstGeom>
          <a:noFill/>
        </p:spPr>
        <p:txBody>
          <a:bodyPr wrap="square" rtlCol="0">
            <a:spAutoFit/>
          </a:bodyPr>
          <a:lstStyle/>
          <a:p>
            <a:pPr marL="214313" indent="-214313">
              <a:buClr>
                <a:schemeClr val="tx2"/>
              </a:buClr>
              <a:buFont typeface="Wingdings" panose="05000000000000000000" pitchFamily="2" charset="2"/>
              <a:buChar char="§"/>
            </a:pPr>
            <a:r>
              <a:rPr lang="en-US" sz="2000" dirty="0"/>
              <a:t>In case of business connection due to SEP in India, income earned through operations not carried out in India pertaining to the transactions giving rise to SEP in India will also be taxable in India, language may suggest that if such business is carried out through an agent in India then so much of income as is attributable to the operations carried out in India shall be deemed to accrue or arise in India, as opposed to language of Explanation 2A, which does not require operations to be carried out in India </a:t>
            </a:r>
          </a:p>
          <a:p>
            <a:pPr>
              <a:buClr>
                <a:schemeClr val="tx2"/>
              </a:buClr>
            </a:pPr>
            <a:r>
              <a:rPr lang="en-US" sz="2000" dirty="0"/>
              <a:t>   Explanation 3 (Part of Exp 1) also applies to Exp 2A and it may restrict the operation of </a:t>
            </a:r>
          </a:p>
          <a:p>
            <a:pPr>
              <a:buClr>
                <a:schemeClr val="tx2"/>
              </a:buClr>
            </a:pPr>
            <a:r>
              <a:rPr lang="en-US" sz="2000" dirty="0"/>
              <a:t>   Exp 2A to the same extent if such a Business is carried out through an </a:t>
            </a:r>
          </a:p>
          <a:p>
            <a:pPr>
              <a:buClr>
                <a:schemeClr val="tx2"/>
              </a:buClr>
            </a:pPr>
            <a:r>
              <a:rPr lang="en-US" sz="2000" dirty="0"/>
              <a:t>   agent in India. </a:t>
            </a:r>
          </a:p>
          <a:p>
            <a:pPr>
              <a:buClr>
                <a:schemeClr val="tx2"/>
              </a:buClr>
            </a:pPr>
            <a:r>
              <a:rPr lang="en-US" sz="2000" dirty="0"/>
              <a:t>   Also scope of Exp 3A</a:t>
            </a:r>
          </a:p>
          <a:p>
            <a:pPr>
              <a:buClr>
                <a:schemeClr val="tx2"/>
              </a:buClr>
            </a:pPr>
            <a:r>
              <a:rPr lang="en-US" sz="2000" dirty="0"/>
              <a:t>   In respect of advertising Income, Income from sale of Data as well as sale of goods or</a:t>
            </a:r>
          </a:p>
          <a:p>
            <a:pPr>
              <a:buClr>
                <a:schemeClr val="tx2"/>
              </a:buClr>
            </a:pPr>
            <a:r>
              <a:rPr lang="en-US" sz="2000" dirty="0"/>
              <a:t>   services by using those data may be restricted due to Exp 2 and 3 </a:t>
            </a:r>
            <a:endParaRPr lang="en-US" sz="2000" b="1" dirty="0"/>
          </a:p>
          <a:p>
            <a:pPr marL="214313" indent="-214313">
              <a:buClr>
                <a:schemeClr val="tx2"/>
              </a:buClr>
              <a:buFont typeface="Wingdings" panose="05000000000000000000" pitchFamily="2" charset="2"/>
              <a:buChar char="§"/>
            </a:pPr>
            <a:r>
              <a:rPr lang="en-IN" sz="2000" dirty="0"/>
              <a:t>A non resident may avoid tax liability on account of SEP by resorting to the DTAA provisions</a:t>
            </a:r>
          </a:p>
          <a:p>
            <a:pPr marL="214313" indent="-214313">
              <a:buClr>
                <a:schemeClr val="tx2"/>
              </a:buClr>
              <a:buFont typeface="Wingdings" panose="05000000000000000000" pitchFamily="2" charset="2"/>
              <a:buChar char="§"/>
            </a:pPr>
            <a:r>
              <a:rPr lang="en-IN" sz="2000" b="1" dirty="0"/>
              <a:t>Phrase in Exp 2A is transaction with Person in India, however when it comes to Advertising and Data collection, phrase used is…. A person who resides in India </a:t>
            </a:r>
            <a:endParaRPr lang="en-IN" sz="2000" dirty="0"/>
          </a:p>
        </p:txBody>
      </p:sp>
      <p:sp>
        <p:nvSpPr>
          <p:cNvPr id="3" name="Date Placeholder 2"/>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5842730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035F-A780-4623-9346-08BA72D96F88}"/>
              </a:ext>
            </a:extLst>
          </p:cNvPr>
          <p:cNvSpPr>
            <a:spLocks noGrp="1"/>
          </p:cNvSpPr>
          <p:nvPr>
            <p:ph type="title"/>
          </p:nvPr>
        </p:nvSpPr>
        <p:spPr>
          <a:xfrm>
            <a:off x="477310" y="274638"/>
            <a:ext cx="10390716" cy="1143000"/>
          </a:xfrm>
          <a:noFill/>
        </p:spPr>
        <p:txBody>
          <a:bodyPr/>
          <a:lstStyle/>
          <a:p>
            <a:r>
              <a:rPr lang="en-US" sz="4200" dirty="0"/>
              <a:t>Sec 5 and Sec 9</a:t>
            </a:r>
            <a:endParaRPr lang="en-IN" sz="4200" dirty="0"/>
          </a:p>
        </p:txBody>
      </p:sp>
      <p:sp>
        <p:nvSpPr>
          <p:cNvPr id="4" name="Slide Number Placeholder 3">
            <a:extLst>
              <a:ext uri="{FF2B5EF4-FFF2-40B4-BE49-F238E27FC236}">
                <a16:creationId xmlns:a16="http://schemas.microsoft.com/office/drawing/2014/main" id="{FDA502BC-9F92-4868-A56E-FECA5C1D0F45}"/>
              </a:ext>
            </a:extLst>
          </p:cNvPr>
          <p:cNvSpPr>
            <a:spLocks noGrp="1"/>
          </p:cNvSpPr>
          <p:nvPr>
            <p:ph type="sldNum" sz="quarter" idx="12"/>
          </p:nvPr>
        </p:nvSpPr>
        <p:spPr>
          <a:xfrm>
            <a:off x="10020301" y="6381750"/>
            <a:ext cx="1905000" cy="342900"/>
          </a:xfrm>
        </p:spPr>
        <p:txBody>
          <a:bodyPr/>
          <a:lstStyle/>
          <a:p>
            <a:fld id="{988A0877-6E2C-4F4E-BB7B-BA5CC3C83D11}" type="slidenum">
              <a:rPr lang="en-US" altLang="en-US" smtClean="0">
                <a:solidFill>
                  <a:srgbClr val="000000"/>
                </a:solidFill>
              </a:rPr>
              <a:pPr/>
              <a:t>51</a:t>
            </a:fld>
            <a:endParaRPr lang="en-US" altLang="en-US" dirty="0">
              <a:solidFill>
                <a:srgbClr val="000000"/>
              </a:solidFill>
            </a:endParaRPr>
          </a:p>
        </p:txBody>
      </p:sp>
      <p:sp>
        <p:nvSpPr>
          <p:cNvPr id="3" name="Date Placeholder 2"/>
          <p:cNvSpPr>
            <a:spLocks noGrp="1"/>
          </p:cNvSpPr>
          <p:nvPr>
            <p:ph type="dt" sz="half" idx="10"/>
          </p:nvPr>
        </p:nvSpPr>
        <p:spPr/>
        <p:txBody>
          <a:bodyPr/>
          <a:lstStyle/>
          <a:p>
            <a:pPr>
              <a:defRPr/>
            </a:pPr>
            <a:r>
              <a:rPr lang="en-US" dirty="0">
                <a:solidFill>
                  <a:srgbClr val="000000"/>
                </a:solidFill>
              </a:rPr>
              <a:t>06-08-2024</a:t>
            </a:r>
          </a:p>
        </p:txBody>
      </p:sp>
      <p:sp>
        <p:nvSpPr>
          <p:cNvPr id="5" name="Footer Placeholder 4"/>
          <p:cNvSpPr>
            <a:spLocks noGrp="1"/>
          </p:cNvSpPr>
          <p:nvPr>
            <p:ph type="ftr" sz="quarter" idx="11"/>
          </p:nvPr>
        </p:nvSpPr>
        <p:spPr/>
        <p:txBody>
          <a:bodyPr/>
          <a:lstStyle/>
          <a:p>
            <a:pPr>
              <a:defRPr/>
            </a:pPr>
            <a:r>
              <a:rPr lang="en-US" dirty="0">
                <a:solidFill>
                  <a:srgbClr val="000000"/>
                </a:solidFill>
              </a:rPr>
              <a:t>P. P. Shah &amp; Asso.</a:t>
            </a:r>
          </a:p>
        </p:txBody>
      </p:sp>
      <p:sp>
        <p:nvSpPr>
          <p:cNvPr id="6" name="TextBox 5"/>
          <p:cNvSpPr txBox="1"/>
          <p:nvPr/>
        </p:nvSpPr>
        <p:spPr>
          <a:xfrm>
            <a:off x="477310" y="1701538"/>
            <a:ext cx="10160103" cy="2585323"/>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dirty="0"/>
              <a:t>What is the co-relation between Section 5 and Section 9?</a:t>
            </a:r>
          </a:p>
          <a:p>
            <a:pPr>
              <a:buClr>
                <a:schemeClr val="tx2"/>
              </a:buClr>
            </a:pPr>
            <a:r>
              <a:rPr lang="en-US" dirty="0"/>
              <a:t>    Source of Income vs Situs of Income </a:t>
            </a:r>
          </a:p>
          <a:p>
            <a:pPr marL="285750" indent="-285750">
              <a:buClr>
                <a:schemeClr val="tx2"/>
              </a:buClr>
              <a:buFont typeface="Wingdings" panose="05000000000000000000" pitchFamily="2" charset="2"/>
              <a:buChar char="§"/>
            </a:pPr>
            <a:endParaRPr lang="en-US" dirty="0"/>
          </a:p>
          <a:p>
            <a:pPr marL="285750" indent="-285750">
              <a:buClr>
                <a:schemeClr val="tx2"/>
              </a:buClr>
              <a:buFont typeface="Wingdings" panose="05000000000000000000" pitchFamily="2" charset="2"/>
              <a:buChar char="§"/>
            </a:pPr>
            <a:r>
              <a:rPr lang="en-US" dirty="0"/>
              <a:t>Can one say Section 9 relaxes the provisions of Section 5?</a:t>
            </a:r>
          </a:p>
          <a:p>
            <a:pPr>
              <a:buClr>
                <a:schemeClr val="tx2"/>
              </a:buClr>
            </a:pPr>
            <a:r>
              <a:rPr lang="en-US" dirty="0"/>
              <a:t>    Purpose of the Sec 9 vs Safeguard and exclusions </a:t>
            </a:r>
          </a:p>
          <a:p>
            <a:pPr marL="285750" indent="-285750">
              <a:buClr>
                <a:schemeClr val="tx2"/>
              </a:buClr>
              <a:buFont typeface="Wingdings" panose="05000000000000000000" pitchFamily="2" charset="2"/>
              <a:buChar char="§"/>
            </a:pPr>
            <a:endParaRPr lang="en-US" dirty="0"/>
          </a:p>
          <a:p>
            <a:pPr marL="285750" indent="-285750">
              <a:buClr>
                <a:schemeClr val="tx2"/>
              </a:buClr>
              <a:buFont typeface="Wingdings" panose="05000000000000000000" pitchFamily="2" charset="2"/>
              <a:buChar char="§"/>
            </a:pPr>
            <a:r>
              <a:rPr lang="en-US" dirty="0"/>
              <a:t>If an income is chargeable to tax  under Section 5, can the same be removed from the scope under Section 9? </a:t>
            </a:r>
          </a:p>
          <a:p>
            <a:pPr>
              <a:buClr>
                <a:schemeClr val="tx2"/>
              </a:buClr>
            </a:pPr>
            <a:r>
              <a:rPr lang="en-US" dirty="0"/>
              <a:t>    Provisions of a Clarificatory nature </a:t>
            </a:r>
          </a:p>
        </p:txBody>
      </p:sp>
    </p:spTree>
    <p:extLst>
      <p:ext uri="{BB962C8B-B14F-4D97-AF65-F5344CB8AC3E}">
        <p14:creationId xmlns:p14="http://schemas.microsoft.com/office/powerpoint/2010/main" val="4805631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D6851-246B-4146-B6F3-8B2CB97699D3}"/>
              </a:ext>
            </a:extLst>
          </p:cNvPr>
          <p:cNvSpPr>
            <a:spLocks noGrp="1"/>
          </p:cNvSpPr>
          <p:nvPr>
            <p:ph type="title"/>
          </p:nvPr>
        </p:nvSpPr>
        <p:spPr>
          <a:xfrm>
            <a:off x="384211" y="-250030"/>
            <a:ext cx="10390716" cy="1143000"/>
          </a:xfrm>
        </p:spPr>
        <p:txBody>
          <a:bodyPr/>
          <a:lstStyle/>
          <a:p>
            <a:r>
              <a:rPr lang="en-IN" dirty="0"/>
              <a:t>Equalisation Levy-NR Ecom Operator </a:t>
            </a:r>
          </a:p>
        </p:txBody>
      </p:sp>
      <p:sp>
        <p:nvSpPr>
          <p:cNvPr id="3" name="Content Placeholder 2">
            <a:extLst>
              <a:ext uri="{FF2B5EF4-FFF2-40B4-BE49-F238E27FC236}">
                <a16:creationId xmlns:a16="http://schemas.microsoft.com/office/drawing/2014/main" id="{7CF1C09A-9EDE-4FF9-A73C-7C4A42DC4E97}"/>
              </a:ext>
            </a:extLst>
          </p:cNvPr>
          <p:cNvSpPr>
            <a:spLocks noGrp="1"/>
          </p:cNvSpPr>
          <p:nvPr>
            <p:ph idx="1"/>
          </p:nvPr>
        </p:nvSpPr>
        <p:spPr>
          <a:xfrm>
            <a:off x="384211" y="892970"/>
            <a:ext cx="11170673" cy="5660230"/>
          </a:xfrm>
        </p:spPr>
        <p:txBody>
          <a:bodyPr/>
          <a:lstStyle/>
          <a:p>
            <a:pPr marL="285750" indent="-285750">
              <a:buClr>
                <a:schemeClr val="tx2"/>
              </a:buClr>
              <a:buFont typeface="Wingdings" panose="05000000000000000000" pitchFamily="2" charset="2"/>
              <a:buChar char="§"/>
            </a:pPr>
            <a:r>
              <a:rPr lang="en-US" sz="1500" b="1" dirty="0"/>
              <a:t>EL</a:t>
            </a:r>
            <a:r>
              <a:rPr lang="en-US" sz="1500" dirty="0"/>
              <a:t> </a:t>
            </a:r>
            <a:r>
              <a:rPr lang="en-US" sz="1500" b="1" dirty="0"/>
              <a:t>1.0</a:t>
            </a:r>
            <a:r>
              <a:rPr lang="en-US" sz="1500" dirty="0"/>
              <a:t> Equalisation Levy was introduced in India in 2016, through Finance Act with the intention of taxing the digital transactions i.e. the income paid to foreign e-commerce companies by Person Resident in India.</a:t>
            </a:r>
          </a:p>
          <a:p>
            <a:pPr marL="285750" indent="-285750">
              <a:buClr>
                <a:schemeClr val="tx2"/>
              </a:buClr>
              <a:buFont typeface="Wingdings" panose="05000000000000000000" pitchFamily="2" charset="2"/>
              <a:buChar char="§"/>
            </a:pPr>
            <a:r>
              <a:rPr lang="en-US" sz="1500" dirty="0"/>
              <a:t>Over the last decade, Information Technology has gone through an exponential expansion phase in India and globally. This has led to an increase in the supply and procurement of digital services. In the digital domain business is conducted without regard to national boundaries and it dissolves the link between an income-producing activity and a specific location. The new business model created new tax challenges and since the tax treaties taxation rules are based on physical presence based nexus rules, the government introduced vide Budget 2016, the equalisation levy to give effect to one of the recommendations of the BEPS (Base Erosion and Profit Shifting) Action Plan.</a:t>
            </a:r>
          </a:p>
          <a:p>
            <a:pPr marL="285750" indent="-285750">
              <a:buClr>
                <a:schemeClr val="tx2"/>
              </a:buClr>
              <a:buFont typeface="Wingdings" panose="05000000000000000000" pitchFamily="2" charset="2"/>
              <a:buChar char="§"/>
            </a:pPr>
            <a:r>
              <a:rPr lang="en-US" sz="1500" dirty="0"/>
              <a:t>Equalisation Levy is a direct tax, which is withheld at the time of payment by the service recipient. The two conditions to be met to be liable to equalisation levy:</a:t>
            </a:r>
          </a:p>
          <a:p>
            <a:pPr marL="1030288">
              <a:buClr>
                <a:schemeClr val="tx2"/>
              </a:buClr>
              <a:buFont typeface="Wingdings" panose="05000000000000000000" pitchFamily="2" charset="2"/>
              <a:buChar char="Ø"/>
            </a:pPr>
            <a:r>
              <a:rPr lang="en-US" sz="1500" dirty="0"/>
              <a:t>The payment should be made to a non-resident service provider by a resident in India who carries on business or profession; or made by  a non-resident having a permanent establishment in India;</a:t>
            </a:r>
          </a:p>
          <a:p>
            <a:pPr marL="1030288">
              <a:buClr>
                <a:schemeClr val="tx2"/>
              </a:buClr>
              <a:buFont typeface="Wingdings" panose="05000000000000000000" pitchFamily="2" charset="2"/>
              <a:buChar char="Ø"/>
            </a:pPr>
            <a:r>
              <a:rPr lang="en-US" sz="1500" dirty="0"/>
              <a:t>The annual payment made to one service provider exceeds Rs. 1,00,000 in one financial year</a:t>
            </a:r>
            <a:endParaRPr lang="en-IN" sz="1500" dirty="0"/>
          </a:p>
          <a:p>
            <a:pPr>
              <a:buClr>
                <a:schemeClr val="tx2"/>
              </a:buClr>
              <a:buFont typeface="Wingdings" panose="05000000000000000000" pitchFamily="2" charset="2"/>
              <a:buChar char="§"/>
            </a:pPr>
            <a:r>
              <a:rPr lang="en-IN" sz="1500" dirty="0"/>
              <a:t>The Services covered under the ambit of Equalisation levy is:</a:t>
            </a:r>
          </a:p>
          <a:p>
            <a:pPr marL="1031875">
              <a:buClr>
                <a:schemeClr val="tx2"/>
              </a:buClr>
              <a:buFont typeface="Wingdings" panose="05000000000000000000" pitchFamily="2" charset="2"/>
              <a:buChar char="Ø"/>
            </a:pPr>
            <a:r>
              <a:rPr lang="en-IN" sz="1500" b="1" dirty="0"/>
              <a:t>Online Advertisement (See Exp 3A to S.9 for a possible overlap, targets a Customer who resides In India  )</a:t>
            </a:r>
          </a:p>
          <a:p>
            <a:pPr marL="1031875">
              <a:buClr>
                <a:schemeClr val="tx2"/>
              </a:buClr>
              <a:buFont typeface="Wingdings" panose="05000000000000000000" pitchFamily="2" charset="2"/>
              <a:buChar char="Ø"/>
            </a:pPr>
            <a:r>
              <a:rPr lang="en-US" sz="1500" b="1" dirty="0"/>
              <a:t>Any provision for digital advertising space or facilities/ service for the purpose of online advertisement</a:t>
            </a:r>
          </a:p>
          <a:p>
            <a:pPr marL="339725" indent="-339725">
              <a:buClr>
                <a:schemeClr val="tx2"/>
              </a:buClr>
              <a:buFont typeface="Wingdings" panose="05000000000000000000" pitchFamily="2" charset="2"/>
              <a:buChar char="§"/>
            </a:pPr>
            <a:r>
              <a:rPr lang="en-US" sz="1500" dirty="0"/>
              <a:t>The tax rate under equalization levy depends on the type of service or transaction. For specified digital services, such as online advertising, the rate </a:t>
            </a:r>
            <a:r>
              <a:rPr lang="en-US" sz="1500" b="1" dirty="0"/>
              <a:t>is 6% </a:t>
            </a:r>
            <a:r>
              <a:rPr lang="en-US" sz="1500" dirty="0"/>
              <a:t>of the gross consideration. </a:t>
            </a:r>
          </a:p>
          <a:p>
            <a:pPr marL="339725" indent="-339725">
              <a:buClr>
                <a:schemeClr val="tx2"/>
              </a:buClr>
              <a:buFont typeface="Wingdings" panose="05000000000000000000" pitchFamily="2" charset="2"/>
              <a:buChar char="§"/>
            </a:pPr>
            <a:r>
              <a:rPr lang="en-US" sz="1500" b="1" dirty="0"/>
              <a:t>EL 2.0 </a:t>
            </a:r>
            <a:r>
              <a:rPr lang="en-US" sz="1500" dirty="0"/>
              <a:t>In FA 2020 e-commerce transactions were also brought under the ambit of equalisation levy, </a:t>
            </a:r>
            <a:r>
              <a:rPr lang="en-US" sz="1500" b="1" dirty="0"/>
              <a:t>such as online sale of goods or services, </a:t>
            </a:r>
            <a:r>
              <a:rPr lang="en-US" sz="1500" dirty="0"/>
              <a:t>the </a:t>
            </a:r>
            <a:r>
              <a:rPr lang="en-US" sz="1500" b="1" dirty="0"/>
              <a:t>rate is 2% </a:t>
            </a:r>
            <a:r>
              <a:rPr lang="en-US" sz="1500" dirty="0"/>
              <a:t>of the gross consideration. However, the same is sought to be withdrawn by Finance Bill, 2024 as concerns have been raised that the scope of this 2 per cent levy is ambiguous and thus results in compliance burden.</a:t>
            </a:r>
            <a:endParaRPr lang="en-IN" sz="1500" dirty="0"/>
          </a:p>
        </p:txBody>
      </p:sp>
      <p:sp>
        <p:nvSpPr>
          <p:cNvPr id="5" name="Slide Number Placeholder 4">
            <a:extLst>
              <a:ext uri="{FF2B5EF4-FFF2-40B4-BE49-F238E27FC236}">
                <a16:creationId xmlns:a16="http://schemas.microsoft.com/office/drawing/2014/main" id="{84746BCD-5FF2-4121-BE91-B5E11CCD7F50}"/>
              </a:ext>
            </a:extLst>
          </p:cNvPr>
          <p:cNvSpPr>
            <a:spLocks noGrp="1"/>
          </p:cNvSpPr>
          <p:nvPr>
            <p:ph type="sldNum" sz="quarter" idx="12"/>
          </p:nvPr>
        </p:nvSpPr>
        <p:spPr/>
        <p:txBody>
          <a:bodyPr/>
          <a:lstStyle/>
          <a:p>
            <a:fld id="{852A60BD-B4D8-453E-B1C6-B1E9A28BB584}" type="slidenum">
              <a:rPr lang="en-US" altLang="en-US" smtClean="0"/>
              <a:pPr/>
              <a:t>52</a:t>
            </a:fld>
            <a:endParaRPr lang="en-US" altLang="en-US" dirty="0"/>
          </a:p>
        </p:txBody>
      </p:sp>
      <p:sp>
        <p:nvSpPr>
          <p:cNvPr id="4" name="Date Placeholder 3"/>
          <p:cNvSpPr>
            <a:spLocks noGrp="1"/>
          </p:cNvSpPr>
          <p:nvPr>
            <p:ph type="dt" sz="half" idx="10"/>
          </p:nvPr>
        </p:nvSpPr>
        <p:spPr/>
        <p:txBody>
          <a:bodyPr/>
          <a:lstStyle/>
          <a:p>
            <a:pPr>
              <a:defRPr/>
            </a:pPr>
            <a:r>
              <a:rPr lang="en-US" sz="1000" dirty="0">
                <a:solidFill>
                  <a:srgbClr val="000000"/>
                </a:solidFill>
              </a:rPr>
              <a:t>06-08-2024</a:t>
            </a:r>
          </a:p>
        </p:txBody>
      </p:sp>
      <p:sp>
        <p:nvSpPr>
          <p:cNvPr id="6" name="Footer Placeholder 5"/>
          <p:cNvSpPr>
            <a:spLocks noGrp="1"/>
          </p:cNvSpPr>
          <p:nvPr>
            <p:ph type="ftr" sz="quarter" idx="11"/>
          </p:nvPr>
        </p:nvSpPr>
        <p:spPr>
          <a:xfrm>
            <a:off x="4064000" y="64008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8953009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D6851-246B-4146-B6F3-8B2CB97699D3}"/>
              </a:ext>
            </a:extLst>
          </p:cNvPr>
          <p:cNvSpPr>
            <a:spLocks noGrp="1"/>
          </p:cNvSpPr>
          <p:nvPr>
            <p:ph type="title"/>
          </p:nvPr>
        </p:nvSpPr>
        <p:spPr>
          <a:xfrm>
            <a:off x="384211" y="-250030"/>
            <a:ext cx="10390716" cy="1143000"/>
          </a:xfrm>
        </p:spPr>
        <p:txBody>
          <a:bodyPr/>
          <a:lstStyle/>
          <a:p>
            <a:r>
              <a:rPr lang="en-IN" dirty="0"/>
              <a:t>Equalisation Levy</a:t>
            </a:r>
          </a:p>
        </p:txBody>
      </p:sp>
      <p:sp>
        <p:nvSpPr>
          <p:cNvPr id="3" name="Content Placeholder 2">
            <a:extLst>
              <a:ext uri="{FF2B5EF4-FFF2-40B4-BE49-F238E27FC236}">
                <a16:creationId xmlns:a16="http://schemas.microsoft.com/office/drawing/2014/main" id="{7CF1C09A-9EDE-4FF9-A73C-7C4A42DC4E97}"/>
              </a:ext>
            </a:extLst>
          </p:cNvPr>
          <p:cNvSpPr>
            <a:spLocks noGrp="1"/>
          </p:cNvSpPr>
          <p:nvPr>
            <p:ph idx="1"/>
          </p:nvPr>
        </p:nvSpPr>
        <p:spPr>
          <a:xfrm>
            <a:off x="384211" y="1121570"/>
            <a:ext cx="11170673" cy="4114800"/>
          </a:xfrm>
        </p:spPr>
        <p:txBody>
          <a:bodyPr/>
          <a:lstStyle/>
          <a:p>
            <a:pPr marL="285750" indent="-285750">
              <a:buClr>
                <a:schemeClr val="tx2"/>
              </a:buClr>
              <a:buFont typeface="Wingdings" panose="05000000000000000000" pitchFamily="2" charset="2"/>
              <a:buChar char="§"/>
            </a:pPr>
            <a:r>
              <a:rPr lang="en-US" sz="2200" dirty="0"/>
              <a:t>When is Equalisation Levy not applicable?</a:t>
            </a:r>
          </a:p>
          <a:p>
            <a:pPr marL="285750" indent="-285750">
              <a:buClr>
                <a:schemeClr val="tx2"/>
              </a:buClr>
              <a:buFont typeface="Wingdings" panose="05000000000000000000" pitchFamily="2" charset="2"/>
              <a:buChar char="§"/>
            </a:pPr>
            <a:endParaRPr lang="en-US" sz="2200" dirty="0"/>
          </a:p>
          <a:p>
            <a:pPr marL="339725" indent="0">
              <a:buClr>
                <a:schemeClr val="tx2"/>
              </a:buClr>
              <a:buNone/>
            </a:pPr>
            <a:r>
              <a:rPr lang="en-US" sz="2200" dirty="0"/>
              <a:t>1. When the non-resident service provider including E Commerce operator has a permanent establishment in India, and the digital services are effectively connected with the permanent establishment.</a:t>
            </a:r>
          </a:p>
          <a:p>
            <a:pPr marL="339725" indent="0">
              <a:buClr>
                <a:schemeClr val="tx2"/>
              </a:buClr>
              <a:buNone/>
            </a:pPr>
            <a:r>
              <a:rPr lang="en-US" sz="2200" dirty="0"/>
              <a:t>2. when the Annual turnover of the e-commerce operator from the e-commerce supply or services is less than rupees 2 crores during the previous year.</a:t>
            </a:r>
          </a:p>
          <a:p>
            <a:pPr marL="339725" indent="0">
              <a:buClr>
                <a:schemeClr val="tx2"/>
              </a:buClr>
              <a:buNone/>
            </a:pPr>
            <a:r>
              <a:rPr lang="en-US" sz="2200" dirty="0"/>
              <a:t>3. the aggregate amount of consideration for specified service received or receivable in a previous year by the non-resident from a person resident in India and carrying on business or profession, or from a non-resident having a permanent establishment in India, does not exceed one lakh rupees</a:t>
            </a:r>
          </a:p>
          <a:p>
            <a:pPr marL="339725" indent="0">
              <a:buClr>
                <a:schemeClr val="tx2"/>
              </a:buClr>
              <a:buNone/>
            </a:pPr>
            <a:r>
              <a:rPr lang="en-US" sz="2200" dirty="0"/>
              <a:t>4. where the payment for the specified service by the person resident in India, or the permanent establishment in India is not for the purposes of carrying out business or profession.</a:t>
            </a:r>
            <a:endParaRPr lang="en-IN" sz="2200" b="1" dirty="0"/>
          </a:p>
        </p:txBody>
      </p:sp>
      <p:sp>
        <p:nvSpPr>
          <p:cNvPr id="5" name="Slide Number Placeholder 4">
            <a:extLst>
              <a:ext uri="{FF2B5EF4-FFF2-40B4-BE49-F238E27FC236}">
                <a16:creationId xmlns:a16="http://schemas.microsoft.com/office/drawing/2014/main" id="{84746BCD-5FF2-4121-BE91-B5E11CCD7F50}"/>
              </a:ext>
            </a:extLst>
          </p:cNvPr>
          <p:cNvSpPr>
            <a:spLocks noGrp="1"/>
          </p:cNvSpPr>
          <p:nvPr>
            <p:ph type="sldNum" sz="quarter" idx="12"/>
          </p:nvPr>
        </p:nvSpPr>
        <p:spPr/>
        <p:txBody>
          <a:bodyPr/>
          <a:lstStyle/>
          <a:p>
            <a:fld id="{852A60BD-B4D8-453E-B1C6-B1E9A28BB584}" type="slidenum">
              <a:rPr lang="en-US" altLang="en-US" smtClean="0"/>
              <a:pPr/>
              <a:t>53</a:t>
            </a:fld>
            <a:endParaRPr lang="en-US" altLang="en-US" dirty="0"/>
          </a:p>
        </p:txBody>
      </p:sp>
      <p:sp>
        <p:nvSpPr>
          <p:cNvPr id="4" name="Date Placeholder 3"/>
          <p:cNvSpPr>
            <a:spLocks noGrp="1"/>
          </p:cNvSpPr>
          <p:nvPr>
            <p:ph type="dt" sz="half" idx="10"/>
          </p:nvPr>
        </p:nvSpPr>
        <p:spPr/>
        <p:txBody>
          <a:bodyPr/>
          <a:lstStyle/>
          <a:p>
            <a:pPr>
              <a:defRPr/>
            </a:pPr>
            <a:r>
              <a:rPr lang="en-US" dirty="0">
                <a:solidFill>
                  <a:srgbClr val="000000"/>
                </a:solidFill>
              </a:rPr>
              <a:t>06-08-2024</a:t>
            </a:r>
          </a:p>
        </p:txBody>
      </p:sp>
      <p:sp>
        <p:nvSpPr>
          <p:cNvPr id="6" name="Footer Placeholder 5"/>
          <p:cNvSpPr>
            <a:spLocks noGrp="1"/>
          </p:cNvSpPr>
          <p:nvPr>
            <p:ph type="ftr" sz="quarter" idx="11"/>
          </p:nvPr>
        </p:nvSpPr>
        <p:spPr>
          <a:xfrm>
            <a:off x="405447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4962613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D6851-246B-4146-B6F3-8B2CB97699D3}"/>
              </a:ext>
            </a:extLst>
          </p:cNvPr>
          <p:cNvSpPr>
            <a:spLocks noGrp="1"/>
          </p:cNvSpPr>
          <p:nvPr>
            <p:ph type="title"/>
          </p:nvPr>
        </p:nvSpPr>
        <p:spPr>
          <a:xfrm>
            <a:off x="384211" y="-250030"/>
            <a:ext cx="10390716" cy="1143000"/>
          </a:xfrm>
        </p:spPr>
        <p:txBody>
          <a:bodyPr/>
          <a:lstStyle/>
          <a:p>
            <a:r>
              <a:rPr lang="en-IN" dirty="0"/>
              <a:t>Interplay of Equalisation Levy &amp; SEP</a:t>
            </a:r>
          </a:p>
        </p:txBody>
      </p:sp>
      <p:sp>
        <p:nvSpPr>
          <p:cNvPr id="3" name="Content Placeholder 2">
            <a:extLst>
              <a:ext uri="{FF2B5EF4-FFF2-40B4-BE49-F238E27FC236}">
                <a16:creationId xmlns:a16="http://schemas.microsoft.com/office/drawing/2014/main" id="{7CF1C09A-9EDE-4FF9-A73C-7C4A42DC4E97}"/>
              </a:ext>
            </a:extLst>
          </p:cNvPr>
          <p:cNvSpPr>
            <a:spLocks noGrp="1"/>
          </p:cNvSpPr>
          <p:nvPr>
            <p:ph idx="1"/>
          </p:nvPr>
        </p:nvSpPr>
        <p:spPr>
          <a:xfrm>
            <a:off x="384211" y="892970"/>
            <a:ext cx="11170673" cy="4720430"/>
          </a:xfrm>
        </p:spPr>
        <p:txBody>
          <a:bodyPr/>
          <a:lstStyle/>
          <a:p>
            <a:pPr marL="285750" indent="-285750">
              <a:buClr>
                <a:schemeClr val="tx2"/>
              </a:buClr>
              <a:buFont typeface="Wingdings" panose="05000000000000000000" pitchFamily="2" charset="2"/>
              <a:buChar char="§"/>
            </a:pPr>
            <a:r>
              <a:rPr lang="en-US" sz="2000" dirty="0"/>
              <a:t>Both the concepts pertains to taxation of digital economy. The equalization levy provisions and SEP provisions co-exist in the Indian domestic laws. Hence, it is possible that there could be an overlap between the two. It has, however, been provided that if a transaction is subject to equalization levy, then there would be no further Indian income tax liability</a:t>
            </a:r>
          </a:p>
          <a:p>
            <a:pPr marL="280988" indent="0">
              <a:buClr>
                <a:schemeClr val="tx2"/>
              </a:buClr>
              <a:buNone/>
            </a:pPr>
            <a:r>
              <a:rPr lang="en-US" sz="2000" dirty="0"/>
              <a:t>Intention here is to levy taxes where it is likely that it will not be taxed under Tax Law.</a:t>
            </a:r>
          </a:p>
          <a:p>
            <a:pPr marL="280988" indent="0">
              <a:buClr>
                <a:schemeClr val="tx2"/>
              </a:buClr>
              <a:buNone/>
            </a:pPr>
            <a:endParaRPr lang="en-US" sz="2000" dirty="0"/>
          </a:p>
          <a:p>
            <a:pPr marL="285750" indent="-285750">
              <a:buClr>
                <a:schemeClr val="tx2"/>
              </a:buClr>
              <a:buFont typeface="Wingdings" panose="05000000000000000000" pitchFamily="2" charset="2"/>
              <a:buChar char="§"/>
            </a:pPr>
            <a:r>
              <a:rPr lang="en-US" sz="2000" dirty="0"/>
              <a:t>An exemption is provided under Section 10(50) of the Income Tax Act, 1961. Section 10(50) states that any income which has been derived out of such services which are subject to ‘Equalization levy’ will be exempt. Therefore, once ‘Equalization levy’ is charged on particular service, the income which would be ordinarily chargeable by virtue of concept of ‘significant economic presence’ will be exempt.</a:t>
            </a:r>
          </a:p>
          <a:p>
            <a:pPr marL="0" indent="0">
              <a:buClr>
                <a:schemeClr val="tx2"/>
              </a:buClr>
              <a:buNone/>
            </a:pPr>
            <a:endParaRPr lang="en-US" sz="2000" dirty="0"/>
          </a:p>
          <a:p>
            <a:pPr marL="285750" indent="-285750">
              <a:buClr>
                <a:schemeClr val="tx2"/>
              </a:buClr>
              <a:buFont typeface="Wingdings" panose="05000000000000000000" pitchFamily="2" charset="2"/>
              <a:buChar char="§"/>
            </a:pPr>
            <a:r>
              <a:rPr lang="en-US" sz="2000" dirty="0"/>
              <a:t>The SEP provisions do not seem to impact tax liability of non-residents, with which India has in place tax treaties, providing for a favourable tax regime.</a:t>
            </a:r>
          </a:p>
          <a:p>
            <a:pPr marL="0" indent="0">
              <a:buClr>
                <a:schemeClr val="tx2"/>
              </a:buClr>
              <a:buNone/>
            </a:pPr>
            <a:endParaRPr lang="en-US" sz="1600" dirty="0"/>
          </a:p>
        </p:txBody>
      </p:sp>
      <p:sp>
        <p:nvSpPr>
          <p:cNvPr id="5" name="Slide Number Placeholder 4">
            <a:extLst>
              <a:ext uri="{FF2B5EF4-FFF2-40B4-BE49-F238E27FC236}">
                <a16:creationId xmlns:a16="http://schemas.microsoft.com/office/drawing/2014/main" id="{84746BCD-5FF2-4121-BE91-B5E11CCD7F50}"/>
              </a:ext>
            </a:extLst>
          </p:cNvPr>
          <p:cNvSpPr>
            <a:spLocks noGrp="1"/>
          </p:cNvSpPr>
          <p:nvPr>
            <p:ph type="sldNum" sz="quarter" idx="12"/>
          </p:nvPr>
        </p:nvSpPr>
        <p:spPr/>
        <p:txBody>
          <a:bodyPr/>
          <a:lstStyle/>
          <a:p>
            <a:fld id="{852A60BD-B4D8-453E-B1C6-B1E9A28BB584}" type="slidenum">
              <a:rPr lang="en-US" altLang="en-US" smtClean="0"/>
              <a:pPr/>
              <a:t>54</a:t>
            </a:fld>
            <a:endParaRPr lang="en-US" altLang="en-US" dirty="0"/>
          </a:p>
        </p:txBody>
      </p:sp>
      <p:sp>
        <p:nvSpPr>
          <p:cNvPr id="4" name="Date Placeholder 3"/>
          <p:cNvSpPr>
            <a:spLocks noGrp="1"/>
          </p:cNvSpPr>
          <p:nvPr>
            <p:ph type="dt" sz="half" idx="10"/>
          </p:nvPr>
        </p:nvSpPr>
        <p:spPr/>
        <p:txBody>
          <a:bodyPr/>
          <a:lstStyle/>
          <a:p>
            <a:pPr>
              <a:defRPr/>
            </a:pPr>
            <a:r>
              <a:rPr lang="en-US" dirty="0">
                <a:solidFill>
                  <a:srgbClr val="000000"/>
                </a:solidFill>
              </a:rPr>
              <a:t>06-08-2024</a:t>
            </a:r>
          </a:p>
        </p:txBody>
      </p:sp>
      <p:sp>
        <p:nvSpPr>
          <p:cNvPr id="6" name="Footer Placeholder 5"/>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3877025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06-08-2024</a:t>
            </a:r>
          </a:p>
        </p:txBody>
      </p:sp>
      <p:sp>
        <p:nvSpPr>
          <p:cNvPr id="1310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BD136EB-9DAF-495D-A34A-025CCA9C27D8}" type="slidenum">
              <a:rPr lang="en-US" altLang="en-US" sz="1400"/>
              <a:pPr/>
              <a:t>55</a:t>
            </a:fld>
            <a:endParaRPr lang="en-US" altLang="en-US" sz="1400" dirty="0"/>
          </a:p>
        </p:txBody>
      </p:sp>
      <p:sp>
        <p:nvSpPr>
          <p:cNvPr id="4" name="Title 7"/>
          <p:cNvSpPr txBox="1">
            <a:spLocks/>
          </p:cNvSpPr>
          <p:nvPr/>
        </p:nvSpPr>
        <p:spPr>
          <a:xfrm>
            <a:off x="287594" y="319548"/>
            <a:ext cx="5257800" cy="533400"/>
          </a:xfrm>
          <a:prstGeom prst="rect">
            <a:avLst/>
          </a:prstGeom>
        </p:spPr>
        <p:txBody>
          <a:bodyPr/>
          <a:lstStyle/>
          <a:p>
            <a:pPr>
              <a:defRPr/>
            </a:pPr>
            <a:r>
              <a:rPr lang="en-US" sz="3200" kern="0" dirty="0">
                <a:solidFill>
                  <a:schemeClr val="tx2"/>
                </a:solidFill>
                <a:latin typeface="+mj-lt"/>
                <a:ea typeface="+mj-ea"/>
                <a:cs typeface="+mj-cs"/>
              </a:rPr>
              <a:t>DTAA</a:t>
            </a:r>
          </a:p>
        </p:txBody>
      </p:sp>
      <p:sp>
        <p:nvSpPr>
          <p:cNvPr id="5" name="TextBox 4"/>
          <p:cNvSpPr txBox="1"/>
          <p:nvPr/>
        </p:nvSpPr>
        <p:spPr>
          <a:xfrm>
            <a:off x="235974" y="852948"/>
            <a:ext cx="10618840" cy="4114800"/>
          </a:xfrm>
          <a:prstGeom prst="rect">
            <a:avLst/>
          </a:prstGeom>
          <a:noFill/>
        </p:spPr>
        <p:txBody>
          <a:bodyPr/>
          <a:lstStyle/>
          <a:p>
            <a:pPr marL="360363" indent="-360363" algn="just">
              <a:spcAft>
                <a:spcPts val="1000"/>
              </a:spcAft>
              <a:buSzPct val="75000"/>
              <a:buFont typeface="Wingdings" panose="05000000000000000000" pitchFamily="2" charset="2"/>
              <a:buChar char="Ø"/>
              <a:defRPr/>
            </a:pPr>
            <a:r>
              <a:rPr lang="en-US" kern="0" dirty="0">
                <a:latin typeface="Calibri" pitchFamily="34" charset="0"/>
                <a:cs typeface="Calibri" pitchFamily="34" charset="0"/>
              </a:rPr>
              <a:t>Every jurisdiction adhere to the dual taxing principles of residence and source.  In the residence principle, the right to tax income is with the country of residence while in the source principle the right to tax income is with the country in which the income originates. Given the above two principles of taxation there is often a scenario where a person would be taxed twice on the same income in different jurisdictions. In order to avoid such double taxation, countries have entered into Double Tax Avoidance Agreement (DTAA) with other countries.</a:t>
            </a:r>
          </a:p>
          <a:p>
            <a:pPr marL="360363" indent="-360363" algn="just">
              <a:spcAft>
                <a:spcPts val="1000"/>
              </a:spcAft>
              <a:buSzPct val="75000"/>
              <a:buFont typeface="Wingdings" panose="05000000000000000000" pitchFamily="2" charset="2"/>
              <a:buChar char="Ø"/>
              <a:defRPr/>
            </a:pPr>
            <a:r>
              <a:rPr lang="en-US" kern="0" dirty="0">
                <a:latin typeface="Calibri" pitchFamily="34" charset="0"/>
                <a:cs typeface="Calibri" pitchFamily="34" charset="0"/>
              </a:rPr>
              <a:t>Objective of DTAA</a:t>
            </a:r>
          </a:p>
          <a:p>
            <a:pPr marL="693738" algn="just">
              <a:spcAft>
                <a:spcPts val="1000"/>
              </a:spcAft>
              <a:buSzPct val="75000"/>
              <a:defRPr/>
            </a:pPr>
            <a:r>
              <a:rPr lang="en-US" kern="0" dirty="0">
                <a:latin typeface="Calibri" pitchFamily="34" charset="0"/>
                <a:cs typeface="Calibri" pitchFamily="34" charset="0"/>
              </a:rPr>
              <a:t>i.	To prevent double taxation on the same income</a:t>
            </a:r>
          </a:p>
          <a:p>
            <a:pPr marL="693738" algn="just">
              <a:spcAft>
                <a:spcPts val="1000"/>
              </a:spcAft>
              <a:buSzPct val="75000"/>
              <a:defRPr/>
            </a:pPr>
            <a:r>
              <a:rPr lang="en-US" kern="0" dirty="0">
                <a:latin typeface="Calibri" pitchFamily="34" charset="0"/>
                <a:cs typeface="Calibri" pitchFamily="34" charset="0"/>
              </a:rPr>
              <a:t>ii.	To improve the co-operation between two different taxing authorities</a:t>
            </a:r>
          </a:p>
          <a:p>
            <a:pPr marL="693738" algn="just">
              <a:spcAft>
                <a:spcPts val="1000"/>
              </a:spcAft>
              <a:buSzPct val="75000"/>
              <a:defRPr/>
            </a:pPr>
            <a:r>
              <a:rPr lang="en-US" kern="0" dirty="0">
                <a:latin typeface="Calibri" pitchFamily="34" charset="0"/>
                <a:cs typeface="Calibri" pitchFamily="34" charset="0"/>
              </a:rPr>
              <a:t>iii.	To attract foreign investments by providing relief from dual taxation</a:t>
            </a:r>
          </a:p>
          <a:p>
            <a:pPr marL="693738" algn="just">
              <a:spcAft>
                <a:spcPts val="1000"/>
              </a:spcAft>
              <a:buSzPct val="75000"/>
              <a:defRPr/>
            </a:pPr>
            <a:r>
              <a:rPr lang="en-US" kern="0" dirty="0">
                <a:latin typeface="Calibri" pitchFamily="34" charset="0"/>
                <a:cs typeface="Calibri" pitchFamily="34" charset="0"/>
              </a:rPr>
              <a:t>iv.	To promote exchange of goods and services, movement of capital and person</a:t>
            </a:r>
          </a:p>
          <a:p>
            <a:pPr marL="1093788" indent="-400050" algn="just">
              <a:spcAft>
                <a:spcPts val="1000"/>
              </a:spcAft>
              <a:buSzPct val="75000"/>
              <a:buAutoNum type="romanLcPeriod" startAt="5"/>
              <a:defRPr/>
            </a:pPr>
            <a:r>
              <a:rPr lang="en-US" kern="0" dirty="0">
                <a:latin typeface="Calibri" pitchFamily="34" charset="0"/>
                <a:cs typeface="Calibri" pitchFamily="34" charset="0"/>
              </a:rPr>
              <a:t>To provide further reduction in the applicable tax rates on certain incomes.</a:t>
            </a:r>
          </a:p>
          <a:p>
            <a:pPr marL="398463" indent="-398463" algn="just">
              <a:spcAft>
                <a:spcPts val="1000"/>
              </a:spcAft>
              <a:buSzPct val="75000"/>
              <a:buFont typeface="Wingdings" panose="05000000000000000000" pitchFamily="2" charset="2"/>
              <a:buChar char="Ø"/>
              <a:defRPr/>
            </a:pPr>
            <a:r>
              <a:rPr lang="en-US" kern="0" dirty="0">
                <a:latin typeface="Calibri" pitchFamily="34" charset="0"/>
                <a:cs typeface="Calibri" pitchFamily="34" charset="0"/>
              </a:rPr>
              <a:t>There are two popular Model treaties adopted by the countries:</a:t>
            </a:r>
          </a:p>
          <a:p>
            <a:pPr marL="693738" algn="just">
              <a:spcAft>
                <a:spcPts val="1000"/>
              </a:spcAft>
              <a:buSzPct val="75000"/>
              <a:defRPr/>
            </a:pPr>
            <a:r>
              <a:rPr lang="en-US" kern="0" dirty="0">
                <a:latin typeface="Calibri" pitchFamily="34" charset="0"/>
                <a:cs typeface="Calibri" pitchFamily="34" charset="0"/>
              </a:rPr>
              <a:t>i.	OECD (Organization for Economic Cooperation and Development) Model  </a:t>
            </a:r>
          </a:p>
          <a:p>
            <a:pPr marL="693738" algn="just">
              <a:spcAft>
                <a:spcPts val="1000"/>
              </a:spcAft>
              <a:buSzPct val="75000"/>
              <a:defRPr/>
            </a:pPr>
            <a:r>
              <a:rPr lang="en-US" kern="0" dirty="0">
                <a:latin typeface="Calibri" pitchFamily="34" charset="0"/>
                <a:cs typeface="Calibri" pitchFamily="34" charset="0"/>
              </a:rPr>
              <a:t>ii.	UN (United Nations) Model </a:t>
            </a:r>
          </a:p>
          <a:p>
            <a:pPr marL="693738" indent="-693738" algn="just">
              <a:spcAft>
                <a:spcPts val="1000"/>
              </a:spcAft>
              <a:buSzPct val="75000"/>
              <a:defRPr/>
            </a:pPr>
            <a:r>
              <a:rPr lang="en-US" kern="0" dirty="0">
                <a:latin typeface="Calibri" pitchFamily="34" charset="0"/>
                <a:cs typeface="Calibri" pitchFamily="34" charset="0"/>
              </a:rPr>
              <a:t>There is one more Model Treaty known as US Model Income Tax Convention </a:t>
            </a:r>
          </a:p>
          <a:p>
            <a:pPr marL="360363" indent="-360363" algn="just">
              <a:spcAft>
                <a:spcPts val="1000"/>
              </a:spcAft>
              <a:buSzPct val="75000"/>
              <a:buFont typeface="Wingdings" panose="05000000000000000000" pitchFamily="2" charset="2"/>
              <a:buChar char="Ø"/>
              <a:defRPr/>
            </a:pPr>
            <a:endParaRPr lang="en-US" kern="0" dirty="0">
              <a:latin typeface="Calibri" pitchFamily="34" charset="0"/>
              <a:cs typeface="Calibri" pitchFamily="34" charset="0"/>
            </a:endParaRPr>
          </a:p>
          <a:p>
            <a:pPr algn="just">
              <a:spcAft>
                <a:spcPts val="1000"/>
              </a:spcAft>
              <a:buSzPct val="75000"/>
              <a:defRPr/>
            </a:pPr>
            <a:endParaRPr lang="en-US" kern="0" dirty="0">
              <a:latin typeface="Calibri" pitchFamily="34" charset="0"/>
              <a:cs typeface="Calibri" pitchFamily="34" charset="0"/>
            </a:endParaRPr>
          </a:p>
        </p:txBody>
      </p:sp>
      <p:sp>
        <p:nvSpPr>
          <p:cNvPr id="2" name="Footer Placeholder 1"/>
          <p:cNvSpPr>
            <a:spLocks noGrp="1"/>
          </p:cNvSpPr>
          <p:nvPr>
            <p:ph type="ftr" sz="quarter" idx="11"/>
          </p:nvPr>
        </p:nvSpPr>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79809975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06-08-2024</a:t>
            </a:r>
          </a:p>
        </p:txBody>
      </p:sp>
      <p:sp>
        <p:nvSpPr>
          <p:cNvPr id="1310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BD136EB-9DAF-495D-A34A-025CCA9C27D8}" type="slidenum">
              <a:rPr lang="en-US" altLang="en-US" sz="1400"/>
              <a:pPr/>
              <a:t>56</a:t>
            </a:fld>
            <a:endParaRPr lang="en-US" altLang="en-US" sz="1400" dirty="0"/>
          </a:p>
        </p:txBody>
      </p:sp>
      <p:sp>
        <p:nvSpPr>
          <p:cNvPr id="4" name="Title 7"/>
          <p:cNvSpPr txBox="1">
            <a:spLocks/>
          </p:cNvSpPr>
          <p:nvPr/>
        </p:nvSpPr>
        <p:spPr>
          <a:xfrm>
            <a:off x="287594" y="319548"/>
            <a:ext cx="5257800" cy="533400"/>
          </a:xfrm>
          <a:prstGeom prst="rect">
            <a:avLst/>
          </a:prstGeom>
        </p:spPr>
        <p:txBody>
          <a:bodyPr/>
          <a:lstStyle/>
          <a:p>
            <a:pPr>
              <a:defRPr/>
            </a:pPr>
            <a:r>
              <a:rPr lang="en-US" sz="3200" kern="0" dirty="0">
                <a:solidFill>
                  <a:schemeClr val="tx2"/>
                </a:solidFill>
                <a:latin typeface="+mj-lt"/>
                <a:ea typeface="+mj-ea"/>
                <a:cs typeface="+mj-cs"/>
              </a:rPr>
              <a:t>DTAA Provisions</a:t>
            </a:r>
          </a:p>
        </p:txBody>
      </p:sp>
      <p:sp>
        <p:nvSpPr>
          <p:cNvPr id="5" name="TextBox 4"/>
          <p:cNvSpPr txBox="1"/>
          <p:nvPr/>
        </p:nvSpPr>
        <p:spPr>
          <a:xfrm>
            <a:off x="235974" y="852948"/>
            <a:ext cx="10618840" cy="4114800"/>
          </a:xfrm>
          <a:prstGeom prst="rect">
            <a:avLst/>
          </a:prstGeom>
          <a:noFill/>
        </p:spPr>
        <p:txBody>
          <a:bodyPr/>
          <a:lstStyle/>
          <a:p>
            <a:pPr marL="285750" lvl="0" indent="-285750">
              <a:buFont typeface="Wingdings" panose="05000000000000000000" pitchFamily="2" charset="2"/>
              <a:buChar char="Ø"/>
            </a:pPr>
            <a:r>
              <a:rPr lang="en-US" u="sng" dirty="0"/>
              <a:t>Scope Provisions</a:t>
            </a:r>
          </a:p>
          <a:p>
            <a:pPr marL="285750" lvl="0" indent="-285750">
              <a:buFont typeface="Wingdings" panose="05000000000000000000" pitchFamily="2" charset="2"/>
              <a:buChar char="Ø"/>
            </a:pPr>
            <a:endParaRPr lang="en-US" u="sng" dirty="0"/>
          </a:p>
          <a:p>
            <a:pPr lvl="0"/>
            <a:endParaRPr lang="en-US" u="sng" dirty="0"/>
          </a:p>
          <a:p>
            <a:pPr lvl="0"/>
            <a:endParaRPr lang="en-US" u="sng" dirty="0"/>
          </a:p>
          <a:p>
            <a:pPr lvl="0"/>
            <a:endParaRPr lang="en-US" u="sng" dirty="0"/>
          </a:p>
          <a:p>
            <a:pPr lvl="0"/>
            <a:endParaRPr lang="en-US" u="sng" dirty="0"/>
          </a:p>
          <a:p>
            <a:pPr lvl="0"/>
            <a:endParaRPr lang="en-US" u="sng" dirty="0"/>
          </a:p>
          <a:p>
            <a:pPr lvl="0"/>
            <a:endParaRPr lang="en-US" u="sng" dirty="0"/>
          </a:p>
          <a:p>
            <a:pPr marL="285750" lvl="0" indent="-285750">
              <a:buFont typeface="Wingdings" panose="05000000000000000000" pitchFamily="2" charset="2"/>
              <a:buChar char="Ø"/>
            </a:pPr>
            <a:r>
              <a:rPr lang="en-US" u="sng" dirty="0"/>
              <a:t>Definition Provisions</a:t>
            </a:r>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r>
              <a:rPr lang="en-US" u="sng" dirty="0"/>
              <a:t>Substantive Provisions</a:t>
            </a:r>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p:txBody>
      </p:sp>
      <p:sp>
        <p:nvSpPr>
          <p:cNvPr id="2" name="Footer Placeholder 1"/>
          <p:cNvSpPr>
            <a:spLocks noGrp="1"/>
          </p:cNvSpPr>
          <p:nvPr>
            <p:ph type="ftr" sz="quarter" idx="11"/>
          </p:nvPr>
        </p:nvSpPr>
        <p:spPr/>
        <p:txBody>
          <a:bodyPr/>
          <a:lstStyle/>
          <a:p>
            <a:pPr>
              <a:defRPr/>
            </a:pPr>
            <a:r>
              <a:rPr lang="en-US" dirty="0">
                <a:solidFill>
                  <a:srgbClr val="000000"/>
                </a:solidFill>
              </a:rPr>
              <a:t>P. P. Shah &amp; Asso.</a:t>
            </a:r>
          </a:p>
        </p:txBody>
      </p:sp>
      <p:graphicFrame>
        <p:nvGraphicFramePr>
          <p:cNvPr id="3" name="Table 2"/>
          <p:cNvGraphicFramePr>
            <a:graphicFrameLocks noGrp="1"/>
          </p:cNvGraphicFramePr>
          <p:nvPr/>
        </p:nvGraphicFramePr>
        <p:xfrm>
          <a:off x="523569" y="1340642"/>
          <a:ext cx="5021825" cy="1388430"/>
        </p:xfrm>
        <a:graphic>
          <a:graphicData uri="http://schemas.openxmlformats.org/drawingml/2006/table">
            <a:tbl>
              <a:tblPr firstRow="1" firstCol="1" bandRow="1">
                <a:tableStyleId>{5C22544A-7EE6-4342-B048-85BDC9FD1C3A}</a:tableStyleId>
              </a:tblPr>
              <a:tblGrid>
                <a:gridCol w="2105927">
                  <a:extLst>
                    <a:ext uri="{9D8B030D-6E8A-4147-A177-3AD203B41FA5}">
                      <a16:colId xmlns:a16="http://schemas.microsoft.com/office/drawing/2014/main" val="20000"/>
                    </a:ext>
                  </a:extLst>
                </a:gridCol>
                <a:gridCol w="2915898">
                  <a:extLst>
                    <a:ext uri="{9D8B030D-6E8A-4147-A177-3AD203B41FA5}">
                      <a16:colId xmlns:a16="http://schemas.microsoft.com/office/drawing/2014/main" val="20001"/>
                    </a:ext>
                  </a:extLst>
                </a:gridCol>
              </a:tblGrid>
              <a:tr h="0">
                <a:tc>
                  <a:txBody>
                    <a:bodyPr/>
                    <a:lstStyle/>
                    <a:p>
                      <a:pPr marL="0" marR="0">
                        <a:lnSpc>
                          <a:spcPct val="107000"/>
                        </a:lnSpc>
                        <a:spcBef>
                          <a:spcPts val="0"/>
                        </a:spcBef>
                        <a:spcAft>
                          <a:spcPts val="0"/>
                        </a:spcAft>
                      </a:pPr>
                      <a:r>
                        <a:rPr lang="en-US" sz="1800" b="0" dirty="0">
                          <a:solidFill>
                            <a:schemeClr val="bg1"/>
                          </a:solidFill>
                          <a:effectLst/>
                        </a:rPr>
                        <a:t>Article No</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tc>
                  <a:txBody>
                    <a:bodyPr/>
                    <a:lstStyle/>
                    <a:p>
                      <a:pPr marL="0" marR="0">
                        <a:lnSpc>
                          <a:spcPct val="107000"/>
                        </a:lnSpc>
                        <a:spcBef>
                          <a:spcPts val="0"/>
                        </a:spcBef>
                        <a:spcAft>
                          <a:spcPts val="0"/>
                        </a:spcAft>
                      </a:pPr>
                      <a:r>
                        <a:rPr lang="en-US" sz="1800" b="0" dirty="0">
                          <a:solidFill>
                            <a:schemeClr val="bg1"/>
                          </a:solidFill>
                          <a:effectLst/>
                        </a:rPr>
                        <a:t>Particulars</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extLst>
                  <a:ext uri="{0D108BD9-81ED-4DB2-BD59-A6C34878D82A}">
                    <a16:rowId xmlns:a16="http://schemas.microsoft.com/office/drawing/2014/main" val="10000"/>
                  </a:ext>
                </a:extLst>
              </a:tr>
              <a:tr h="0">
                <a:tc>
                  <a:txBody>
                    <a:bodyPr/>
                    <a:lstStyle/>
                    <a:p>
                      <a:pPr marL="0" marR="0">
                        <a:lnSpc>
                          <a:spcPct val="107000"/>
                        </a:lnSpc>
                        <a:spcBef>
                          <a:spcPts val="0"/>
                        </a:spcBef>
                        <a:spcAft>
                          <a:spcPts val="0"/>
                        </a:spcAft>
                      </a:pPr>
                      <a:r>
                        <a:rPr lang="en-US" sz="1800" b="0" dirty="0">
                          <a:solidFill>
                            <a:schemeClr val="bg1"/>
                          </a:solidFill>
                          <a:effectLst/>
                        </a:rPr>
                        <a:t>1</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tc>
                  <a:txBody>
                    <a:bodyPr/>
                    <a:lstStyle/>
                    <a:p>
                      <a:pPr marL="0" marR="0">
                        <a:lnSpc>
                          <a:spcPct val="107000"/>
                        </a:lnSpc>
                        <a:spcBef>
                          <a:spcPts val="0"/>
                        </a:spcBef>
                        <a:spcAft>
                          <a:spcPts val="0"/>
                        </a:spcAft>
                      </a:pPr>
                      <a:r>
                        <a:rPr lang="en-US" sz="1800" b="0" dirty="0">
                          <a:solidFill>
                            <a:schemeClr val="bg1"/>
                          </a:solidFill>
                          <a:effectLst/>
                        </a:rPr>
                        <a:t>Personal Scope</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extLst>
                  <a:ext uri="{0D108BD9-81ED-4DB2-BD59-A6C34878D82A}">
                    <a16:rowId xmlns:a16="http://schemas.microsoft.com/office/drawing/2014/main" val="10001"/>
                  </a:ext>
                </a:extLst>
              </a:tr>
              <a:tr h="0">
                <a:tc>
                  <a:txBody>
                    <a:bodyPr/>
                    <a:lstStyle/>
                    <a:p>
                      <a:pPr marL="0" marR="0">
                        <a:lnSpc>
                          <a:spcPct val="107000"/>
                        </a:lnSpc>
                        <a:spcBef>
                          <a:spcPts val="0"/>
                        </a:spcBef>
                        <a:spcAft>
                          <a:spcPts val="0"/>
                        </a:spcAft>
                      </a:pPr>
                      <a:r>
                        <a:rPr lang="en-US" sz="1800" b="0" dirty="0">
                          <a:solidFill>
                            <a:schemeClr val="bg1"/>
                          </a:solidFill>
                          <a:effectLst/>
                        </a:rPr>
                        <a:t>2</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tc>
                  <a:txBody>
                    <a:bodyPr/>
                    <a:lstStyle/>
                    <a:p>
                      <a:pPr marL="0" marR="0">
                        <a:lnSpc>
                          <a:spcPct val="107000"/>
                        </a:lnSpc>
                        <a:spcBef>
                          <a:spcPts val="0"/>
                        </a:spcBef>
                        <a:spcAft>
                          <a:spcPts val="0"/>
                        </a:spcAft>
                      </a:pPr>
                      <a:r>
                        <a:rPr lang="en-US" sz="1800" b="0" dirty="0">
                          <a:solidFill>
                            <a:schemeClr val="bg1"/>
                          </a:solidFill>
                          <a:effectLst/>
                        </a:rPr>
                        <a:t>Taxes Covered</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extLst>
                  <a:ext uri="{0D108BD9-81ED-4DB2-BD59-A6C34878D82A}">
                    <a16:rowId xmlns:a16="http://schemas.microsoft.com/office/drawing/2014/main" val="10002"/>
                  </a:ext>
                </a:extLst>
              </a:tr>
              <a:tr h="0">
                <a:tc>
                  <a:txBody>
                    <a:bodyPr/>
                    <a:lstStyle/>
                    <a:p>
                      <a:pPr marL="0" marR="0">
                        <a:lnSpc>
                          <a:spcPct val="107000"/>
                        </a:lnSpc>
                        <a:spcBef>
                          <a:spcPts val="0"/>
                        </a:spcBef>
                        <a:spcAft>
                          <a:spcPts val="0"/>
                        </a:spcAft>
                      </a:pPr>
                      <a:r>
                        <a:rPr lang="en-US" sz="1800" b="0" dirty="0">
                          <a:solidFill>
                            <a:schemeClr val="bg1"/>
                          </a:solidFill>
                          <a:effectLst/>
                        </a:rPr>
                        <a:t>30</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tc>
                  <a:txBody>
                    <a:bodyPr/>
                    <a:lstStyle/>
                    <a:p>
                      <a:pPr marL="0" marR="0">
                        <a:lnSpc>
                          <a:spcPct val="107000"/>
                        </a:lnSpc>
                        <a:spcBef>
                          <a:spcPts val="0"/>
                        </a:spcBef>
                        <a:spcAft>
                          <a:spcPts val="0"/>
                        </a:spcAft>
                      </a:pPr>
                      <a:r>
                        <a:rPr lang="en-US" sz="1800" b="0" dirty="0">
                          <a:solidFill>
                            <a:schemeClr val="bg1"/>
                          </a:solidFill>
                          <a:effectLst/>
                        </a:rPr>
                        <a:t>Entry into Force </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extLst>
                  <a:ext uri="{0D108BD9-81ED-4DB2-BD59-A6C34878D82A}">
                    <a16:rowId xmlns:a16="http://schemas.microsoft.com/office/drawing/2014/main" val="10003"/>
                  </a:ext>
                </a:extLst>
              </a:tr>
              <a:tr h="0">
                <a:tc>
                  <a:txBody>
                    <a:bodyPr/>
                    <a:lstStyle/>
                    <a:p>
                      <a:pPr marL="0" marR="0">
                        <a:lnSpc>
                          <a:spcPct val="107000"/>
                        </a:lnSpc>
                        <a:spcBef>
                          <a:spcPts val="0"/>
                        </a:spcBef>
                        <a:spcAft>
                          <a:spcPts val="0"/>
                        </a:spcAft>
                      </a:pPr>
                      <a:r>
                        <a:rPr lang="en-US" sz="1800" b="0" dirty="0">
                          <a:solidFill>
                            <a:schemeClr val="bg1"/>
                          </a:solidFill>
                          <a:effectLst/>
                        </a:rPr>
                        <a:t>31</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tc>
                  <a:txBody>
                    <a:bodyPr/>
                    <a:lstStyle/>
                    <a:p>
                      <a:pPr marL="0" marR="0">
                        <a:lnSpc>
                          <a:spcPct val="107000"/>
                        </a:lnSpc>
                        <a:spcBef>
                          <a:spcPts val="0"/>
                        </a:spcBef>
                        <a:spcAft>
                          <a:spcPts val="0"/>
                        </a:spcAft>
                      </a:pPr>
                      <a:r>
                        <a:rPr lang="en-US" sz="1800" b="0" dirty="0">
                          <a:solidFill>
                            <a:schemeClr val="bg1"/>
                          </a:solidFill>
                          <a:effectLst/>
                        </a:rPr>
                        <a:t>Termination</a:t>
                      </a:r>
                      <a:endParaRPr lang="en-US" sz="1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3399"/>
                    </a:solid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nvGraphicFramePr>
        <p:xfrm>
          <a:off x="552348" y="3465615"/>
          <a:ext cx="4993046" cy="1068580"/>
        </p:xfrm>
        <a:graphic>
          <a:graphicData uri="http://schemas.openxmlformats.org/drawingml/2006/table">
            <a:tbl>
              <a:tblPr firstRow="1" firstCol="1" bandRow="1">
                <a:tableStyleId>{5C22544A-7EE6-4342-B048-85BDC9FD1C3A}</a:tableStyleId>
              </a:tblPr>
              <a:tblGrid>
                <a:gridCol w="2093858">
                  <a:extLst>
                    <a:ext uri="{9D8B030D-6E8A-4147-A177-3AD203B41FA5}">
                      <a16:colId xmlns:a16="http://schemas.microsoft.com/office/drawing/2014/main" val="20000"/>
                    </a:ext>
                  </a:extLst>
                </a:gridCol>
                <a:gridCol w="2899188">
                  <a:extLst>
                    <a:ext uri="{9D8B030D-6E8A-4147-A177-3AD203B41FA5}">
                      <a16:colId xmlns:a16="http://schemas.microsoft.com/office/drawing/2014/main" val="20001"/>
                    </a:ext>
                  </a:extLst>
                </a:gridCol>
              </a:tblGrid>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Article No</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12509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3</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General Definitions</a:t>
                      </a:r>
                    </a:p>
                  </a:txBody>
                  <a:tcPr marL="68580" marR="68580" marT="0" marB="0">
                    <a:solidFill>
                      <a:schemeClr val="tx2"/>
                    </a:solidFill>
                  </a:tcPr>
                </a:tc>
                <a:extLst>
                  <a:ext uri="{0D108BD9-81ED-4DB2-BD59-A6C34878D82A}">
                    <a16:rowId xmlns:a16="http://schemas.microsoft.com/office/drawing/2014/main" val="10001"/>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4</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Residence</a:t>
                      </a:r>
                    </a:p>
                  </a:txBody>
                  <a:tcPr marL="68580" marR="68580" marT="0" marB="0">
                    <a:solidFill>
                      <a:schemeClr val="tx2"/>
                    </a:solidFill>
                  </a:tcPr>
                </a:tc>
                <a:extLst>
                  <a:ext uri="{0D108BD9-81ED-4DB2-BD59-A6C34878D82A}">
                    <a16:rowId xmlns:a16="http://schemas.microsoft.com/office/drawing/2014/main" val="10002"/>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5</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Permanent Establishment </a:t>
                      </a:r>
                    </a:p>
                  </a:txBody>
                  <a:tcPr marL="68580" marR="68580" marT="0" marB="0">
                    <a:solidFill>
                      <a:schemeClr val="tx2"/>
                    </a:solidFill>
                  </a:tcPr>
                </a:tc>
                <a:extLst>
                  <a:ext uri="{0D108BD9-81ED-4DB2-BD59-A6C34878D82A}">
                    <a16:rowId xmlns:a16="http://schemas.microsoft.com/office/drawing/2014/main" val="10003"/>
                  </a:ext>
                </a:extLst>
              </a:tr>
            </a:tbl>
          </a:graphicData>
        </a:graphic>
      </p:graphicFrame>
      <p:graphicFrame>
        <p:nvGraphicFramePr>
          <p:cNvPr id="9" name="Table 8"/>
          <p:cNvGraphicFramePr>
            <a:graphicFrameLocks noGrp="1"/>
          </p:cNvGraphicFramePr>
          <p:nvPr/>
        </p:nvGraphicFramePr>
        <p:xfrm>
          <a:off x="523568" y="5096685"/>
          <a:ext cx="5257800" cy="1414781"/>
        </p:xfrm>
        <a:graphic>
          <a:graphicData uri="http://schemas.openxmlformats.org/drawingml/2006/table">
            <a:tbl>
              <a:tblPr firstRow="1" firstCol="1" bandRow="1">
                <a:tableStyleId>{5C22544A-7EE6-4342-B048-85BDC9FD1C3A}</a:tableStyleId>
              </a:tblPr>
              <a:tblGrid>
                <a:gridCol w="2204884">
                  <a:extLst>
                    <a:ext uri="{9D8B030D-6E8A-4147-A177-3AD203B41FA5}">
                      <a16:colId xmlns:a16="http://schemas.microsoft.com/office/drawing/2014/main" val="20000"/>
                    </a:ext>
                  </a:extLst>
                </a:gridCol>
                <a:gridCol w="3052916">
                  <a:extLst>
                    <a:ext uri="{9D8B030D-6E8A-4147-A177-3AD203B41FA5}">
                      <a16:colId xmlns:a16="http://schemas.microsoft.com/office/drawing/2014/main" val="20001"/>
                    </a:ext>
                  </a:extLst>
                </a:gridCol>
              </a:tblGrid>
              <a:tr h="164572">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Article No</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86029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6 to 22 (except Article 9)</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Applies to Particular categories of income, capital gains. Capital and allocation of taxing jurisdictions, etc</a:t>
                      </a:r>
                    </a:p>
                  </a:txBody>
                  <a:tcPr marL="68580" marR="68580" marT="0" marB="0">
                    <a:solidFill>
                      <a:schemeClr val="tx2"/>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242167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06-08-2024</a:t>
            </a:r>
          </a:p>
        </p:txBody>
      </p:sp>
      <p:sp>
        <p:nvSpPr>
          <p:cNvPr id="1310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BD136EB-9DAF-495D-A34A-025CCA9C27D8}" type="slidenum">
              <a:rPr lang="en-US" altLang="en-US" sz="1400"/>
              <a:pPr/>
              <a:t>57</a:t>
            </a:fld>
            <a:endParaRPr lang="en-US" altLang="en-US" sz="1400" dirty="0"/>
          </a:p>
        </p:txBody>
      </p:sp>
      <p:sp>
        <p:nvSpPr>
          <p:cNvPr id="4" name="Title 7"/>
          <p:cNvSpPr txBox="1">
            <a:spLocks/>
          </p:cNvSpPr>
          <p:nvPr/>
        </p:nvSpPr>
        <p:spPr>
          <a:xfrm>
            <a:off x="287594" y="319548"/>
            <a:ext cx="5257800" cy="533400"/>
          </a:xfrm>
          <a:prstGeom prst="rect">
            <a:avLst/>
          </a:prstGeom>
        </p:spPr>
        <p:txBody>
          <a:bodyPr/>
          <a:lstStyle/>
          <a:p>
            <a:pPr>
              <a:defRPr/>
            </a:pPr>
            <a:r>
              <a:rPr lang="en-US" sz="3200" kern="0" dirty="0">
                <a:solidFill>
                  <a:schemeClr val="tx2"/>
                </a:solidFill>
                <a:latin typeface="+mj-lt"/>
                <a:ea typeface="+mj-ea"/>
                <a:cs typeface="+mj-cs"/>
              </a:rPr>
              <a:t>DTAA Provisions</a:t>
            </a:r>
          </a:p>
        </p:txBody>
      </p:sp>
      <p:sp>
        <p:nvSpPr>
          <p:cNvPr id="5" name="TextBox 4"/>
          <p:cNvSpPr txBox="1"/>
          <p:nvPr/>
        </p:nvSpPr>
        <p:spPr>
          <a:xfrm>
            <a:off x="235974" y="852948"/>
            <a:ext cx="10618840" cy="4114800"/>
          </a:xfrm>
          <a:prstGeom prst="rect">
            <a:avLst/>
          </a:prstGeom>
          <a:noFill/>
        </p:spPr>
        <p:txBody>
          <a:bodyPr/>
          <a:lstStyle/>
          <a:p>
            <a:pPr lvl="0"/>
            <a:endParaRPr lang="en-US" u="sng" dirty="0"/>
          </a:p>
          <a:p>
            <a:pPr marL="285750" lvl="0" indent="-285750">
              <a:buFont typeface="Wingdings" panose="05000000000000000000" pitchFamily="2" charset="2"/>
              <a:buChar char="Ø"/>
            </a:pPr>
            <a:r>
              <a:rPr lang="en-US" u="sng" dirty="0"/>
              <a:t>Provisions for Elimination of Double Taxation</a:t>
            </a:r>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r>
              <a:rPr lang="en-US" u="sng" dirty="0"/>
              <a:t>Anti Avoidance Provisions</a:t>
            </a:r>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endParaRPr lang="en-US" u="sng" dirty="0"/>
          </a:p>
          <a:p>
            <a:pPr marL="285750" lvl="0" indent="-285750">
              <a:buFont typeface="Wingdings" panose="05000000000000000000" pitchFamily="2" charset="2"/>
              <a:buChar char="Ø"/>
            </a:pPr>
            <a:r>
              <a:rPr lang="en-US" u="sng" dirty="0"/>
              <a:t>Miscellaneous Provisions</a:t>
            </a:r>
          </a:p>
          <a:p>
            <a:pPr marL="285750" lvl="0" indent="-285750">
              <a:buFont typeface="Wingdings" panose="05000000000000000000" pitchFamily="2" charset="2"/>
              <a:buChar char="Ø"/>
            </a:pPr>
            <a:endParaRPr lang="en-US" u="sng" dirty="0"/>
          </a:p>
        </p:txBody>
      </p:sp>
      <p:sp>
        <p:nvSpPr>
          <p:cNvPr id="2" name="Footer Placeholder 1"/>
          <p:cNvSpPr>
            <a:spLocks noGrp="1"/>
          </p:cNvSpPr>
          <p:nvPr>
            <p:ph type="ftr" sz="quarter" idx="11"/>
          </p:nvPr>
        </p:nvSpPr>
        <p:spPr/>
        <p:txBody>
          <a:bodyPr/>
          <a:lstStyle/>
          <a:p>
            <a:pPr>
              <a:defRPr/>
            </a:pPr>
            <a:r>
              <a:rPr lang="en-US" dirty="0">
                <a:solidFill>
                  <a:srgbClr val="000000"/>
                </a:solidFill>
              </a:rPr>
              <a:t>P. P. Shah &amp; Asso.</a:t>
            </a:r>
          </a:p>
        </p:txBody>
      </p:sp>
      <p:graphicFrame>
        <p:nvGraphicFramePr>
          <p:cNvPr id="6" name="Table 5"/>
          <p:cNvGraphicFramePr>
            <a:graphicFrameLocks noGrp="1"/>
          </p:cNvGraphicFramePr>
          <p:nvPr/>
        </p:nvGraphicFramePr>
        <p:xfrm>
          <a:off x="581844" y="1651563"/>
          <a:ext cx="5494491" cy="801435"/>
        </p:xfrm>
        <a:graphic>
          <a:graphicData uri="http://schemas.openxmlformats.org/drawingml/2006/table">
            <a:tbl>
              <a:tblPr firstRow="1" firstCol="1" bandRow="1">
                <a:tableStyleId>{5C22544A-7EE6-4342-B048-85BDC9FD1C3A}</a:tableStyleId>
              </a:tblPr>
              <a:tblGrid>
                <a:gridCol w="2304141">
                  <a:extLst>
                    <a:ext uri="{9D8B030D-6E8A-4147-A177-3AD203B41FA5}">
                      <a16:colId xmlns:a16="http://schemas.microsoft.com/office/drawing/2014/main" val="20000"/>
                    </a:ext>
                  </a:extLst>
                </a:gridCol>
                <a:gridCol w="3190350">
                  <a:extLst>
                    <a:ext uri="{9D8B030D-6E8A-4147-A177-3AD203B41FA5}">
                      <a16:colId xmlns:a16="http://schemas.microsoft.com/office/drawing/2014/main" val="20001"/>
                    </a:ext>
                  </a:extLst>
                </a:gridCol>
              </a:tblGrid>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Article No</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12509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23</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Elimination of double taxation</a:t>
                      </a:r>
                    </a:p>
                  </a:txBody>
                  <a:tcPr marL="68580" marR="68580" marT="0" marB="0">
                    <a:solidFill>
                      <a:schemeClr val="tx2"/>
                    </a:solidFill>
                  </a:tcPr>
                </a:tc>
                <a:extLst>
                  <a:ext uri="{0D108BD9-81ED-4DB2-BD59-A6C34878D82A}">
                    <a16:rowId xmlns:a16="http://schemas.microsoft.com/office/drawing/2014/main" val="10001"/>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25</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Mutual Agreements</a:t>
                      </a:r>
                    </a:p>
                  </a:txBody>
                  <a:tcPr marL="68580" marR="68580" marT="0" marB="0">
                    <a:solidFill>
                      <a:schemeClr val="tx2"/>
                    </a:solidFill>
                  </a:tcPr>
                </a:tc>
                <a:extLst>
                  <a:ext uri="{0D108BD9-81ED-4DB2-BD59-A6C34878D82A}">
                    <a16:rowId xmlns:a16="http://schemas.microsoft.com/office/drawing/2014/main" val="10002"/>
                  </a:ext>
                </a:extLst>
              </a:tr>
            </a:tbl>
          </a:graphicData>
        </a:graphic>
      </p:graphicFrame>
      <p:graphicFrame>
        <p:nvGraphicFramePr>
          <p:cNvPr id="7" name="Table 6"/>
          <p:cNvGraphicFramePr>
            <a:graphicFrameLocks noGrp="1"/>
          </p:cNvGraphicFramePr>
          <p:nvPr/>
        </p:nvGraphicFramePr>
        <p:xfrm>
          <a:off x="596593" y="3245592"/>
          <a:ext cx="5523988" cy="801435"/>
        </p:xfrm>
        <a:graphic>
          <a:graphicData uri="http://schemas.openxmlformats.org/drawingml/2006/table">
            <a:tbl>
              <a:tblPr firstRow="1" firstCol="1" bandRow="1">
                <a:tableStyleId>{5C22544A-7EE6-4342-B048-85BDC9FD1C3A}</a:tableStyleId>
              </a:tblPr>
              <a:tblGrid>
                <a:gridCol w="2316511">
                  <a:extLst>
                    <a:ext uri="{9D8B030D-6E8A-4147-A177-3AD203B41FA5}">
                      <a16:colId xmlns:a16="http://schemas.microsoft.com/office/drawing/2014/main" val="20000"/>
                    </a:ext>
                  </a:extLst>
                </a:gridCol>
                <a:gridCol w="3207477">
                  <a:extLst>
                    <a:ext uri="{9D8B030D-6E8A-4147-A177-3AD203B41FA5}">
                      <a16:colId xmlns:a16="http://schemas.microsoft.com/office/drawing/2014/main" val="20001"/>
                    </a:ext>
                  </a:extLst>
                </a:gridCol>
              </a:tblGrid>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Article No</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12509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9</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Associated Enterprises</a:t>
                      </a:r>
                    </a:p>
                  </a:txBody>
                  <a:tcPr marL="68580" marR="68580" marT="0" marB="0">
                    <a:solidFill>
                      <a:schemeClr val="tx2"/>
                    </a:solidFill>
                  </a:tcPr>
                </a:tc>
                <a:extLst>
                  <a:ext uri="{0D108BD9-81ED-4DB2-BD59-A6C34878D82A}">
                    <a16:rowId xmlns:a16="http://schemas.microsoft.com/office/drawing/2014/main" val="10001"/>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26</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Exchange of Information</a:t>
                      </a:r>
                    </a:p>
                  </a:txBody>
                  <a:tcPr marL="68580" marR="68580" marT="0" marB="0">
                    <a:solidFill>
                      <a:schemeClr val="tx2"/>
                    </a:solidFill>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611341" y="4657827"/>
          <a:ext cx="5553485" cy="1629222"/>
        </p:xfrm>
        <a:graphic>
          <a:graphicData uri="http://schemas.openxmlformats.org/drawingml/2006/table">
            <a:tbl>
              <a:tblPr firstRow="1" firstCol="1" bandRow="1">
                <a:tableStyleId>{5C22544A-7EE6-4342-B048-85BDC9FD1C3A}</a:tableStyleId>
              </a:tblPr>
              <a:tblGrid>
                <a:gridCol w="2328881">
                  <a:extLst>
                    <a:ext uri="{9D8B030D-6E8A-4147-A177-3AD203B41FA5}">
                      <a16:colId xmlns:a16="http://schemas.microsoft.com/office/drawing/2014/main" val="20000"/>
                    </a:ext>
                  </a:extLst>
                </a:gridCol>
                <a:gridCol w="3224604">
                  <a:extLst>
                    <a:ext uri="{9D8B030D-6E8A-4147-A177-3AD203B41FA5}">
                      <a16:colId xmlns:a16="http://schemas.microsoft.com/office/drawing/2014/main" val="20001"/>
                    </a:ext>
                  </a:extLst>
                </a:gridCol>
              </a:tblGrid>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Article No</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24</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Non Discrimination</a:t>
                      </a:r>
                    </a:p>
                  </a:txBody>
                  <a:tcPr marL="68580" marR="68580" marT="0" marB="0">
                    <a:solidFill>
                      <a:schemeClr val="tx2"/>
                    </a:solidFill>
                  </a:tcPr>
                </a:tc>
                <a:extLst>
                  <a:ext uri="{0D108BD9-81ED-4DB2-BD59-A6C34878D82A}">
                    <a16:rowId xmlns:a16="http://schemas.microsoft.com/office/drawing/2014/main" val="10001"/>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27</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Assistance in collection of taxes</a:t>
                      </a:r>
                    </a:p>
                  </a:txBody>
                  <a:tcPr marL="68580" marR="68580" marT="0" marB="0">
                    <a:solidFill>
                      <a:schemeClr val="tx2"/>
                    </a:solidFill>
                  </a:tcPr>
                </a:tc>
                <a:extLst>
                  <a:ext uri="{0D108BD9-81ED-4DB2-BD59-A6C34878D82A}">
                    <a16:rowId xmlns:a16="http://schemas.microsoft.com/office/drawing/2014/main" val="10002"/>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28</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Diplomats </a:t>
                      </a:r>
                    </a:p>
                  </a:txBody>
                  <a:tcPr marL="68580" marR="68580" marT="0" marB="0">
                    <a:solidFill>
                      <a:schemeClr val="tx2"/>
                    </a:solidFill>
                  </a:tcPr>
                </a:tc>
                <a:extLst>
                  <a:ext uri="{0D108BD9-81ED-4DB2-BD59-A6C34878D82A}">
                    <a16:rowId xmlns:a16="http://schemas.microsoft.com/office/drawing/2014/main" val="10003"/>
                  </a:ext>
                </a:extLst>
              </a:tr>
              <a:tr h="0">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29</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Entitlement to Benefits</a:t>
                      </a:r>
                    </a:p>
                  </a:txBody>
                  <a:tcPr marL="68580" marR="68580" marT="0" marB="0">
                    <a:solidFill>
                      <a:schemeClr val="tx2"/>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759930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t>06-08-2024</a:t>
            </a:r>
          </a:p>
        </p:txBody>
      </p:sp>
      <p:sp>
        <p:nvSpPr>
          <p:cNvPr id="13107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5BD136EB-9DAF-495D-A34A-025CCA9C27D8}" type="slidenum">
              <a:rPr lang="en-US" altLang="en-US" sz="1400"/>
              <a:pPr/>
              <a:t>58</a:t>
            </a:fld>
            <a:endParaRPr lang="en-US" altLang="en-US" sz="1400" dirty="0"/>
          </a:p>
        </p:txBody>
      </p:sp>
      <p:sp>
        <p:nvSpPr>
          <p:cNvPr id="4" name="Title 7"/>
          <p:cNvSpPr txBox="1">
            <a:spLocks/>
          </p:cNvSpPr>
          <p:nvPr/>
        </p:nvSpPr>
        <p:spPr>
          <a:xfrm>
            <a:off x="287594" y="319548"/>
            <a:ext cx="5257800" cy="533400"/>
          </a:xfrm>
          <a:prstGeom prst="rect">
            <a:avLst/>
          </a:prstGeom>
        </p:spPr>
        <p:txBody>
          <a:bodyPr/>
          <a:lstStyle/>
          <a:p>
            <a:pPr>
              <a:defRPr/>
            </a:pPr>
            <a:r>
              <a:rPr lang="en-US" sz="3200" kern="0" dirty="0">
                <a:solidFill>
                  <a:schemeClr val="tx2"/>
                </a:solidFill>
                <a:latin typeface="+mj-lt"/>
                <a:ea typeface="+mj-ea"/>
                <a:cs typeface="+mj-cs"/>
              </a:rPr>
              <a:t>Applicability of DTAA</a:t>
            </a:r>
          </a:p>
        </p:txBody>
      </p:sp>
      <p:sp>
        <p:nvSpPr>
          <p:cNvPr id="2" name="Footer Placeholder 1"/>
          <p:cNvSpPr>
            <a:spLocks noGrp="1"/>
          </p:cNvSpPr>
          <p:nvPr>
            <p:ph type="ftr" sz="quarter" idx="11"/>
          </p:nvPr>
        </p:nvSpPr>
        <p:spPr/>
        <p:txBody>
          <a:bodyPr/>
          <a:lstStyle/>
          <a:p>
            <a:pPr>
              <a:defRPr/>
            </a:pPr>
            <a:r>
              <a:rPr lang="en-US" dirty="0">
                <a:solidFill>
                  <a:srgbClr val="000000"/>
                </a:solidFill>
              </a:rPr>
              <a:t>P. P. Shah &amp; Asso.</a:t>
            </a:r>
          </a:p>
        </p:txBody>
      </p:sp>
      <p:graphicFrame>
        <p:nvGraphicFramePr>
          <p:cNvPr id="3" name="Table 2"/>
          <p:cNvGraphicFramePr>
            <a:graphicFrameLocks noGrp="1"/>
          </p:cNvGraphicFramePr>
          <p:nvPr/>
        </p:nvGraphicFramePr>
        <p:xfrm>
          <a:off x="447265" y="1478499"/>
          <a:ext cx="7883935" cy="4054004"/>
        </p:xfrm>
        <a:graphic>
          <a:graphicData uri="http://schemas.openxmlformats.org/drawingml/2006/table">
            <a:tbl>
              <a:tblPr firstRow="1" firstCol="1" bandRow="1">
                <a:tableStyleId>{5C22544A-7EE6-4342-B048-85BDC9FD1C3A}</a:tableStyleId>
              </a:tblPr>
              <a:tblGrid>
                <a:gridCol w="1349379">
                  <a:extLst>
                    <a:ext uri="{9D8B030D-6E8A-4147-A177-3AD203B41FA5}">
                      <a16:colId xmlns:a16="http://schemas.microsoft.com/office/drawing/2014/main" val="20000"/>
                    </a:ext>
                  </a:extLst>
                </a:gridCol>
                <a:gridCol w="6534556">
                  <a:extLst>
                    <a:ext uri="{9D8B030D-6E8A-4147-A177-3AD203B41FA5}">
                      <a16:colId xmlns:a16="http://schemas.microsoft.com/office/drawing/2014/main" val="20001"/>
                    </a:ext>
                  </a:extLst>
                </a:gridCol>
              </a:tblGrid>
              <a:tr h="25644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Steps</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Particulars</a:t>
                      </a:r>
                    </a:p>
                  </a:txBody>
                  <a:tcPr marL="68580" marR="68580" marT="0" marB="0">
                    <a:solidFill>
                      <a:schemeClr val="tx2"/>
                    </a:solidFill>
                  </a:tcPr>
                </a:tc>
                <a:extLst>
                  <a:ext uri="{0D108BD9-81ED-4DB2-BD59-A6C34878D82A}">
                    <a16:rowId xmlns:a16="http://schemas.microsoft.com/office/drawing/2014/main" val="10000"/>
                  </a:ext>
                </a:extLst>
              </a:tr>
              <a:tr h="25644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1</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Determine the nature of the income</a:t>
                      </a:r>
                    </a:p>
                  </a:txBody>
                  <a:tcPr marL="68580" marR="68580" marT="0" marB="0">
                    <a:solidFill>
                      <a:schemeClr val="tx2"/>
                    </a:solidFill>
                  </a:tcPr>
                </a:tc>
                <a:extLst>
                  <a:ext uri="{0D108BD9-81ED-4DB2-BD59-A6C34878D82A}">
                    <a16:rowId xmlns:a16="http://schemas.microsoft.com/office/drawing/2014/main" val="10001"/>
                  </a:ext>
                </a:extLst>
              </a:tr>
              <a:tr h="527471">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2</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Determine the tax liability under Income Tax Act</a:t>
                      </a:r>
                    </a:p>
                  </a:txBody>
                  <a:tcPr marL="68580" marR="68580" marT="0" marB="0">
                    <a:solidFill>
                      <a:schemeClr val="tx2"/>
                    </a:solidFill>
                  </a:tcPr>
                </a:tc>
                <a:extLst>
                  <a:ext uri="{0D108BD9-81ED-4DB2-BD59-A6C34878D82A}">
                    <a16:rowId xmlns:a16="http://schemas.microsoft.com/office/drawing/2014/main" val="10002"/>
                  </a:ext>
                </a:extLst>
              </a:tr>
              <a:tr h="25644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3</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Check if the treaty applies</a:t>
                      </a:r>
                    </a:p>
                  </a:txBody>
                  <a:tcPr marL="68580" marR="68580" marT="0" marB="0">
                    <a:solidFill>
                      <a:schemeClr val="tx2"/>
                    </a:solidFill>
                  </a:tcPr>
                </a:tc>
                <a:extLst>
                  <a:ext uri="{0D108BD9-81ED-4DB2-BD59-A6C34878D82A}">
                    <a16:rowId xmlns:a16="http://schemas.microsoft.com/office/drawing/2014/main" val="10003"/>
                  </a:ext>
                </a:extLst>
              </a:tr>
              <a:tr h="1069524">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4</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Determine which treaty article applies. If the NR  has a Permanent Establishment (PE) in India then general articles for taxation would be applicable</a:t>
                      </a:r>
                    </a:p>
                  </a:txBody>
                  <a:tcPr marL="68580" marR="68580" marT="0" marB="0">
                    <a:solidFill>
                      <a:schemeClr val="tx2"/>
                    </a:solidFill>
                  </a:tcPr>
                </a:tc>
                <a:extLst>
                  <a:ext uri="{0D108BD9-81ED-4DB2-BD59-A6C34878D82A}">
                    <a16:rowId xmlns:a16="http://schemas.microsoft.com/office/drawing/2014/main" val="10004"/>
                  </a:ext>
                </a:extLst>
              </a:tr>
              <a:tr h="25644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5</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Check how are the taxation rights assigned</a:t>
                      </a:r>
                    </a:p>
                  </a:txBody>
                  <a:tcPr marL="68580" marR="68580" marT="0" marB="0">
                    <a:solidFill>
                      <a:schemeClr val="tx2"/>
                    </a:solidFill>
                  </a:tcPr>
                </a:tc>
                <a:extLst>
                  <a:ext uri="{0D108BD9-81ED-4DB2-BD59-A6C34878D82A}">
                    <a16:rowId xmlns:a16="http://schemas.microsoft.com/office/drawing/2014/main" val="10005"/>
                  </a:ext>
                </a:extLst>
              </a:tr>
              <a:tr h="256445">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6</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Determine the tax liability under DTAA</a:t>
                      </a:r>
                    </a:p>
                  </a:txBody>
                  <a:tcPr marL="68580" marR="68580" marT="0" marB="0">
                    <a:solidFill>
                      <a:schemeClr val="tx2"/>
                    </a:solidFill>
                  </a:tcPr>
                </a:tc>
                <a:extLst>
                  <a:ext uri="{0D108BD9-81ED-4DB2-BD59-A6C34878D82A}">
                    <a16:rowId xmlns:a16="http://schemas.microsoft.com/office/drawing/2014/main" val="10006"/>
                  </a:ext>
                </a:extLst>
              </a:tr>
              <a:tr h="527471">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7</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Check whether provisions under IT Act or DTAA are more beneficial</a:t>
                      </a:r>
                    </a:p>
                  </a:txBody>
                  <a:tcPr marL="68580" marR="68580" marT="0" marB="0">
                    <a:solidFill>
                      <a:schemeClr val="tx2"/>
                    </a:solidFill>
                  </a:tcPr>
                </a:tc>
                <a:extLst>
                  <a:ext uri="{0D108BD9-81ED-4DB2-BD59-A6C34878D82A}">
                    <a16:rowId xmlns:a16="http://schemas.microsoft.com/office/drawing/2014/main" val="10007"/>
                  </a:ext>
                </a:extLst>
              </a:tr>
              <a:tr h="527471">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8</a:t>
                      </a:r>
                    </a:p>
                  </a:txBody>
                  <a:tcPr marL="68580" marR="68580" marT="0" marB="0">
                    <a:solidFill>
                      <a:schemeClr val="tx2"/>
                    </a:solidFill>
                  </a:tcPr>
                </a:tc>
                <a:tc>
                  <a:txBody>
                    <a:bodyPr/>
                    <a:lstStyle/>
                    <a:p>
                      <a:pPr marL="0" marR="0" algn="l" defTabSz="914400" rtl="0" eaLnBrk="1" latinLnBrk="0" hangingPunct="1">
                        <a:lnSpc>
                          <a:spcPct val="107000"/>
                        </a:lnSpc>
                        <a:spcBef>
                          <a:spcPts val="0"/>
                        </a:spcBef>
                        <a:spcAft>
                          <a:spcPts val="0"/>
                        </a:spcAft>
                      </a:pPr>
                      <a:r>
                        <a:rPr lang="en-US" sz="1800" b="0" kern="1200" dirty="0">
                          <a:solidFill>
                            <a:schemeClr val="bg1"/>
                          </a:solidFill>
                          <a:effectLst/>
                          <a:latin typeface="+mn-lt"/>
                          <a:ea typeface="+mn-ea"/>
                          <a:cs typeface="+mn-cs"/>
                        </a:rPr>
                        <a:t>Final tax liability to be calculated as per the provisions more beneficial</a:t>
                      </a:r>
                    </a:p>
                  </a:txBody>
                  <a:tcPr marL="68580" marR="68580" marT="0" marB="0">
                    <a:solidFill>
                      <a:schemeClr val="tx2"/>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507841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D6851-246B-4146-B6F3-8B2CB97699D3}"/>
              </a:ext>
            </a:extLst>
          </p:cNvPr>
          <p:cNvSpPr>
            <a:spLocks noGrp="1"/>
          </p:cNvSpPr>
          <p:nvPr>
            <p:ph type="title"/>
          </p:nvPr>
        </p:nvSpPr>
        <p:spPr>
          <a:xfrm>
            <a:off x="384211" y="-250030"/>
            <a:ext cx="10390716" cy="1143000"/>
          </a:xfrm>
        </p:spPr>
        <p:txBody>
          <a:bodyPr/>
          <a:lstStyle/>
          <a:p>
            <a:r>
              <a:rPr lang="en-US" dirty="0"/>
              <a:t>Tax Treaty and Business Connection </a:t>
            </a:r>
            <a:endParaRPr lang="en-IN" dirty="0"/>
          </a:p>
        </p:txBody>
      </p:sp>
      <p:sp>
        <p:nvSpPr>
          <p:cNvPr id="3" name="Content Placeholder 2">
            <a:extLst>
              <a:ext uri="{FF2B5EF4-FFF2-40B4-BE49-F238E27FC236}">
                <a16:creationId xmlns:a16="http://schemas.microsoft.com/office/drawing/2014/main" id="{7CF1C09A-9EDE-4FF9-A73C-7C4A42DC4E97}"/>
              </a:ext>
            </a:extLst>
          </p:cNvPr>
          <p:cNvSpPr>
            <a:spLocks noGrp="1"/>
          </p:cNvSpPr>
          <p:nvPr>
            <p:ph idx="1"/>
          </p:nvPr>
        </p:nvSpPr>
        <p:spPr>
          <a:xfrm>
            <a:off x="384211" y="1375570"/>
            <a:ext cx="11170673" cy="4720430"/>
          </a:xfrm>
        </p:spPr>
        <p:txBody>
          <a:bodyPr/>
          <a:lstStyle/>
          <a:p>
            <a:pPr>
              <a:buClr>
                <a:schemeClr val="tx2"/>
              </a:buClr>
            </a:pPr>
            <a:r>
              <a:rPr lang="en-US" sz="2000" dirty="0"/>
              <a:t>One of the most important aspects of a treaty-based law or Double Taxation Avoidance Agreement (DTAA) is the existence of Article 5 in the Tax Treaty, a Permanent Establishment (PE). </a:t>
            </a:r>
          </a:p>
          <a:p>
            <a:pPr>
              <a:buClr>
                <a:schemeClr val="tx2"/>
              </a:buClr>
            </a:pPr>
            <a:r>
              <a:rPr lang="en-US" sz="2000" dirty="0"/>
              <a:t>As per general parlance, a non-resident taxpayer is not required to pay income tax on its business profits unless it has a Permanent Establishment in the source country and the profits are attributing from such PE. </a:t>
            </a:r>
          </a:p>
          <a:p>
            <a:pPr>
              <a:buClr>
                <a:schemeClr val="tx2"/>
              </a:buClr>
            </a:pPr>
            <a:r>
              <a:rPr lang="en-US" sz="2000" dirty="0"/>
              <a:t>Usually, as per Section 90(2) of the Income Tax Act, while ascertaining the tax liability of a non-resident, the provisions of the Income Tax Act and the DTAA are taken into consideration and whichever is more beneficial shall apply. Business connection equivalent in a tax treaty is the Permanent Establishment concept though the depth and degree of threshold could vary.</a:t>
            </a:r>
            <a:endParaRPr lang="en-US" sz="1600" dirty="0"/>
          </a:p>
        </p:txBody>
      </p:sp>
      <p:sp>
        <p:nvSpPr>
          <p:cNvPr id="5" name="Slide Number Placeholder 4">
            <a:extLst>
              <a:ext uri="{FF2B5EF4-FFF2-40B4-BE49-F238E27FC236}">
                <a16:creationId xmlns:a16="http://schemas.microsoft.com/office/drawing/2014/main" id="{84746BCD-5FF2-4121-BE91-B5E11CCD7F50}"/>
              </a:ext>
            </a:extLst>
          </p:cNvPr>
          <p:cNvSpPr>
            <a:spLocks noGrp="1"/>
          </p:cNvSpPr>
          <p:nvPr>
            <p:ph type="sldNum" sz="quarter" idx="12"/>
          </p:nvPr>
        </p:nvSpPr>
        <p:spPr/>
        <p:txBody>
          <a:bodyPr/>
          <a:lstStyle/>
          <a:p>
            <a:fld id="{852A60BD-B4D8-453E-B1C6-B1E9A28BB584}" type="slidenum">
              <a:rPr lang="en-US" altLang="en-US" smtClean="0"/>
              <a:pPr/>
              <a:t>59</a:t>
            </a:fld>
            <a:endParaRPr lang="en-US" altLang="en-US" dirty="0"/>
          </a:p>
        </p:txBody>
      </p:sp>
      <p:sp>
        <p:nvSpPr>
          <p:cNvPr id="4" name="Date Placeholder 3"/>
          <p:cNvSpPr>
            <a:spLocks noGrp="1"/>
          </p:cNvSpPr>
          <p:nvPr>
            <p:ph type="dt" sz="half" idx="10"/>
          </p:nvPr>
        </p:nvSpPr>
        <p:spPr/>
        <p:txBody>
          <a:bodyPr/>
          <a:lstStyle/>
          <a:p>
            <a:pPr>
              <a:defRPr/>
            </a:pPr>
            <a:r>
              <a:rPr lang="en-US" dirty="0">
                <a:solidFill>
                  <a:srgbClr val="000000"/>
                </a:solidFill>
              </a:rPr>
              <a:t>06-08-2024</a:t>
            </a:r>
          </a:p>
        </p:txBody>
      </p:sp>
      <p:sp>
        <p:nvSpPr>
          <p:cNvPr id="6" name="Footer Placeholder 5"/>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4208878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Scope of income – Section 5 (cont’d)</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400" dirty="0">
                <a:latin typeface="Calibri" pitchFamily="34" charset="0"/>
                <a:ea typeface="Calibri" pitchFamily="34" charset="0"/>
                <a:cs typeface="Calibri" pitchFamily="34" charset="0"/>
              </a:rPr>
              <a:t>Scope of Total Income – Not Ordinarily Residents – Proviso to Section 5 (1)</a:t>
            </a:r>
          </a:p>
          <a:p>
            <a:pPr marL="400050" lvl="1" indent="0">
              <a:buNone/>
            </a:pPr>
            <a:endParaRPr lang="en-US" altLang="en-US" sz="2400" dirty="0">
              <a:latin typeface="Calibri" pitchFamily="34" charset="0"/>
              <a:ea typeface="Calibri" pitchFamily="34" charset="0"/>
              <a:cs typeface="Calibri" pitchFamily="34" charset="0"/>
            </a:endParaRPr>
          </a:p>
          <a:p>
            <a:pPr marL="400050" lvl="1" indent="0">
              <a:buNone/>
            </a:pPr>
            <a:r>
              <a:rPr lang="en-US" altLang="en-US" sz="2400" dirty="0">
                <a:latin typeface="Calibri" pitchFamily="34" charset="0"/>
                <a:ea typeface="Calibri" pitchFamily="34" charset="0"/>
                <a:cs typeface="Calibri" pitchFamily="34" charset="0"/>
              </a:rPr>
              <a:t>Persons who are not ordinarily resident are chargeable in respect of all the three items of income of residents enumerated above, but they are exempt from tax in respect of income accruing or arising outside India as provided in limb 3 i.e. Sec 5(1)( c) unless it is derived from a business controlled in or a profession or vocation set up in India. [proviso to section 5 (1)]</a:t>
            </a:r>
            <a:endParaRPr lang="en-US" altLang="en-US" sz="2400" dirty="0">
              <a:solidFill>
                <a:srgbClr val="000000"/>
              </a:solidFill>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6</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7781828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60</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Section 9(1)(ii) (iii) - Salary</a:t>
            </a:r>
          </a:p>
        </p:txBody>
      </p:sp>
      <p:sp>
        <p:nvSpPr>
          <p:cNvPr id="46085" name="Rectangle 3"/>
          <p:cNvSpPr>
            <a:spLocks noGrp="1" noChangeArrowheads="1"/>
          </p:cNvSpPr>
          <p:nvPr>
            <p:ph type="body" idx="1"/>
          </p:nvPr>
        </p:nvSpPr>
        <p:spPr>
          <a:xfrm>
            <a:off x="519319" y="1260477"/>
            <a:ext cx="8880474" cy="4383087"/>
          </a:xfrm>
        </p:spPr>
        <p:txBody>
          <a:bodyPr/>
          <a:lstStyle/>
          <a:p>
            <a:pPr algn="just" eaLnBrk="1" hangingPunct="1"/>
            <a:r>
              <a:rPr lang="en-US" altLang="en-US" sz="2000" dirty="0">
                <a:latin typeface="Calibri" pitchFamily="34" charset="0"/>
                <a:ea typeface="Calibri" pitchFamily="34" charset="0"/>
                <a:cs typeface="Calibri" pitchFamily="34" charset="0"/>
              </a:rPr>
              <a:t>Income from salary will be considered to arise in India:</a:t>
            </a:r>
          </a:p>
          <a:p>
            <a:pPr marL="0" indent="0" algn="just" eaLnBrk="1" hangingPunct="1">
              <a:buNone/>
            </a:pPr>
            <a:r>
              <a:rPr lang="en-US" altLang="en-US" sz="2000" dirty="0">
                <a:latin typeface="Calibri" pitchFamily="34" charset="0"/>
                <a:ea typeface="Calibri" pitchFamily="34" charset="0"/>
                <a:cs typeface="Calibri" pitchFamily="34" charset="0"/>
              </a:rPr>
              <a:t> i. If the services are rendered in India irrespective of the place of receipt of salary</a:t>
            </a:r>
          </a:p>
          <a:p>
            <a:pPr marL="0" indent="0" algn="just" eaLnBrk="1" hangingPunct="1">
              <a:buNone/>
            </a:pPr>
            <a:r>
              <a:rPr lang="en-US" altLang="en-US" sz="2000" dirty="0">
                <a:latin typeface="Calibri" pitchFamily="34" charset="0"/>
                <a:ea typeface="Calibri" pitchFamily="34" charset="0"/>
                <a:cs typeface="Calibri" pitchFamily="34" charset="0"/>
              </a:rPr>
              <a:t>ii. Salaries payable by the Government to a citizen of India for service outside India</a:t>
            </a:r>
          </a:p>
          <a:p>
            <a:pPr marL="0" indent="0" algn="just" eaLnBrk="1" hangingPunct="1">
              <a:buNone/>
            </a:pPr>
            <a:endParaRPr lang="en-US" altLang="en-US" sz="2000" dirty="0">
              <a:latin typeface="Calibri" pitchFamily="34" charset="0"/>
              <a:ea typeface="Calibri" pitchFamily="34" charset="0"/>
              <a:cs typeface="Calibri" pitchFamily="34" charset="0"/>
            </a:endParaRPr>
          </a:p>
          <a:p>
            <a:pPr algn="just" eaLnBrk="1" hangingPunct="1"/>
            <a:r>
              <a:rPr lang="en-US" altLang="en-US" sz="2000" dirty="0">
                <a:latin typeface="Calibri" pitchFamily="34" charset="0"/>
                <a:ea typeface="Calibri" pitchFamily="34" charset="0"/>
                <a:cs typeface="Calibri" pitchFamily="34" charset="0"/>
              </a:rPr>
              <a:t>All components of salary including allowances, perquisites and non-cash benefits are taxable unless specifically exempted</a:t>
            </a:r>
          </a:p>
          <a:p>
            <a:pPr marL="0" indent="0" algn="just" eaLnBrk="1" hangingPunct="1">
              <a:buNone/>
            </a:pPr>
            <a:endParaRPr lang="en-US" altLang="en-US" sz="2000" dirty="0">
              <a:latin typeface="Calibri" pitchFamily="34" charset="0"/>
              <a:ea typeface="Calibri" pitchFamily="34" charset="0"/>
              <a:cs typeface="Calibri" pitchFamily="34" charset="0"/>
            </a:endParaRPr>
          </a:p>
          <a:p>
            <a:pPr algn="just" eaLnBrk="1" hangingPunct="1"/>
            <a:r>
              <a:rPr lang="en-US" altLang="en-US" sz="2000" dirty="0">
                <a:latin typeface="Calibri" pitchFamily="34" charset="0"/>
                <a:ea typeface="Calibri" pitchFamily="34" charset="0"/>
                <a:cs typeface="Calibri" pitchFamily="34" charset="0"/>
              </a:rPr>
              <a:t>Section 15 deals with the basis of charge as under.</a:t>
            </a:r>
          </a:p>
          <a:p>
            <a:pPr marL="855663" indent="-280988" algn="just" eaLnBrk="1" hangingPunct="1">
              <a:buNone/>
            </a:pPr>
            <a:r>
              <a:rPr lang="en-US" altLang="en-US" sz="2000" dirty="0">
                <a:latin typeface="Calibri" pitchFamily="34" charset="0"/>
                <a:ea typeface="Calibri" pitchFamily="34" charset="0"/>
                <a:cs typeface="Calibri" pitchFamily="34" charset="0"/>
              </a:rPr>
              <a:t>a.	Salary is chargeable to tax either on a ‘due’ basis whether paid or not</a:t>
            </a:r>
          </a:p>
          <a:p>
            <a:pPr marL="855663" indent="-280988" algn="just" eaLnBrk="1" hangingPunct="1">
              <a:buNone/>
            </a:pPr>
            <a:r>
              <a:rPr lang="en-US" altLang="en-US" sz="2000" dirty="0">
                <a:latin typeface="Calibri" pitchFamily="34" charset="0"/>
                <a:ea typeface="Calibri" pitchFamily="34" charset="0"/>
                <a:cs typeface="Calibri" pitchFamily="34" charset="0"/>
              </a:rPr>
              <a:t>b.	Any salary, paid or allowed in advance,(though not due) </a:t>
            </a:r>
          </a:p>
          <a:p>
            <a:pPr marL="855663" indent="-280988" algn="just" eaLnBrk="1" hangingPunct="1">
              <a:buNone/>
            </a:pPr>
            <a:r>
              <a:rPr lang="en-US" altLang="en-US" sz="2000" dirty="0">
                <a:latin typeface="Calibri" pitchFamily="34" charset="0"/>
                <a:ea typeface="Calibri" pitchFamily="34" charset="0"/>
                <a:cs typeface="Calibri" pitchFamily="34" charset="0"/>
              </a:rPr>
              <a:t>c.	Any  arrears  of salary paid or allowed ,not charged to tax in earlier year/s </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90245126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61</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Section 9(1)(ii) (iii) - Salary</a:t>
            </a:r>
          </a:p>
        </p:txBody>
      </p:sp>
      <p:sp>
        <p:nvSpPr>
          <p:cNvPr id="46085" name="Rectangle 3"/>
          <p:cNvSpPr>
            <a:spLocks noGrp="1" noChangeArrowheads="1"/>
          </p:cNvSpPr>
          <p:nvPr>
            <p:ph type="body" idx="1"/>
          </p:nvPr>
        </p:nvSpPr>
        <p:spPr>
          <a:xfrm>
            <a:off x="519318" y="1260477"/>
            <a:ext cx="11441623" cy="4383087"/>
          </a:xfrm>
        </p:spPr>
        <p:txBody>
          <a:bodyPr/>
          <a:lstStyle/>
          <a:p>
            <a:pPr marL="0" indent="0" algn="just" eaLnBrk="1" hangingPunct="1">
              <a:buNone/>
            </a:pPr>
            <a:r>
              <a:rPr lang="en-US" altLang="en-US" sz="2000" dirty="0">
                <a:latin typeface="Calibri" pitchFamily="34" charset="0"/>
                <a:ea typeface="Calibri" pitchFamily="34" charset="0"/>
                <a:cs typeface="Calibri" pitchFamily="34" charset="0"/>
              </a:rPr>
              <a:t>Analysis of the Charging Provisions: Interestingly following will emerge from the above</a:t>
            </a:r>
          </a:p>
          <a:p>
            <a:pPr algn="just" eaLnBrk="1" hangingPunct="1"/>
            <a:r>
              <a:rPr lang="en-US" altLang="en-US" sz="2000" dirty="0">
                <a:latin typeface="Calibri" pitchFamily="34" charset="0"/>
                <a:ea typeface="Calibri" pitchFamily="34" charset="0"/>
                <a:cs typeface="Calibri" pitchFamily="34" charset="0"/>
              </a:rPr>
              <a:t>Even if the salary is accrued it will be not be taxable until it is due but not received</a:t>
            </a:r>
          </a:p>
          <a:p>
            <a:pPr algn="just" eaLnBrk="1" hangingPunct="1"/>
            <a:r>
              <a:rPr lang="en-US" altLang="en-US" sz="2000" dirty="0">
                <a:latin typeface="Calibri" pitchFamily="34" charset="0"/>
                <a:ea typeface="Calibri" pitchFamily="34" charset="0"/>
                <a:cs typeface="Calibri" pitchFamily="34" charset="0"/>
              </a:rPr>
              <a:t>If salary is earned outside India by a Non Resident i.e. employment is exercised outside India, it may not be taxable in India even if the same is received in India.</a:t>
            </a:r>
          </a:p>
          <a:p>
            <a:pPr algn="just" eaLnBrk="1" hangingPunct="1"/>
            <a:r>
              <a:rPr lang="en-US" altLang="en-US" sz="2000" dirty="0">
                <a:latin typeface="Calibri" pitchFamily="34" charset="0"/>
                <a:ea typeface="Calibri" pitchFamily="34" charset="0"/>
                <a:cs typeface="Calibri" pitchFamily="34" charset="0"/>
              </a:rPr>
              <a:t>Any arrears of salary received for the past services rendered outside India has accrued outside India and hence may not be taxable again on due basis or on the basis of it being received in India even for the person who is Resident  of India at the time of it’s receipt.</a:t>
            </a:r>
          </a:p>
          <a:p>
            <a:pPr algn="just" eaLnBrk="1" hangingPunct="1"/>
            <a:r>
              <a:rPr lang="en-US" altLang="en-US" sz="2000" dirty="0">
                <a:latin typeface="Calibri" pitchFamily="34" charset="0"/>
                <a:ea typeface="Calibri" pitchFamily="34" charset="0"/>
                <a:cs typeface="Calibri" pitchFamily="34" charset="0"/>
              </a:rPr>
              <a:t>Support to the propositions as above may be found in the case of Ranjit Kumar Bose Vs. ITO [(1986) 18 ITD 230 (Calcutta)] it was held that as the assessee was a non-resident in service with a foreign employer, the salary income could not have been brought to tax on accrual basis for the simple reason that it accrued outside India. </a:t>
            </a:r>
            <a:r>
              <a:rPr lang="en-US" altLang="en-US" sz="2000" b="1" dirty="0">
                <a:latin typeface="Calibri" pitchFamily="34" charset="0"/>
                <a:ea typeface="Calibri" pitchFamily="34" charset="0"/>
                <a:cs typeface="Calibri" pitchFamily="34" charset="0"/>
              </a:rPr>
              <a:t>The provisions of section 5(2)(a) are subject to section 15, which, inter alia, says that salary is chargeable to income-tax on due basis irrespective of the fact whether it has been received or not. So, salary income is not liable to be taxed in India on receipt basis under section 15.</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85265"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48671171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62</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Article 15 - DTAA</a:t>
            </a:r>
          </a:p>
        </p:txBody>
      </p:sp>
      <p:sp>
        <p:nvSpPr>
          <p:cNvPr id="46085" name="Rectangle 3"/>
          <p:cNvSpPr>
            <a:spLocks noGrp="1" noChangeArrowheads="1"/>
          </p:cNvSpPr>
          <p:nvPr>
            <p:ph type="body" idx="1"/>
          </p:nvPr>
        </p:nvSpPr>
        <p:spPr>
          <a:xfrm>
            <a:off x="519318" y="1260477"/>
            <a:ext cx="11063081" cy="4383087"/>
          </a:xfrm>
        </p:spPr>
        <p:txBody>
          <a:bodyPr/>
          <a:lstStyle/>
          <a:p>
            <a:pPr marL="0" indent="0" algn="just" eaLnBrk="1" hangingPunct="1">
              <a:buNone/>
            </a:pPr>
            <a:r>
              <a:rPr lang="en-US" altLang="en-US" sz="2000" dirty="0">
                <a:latin typeface="Calibri" pitchFamily="34" charset="0"/>
                <a:ea typeface="Calibri" pitchFamily="34" charset="0"/>
                <a:cs typeface="Calibri" pitchFamily="34" charset="0"/>
              </a:rPr>
              <a:t> 1. Subject to the provisions of Articles 16, 18 and 19, salaries, wages and other similar remuneration derived by a resident of a Contracting State in respect of an employment shall be taxable only in that State unless the employment is exercised in the other Contracting State. If the employment is so exercised, such remuneration as is derived therefrom may be taxed in that other State.</a:t>
            </a:r>
          </a:p>
          <a:p>
            <a:pPr marL="0" indent="0" algn="just" eaLnBrk="1" hangingPunct="1">
              <a:buNone/>
            </a:pPr>
            <a:endParaRPr lang="en-US" altLang="en-US" sz="2000" dirty="0">
              <a:latin typeface="Calibri" pitchFamily="34" charset="0"/>
              <a:ea typeface="Calibri" pitchFamily="34" charset="0"/>
              <a:cs typeface="Calibri" pitchFamily="34" charset="0"/>
            </a:endParaRPr>
          </a:p>
          <a:p>
            <a:pPr marL="0" indent="0" algn="just" eaLnBrk="1" hangingPunct="1">
              <a:buNone/>
            </a:pPr>
            <a:r>
              <a:rPr lang="en-US" altLang="en-US" sz="2000" dirty="0">
                <a:latin typeface="Calibri" pitchFamily="34" charset="0"/>
                <a:ea typeface="Calibri" pitchFamily="34" charset="0"/>
                <a:cs typeface="Calibri" pitchFamily="34" charset="0"/>
              </a:rPr>
              <a:t>2. Notwithstanding the provisions of paragraph 1, remuneration derived by a resident of a Contracting State in respect of an employment exercised in the other Contracting State shall be taxable only in the first-mentioned State if:</a:t>
            </a:r>
          </a:p>
          <a:p>
            <a:pPr marL="0" indent="0" algn="just" eaLnBrk="1" hangingPunct="1">
              <a:buNone/>
            </a:pPr>
            <a:r>
              <a:rPr lang="en-US" altLang="en-US" sz="2000" dirty="0">
                <a:latin typeface="Calibri" pitchFamily="34" charset="0"/>
                <a:ea typeface="Calibri" pitchFamily="34" charset="0"/>
                <a:cs typeface="Calibri" pitchFamily="34" charset="0"/>
              </a:rPr>
              <a:t>a) the recipient is present in the other State for a period or periods not exceeding in the aggregate 183 days in any twelve month period commencing or ending in the fiscal year concerned, and</a:t>
            </a:r>
          </a:p>
          <a:p>
            <a:pPr marL="0" indent="0" algn="just" eaLnBrk="1" hangingPunct="1">
              <a:buNone/>
            </a:pPr>
            <a:r>
              <a:rPr lang="en-US" altLang="en-US" sz="2000" dirty="0">
                <a:latin typeface="Calibri" pitchFamily="34" charset="0"/>
                <a:ea typeface="Calibri" pitchFamily="34" charset="0"/>
                <a:cs typeface="Calibri" pitchFamily="34" charset="0"/>
              </a:rPr>
              <a:t>b) the remuneration is paid by, or on behalf of, an employer who is not a resident of the other State, and</a:t>
            </a:r>
          </a:p>
          <a:p>
            <a:pPr marL="0" indent="0" algn="just" eaLnBrk="1" hangingPunct="1">
              <a:buNone/>
            </a:pPr>
            <a:r>
              <a:rPr lang="en-US" altLang="en-US" sz="2000" dirty="0">
                <a:latin typeface="Calibri" pitchFamily="34" charset="0"/>
                <a:ea typeface="Calibri" pitchFamily="34" charset="0"/>
                <a:cs typeface="Calibri" pitchFamily="34" charset="0"/>
              </a:rPr>
              <a:t>c) the remuneration is not borne by a permanent establishment which the employer has in the other State.</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2457366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63</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Economic Employer</a:t>
            </a:r>
          </a:p>
        </p:txBody>
      </p:sp>
      <p:sp>
        <p:nvSpPr>
          <p:cNvPr id="46085" name="Rectangle 3"/>
          <p:cNvSpPr>
            <a:spLocks noGrp="1" noChangeArrowheads="1"/>
          </p:cNvSpPr>
          <p:nvPr>
            <p:ph type="body" idx="1"/>
          </p:nvPr>
        </p:nvSpPr>
        <p:spPr>
          <a:xfrm>
            <a:off x="154228" y="1031877"/>
            <a:ext cx="11816546" cy="4383087"/>
          </a:xfrm>
        </p:spPr>
        <p:txBody>
          <a:bodyPr/>
          <a:lstStyle/>
          <a:p>
            <a:pPr algn="just" eaLnBrk="1" hangingPunct="1"/>
            <a:r>
              <a:rPr lang="en-US" altLang="en-US" sz="1800" dirty="0">
                <a:latin typeface="Calibri" pitchFamily="34" charset="0"/>
                <a:ea typeface="Calibri" pitchFamily="34" charset="0"/>
                <a:cs typeface="Calibri" pitchFamily="34" charset="0"/>
              </a:rPr>
              <a:t>The economic employer is defined as a company that has control and management of the employee’s work regardless of who the formal employer of the employee is, or who is paying the employee’s salary.</a:t>
            </a:r>
          </a:p>
          <a:p>
            <a:pPr algn="just" eaLnBrk="1" hangingPunct="1"/>
            <a:r>
              <a:rPr lang="en-US" altLang="en-US" sz="1800" dirty="0">
                <a:latin typeface="Calibri" pitchFamily="34" charset="0"/>
                <a:ea typeface="Calibri" pitchFamily="34" charset="0"/>
                <a:cs typeface="Calibri" pitchFamily="34" charset="0"/>
              </a:rPr>
              <a:t>In 2010 the OECD revised its commentary relating to Article 15 and introduced the concept of the economic employer. The commentary plays an important role in this context, as it indicates that the "employer" of a globally mobile employee may not necessarily be the legal employer. In determining who the employer is, other factors such as the following should be considered:</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who has the authority to instruct the individual regarding the manner in which the work has to be performed;</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who controls and has responsibility for the place at which the work is performed;</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the remuneration of the individual is directly charged by the formal employer to the enterprise to which the services are provided;</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who puts the tools and materials necessary for the work at the individual’s disposal;</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who determines the number and qualifications of the individuals performing the work;</a:t>
            </a:r>
          </a:p>
          <a:p>
            <a:pPr marL="693738" algn="just" eaLnBrk="1" hangingPunct="1">
              <a:buFont typeface="Wingdings" panose="05000000000000000000" pitchFamily="2" charset="2"/>
              <a:buChar char="Ø"/>
            </a:pPr>
            <a:r>
              <a:rPr lang="en-US" altLang="en-US" sz="1800" dirty="0">
                <a:latin typeface="Calibri" pitchFamily="34" charset="0"/>
                <a:ea typeface="Calibri" pitchFamily="34" charset="0"/>
                <a:cs typeface="Calibri" pitchFamily="34" charset="0"/>
              </a:rPr>
              <a:t>who has the right to select the individual who will perform the work and to terminate the contractual arrangements entered into with that individual for that purpose;</a:t>
            </a:r>
          </a:p>
          <a:p>
            <a:pPr algn="just" eaLnBrk="1" hangingPunct="1"/>
            <a:r>
              <a:rPr lang="en-US" altLang="en-US" sz="1800" dirty="0">
                <a:latin typeface="Calibri" pitchFamily="34" charset="0"/>
                <a:ea typeface="Calibri" pitchFamily="34" charset="0"/>
                <a:cs typeface="Calibri" pitchFamily="34" charset="0"/>
              </a:rPr>
              <a:t>Based on this approach, substance should prevail over form. This means that the term “employer” should be considered in a broader sense and the whole context of the employment should be reviewed to determine which entity is the economic employer of the employee under the provisions of the treaty to be able to decide whether exemption under Article 15 can be granted to avoid host country taxation.</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5988128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64</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Expatriate Taxation</a:t>
            </a:r>
          </a:p>
        </p:txBody>
      </p:sp>
      <p:sp>
        <p:nvSpPr>
          <p:cNvPr id="46085" name="Rectangle 3"/>
          <p:cNvSpPr>
            <a:spLocks noGrp="1" noChangeArrowheads="1"/>
          </p:cNvSpPr>
          <p:nvPr>
            <p:ph type="body" idx="1"/>
          </p:nvPr>
        </p:nvSpPr>
        <p:spPr>
          <a:xfrm>
            <a:off x="375454" y="914919"/>
            <a:ext cx="11063081" cy="4383087"/>
          </a:xfrm>
        </p:spPr>
        <p:txBody>
          <a:bodyPr/>
          <a:lstStyle/>
          <a:p>
            <a:pPr algn="just" eaLnBrk="1" hangingPunct="1"/>
            <a:r>
              <a:rPr lang="en-US" altLang="en-US" sz="2000" dirty="0">
                <a:latin typeface="Calibri" pitchFamily="34" charset="0"/>
                <a:ea typeface="Calibri" pitchFamily="34" charset="0"/>
                <a:cs typeface="Calibri" pitchFamily="34" charset="0"/>
              </a:rPr>
              <a:t>ITA provides an inclusive definition of the term salary and perquisites. The term ‘salary’ includes wages, any annuity or pension, gratuity, any fees, commission, perquisites or profits in lieu of or in addition to any salary or wages, advance salary, leave salary, etc. Thus, essentially salary includes all consideration in money or money’s worth (cash or kind) for services rendered arising out of an employer-employee relationship. The definition is wide enough to cover all types of payments whether in cash or kind; whether immediate or lump sum and whether from or on behalf of current or past employer. </a:t>
            </a:r>
          </a:p>
          <a:p>
            <a:pPr algn="just" eaLnBrk="1" hangingPunct="1"/>
            <a:r>
              <a:rPr lang="en-US" altLang="en-US" sz="2000" dirty="0">
                <a:latin typeface="Calibri" pitchFamily="34" charset="0"/>
                <a:ea typeface="Calibri" pitchFamily="34" charset="0"/>
                <a:cs typeface="Calibri" pitchFamily="34" charset="0"/>
              </a:rPr>
              <a:t>In addition to the normal components included in salary structure of any employee, some typical components of the remuneration package of an expatriate employee/inbound deputation will cover a complex remuneration arrangement as follows:</a:t>
            </a:r>
          </a:p>
          <a:p>
            <a:pPr algn="just" eaLnBrk="1" hangingPunct="1"/>
            <a:r>
              <a:rPr lang="en-US" altLang="en-US" sz="2000" b="1" u="sng" dirty="0">
                <a:latin typeface="Calibri" pitchFamily="34" charset="0"/>
                <a:ea typeface="Calibri" pitchFamily="34" charset="0"/>
                <a:cs typeface="Calibri" pitchFamily="34" charset="0"/>
              </a:rPr>
              <a:t>Provident Fund: </a:t>
            </a:r>
            <a:r>
              <a:rPr lang="en-US" altLang="en-US" sz="2000" dirty="0">
                <a:latin typeface="Calibri" pitchFamily="34" charset="0"/>
                <a:ea typeface="Calibri" pitchFamily="34" charset="0"/>
                <a:cs typeface="Calibri" pitchFamily="34" charset="0"/>
              </a:rPr>
              <a:t>It is mandatory for international workers i.e. non-Indian passport holders working in India and Indian employee going for work in a foreign country with which India has entered into a Social Security Agreement (SSA), who are employed with an establishment to which the provisions of the Provident Fund Act apply, to contribute to Provident Fund in India.</a:t>
            </a:r>
          </a:p>
          <a:p>
            <a:pPr algn="just" eaLnBrk="1" hangingPunct="1"/>
            <a:r>
              <a:rPr lang="en-US" altLang="en-US" sz="2000" dirty="0">
                <a:latin typeface="Calibri" pitchFamily="34" charset="0"/>
                <a:ea typeface="Calibri" pitchFamily="34" charset="0"/>
                <a:cs typeface="Calibri" pitchFamily="34" charset="0"/>
              </a:rPr>
              <a:t>An international worker, who is contributing to a social security programme of his/her country of origin, either as a citizen or resident, with whom India has entered into a social security agreement on reciprocity basis and enjoying the status of detached worker for the period and terms as specified in such agreement are excluded from contributing to Indian social security schemes.</a:t>
            </a:r>
          </a:p>
        </p:txBody>
      </p:sp>
      <p:sp>
        <p:nvSpPr>
          <p:cNvPr id="2" name="Date Placeholder 1"/>
          <p:cNvSpPr>
            <a:spLocks noGrp="1"/>
          </p:cNvSpPr>
          <p:nvPr>
            <p:ph type="dt" sz="half" idx="10"/>
          </p:nvPr>
        </p:nvSpPr>
        <p:spPr>
          <a:xfrm>
            <a:off x="1208568" y="6409108"/>
            <a:ext cx="2540000" cy="457200"/>
          </a:xfrm>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3962400" y="6338777"/>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40023902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65</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Expatriate Taxation</a:t>
            </a:r>
          </a:p>
        </p:txBody>
      </p:sp>
      <p:sp>
        <p:nvSpPr>
          <p:cNvPr id="46085" name="Rectangle 3"/>
          <p:cNvSpPr>
            <a:spLocks noGrp="1" noChangeArrowheads="1"/>
          </p:cNvSpPr>
          <p:nvPr>
            <p:ph type="body" idx="1"/>
          </p:nvPr>
        </p:nvSpPr>
        <p:spPr>
          <a:xfrm>
            <a:off x="375454" y="1031877"/>
            <a:ext cx="11063081" cy="5445123"/>
          </a:xfrm>
        </p:spPr>
        <p:txBody>
          <a:bodyPr/>
          <a:lstStyle/>
          <a:p>
            <a:pPr algn="just" eaLnBrk="1" hangingPunct="1"/>
            <a:r>
              <a:rPr lang="en-US" altLang="en-US" sz="1800" dirty="0">
                <a:latin typeface="Calibri" pitchFamily="34" charset="0"/>
                <a:ea typeface="Calibri" pitchFamily="34" charset="0"/>
                <a:cs typeface="Calibri" pitchFamily="34" charset="0"/>
              </a:rPr>
              <a:t>The balance held in the provident fund (i.e., employer’s contribution plus employee’s contribution plus accrued interest thereon) can only be withdrawn on retirement or after the expatriate reaches 58 years of age or on incapacity to work and not at the time of repatriation to home country.</a:t>
            </a:r>
          </a:p>
          <a:p>
            <a:pPr algn="just" eaLnBrk="1" hangingPunct="1"/>
            <a:r>
              <a:rPr lang="en-US" altLang="en-US" sz="1800" b="1" u="sng" dirty="0">
                <a:latin typeface="Calibri" pitchFamily="34" charset="0"/>
                <a:ea typeface="Calibri" pitchFamily="34" charset="0"/>
                <a:cs typeface="Calibri" pitchFamily="34" charset="0"/>
              </a:rPr>
              <a:t>ESOP</a:t>
            </a:r>
            <a:r>
              <a:rPr lang="en-US" altLang="en-US" sz="1800" dirty="0">
                <a:latin typeface="Calibri" pitchFamily="34" charset="0"/>
                <a:ea typeface="Calibri" pitchFamily="34" charset="0"/>
                <a:cs typeface="Calibri" pitchFamily="34" charset="0"/>
              </a:rPr>
              <a:t> :An Employee Stock Option (ESOP) is a common component of remuneration especially in multinational companies that provide the workforce with an ownership interest in the company. Currently, ESOP is specifically included within the definition of perquisite.</a:t>
            </a:r>
          </a:p>
          <a:p>
            <a:pPr algn="just" eaLnBrk="1" hangingPunct="1"/>
            <a:r>
              <a:rPr lang="en-US" altLang="en-US" sz="1800" dirty="0">
                <a:latin typeface="Calibri" pitchFamily="34" charset="0"/>
                <a:ea typeface="Calibri" pitchFamily="34" charset="0"/>
                <a:cs typeface="Calibri" pitchFamily="34" charset="0"/>
              </a:rPr>
              <a:t>ITA does not specifically provide for apportionment of stock-based income in relation to mobile employees. However, guidance may be drawn from the Delhi Income Tax Appellate Tribunal (ITAT) in the case of Robert Arthur Keltz (represented by United Technologies International Operation), according to which if an employee is based in India only for a part of vesting period (i.e. period beginning with the date of grant of the stock options and ending with the date of vesting of the stock options), then proportionate amount of the value of benefit will be liable to tax in India. The proportionate value shall be determined by applying to the value of benefit, the proportion which the length of the period of stay in India by the expatriate during the vesting period bears to the length of the total vesting period. This proposition is supported by CBDT circulars in the erstwhile Fringe Benefits Regime. Hence, in case of NRs and RNORs, only that benefit which is attributable to the period of services rendered in India during the vesting period shall be taxable in the financial year in which taxable event occurs</a:t>
            </a:r>
          </a:p>
          <a:p>
            <a:pPr algn="just" eaLnBrk="1" hangingPunct="1"/>
            <a:r>
              <a:rPr lang="en-US" altLang="en-US" sz="1800" dirty="0">
                <a:latin typeface="Calibri" pitchFamily="34" charset="0"/>
                <a:ea typeface="Calibri" pitchFamily="34" charset="0"/>
                <a:cs typeface="Calibri" pitchFamily="34" charset="0"/>
              </a:rPr>
              <a:t>In case of Bharat Financial Inclusion Ltd (ITA No 237/Hyd/2017), dated 3 August 2018), the Hyderabad Tribunal held that allotment of shares by the employer is relevant for taxation of ESOP perquisite and not on exercise of option by employee. Accordingly, tax withholding obligation arises on allotment of shares.</a:t>
            </a:r>
          </a:p>
          <a:p>
            <a:pPr algn="just" eaLnBrk="1" hangingPunct="1"/>
            <a:endParaRPr lang="en-US" altLang="en-US" sz="1800" dirty="0">
              <a:latin typeface="Calibri" pitchFamily="34" charset="0"/>
              <a:ea typeface="Calibri" pitchFamily="34" charset="0"/>
              <a:cs typeface="Calibri" pitchFamily="34" charset="0"/>
            </a:endParaRPr>
          </a:p>
          <a:p>
            <a:pPr algn="just" eaLnBrk="1" hangingPunct="1"/>
            <a:endParaRPr lang="en-US" altLang="en-US" sz="1800" dirty="0">
              <a:latin typeface="Calibri" pitchFamily="34" charset="0"/>
              <a:ea typeface="Calibri" pitchFamily="34" charset="0"/>
              <a:cs typeface="Calibri" pitchFamily="34" charset="0"/>
            </a:endParaRP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4166920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66</a:t>
            </a:fld>
            <a:endParaRPr lang="en-US" altLang="en-US" sz="1400" dirty="0"/>
          </a:p>
        </p:txBody>
      </p:sp>
      <p:sp>
        <p:nvSpPr>
          <p:cNvPr id="46084" name="Rectangle 2"/>
          <p:cNvSpPr>
            <a:spLocks noGrp="1" noChangeArrowheads="1"/>
          </p:cNvSpPr>
          <p:nvPr>
            <p:ph type="title"/>
          </p:nvPr>
        </p:nvSpPr>
        <p:spPr>
          <a:xfrm>
            <a:off x="375454" y="-111123"/>
            <a:ext cx="10390716" cy="1143000"/>
          </a:xfrm>
        </p:spPr>
        <p:txBody>
          <a:bodyPr/>
          <a:lstStyle/>
          <a:p>
            <a:pPr eaLnBrk="1" hangingPunct="1"/>
            <a:r>
              <a:rPr lang="en-US" altLang="en-US" sz="4000" dirty="0"/>
              <a:t>Exemptions - Expatriate Taxation</a:t>
            </a:r>
          </a:p>
        </p:txBody>
      </p:sp>
      <p:sp>
        <p:nvSpPr>
          <p:cNvPr id="46085" name="Rectangle 3"/>
          <p:cNvSpPr>
            <a:spLocks noGrp="1" noChangeArrowheads="1"/>
          </p:cNvSpPr>
          <p:nvPr>
            <p:ph type="body" idx="1"/>
          </p:nvPr>
        </p:nvSpPr>
        <p:spPr>
          <a:xfrm>
            <a:off x="519318" y="1260477"/>
            <a:ext cx="11063081" cy="5064123"/>
          </a:xfrm>
        </p:spPr>
        <p:txBody>
          <a:bodyPr/>
          <a:lstStyle/>
          <a:p>
            <a:pPr algn="just" eaLnBrk="1" hangingPunct="1"/>
            <a:r>
              <a:rPr lang="en-US" altLang="en-US" sz="2000" dirty="0">
                <a:latin typeface="Calibri" pitchFamily="34" charset="0"/>
                <a:ea typeface="Calibri" pitchFamily="34" charset="0"/>
                <a:cs typeface="Calibri" pitchFamily="34" charset="0"/>
              </a:rPr>
              <a:t>Allowances and perquisites paid or provided abroad by the Government to a citizen of India for rendering service outside India are fully exempt – Sec 10(7)</a:t>
            </a:r>
          </a:p>
          <a:p>
            <a:pPr algn="just" eaLnBrk="1" hangingPunct="1"/>
            <a:r>
              <a:rPr lang="en-US" altLang="en-US" sz="2000" dirty="0">
                <a:latin typeface="Calibri" pitchFamily="34" charset="0"/>
                <a:ea typeface="Calibri" pitchFamily="34" charset="0"/>
                <a:cs typeface="Calibri" pitchFamily="34" charset="0"/>
              </a:rPr>
              <a:t>Expatriates coming into India and working in various companies generally demand ‘tax equalization’ i.e., the tax payable in India on their salary and perquisites is borne by the employer. This is to ensure that they remain tax neutral in respect of their Indian assignment.</a:t>
            </a:r>
          </a:p>
          <a:p>
            <a:pPr marL="741363" algn="just" eaLnBrk="1" hangingPunct="1">
              <a:buFont typeface="Wingdings" panose="05000000000000000000" pitchFamily="2" charset="2"/>
              <a:buChar char="Ø"/>
            </a:pPr>
            <a:r>
              <a:rPr lang="en-US" altLang="en-US" sz="2000" dirty="0">
                <a:latin typeface="Calibri" pitchFamily="34" charset="0"/>
                <a:ea typeface="Calibri" pitchFamily="34" charset="0"/>
                <a:cs typeface="Calibri" pitchFamily="34" charset="0"/>
              </a:rPr>
              <a:t>The expatriate employees are assured net-of-tax salary income.</a:t>
            </a:r>
          </a:p>
          <a:p>
            <a:pPr marL="741363" algn="just" eaLnBrk="1" hangingPunct="1">
              <a:buFont typeface="Wingdings" panose="05000000000000000000" pitchFamily="2" charset="2"/>
              <a:buChar char="Ø"/>
            </a:pPr>
            <a:r>
              <a:rPr lang="en-US" altLang="en-US" sz="2000" dirty="0">
                <a:latin typeface="Calibri" pitchFamily="34" charset="0"/>
                <a:ea typeface="Calibri" pitchFamily="34" charset="0"/>
                <a:cs typeface="Calibri" pitchFamily="34" charset="0"/>
              </a:rPr>
              <a:t>The Indian taxes in respect of income from employment in India would be borne by the employer and not by the employee</a:t>
            </a:r>
          </a:p>
          <a:p>
            <a:pPr marL="339725" indent="0" algn="just" eaLnBrk="1" hangingPunct="1">
              <a:buNone/>
            </a:pPr>
            <a:r>
              <a:rPr lang="en-US" altLang="en-US" sz="2000" dirty="0">
                <a:latin typeface="Calibri" pitchFamily="34" charset="0"/>
                <a:ea typeface="Calibri" pitchFamily="34" charset="0"/>
                <a:cs typeface="Calibri" pitchFamily="34" charset="0"/>
              </a:rPr>
              <a:t>Notwithstanding Section 200 of the Companies Act, 1956 the employer could, at his option pay taxes on the non-monetary perquisites provided to employees, and such taxes need not be grossed up i.e. shall not be included in the taxable income of the employee. The downside of such relief is that the employer is not eligible to claim corporate tax deduction for such tax – Sec 10(10CC)</a:t>
            </a:r>
          </a:p>
          <a:p>
            <a:pPr marL="339725" indent="-339725" algn="just" eaLnBrk="1" hangingPunct="1"/>
            <a:r>
              <a:rPr lang="en-US" altLang="en-US" sz="2000" dirty="0">
                <a:latin typeface="Calibri" pitchFamily="34" charset="0"/>
                <a:ea typeface="Calibri" pitchFamily="34" charset="0"/>
                <a:cs typeface="Calibri" pitchFamily="34" charset="0"/>
              </a:rPr>
              <a:t>Daily allowances specifically granted by third party customer to the expatriate, to meet necessary expenses exclusively incurred in the performance of the duties of an office are exempt to the extent to which such expenses are actually incurred for that purpose – Sec 10(14)</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74632"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1314581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C7422AD-44F6-44EC-AD1B-D1F4A2CE55BE}" type="slidenum">
              <a:rPr lang="en-US" altLang="en-US" sz="1400"/>
              <a:pPr/>
              <a:t>67</a:t>
            </a:fld>
            <a:endParaRPr lang="en-US" altLang="en-US" sz="1400" dirty="0"/>
          </a:p>
        </p:txBody>
      </p:sp>
      <p:sp>
        <p:nvSpPr>
          <p:cNvPr id="46084" name="Rectangle 2"/>
          <p:cNvSpPr>
            <a:spLocks noGrp="1" noChangeArrowheads="1"/>
          </p:cNvSpPr>
          <p:nvPr>
            <p:ph type="title"/>
          </p:nvPr>
        </p:nvSpPr>
        <p:spPr>
          <a:xfrm>
            <a:off x="434448" y="346076"/>
            <a:ext cx="10390716" cy="1143000"/>
          </a:xfrm>
        </p:spPr>
        <p:txBody>
          <a:bodyPr/>
          <a:lstStyle/>
          <a:p>
            <a:pPr eaLnBrk="1" hangingPunct="1"/>
            <a:r>
              <a:rPr lang="en-US" altLang="en-US" sz="4000" dirty="0"/>
              <a:t>Taxation of Non Residents – Computation of Income</a:t>
            </a:r>
          </a:p>
        </p:txBody>
      </p:sp>
      <p:sp>
        <p:nvSpPr>
          <p:cNvPr id="46085" name="Rectangle 3"/>
          <p:cNvSpPr>
            <a:spLocks noGrp="1" noChangeArrowheads="1"/>
          </p:cNvSpPr>
          <p:nvPr>
            <p:ph type="body" idx="1"/>
          </p:nvPr>
        </p:nvSpPr>
        <p:spPr>
          <a:xfrm>
            <a:off x="563564" y="1600995"/>
            <a:ext cx="8880474" cy="4383087"/>
          </a:xfrm>
        </p:spPr>
        <p:txBody>
          <a:bodyPr/>
          <a:lstStyle/>
          <a:p>
            <a:pPr algn="just" eaLnBrk="1" hangingPunct="1"/>
            <a:r>
              <a:rPr lang="en-US" altLang="en-US" sz="2000" dirty="0">
                <a:latin typeface="Calibri" pitchFamily="34" charset="0"/>
                <a:ea typeface="Calibri" pitchFamily="34" charset="0"/>
                <a:cs typeface="Calibri" pitchFamily="34" charset="0"/>
              </a:rPr>
              <a:t>Section 9(1)(iv)</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Dividend paid by Indian company outside India</a:t>
            </a:r>
          </a:p>
          <a:p>
            <a:pPr marL="457200" lvl="1" indent="0" algn="just" eaLnBrk="1" hangingPunct="1">
              <a:buNone/>
            </a:pPr>
            <a:r>
              <a:rPr lang="en-US" altLang="en-US" sz="2000" dirty="0">
                <a:latin typeface="Calibri" pitchFamily="34" charset="0"/>
                <a:ea typeface="Calibri" pitchFamily="34" charset="0"/>
                <a:cs typeface="Calibri" pitchFamily="34" charset="0"/>
              </a:rPr>
              <a:t>Article 10 of DTAA may reduce tax on dividend under  applicable  DTAA. Tax credit will be available in Resident Country</a:t>
            </a:r>
          </a:p>
          <a:p>
            <a:pPr marL="457200" lvl="1" indent="0" algn="just" eaLnBrk="1" hangingPunct="1">
              <a:buNone/>
            </a:pPr>
            <a:endParaRPr lang="en-US" altLang="en-US" sz="2000" dirty="0">
              <a:latin typeface="Calibri" pitchFamily="34" charset="0"/>
              <a:ea typeface="Calibri" pitchFamily="34" charset="0"/>
              <a:cs typeface="Calibri" pitchFamily="34" charset="0"/>
            </a:endParaRPr>
          </a:p>
          <a:p>
            <a:pPr algn="just" eaLnBrk="1" hangingPunct="1">
              <a:buSzPct val="100000"/>
              <a:buFont typeface="Wingdings" pitchFamily="2" charset="2"/>
              <a:buChar char="§"/>
            </a:pPr>
            <a:r>
              <a:rPr lang="en-US" altLang="en-US" sz="2000" dirty="0">
                <a:latin typeface="Calibri" pitchFamily="34" charset="0"/>
                <a:ea typeface="Calibri" pitchFamily="34" charset="0"/>
                <a:cs typeface="Calibri" pitchFamily="34" charset="0"/>
              </a:rPr>
              <a:t>Section 9(1)(v) – Source rule for interest:</a:t>
            </a:r>
          </a:p>
          <a:p>
            <a:pPr algn="just" eaLnBrk="1" hangingPunct="1">
              <a:buSzPct val="100000"/>
              <a:buFont typeface="Wingdings" pitchFamily="2" charset="2"/>
              <a:buNone/>
            </a:pPr>
            <a:r>
              <a:rPr lang="en-US" altLang="en-US" sz="2000" dirty="0">
                <a:latin typeface="Calibri" pitchFamily="34" charset="0"/>
                <a:ea typeface="Calibri" pitchFamily="34" charset="0"/>
                <a:cs typeface="Calibri" pitchFamily="34" charset="0"/>
              </a:rPr>
              <a:t>           Definition Of Interest  S.2(28A) and Art 11 of Art.11</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Income by way of interest payable by (a) Government, (b) Resident, (c) Non Resident</a:t>
            </a:r>
          </a:p>
          <a:p>
            <a:pPr lvl="1" algn="just" eaLnBrk="1" hangingPunct="1">
              <a:buFont typeface="Wingdings" pitchFamily="2" charset="2"/>
              <a:buChar char="Ø"/>
            </a:pPr>
            <a:r>
              <a:rPr lang="en-US" altLang="en-US" sz="2000" dirty="0">
                <a:latin typeface="Calibri" pitchFamily="34" charset="0"/>
                <a:ea typeface="Calibri" pitchFamily="34" charset="0"/>
                <a:cs typeface="Calibri" pitchFamily="34" charset="0"/>
              </a:rPr>
              <a:t>Provisions of Article 11 of DTAA may reduce the burden of taxation on interest income of the Non Resident</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28686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0141171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8B8A5293-C733-4D3E-8C47-3E3898AAEA7B}" type="slidenum">
              <a:rPr lang="en-US" altLang="en-US" sz="1400"/>
              <a:pPr/>
              <a:t>68</a:t>
            </a:fld>
            <a:endParaRPr lang="en-US" altLang="en-US" sz="1400" dirty="0"/>
          </a:p>
        </p:txBody>
      </p:sp>
      <p:sp>
        <p:nvSpPr>
          <p:cNvPr id="47107" name="Rectangle 2"/>
          <p:cNvSpPr>
            <a:spLocks noGrp="1" noChangeArrowheads="1"/>
          </p:cNvSpPr>
          <p:nvPr>
            <p:ph type="title"/>
          </p:nvPr>
        </p:nvSpPr>
        <p:spPr>
          <a:xfrm>
            <a:off x="365126" y="262427"/>
            <a:ext cx="7793037" cy="920262"/>
          </a:xfrm>
        </p:spPr>
        <p:txBody>
          <a:bodyPr/>
          <a:lstStyle/>
          <a:p>
            <a:pPr eaLnBrk="1" hangingPunct="1"/>
            <a:r>
              <a:rPr lang="en-US" altLang="en-US" sz="4000" dirty="0"/>
              <a:t>Definition: Royalty – S.9(1)(vi)</a:t>
            </a:r>
          </a:p>
        </p:txBody>
      </p:sp>
      <p:sp>
        <p:nvSpPr>
          <p:cNvPr id="47108" name="Rectangle 3"/>
          <p:cNvSpPr>
            <a:spLocks noGrp="1" noChangeArrowheads="1"/>
          </p:cNvSpPr>
          <p:nvPr>
            <p:ph type="body" idx="1"/>
          </p:nvPr>
        </p:nvSpPr>
        <p:spPr>
          <a:xfrm>
            <a:off x="538162" y="1411289"/>
            <a:ext cx="10620375" cy="4383087"/>
          </a:xfrm>
        </p:spPr>
        <p:txBody>
          <a:bodyPr/>
          <a:lstStyle/>
          <a:p>
            <a:pPr algn="just" eaLnBrk="1" hangingPunct="1"/>
            <a:r>
              <a:rPr lang="en-US" altLang="en-US" sz="2200" dirty="0">
                <a:latin typeface="Calibri" pitchFamily="34" charset="0"/>
                <a:ea typeface="Calibri" pitchFamily="34" charset="0"/>
                <a:cs typeface="Calibri" pitchFamily="34" charset="0"/>
              </a:rPr>
              <a:t>S 9 (1)(vi): Royalty: Consideration for </a:t>
            </a:r>
            <a:r>
              <a:rPr lang="en-US" altLang="en-US" sz="2000" dirty="0">
                <a:latin typeface="Calibri" pitchFamily="34" charset="0"/>
                <a:ea typeface="Calibri" pitchFamily="34" charset="0"/>
                <a:cs typeface="Calibri" pitchFamily="34" charset="0"/>
              </a:rPr>
              <a:t>the transfer of all or any rights (including the granting of a license) and information, use and imparting of skill, use if equipment, copy rights and services as defined</a:t>
            </a:r>
          </a:p>
          <a:p>
            <a:pPr algn="just" eaLnBrk="1" hangingPunct="1"/>
            <a:r>
              <a:rPr lang="en-US" sz="2000" dirty="0">
                <a:latin typeface="Calibri" pitchFamily="34" charset="0"/>
                <a:cs typeface="Calibri" pitchFamily="34" charset="0"/>
              </a:rPr>
              <a:t>Therefore, Income by way of 'royalty' payable by a person who is a resident of India is deemed to accrue or arise in India (except when the royalty is payable in respect of any right, property or information used or services utilized for the purposes of a business or profession carried on by such person outside India or for the purposes of making or earning any income from any source outside India)</a:t>
            </a:r>
          </a:p>
          <a:p>
            <a:pPr algn="just" eaLnBrk="1" hangingPunct="1"/>
            <a:r>
              <a:rPr lang="en-US" sz="2000" dirty="0">
                <a:latin typeface="Calibri" pitchFamily="34" charset="0"/>
                <a:cs typeface="Calibri" pitchFamily="34" charset="0"/>
              </a:rPr>
              <a:t>Consideration for transfer of rights (including granting of a license) in respect of a trade mark or similar property or for use of a trademark or transfer of rights (including granting of a license) in respect of any copyright, literary, artistic or scientific work, falls under the definition of 'Royalty' under the IT Act</a:t>
            </a:r>
            <a:endParaRPr lang="en-US" altLang="en-US" sz="2000" dirty="0">
              <a:latin typeface="Calibri" pitchFamily="34" charset="0"/>
              <a:cs typeface="Calibri" pitchFamily="34" charset="0"/>
            </a:endParaRP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17676280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76D43FA-B58A-4020-9028-67AE4A0BDB65}" type="slidenum">
              <a:rPr lang="en-US" altLang="en-US" sz="1400"/>
              <a:pPr/>
              <a:t>69</a:t>
            </a:fld>
            <a:endParaRPr lang="en-US" altLang="en-US" sz="1400" dirty="0"/>
          </a:p>
        </p:txBody>
      </p:sp>
      <p:sp>
        <p:nvSpPr>
          <p:cNvPr id="51203" name="Rectangle 2"/>
          <p:cNvSpPr>
            <a:spLocks noGrp="1" noChangeArrowheads="1"/>
          </p:cNvSpPr>
          <p:nvPr>
            <p:ph type="title"/>
          </p:nvPr>
        </p:nvSpPr>
        <p:spPr>
          <a:xfrm>
            <a:off x="534460" y="374651"/>
            <a:ext cx="10390716" cy="1143000"/>
          </a:xfrm>
        </p:spPr>
        <p:txBody>
          <a:bodyPr/>
          <a:lstStyle/>
          <a:p>
            <a:pPr eaLnBrk="1" hangingPunct="1"/>
            <a:r>
              <a:rPr lang="en-US" altLang="en-US" sz="4000" dirty="0"/>
              <a:t>Definition: Fees for Technical Services – S.9(1)(vii)</a:t>
            </a:r>
          </a:p>
        </p:txBody>
      </p:sp>
      <p:sp>
        <p:nvSpPr>
          <p:cNvPr id="51204" name="Rectangle 3"/>
          <p:cNvSpPr>
            <a:spLocks noGrp="1" noChangeArrowheads="1"/>
          </p:cNvSpPr>
          <p:nvPr>
            <p:ph type="body" idx="1"/>
          </p:nvPr>
        </p:nvSpPr>
        <p:spPr>
          <a:xfrm>
            <a:off x="863601" y="1865313"/>
            <a:ext cx="10380662" cy="4459287"/>
          </a:xfrm>
        </p:spPr>
        <p:txBody>
          <a:bodyPr/>
          <a:lstStyle/>
          <a:p>
            <a:pPr algn="just" eaLnBrk="1" hangingPunct="1"/>
            <a:r>
              <a:rPr lang="en-US" altLang="en-US" sz="2400" dirty="0">
                <a:latin typeface="Calibri" pitchFamily="34" charset="0"/>
                <a:ea typeface="Calibri" pitchFamily="34" charset="0"/>
                <a:cs typeface="Calibri" pitchFamily="34" charset="0"/>
              </a:rPr>
              <a:t>FTS defined under the Act as any consideration (including any lump sum consideration) for the rendering of any managerial, technical or consultancy services (including the provision of services of technical or other personnel) but does not include consideration for any construction, assembly, mining or like project undertaken by the recipient or consideration which would be income of the recipient chargeable under the head “Salaries” </a:t>
            </a:r>
          </a:p>
          <a:p>
            <a:pPr algn="just" eaLnBrk="1" hangingPunct="1">
              <a:buFont typeface="Wingdings" pitchFamily="2" charset="2"/>
              <a:buNone/>
            </a:pPr>
            <a:r>
              <a:rPr lang="en-US" altLang="en-US" sz="2400" dirty="0">
                <a:latin typeface="Calibri" pitchFamily="34" charset="0"/>
                <a:ea typeface="Calibri" pitchFamily="34" charset="0"/>
                <a:cs typeface="Calibri" pitchFamily="34" charset="0"/>
              </a:rPr>
              <a:t>    [Explanation 2 to Section 9(1)(vii)]</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114799"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221675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Scope of income – Section 5 (cont’d)</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400" dirty="0">
                <a:latin typeface="Calibri" pitchFamily="34" charset="0"/>
                <a:ea typeface="Calibri" pitchFamily="34" charset="0"/>
                <a:cs typeface="Calibri" pitchFamily="34" charset="0"/>
              </a:rPr>
              <a:t>Scope of Total Income – Non Residents – Section 5 (2)</a:t>
            </a:r>
          </a:p>
          <a:p>
            <a:pPr marL="400050" lvl="1" indent="0">
              <a:buNone/>
            </a:pPr>
            <a:endParaRPr lang="en-US" altLang="en-US" sz="2400" dirty="0">
              <a:latin typeface="Calibri" pitchFamily="34" charset="0"/>
              <a:ea typeface="Calibri" pitchFamily="34" charset="0"/>
              <a:cs typeface="Calibri" pitchFamily="34" charset="0"/>
            </a:endParaRPr>
          </a:p>
          <a:p>
            <a:pPr marL="400050" lvl="1" indent="0">
              <a:buNone/>
            </a:pPr>
            <a:r>
              <a:rPr lang="en-US" altLang="en-US" sz="2400" dirty="0">
                <a:latin typeface="Calibri" pitchFamily="34" charset="0"/>
                <a:ea typeface="Calibri" pitchFamily="34" charset="0"/>
                <a:cs typeface="Calibri" pitchFamily="34" charset="0"/>
              </a:rPr>
              <a:t>Persons who are not resident in India in the previous year are charged to tax on–</a:t>
            </a:r>
          </a:p>
          <a:p>
            <a:pPr lvl="1" indent="-342900">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(a) income received or deemed to be received in India in the previous year, by or on behalf of such person [section 5(2)(a)]. In such a case, the date or place of its accrual is immaterial.</a:t>
            </a:r>
          </a:p>
          <a:p>
            <a:pPr lvl="1" indent="-342900">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(b) income which accrues or arises or is deemed to accrue or arise in India during the previous year [section 5(2)(b)]. In such a case, the date or place of its receipt is immaterial.</a:t>
            </a:r>
          </a:p>
          <a:p>
            <a:pPr algn="just"/>
            <a:endParaRPr lang="en-US" altLang="en-US" sz="2400" dirty="0">
              <a:latin typeface="Calibri" pitchFamily="34" charset="0"/>
              <a:ea typeface="Calibri" pitchFamily="34" charset="0"/>
              <a:cs typeface="Calibri" pitchFamily="34" charset="0"/>
            </a:endParaRPr>
          </a:p>
          <a:p>
            <a:pPr algn="just"/>
            <a:endParaRPr lang="en-US" altLang="en-US" sz="1900" dirty="0">
              <a:latin typeface="Calibri" pitchFamily="34" charset="0"/>
              <a:ea typeface="Calibri" pitchFamily="34" charset="0"/>
              <a:cs typeface="Calibri"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7</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3432078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76D43FA-B58A-4020-9028-67AE4A0BDB65}" type="slidenum">
              <a:rPr lang="en-US" altLang="en-US" sz="1400"/>
              <a:pPr/>
              <a:t>70</a:t>
            </a:fld>
            <a:endParaRPr lang="en-US" altLang="en-US" sz="1400" dirty="0"/>
          </a:p>
        </p:txBody>
      </p:sp>
      <p:sp>
        <p:nvSpPr>
          <p:cNvPr id="51204" name="Rectangle 3"/>
          <p:cNvSpPr>
            <a:spLocks noGrp="1" noChangeArrowheads="1"/>
          </p:cNvSpPr>
          <p:nvPr>
            <p:ph type="body" idx="1"/>
          </p:nvPr>
        </p:nvSpPr>
        <p:spPr>
          <a:xfrm>
            <a:off x="863601" y="1865313"/>
            <a:ext cx="10380662" cy="4459287"/>
          </a:xfrm>
        </p:spPr>
        <p:txBody>
          <a:bodyPr/>
          <a:lstStyle/>
          <a:p>
            <a:pPr algn="just" eaLnBrk="1" hangingPunct="1"/>
            <a:r>
              <a:rPr lang="en-US" altLang="en-US" sz="2400" dirty="0">
                <a:latin typeface="Calibri" pitchFamily="34" charset="0"/>
                <a:ea typeface="Calibri" pitchFamily="34" charset="0"/>
                <a:cs typeface="Calibri" pitchFamily="34" charset="0"/>
              </a:rPr>
              <a:t>Where in terms of 'secondment agreement' entered into by assessee with overseas companies, employees of those companies used their technical knowledge and skills while assisting assessee in conducting its business of quality control and management, amounts reimbursed by assessee to overseas companies towards salaries of seconded employees amounted to 'fee for technical services' liable to tax in India – HC of Delhi in case of Centrica India Offshore (P.) Ltd vs. CIT [2014]</a:t>
            </a:r>
          </a:p>
          <a:p>
            <a:pPr algn="just" eaLnBrk="1" hangingPunct="1"/>
            <a:r>
              <a:rPr lang="en-US" altLang="en-US" sz="2400" dirty="0">
                <a:latin typeface="Calibri" pitchFamily="34" charset="0"/>
                <a:ea typeface="Calibri" pitchFamily="34" charset="0"/>
                <a:cs typeface="Calibri" pitchFamily="34" charset="0"/>
              </a:rPr>
              <a:t>Where employees were seconded to assessee by group overseas entity, assessee was service recipient for manpower recruitment and supply services; assessee would be liable to pay service tax  - SC in case of C.C.,C.E. &amp; S.T. Bangalore vs. Northern Operating Systems</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114799" y="6324600"/>
            <a:ext cx="5080000" cy="457200"/>
          </a:xfrm>
        </p:spPr>
        <p:txBody>
          <a:bodyPr/>
          <a:lstStyle/>
          <a:p>
            <a:pPr>
              <a:defRPr/>
            </a:pPr>
            <a:r>
              <a:rPr lang="en-US" dirty="0">
                <a:solidFill>
                  <a:srgbClr val="000000"/>
                </a:solidFill>
              </a:rPr>
              <a:t>P. P. Shah &amp; Asso.</a:t>
            </a:r>
          </a:p>
        </p:txBody>
      </p:sp>
      <p:sp>
        <p:nvSpPr>
          <p:cNvPr id="8" name="Rectangle 2"/>
          <p:cNvSpPr txBox="1">
            <a:spLocks noChangeArrowheads="1"/>
          </p:cNvSpPr>
          <p:nvPr/>
        </p:nvSpPr>
        <p:spPr bwMode="auto">
          <a:xfrm>
            <a:off x="534460" y="374651"/>
            <a:ext cx="10390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eaLnBrk="1" hangingPunct="1"/>
            <a:r>
              <a:rPr lang="en-US" altLang="en-US" sz="4000" kern="0" dirty="0"/>
              <a:t>Taxability of Reimbursement of Expenses as FTS?</a:t>
            </a:r>
          </a:p>
        </p:txBody>
      </p:sp>
    </p:spTree>
    <p:extLst>
      <p:ext uri="{BB962C8B-B14F-4D97-AF65-F5344CB8AC3E}">
        <p14:creationId xmlns:p14="http://schemas.microsoft.com/office/powerpoint/2010/main" val="31779465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7EA452A6-AA57-4626-9801-5AE60EEFDC09}" type="slidenum">
              <a:rPr lang="en-US" altLang="en-US" sz="1400"/>
              <a:pPr/>
              <a:t>71</a:t>
            </a:fld>
            <a:endParaRPr lang="en-US" altLang="en-US" sz="1400" dirty="0"/>
          </a:p>
        </p:txBody>
      </p:sp>
      <p:sp>
        <p:nvSpPr>
          <p:cNvPr id="62468" name="Rectangle 2"/>
          <p:cNvSpPr>
            <a:spLocks noGrp="1" noChangeArrowheads="1"/>
          </p:cNvSpPr>
          <p:nvPr>
            <p:ph type="title"/>
          </p:nvPr>
        </p:nvSpPr>
        <p:spPr>
          <a:xfrm>
            <a:off x="405873" y="417515"/>
            <a:ext cx="10390716" cy="1143000"/>
          </a:xfrm>
        </p:spPr>
        <p:txBody>
          <a:bodyPr/>
          <a:lstStyle/>
          <a:p>
            <a:pPr eaLnBrk="1" hangingPunct="1"/>
            <a:r>
              <a:rPr lang="en-US" altLang="en-US" sz="4000" dirty="0"/>
              <a:t>Taxation of Non Residents – Computation of Income</a:t>
            </a:r>
          </a:p>
        </p:txBody>
      </p:sp>
      <p:sp>
        <p:nvSpPr>
          <p:cNvPr id="62469" name="Rectangle 3"/>
          <p:cNvSpPr>
            <a:spLocks noGrp="1" noChangeArrowheads="1"/>
          </p:cNvSpPr>
          <p:nvPr>
            <p:ph type="body" idx="1"/>
          </p:nvPr>
        </p:nvSpPr>
        <p:spPr>
          <a:xfrm>
            <a:off x="577850" y="1789114"/>
            <a:ext cx="9723438" cy="4306887"/>
          </a:xfrm>
        </p:spPr>
        <p:txBody>
          <a:bodyPr/>
          <a:lstStyle/>
          <a:p>
            <a:pPr eaLnBrk="1" hangingPunct="1"/>
            <a:r>
              <a:rPr lang="en-US" altLang="en-US" sz="2400" dirty="0">
                <a:latin typeface="Calibri" pitchFamily="34" charset="0"/>
                <a:ea typeface="Calibri" pitchFamily="34" charset="0"/>
                <a:cs typeface="Calibri" pitchFamily="34" charset="0"/>
              </a:rPr>
              <a:t>Specific provisions Vs general provisions</a:t>
            </a:r>
          </a:p>
          <a:p>
            <a:pPr lvl="1" eaLnBrk="1" hangingPunct="1">
              <a:buFont typeface="Wingdings" pitchFamily="2" charset="2"/>
              <a:buChar char="Ø"/>
            </a:pPr>
            <a:r>
              <a:rPr lang="en-US" altLang="en-US" sz="2400" dirty="0">
                <a:latin typeface="Calibri" pitchFamily="34" charset="0"/>
                <a:ea typeface="Calibri" pitchFamily="34" charset="0"/>
                <a:cs typeface="Calibri" pitchFamily="34" charset="0"/>
              </a:rPr>
              <a:t>CIT Vs Copes Vulcan Inc. [167 ITR 884 (MAD.)]</a:t>
            </a:r>
          </a:p>
          <a:p>
            <a:pPr eaLnBrk="1" hangingPunct="1"/>
            <a:r>
              <a:rPr lang="en-US" altLang="en-US" sz="2400" dirty="0">
                <a:latin typeface="Calibri" pitchFamily="34" charset="0"/>
                <a:ea typeface="Calibri" pitchFamily="34" charset="0"/>
                <a:cs typeface="Calibri" pitchFamily="34" charset="0"/>
              </a:rPr>
              <a:t>Exclusion from income of each type</a:t>
            </a:r>
          </a:p>
          <a:p>
            <a:pPr eaLnBrk="1" hangingPunct="1"/>
            <a:r>
              <a:rPr lang="en-US" altLang="en-US" sz="2400" dirty="0">
                <a:latin typeface="Calibri" pitchFamily="34" charset="0"/>
                <a:ea typeface="Calibri" pitchFamily="34" charset="0"/>
                <a:cs typeface="Calibri" pitchFamily="34" charset="0"/>
              </a:rPr>
              <a:t>Gross basis of taxation Vs net basis of taxation</a:t>
            </a:r>
          </a:p>
          <a:p>
            <a:pPr eaLnBrk="1" hangingPunct="1"/>
            <a:r>
              <a:rPr lang="en-US" altLang="en-US" sz="2400" dirty="0">
                <a:latin typeface="Calibri" pitchFamily="34" charset="0"/>
                <a:ea typeface="Calibri" pitchFamily="34" charset="0"/>
                <a:cs typeface="Calibri" pitchFamily="34" charset="0"/>
              </a:rPr>
              <a:t>Scheme of the ITA – Gross basis, Net basis, Tax rates &amp; TDS</a:t>
            </a:r>
          </a:p>
          <a:p>
            <a:pPr eaLnBrk="1" hangingPunct="1"/>
            <a:r>
              <a:rPr lang="en-US" altLang="en-US" sz="2400" dirty="0">
                <a:latin typeface="Calibri" pitchFamily="34" charset="0"/>
                <a:ea typeface="Calibri" pitchFamily="34" charset="0"/>
                <a:cs typeface="Calibri" pitchFamily="34" charset="0"/>
              </a:rPr>
              <a:t>Simultaneous operations of the provisions are normally avoided</a:t>
            </a:r>
          </a:p>
          <a:p>
            <a:pPr eaLnBrk="1" hangingPunct="1"/>
            <a:r>
              <a:rPr lang="en-US" altLang="en-US" sz="2400" dirty="0">
                <a:latin typeface="Calibri" pitchFamily="34" charset="0"/>
                <a:ea typeface="Calibri" pitchFamily="34" charset="0"/>
                <a:cs typeface="Calibri" pitchFamily="34" charset="0"/>
              </a:rPr>
              <a:t>Circular No. 333 dt. 2</a:t>
            </a:r>
            <a:r>
              <a:rPr lang="en-US" altLang="en-US" sz="2400" baseline="30000" dirty="0">
                <a:latin typeface="Calibri" pitchFamily="34" charset="0"/>
                <a:ea typeface="Calibri" pitchFamily="34" charset="0"/>
                <a:cs typeface="Calibri" pitchFamily="34" charset="0"/>
              </a:rPr>
              <a:t>nd</a:t>
            </a:r>
            <a:r>
              <a:rPr lang="en-US" altLang="en-US" sz="2400" dirty="0">
                <a:latin typeface="Calibri" pitchFamily="34" charset="0"/>
                <a:ea typeface="Calibri" pitchFamily="34" charset="0"/>
                <a:cs typeface="Calibri" pitchFamily="34" charset="0"/>
              </a:rPr>
              <a:t> April, 1982 &amp; S.90(2): If provisions of the DTAA are beneficial, then that shall prevail</a:t>
            </a:r>
          </a:p>
          <a:p>
            <a:pPr lvl="1" eaLnBrk="1" hangingPunct="1">
              <a:buFont typeface="Wingdings" pitchFamily="2" charset="2"/>
              <a:buChar char="Ø"/>
            </a:pPr>
            <a:r>
              <a:rPr lang="en-US" altLang="en-US" sz="2400" dirty="0">
                <a:latin typeface="Calibri" pitchFamily="34" charset="0"/>
                <a:ea typeface="Calibri" pitchFamily="34" charset="0"/>
                <a:cs typeface="Calibri" pitchFamily="34" charset="0"/>
              </a:rPr>
              <a:t>CIT Vs Vishakhapatnam Port Trust [144 ITR 146 (SC)]</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7802701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223828E6-2DEC-447E-9104-AA20A8F0280A}" type="slidenum">
              <a:rPr lang="en-US" altLang="en-US" sz="1400"/>
              <a:pPr/>
              <a:t>72</a:t>
            </a:fld>
            <a:endParaRPr lang="en-US" altLang="en-US" sz="1400" dirty="0"/>
          </a:p>
        </p:txBody>
      </p:sp>
      <p:sp>
        <p:nvSpPr>
          <p:cNvPr id="63492" name="Rectangle 2"/>
          <p:cNvSpPr>
            <a:spLocks noGrp="1" noChangeArrowheads="1"/>
          </p:cNvSpPr>
          <p:nvPr>
            <p:ph type="title"/>
          </p:nvPr>
        </p:nvSpPr>
        <p:spPr>
          <a:xfrm>
            <a:off x="234423" y="0"/>
            <a:ext cx="10390716" cy="1143000"/>
          </a:xfrm>
        </p:spPr>
        <p:txBody>
          <a:bodyPr/>
          <a:lstStyle/>
          <a:p>
            <a:pPr eaLnBrk="1" hangingPunct="1"/>
            <a:r>
              <a:rPr lang="en-US" altLang="en-US" sz="3200" dirty="0"/>
              <a:t>Computation of income of NR in India</a:t>
            </a:r>
          </a:p>
        </p:txBody>
      </p:sp>
      <p:sp>
        <p:nvSpPr>
          <p:cNvPr id="63493" name="Rectangle 3"/>
          <p:cNvSpPr>
            <a:spLocks noGrp="1" noChangeArrowheads="1"/>
          </p:cNvSpPr>
          <p:nvPr>
            <p:ph type="body" idx="1"/>
          </p:nvPr>
        </p:nvSpPr>
        <p:spPr>
          <a:xfrm>
            <a:off x="519112" y="1314450"/>
            <a:ext cx="11196637" cy="4926862"/>
          </a:xfrm>
        </p:spPr>
        <p:txBody>
          <a:bodyPr/>
          <a:lstStyle/>
          <a:p>
            <a:pPr eaLnBrk="1" hangingPunct="1">
              <a:lnSpc>
                <a:spcPct val="90000"/>
              </a:lnSpc>
            </a:pPr>
            <a:r>
              <a:rPr lang="en-US" altLang="en-US" sz="1900" dirty="0">
                <a:latin typeface="Calibri" pitchFamily="34" charset="0"/>
                <a:ea typeface="Calibri" pitchFamily="34" charset="0"/>
                <a:cs typeface="Calibri" pitchFamily="34" charset="0"/>
              </a:rPr>
              <a:t>Normal computation procedure of S. 15 to 27 in case of salaries, income from house property and  S. 28 to 44C for business income is applicable</a:t>
            </a:r>
          </a:p>
          <a:p>
            <a:pPr eaLnBrk="1" hangingPunct="1">
              <a:lnSpc>
                <a:spcPct val="90000"/>
              </a:lnSpc>
            </a:pPr>
            <a:r>
              <a:rPr lang="en-US" altLang="en-US" sz="1900" dirty="0">
                <a:latin typeface="Calibri" pitchFamily="34" charset="0"/>
                <a:ea typeface="Calibri" pitchFamily="34" charset="0"/>
                <a:cs typeface="Calibri" pitchFamily="34" charset="0"/>
              </a:rPr>
              <a:t>Business income sec 9(1), Business connection in India, attribution as per rule 10 if </a:t>
            </a:r>
          </a:p>
          <a:p>
            <a:pPr lvl="1" eaLnBrk="1" hangingPunct="1">
              <a:lnSpc>
                <a:spcPct val="90000"/>
              </a:lnSpc>
            </a:pPr>
            <a:r>
              <a:rPr lang="en-US" altLang="en-US" sz="1900" dirty="0">
                <a:latin typeface="Calibri" pitchFamily="34" charset="0"/>
                <a:ea typeface="Calibri" pitchFamily="34" charset="0"/>
                <a:cs typeface="Calibri" pitchFamily="34" charset="0"/>
              </a:rPr>
              <a:t>there is presence of Permanent Establishment of NR &amp; income in India</a:t>
            </a:r>
          </a:p>
          <a:p>
            <a:pPr lvl="1" eaLnBrk="1" hangingPunct="1">
              <a:lnSpc>
                <a:spcPct val="90000"/>
              </a:lnSpc>
            </a:pPr>
            <a:r>
              <a:rPr lang="en-US" altLang="en-US" sz="1900" dirty="0">
                <a:latin typeface="Calibri" pitchFamily="34" charset="0"/>
                <a:ea typeface="Calibri" pitchFamily="34" charset="0"/>
                <a:cs typeface="Calibri" pitchFamily="34" charset="0"/>
              </a:rPr>
              <a:t>Prominent example is Branch of a Foreign Bank</a:t>
            </a:r>
          </a:p>
          <a:p>
            <a:pPr lvl="1" eaLnBrk="1" hangingPunct="1">
              <a:lnSpc>
                <a:spcPct val="90000"/>
              </a:lnSpc>
            </a:pPr>
            <a:r>
              <a:rPr lang="en-US" altLang="en-US" sz="1900" dirty="0">
                <a:latin typeface="Calibri" pitchFamily="34" charset="0"/>
                <a:ea typeface="Calibri" pitchFamily="34" charset="0"/>
                <a:cs typeface="Calibri" pitchFamily="34" charset="0"/>
              </a:rPr>
              <a:t>Other income of S. 9 is taxed on a gross basis</a:t>
            </a:r>
          </a:p>
          <a:p>
            <a:pPr eaLnBrk="1" hangingPunct="1">
              <a:lnSpc>
                <a:spcPct val="90000"/>
              </a:lnSpc>
            </a:pPr>
            <a:r>
              <a:rPr lang="en-US" altLang="en-US" sz="1900" dirty="0">
                <a:latin typeface="Calibri" pitchFamily="34" charset="0"/>
                <a:ea typeface="Calibri" pitchFamily="34" charset="0"/>
                <a:cs typeface="Calibri" pitchFamily="34" charset="0"/>
              </a:rPr>
              <a:t>Presumptive taxation in India S.115 applicable strictly as per the conditions of each of subsection, S.44 to S.44BBB etc. &amp; S.172 of ITA (a code by itself as distinguished from S.44B).Provisions of S.172 are notwithstanding the Act where as S.44B makes exception to S 28 to 44C </a:t>
            </a:r>
          </a:p>
          <a:p>
            <a:pPr eaLnBrk="1" hangingPunct="1">
              <a:lnSpc>
                <a:spcPct val="90000"/>
              </a:lnSpc>
            </a:pPr>
            <a:r>
              <a:rPr lang="en-US" altLang="en-US" sz="1900" dirty="0">
                <a:latin typeface="Calibri" pitchFamily="34" charset="0"/>
                <a:ea typeface="Calibri" pitchFamily="34" charset="0"/>
                <a:cs typeface="Calibri" pitchFamily="34" charset="0"/>
              </a:rPr>
              <a:t>MAT, surcharge &amp; Education cess [S. 2(37A), on rates in force] on income in India</a:t>
            </a:r>
          </a:p>
          <a:p>
            <a:pPr eaLnBrk="1" hangingPunct="1">
              <a:lnSpc>
                <a:spcPct val="90000"/>
              </a:lnSpc>
            </a:pPr>
            <a:r>
              <a:rPr lang="en-US" altLang="en-US" sz="1900" dirty="0">
                <a:latin typeface="Calibri" pitchFamily="34" charset="0"/>
                <a:ea typeface="Calibri" pitchFamily="34" charset="0"/>
                <a:cs typeface="Calibri" pitchFamily="34" charset="0"/>
              </a:rPr>
              <a:t>Double Tax Avoidance Agreements [S. 90(2)]</a:t>
            </a:r>
          </a:p>
          <a:p>
            <a:pPr eaLnBrk="1" hangingPunct="1">
              <a:lnSpc>
                <a:spcPct val="90000"/>
              </a:lnSpc>
            </a:pPr>
            <a:r>
              <a:rPr lang="en-US" altLang="en-US" sz="1900" dirty="0">
                <a:latin typeface="Calibri" pitchFamily="34" charset="0"/>
                <a:ea typeface="Calibri" pitchFamily="34" charset="0"/>
                <a:cs typeface="Calibri" pitchFamily="34" charset="0"/>
              </a:rPr>
              <a:t>Advance Rulings u/s 245 of ITA</a:t>
            </a:r>
          </a:p>
          <a:p>
            <a:pPr eaLnBrk="1" hangingPunct="1">
              <a:lnSpc>
                <a:spcPct val="90000"/>
              </a:lnSpc>
            </a:pPr>
            <a:r>
              <a:rPr lang="en-US" altLang="en-US" sz="1900" dirty="0">
                <a:latin typeface="Calibri" pitchFamily="34" charset="0"/>
                <a:ea typeface="Calibri" pitchFamily="34" charset="0"/>
                <a:cs typeface="Calibri" pitchFamily="34" charset="0"/>
              </a:rPr>
              <a:t>Tax is deducted on most of the income either u/s 192 or u/s 194 or  195 and 196</a:t>
            </a:r>
          </a:p>
          <a:p>
            <a:pPr eaLnBrk="1" hangingPunct="1">
              <a:lnSpc>
                <a:spcPct val="90000"/>
              </a:lnSpc>
            </a:pPr>
            <a:r>
              <a:rPr lang="en-US" altLang="en-US" sz="1900" dirty="0">
                <a:latin typeface="Calibri" pitchFamily="34" charset="0"/>
                <a:ea typeface="Calibri" pitchFamily="34" charset="0"/>
                <a:cs typeface="Calibri" pitchFamily="34" charset="0"/>
              </a:rPr>
              <a:t>Income can be taxed on a net basis also. Tax rates are different for net basis of taxation. Sec 9(1), S.44DA, S.172 and in a case where accounts are maintained and lower tax option is available under the provisions of S.44BB and 44BBB.</a:t>
            </a:r>
          </a:p>
        </p:txBody>
      </p:sp>
      <p:sp>
        <p:nvSpPr>
          <p:cNvPr id="2" name="Date Placeholder 1"/>
          <p:cNvSpPr>
            <a:spLocks noGrp="1"/>
          </p:cNvSpPr>
          <p:nvPr>
            <p:ph type="dt" sz="half" idx="10"/>
          </p:nvPr>
        </p:nvSpPr>
        <p:spPr/>
        <p:txBody>
          <a:bodyPr/>
          <a:lstStyle/>
          <a:p>
            <a:pPr>
              <a:defRPr/>
            </a:pPr>
            <a:r>
              <a:rPr lang="en-US" dirty="0">
                <a:solidFill>
                  <a:srgbClr val="000000"/>
                </a:solidFill>
              </a:rPr>
              <a:t>06-08-2024</a:t>
            </a:r>
          </a:p>
        </p:txBody>
      </p:sp>
      <p:sp>
        <p:nvSpPr>
          <p:cNvPr id="3" name="Footer Placeholder 2"/>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33395792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1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6325CD0A-2492-4646-936F-7D4D56890FB5}" type="slidenum">
              <a:rPr lang="en-US" altLang="en-US" sz="1400">
                <a:solidFill>
                  <a:srgbClr val="1C1C1C"/>
                </a:solidFill>
              </a:rPr>
              <a:pPr/>
              <a:t>73</a:t>
            </a:fld>
            <a:endParaRPr lang="en-US" altLang="en-US" sz="1400" dirty="0">
              <a:solidFill>
                <a:srgbClr val="1C1C1C"/>
              </a:solidFill>
            </a:endParaRPr>
          </a:p>
        </p:txBody>
      </p:sp>
      <p:sp>
        <p:nvSpPr>
          <p:cNvPr id="40962" name="Rectangle 2"/>
          <p:cNvSpPr>
            <a:spLocks noGrp="1" noChangeArrowheads="1"/>
          </p:cNvSpPr>
          <p:nvPr>
            <p:ph type="ctrTitle"/>
          </p:nvPr>
        </p:nvSpPr>
        <p:spPr>
          <a:xfrm>
            <a:off x="420688" y="2085975"/>
            <a:ext cx="10363200" cy="1143000"/>
          </a:xfrm>
          <a:effectLst>
            <a:outerShdw dist="53882" dir="2700000" algn="ctr" rotWithShape="0">
              <a:schemeClr val="bg2"/>
            </a:outerShdw>
          </a:effectLst>
        </p:spPr>
        <p:txBody>
          <a:bodyPr/>
          <a:lstStyle/>
          <a:p>
            <a:pPr algn="ctr" eaLnBrk="1" hangingPunct="1">
              <a:defRPr/>
            </a:pPr>
            <a:r>
              <a:rPr lang="en-US" sz="7000" dirty="0">
                <a:effectLst>
                  <a:outerShdw blurRad="38100" dist="38100" dir="2700000" algn="tl">
                    <a:srgbClr val="C0C0C0"/>
                  </a:outerShdw>
                </a:effectLst>
              </a:rPr>
              <a:t>Thank You</a:t>
            </a:r>
          </a:p>
        </p:txBody>
      </p:sp>
      <p:sp>
        <p:nvSpPr>
          <p:cNvPr id="2" name="Date Placeholder 1"/>
          <p:cNvSpPr>
            <a:spLocks noGrp="1"/>
          </p:cNvSpPr>
          <p:nvPr>
            <p:ph type="dt" sz="half" idx="10"/>
          </p:nvPr>
        </p:nvSpPr>
        <p:spPr/>
        <p:txBody>
          <a:bodyPr/>
          <a:lstStyle/>
          <a:p>
            <a:pPr>
              <a:defRPr/>
            </a:pPr>
            <a:r>
              <a:rPr lang="en-US" dirty="0">
                <a:solidFill>
                  <a:srgbClr val="1C1C1C"/>
                </a:solidFill>
              </a:rPr>
              <a:t>06-08-2024</a:t>
            </a:r>
          </a:p>
        </p:txBody>
      </p:sp>
      <p:sp>
        <p:nvSpPr>
          <p:cNvPr id="3" name="Footer Placeholder 2"/>
          <p:cNvSpPr>
            <a:spLocks noGrp="1"/>
          </p:cNvSpPr>
          <p:nvPr>
            <p:ph type="ftr" sz="quarter" idx="11"/>
          </p:nvPr>
        </p:nvSpPr>
        <p:spPr>
          <a:xfrm>
            <a:off x="4261658" y="6248400"/>
            <a:ext cx="4481484" cy="457200"/>
          </a:xfrm>
        </p:spPr>
        <p:txBody>
          <a:bodyPr/>
          <a:lstStyle/>
          <a:p>
            <a:pPr>
              <a:defRPr/>
            </a:pPr>
            <a:r>
              <a:rPr lang="en-US" dirty="0">
                <a:solidFill>
                  <a:srgbClr val="1C1C1C"/>
                </a:solidFill>
              </a:rPr>
              <a:t>P. P. Shah &amp; Asso.</a:t>
            </a:r>
          </a:p>
        </p:txBody>
      </p:sp>
    </p:spTree>
    <p:extLst>
      <p:ext uri="{BB962C8B-B14F-4D97-AF65-F5344CB8AC3E}">
        <p14:creationId xmlns:p14="http://schemas.microsoft.com/office/powerpoint/2010/main" val="1871327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Scope of income – Section 5 (cont’d)</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200" dirty="0">
                <a:latin typeface="Calibri" pitchFamily="34" charset="0"/>
                <a:ea typeface="Calibri" pitchFamily="34" charset="0"/>
                <a:cs typeface="Calibri" pitchFamily="34" charset="0"/>
              </a:rPr>
              <a:t>Scope of Total Income - Conclusion</a:t>
            </a:r>
          </a:p>
          <a:p>
            <a:pPr lvl="1" indent="-342900">
              <a:buClr>
                <a:schemeClr val="tx2"/>
              </a:buClr>
              <a:buFont typeface="Wingdings" panose="05000000000000000000" pitchFamily="2" charset="2"/>
              <a:buChar char="Ø"/>
            </a:pPr>
            <a:r>
              <a:rPr lang="en-US" altLang="en-US" sz="2200" dirty="0">
                <a:latin typeface="Calibri" pitchFamily="34" charset="0"/>
                <a:ea typeface="Calibri" pitchFamily="34" charset="0"/>
                <a:cs typeface="Calibri" pitchFamily="34" charset="0"/>
              </a:rPr>
              <a:t>All assessees, whether resident or not, are chargeable in respect of:</a:t>
            </a:r>
          </a:p>
          <a:p>
            <a:pPr lvl="2" indent="-342900">
              <a:buClr>
                <a:schemeClr val="tx2"/>
              </a:buClr>
              <a:buFont typeface="Arial" panose="020B0604020202020204" pitchFamily="34" charset="0"/>
              <a:buChar char="•"/>
            </a:pPr>
            <a:r>
              <a:rPr lang="en-US" altLang="en-US" sz="2200" dirty="0">
                <a:latin typeface="Calibri" pitchFamily="34" charset="0"/>
                <a:ea typeface="Calibri" pitchFamily="34" charset="0"/>
                <a:cs typeface="Calibri" pitchFamily="34" charset="0"/>
              </a:rPr>
              <a:t>income accruing or arising in India, or </a:t>
            </a:r>
          </a:p>
          <a:p>
            <a:pPr lvl="2" indent="-342900">
              <a:buFont typeface="Arial" panose="020B0604020202020204" pitchFamily="34" charset="0"/>
              <a:buChar char="•"/>
            </a:pPr>
            <a:r>
              <a:rPr lang="en-US" altLang="en-US" sz="2200" dirty="0">
                <a:latin typeface="Calibri" pitchFamily="34" charset="0"/>
                <a:ea typeface="Calibri" pitchFamily="34" charset="0"/>
                <a:cs typeface="Calibri" pitchFamily="34" charset="0"/>
              </a:rPr>
              <a:t>deemed to accrue or arise in India or </a:t>
            </a:r>
          </a:p>
          <a:p>
            <a:pPr lvl="2" indent="-342900">
              <a:buFont typeface="Arial" panose="020B0604020202020204" pitchFamily="34" charset="0"/>
              <a:buChar char="•"/>
            </a:pPr>
            <a:r>
              <a:rPr lang="en-US" altLang="en-US" sz="2200" dirty="0">
                <a:latin typeface="Calibri" pitchFamily="34" charset="0"/>
                <a:ea typeface="Calibri" pitchFamily="34" charset="0"/>
                <a:cs typeface="Calibri" pitchFamily="34" charset="0"/>
              </a:rPr>
              <a:t>received or deemed to be received in India. </a:t>
            </a:r>
          </a:p>
          <a:p>
            <a:pPr lvl="1" indent="-342900">
              <a:buClr>
                <a:schemeClr val="tx2"/>
              </a:buClr>
              <a:buFont typeface="Wingdings" panose="05000000000000000000" pitchFamily="2" charset="2"/>
              <a:buChar char="Ø"/>
            </a:pPr>
            <a:r>
              <a:rPr lang="en-US" altLang="en-US" sz="2200" dirty="0">
                <a:latin typeface="Calibri" pitchFamily="34" charset="0"/>
                <a:ea typeface="Calibri" pitchFamily="34" charset="0"/>
                <a:cs typeface="Calibri" pitchFamily="34" charset="0"/>
              </a:rPr>
              <a:t>While residents alone are chargeable in respect of income which accrues or arises outside India. Except when it accrues or arises outside India ,a Income from Business or Profession controlled  in or set up in India in case RNOR.</a:t>
            </a:r>
          </a:p>
          <a:p>
            <a:pPr algn="just"/>
            <a:r>
              <a:rPr lang="en-US" altLang="en-US" sz="2200" dirty="0">
                <a:latin typeface="Calibri" pitchFamily="34" charset="0"/>
                <a:ea typeface="Calibri" pitchFamily="34" charset="0"/>
                <a:cs typeface="Calibri" pitchFamily="34" charset="0"/>
              </a:rPr>
              <a:t>Section 9 provides types of income which are deemed to accrue or arise in India. Income which accrues or arises outside India (generally not taxable for NR )but is fictionally deemed to accrue or arise in India under the deeming provisions of section 9, will be subject to tax in India.</a:t>
            </a:r>
          </a:p>
          <a:p>
            <a:pPr algn="just"/>
            <a:r>
              <a:rPr lang="en-US" altLang="en-US" sz="2200" dirty="0">
                <a:latin typeface="Calibri" pitchFamily="34" charset="0"/>
                <a:ea typeface="Calibri" pitchFamily="34" charset="0"/>
                <a:cs typeface="Calibri" pitchFamily="34" charset="0"/>
              </a:rPr>
              <a:t>The word ‘deemed to accrue’ means ‘deemed by the statute’ to accrue or arise in India. In other words, section 9 (discussed later) enlarges the ambit of taxation by deeming certain income to accrue or arise in India in certain circumstances.</a:t>
            </a: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8</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256873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699" y="-381000"/>
            <a:ext cx="10390716" cy="1143000"/>
          </a:xfrm>
        </p:spPr>
        <p:txBody>
          <a:bodyPr/>
          <a:lstStyle/>
          <a:p>
            <a:r>
              <a:rPr lang="en-US" altLang="en-US" sz="3200" dirty="0"/>
              <a:t>Accruing or arising in India</a:t>
            </a:r>
          </a:p>
        </p:txBody>
      </p:sp>
      <p:sp>
        <p:nvSpPr>
          <p:cNvPr id="8195" name="Rectangle 3"/>
          <p:cNvSpPr>
            <a:spLocks noGrp="1" noChangeArrowheads="1"/>
          </p:cNvSpPr>
          <p:nvPr>
            <p:ph type="body" idx="1"/>
          </p:nvPr>
        </p:nvSpPr>
        <p:spPr>
          <a:xfrm>
            <a:off x="418433" y="885373"/>
            <a:ext cx="11325891" cy="5544456"/>
          </a:xfrm>
        </p:spPr>
        <p:txBody>
          <a:bodyPr/>
          <a:lstStyle/>
          <a:p>
            <a:r>
              <a:rPr lang="en-US" altLang="en-US" sz="2400" dirty="0">
                <a:latin typeface="Calibri" panose="020F0502020204030204" pitchFamily="34" charset="0"/>
                <a:ea typeface="Calibri" panose="020F0502020204030204" pitchFamily="34" charset="0"/>
                <a:cs typeface="Calibri" panose="020F0502020204030204" pitchFamily="34" charset="0"/>
              </a:rPr>
              <a:t>The Act contemplates taxation not only on actual receipt but also on ‘accrual’</a:t>
            </a:r>
          </a:p>
          <a:p>
            <a:r>
              <a:rPr lang="en-US" altLang="en-US" sz="2400" dirty="0">
                <a:latin typeface="Calibri" panose="020F0502020204030204" pitchFamily="34" charset="0"/>
                <a:ea typeface="Calibri" panose="020F0502020204030204" pitchFamily="34" charset="0"/>
                <a:cs typeface="Calibri" panose="020F0502020204030204" pitchFamily="34" charset="0"/>
              </a:rPr>
              <a:t>‘Accrues’, ‘arises’ and ‘received’ are three different situations contemplated</a:t>
            </a:r>
          </a:p>
          <a:p>
            <a:r>
              <a:rPr lang="en-US" altLang="en-US" sz="2400" dirty="0">
                <a:latin typeface="Calibri" panose="020F0502020204030204" pitchFamily="34" charset="0"/>
                <a:ea typeface="Calibri" panose="020F0502020204030204" pitchFamily="34" charset="0"/>
                <a:cs typeface="Calibri" panose="020F0502020204030204" pitchFamily="34" charset="0"/>
              </a:rPr>
              <a:t>The terms ‘accrue’ or ‘arise’ are not defined in the Income-tax Act</a:t>
            </a:r>
          </a:p>
          <a:p>
            <a:pPr algn="just"/>
            <a:r>
              <a:rPr lang="en-US" sz="2400" b="0" i="0" u="none" strike="noStrike" baseline="0" dirty="0">
                <a:latin typeface="Calibri" panose="020F0502020204030204" pitchFamily="34" charset="0"/>
                <a:ea typeface="Calibri" panose="020F0502020204030204" pitchFamily="34" charset="0"/>
                <a:cs typeface="Calibri" panose="020F0502020204030204" pitchFamily="34" charset="0"/>
              </a:rPr>
              <a:t>The dictionary meanings of the terms ‘accrue’ or ‘arise’:</a:t>
            </a:r>
          </a:p>
          <a:p>
            <a:pPr lvl="1" algn="just">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The term ‘accrue’ means ‘to arise or spring as a natural growth or result [Murry’s Oxford], ‘to come  into existence as a legally enforceable claim’, ‘to come as a direct result of some state or action’[Merriam-Webster].</a:t>
            </a:r>
          </a:p>
          <a:p>
            <a:pPr lvl="1" algn="just">
              <a:buClr>
                <a:schemeClr val="tx2"/>
              </a:buClr>
              <a:buFont typeface="Wingdings" panose="05000000000000000000" pitchFamily="2" charset="2"/>
              <a:buChar char="Ø"/>
            </a:pPr>
            <a:r>
              <a:rPr lang="en-US" altLang="en-US" sz="2400" dirty="0">
                <a:latin typeface="Calibri" pitchFamily="34" charset="0"/>
                <a:ea typeface="Calibri" pitchFamily="34" charset="0"/>
                <a:cs typeface="Calibri" pitchFamily="34" charset="0"/>
              </a:rPr>
              <a:t>The term ‘arising’ means ‘to begin to occur or to exist’, ‘to come into being or to attention’ [Merriam-Webster].</a:t>
            </a:r>
          </a:p>
          <a:p>
            <a:pPr algn="just"/>
            <a:endParaRPr lang="en-US" sz="2400" b="0" i="0" u="none" strike="noStrike" baseline="0" dirty="0">
              <a:latin typeface="Calibri" panose="020F0502020204030204" pitchFamily="34" charset="0"/>
              <a:ea typeface="Calibri" panose="020F0502020204030204" pitchFamily="34" charset="0"/>
              <a:cs typeface="Calibri" panose="020F0502020204030204" pitchFamily="34" charset="0"/>
            </a:endParaRPr>
          </a:p>
        </p:txBody>
      </p:sp>
      <p:sp>
        <p:nvSpPr>
          <p:cNvPr id="819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dirty="0">
                <a:solidFill>
                  <a:schemeClr val="bg2"/>
                </a:solidFill>
              </a:rPr>
              <a:t>06-08-2024</a:t>
            </a: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9</a:t>
            </a:fld>
            <a:endParaRPr lang="en-US" altLang="en-US" sz="1400" dirty="0"/>
          </a:p>
        </p:txBody>
      </p:sp>
      <p:sp>
        <p:nvSpPr>
          <p:cNvPr id="2" name="Footer Placeholder 1"/>
          <p:cNvSpPr>
            <a:spLocks noGrp="1"/>
          </p:cNvSpPr>
          <p:nvPr>
            <p:ph type="ftr" sz="quarter" idx="11"/>
          </p:nvPr>
        </p:nvSpPr>
        <p:spPr>
          <a:xfrm>
            <a:off x="3962400" y="6201228"/>
            <a:ext cx="5080000" cy="457200"/>
          </a:xfrm>
        </p:spPr>
        <p:txBody>
          <a:bodyPr/>
          <a:lstStyle/>
          <a:p>
            <a:pPr>
              <a:defRPr/>
            </a:pPr>
            <a:r>
              <a:rPr lang="en-US" dirty="0">
                <a:solidFill>
                  <a:srgbClr val="000000"/>
                </a:solidFill>
              </a:rPr>
              <a:t>P. P. Shah &amp; Asso.</a:t>
            </a:r>
          </a:p>
        </p:txBody>
      </p:sp>
    </p:spTree>
    <p:extLst>
      <p:ext uri="{BB962C8B-B14F-4D97-AF65-F5344CB8AC3E}">
        <p14:creationId xmlns:p14="http://schemas.microsoft.com/office/powerpoint/2010/main" val="2702259824"/>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otalTime>8613</TotalTime>
  <Words>13434</Words>
  <Application>Microsoft Office PowerPoint</Application>
  <PresentationFormat>Widescreen</PresentationFormat>
  <Paragraphs>1152</Paragraphs>
  <Slides>73</Slides>
  <Notes>61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73</vt:i4>
      </vt:variant>
    </vt:vector>
  </HeadingPairs>
  <TitlesOfParts>
    <vt:vector size="80" baseType="lpstr">
      <vt:lpstr>Arial</vt:lpstr>
      <vt:lpstr>Calibri</vt:lpstr>
      <vt:lpstr>Tahoma</vt:lpstr>
      <vt:lpstr>Times New Roman</vt:lpstr>
      <vt:lpstr>Wingdings</vt:lpstr>
      <vt:lpstr>Blends</vt:lpstr>
      <vt:lpstr>3_Blends</vt:lpstr>
      <vt:lpstr>THE CHAMBER OF TAX CONSULTANTS Certificate course on Income Tax for Students – Practical Income Tax and Litigation Masterclass  Residential Status and Scope of Total Income </vt:lpstr>
      <vt:lpstr>Overview of Presentation</vt:lpstr>
      <vt:lpstr>Introduction – Residential status &amp; Scope of income</vt:lpstr>
      <vt:lpstr>                       Residential Status - Overview</vt:lpstr>
      <vt:lpstr>Scope of income – Section 5</vt:lpstr>
      <vt:lpstr>Scope of income – Section 5 (cont’d)</vt:lpstr>
      <vt:lpstr>Scope of income – Section 5 (cont’d)</vt:lpstr>
      <vt:lpstr>Scope of income – Section 5 (cont’d)</vt:lpstr>
      <vt:lpstr>Accruing or arising in India</vt:lpstr>
      <vt:lpstr>Accruing or arising in India (cont’d)</vt:lpstr>
      <vt:lpstr>Accruing or arising in India – Landmark jurisprudence</vt:lpstr>
      <vt:lpstr>Accruing or arising in India – Landmark jurisprudence (cont’d)</vt:lpstr>
      <vt:lpstr>Income and it’s Chargeability - Special Rule </vt:lpstr>
      <vt:lpstr>Income and it’s Chargeability - Special Rule (cont’d)</vt:lpstr>
      <vt:lpstr>Section 5 is subject to other Provisions </vt:lpstr>
      <vt:lpstr>Resident Definition under Income Tax</vt:lpstr>
      <vt:lpstr>Resident Definition under Income Tax </vt:lpstr>
      <vt:lpstr>Resident Definition under Income Tax</vt:lpstr>
      <vt:lpstr>PowerPoint Presentation</vt:lpstr>
      <vt:lpstr>Not Ordinary Resident - Definition</vt:lpstr>
      <vt:lpstr>Not Ordinary Resident - Definition</vt:lpstr>
      <vt:lpstr>Important Aspects of Resident Definition</vt:lpstr>
      <vt:lpstr>Definition of Resident – Sec 6</vt:lpstr>
      <vt:lpstr>PowerPoint Presentation</vt:lpstr>
      <vt:lpstr>Important Case laws</vt:lpstr>
      <vt:lpstr>Determination of Residential Status</vt:lpstr>
      <vt:lpstr>Tax Treaty and other remedies</vt:lpstr>
      <vt:lpstr> </vt:lpstr>
      <vt:lpstr>Meaning of total income(15 L)</vt:lpstr>
      <vt:lpstr>Scope of Income/ Disclosure </vt:lpstr>
      <vt:lpstr>Taxability of Non-Residents under the Income Tax Act, 1961</vt:lpstr>
      <vt:lpstr>Residential Test for Company in case of PoeM</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Residential Test for Company in case of PoeM (cont’d)</vt:lpstr>
      <vt:lpstr>Income deemed to accrue or arise – Section 9</vt:lpstr>
      <vt:lpstr>Section 9(1)(i) – Business Connection </vt:lpstr>
      <vt:lpstr>Business Connection…..Authority to conclude Authority to conclude contracts / delivery / securing orders, etc. </vt:lpstr>
      <vt:lpstr>BC to include Significant Economic Presence-Transaction and Activities….Soliciting Business </vt:lpstr>
      <vt:lpstr>Attribution for Authority to conclude contracts as referred in Exp 2 </vt:lpstr>
      <vt:lpstr>Attribution Rule Expanding Scope of exp 1</vt:lpstr>
      <vt:lpstr>PowerPoint Presentation</vt:lpstr>
      <vt:lpstr>Analysis of SEP-Narrowing the Scope of Exp 2A</vt:lpstr>
      <vt:lpstr>Sec 5 and Sec 9</vt:lpstr>
      <vt:lpstr>Equalisation Levy-NR Ecom Operator </vt:lpstr>
      <vt:lpstr>Equalisation Levy</vt:lpstr>
      <vt:lpstr>Interplay of Equalisation Levy &amp; SEP</vt:lpstr>
      <vt:lpstr>PowerPoint Presentation</vt:lpstr>
      <vt:lpstr>PowerPoint Presentation</vt:lpstr>
      <vt:lpstr>PowerPoint Presentation</vt:lpstr>
      <vt:lpstr>PowerPoint Presentation</vt:lpstr>
      <vt:lpstr>Tax Treaty and Business Connection </vt:lpstr>
      <vt:lpstr>Section 9(1)(ii) (iii) - Salary</vt:lpstr>
      <vt:lpstr>Section 9(1)(ii) (iii) - Salary</vt:lpstr>
      <vt:lpstr>Article 15 - DTAA</vt:lpstr>
      <vt:lpstr>Economic Employer</vt:lpstr>
      <vt:lpstr>Expatriate Taxation</vt:lpstr>
      <vt:lpstr>Expatriate Taxation</vt:lpstr>
      <vt:lpstr>Exemptions - Expatriate Taxation</vt:lpstr>
      <vt:lpstr>Taxation of Non Residents – Computation of Income</vt:lpstr>
      <vt:lpstr>Definition: Royalty – S.9(1)(vi)</vt:lpstr>
      <vt:lpstr>Definition: Fees for Technical Services – S.9(1)(vii)</vt:lpstr>
      <vt:lpstr>PowerPoint Presentation</vt:lpstr>
      <vt:lpstr>Taxation of Non Residents – Computation of Income</vt:lpstr>
      <vt:lpstr>Computation of income of NR in India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Mitali</dc:creator>
  <cp:lastModifiedBy>ABC</cp:lastModifiedBy>
  <cp:revision>327</cp:revision>
  <dcterms:created xsi:type="dcterms:W3CDTF">2020-05-18T05:14:21Z</dcterms:created>
  <dcterms:modified xsi:type="dcterms:W3CDTF">2024-08-06T09:25:28Z</dcterms:modified>
</cp:coreProperties>
</file>