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ppt/notesSlides/notesSlide58.xml" ContentType="application/vnd.openxmlformats-officedocument.presentationml.notesSlide+xml"/>
  <Override PartName="/ppt/notesSlides/notesSlide59.xml" ContentType="application/vnd.openxmlformats-officedocument.presentationml.notesSlide+xml"/>
  <Override PartName="/ppt/notesSlides/notesSlide60.xml" ContentType="application/vnd.openxmlformats-officedocument.presentationml.notesSlide+xml"/>
  <Override PartName="/ppt/notesSlides/notesSlide61.xml" ContentType="application/vnd.openxmlformats-officedocument.presentationml.notesSlide+xml"/>
  <Override PartName="/ppt/notesSlides/notesSlide62.xml" ContentType="application/vnd.openxmlformats-officedocument.presentationml.notesSlide+xml"/>
  <Override PartName="/ppt/notesSlides/notesSlide63.xml" ContentType="application/vnd.openxmlformats-officedocument.presentationml.notesSlide+xml"/>
  <Override PartName="/ppt/notesSlides/notesSlide64.xml" ContentType="application/vnd.openxmlformats-officedocument.presentationml.notesSlide+xml"/>
  <Override PartName="/ppt/notesSlides/notesSlide65.xml" ContentType="application/vnd.openxmlformats-officedocument.presentationml.notesSlide+xml"/>
  <Override PartName="/ppt/notesSlides/notesSlide66.xml" ContentType="application/vnd.openxmlformats-officedocument.presentationml.notesSlide+xml"/>
  <Override PartName="/ppt/notesSlides/notesSlide67.xml" ContentType="application/vnd.openxmlformats-officedocument.presentationml.notesSlide+xml"/>
  <Override PartName="/ppt/notesSlides/notesSlide68.xml" ContentType="application/vnd.openxmlformats-officedocument.presentationml.notesSlide+xml"/>
  <Override PartName="/ppt/notesSlides/notesSlide69.xml" ContentType="application/vnd.openxmlformats-officedocument.presentationml.notesSlide+xml"/>
  <Override PartName="/ppt/notesSlides/notesSlide70.xml" ContentType="application/vnd.openxmlformats-officedocument.presentationml.notesSlide+xml"/>
  <Override PartName="/ppt/notesSlides/notesSlide71.xml" ContentType="application/vnd.openxmlformats-officedocument.presentationml.notesSlide+xml"/>
  <Override PartName="/ppt/notesSlides/notesSlide72.xml" ContentType="application/vnd.openxmlformats-officedocument.presentationml.notesSlide+xml"/>
  <Override PartName="/ppt/notesSlides/notesSlide7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notesMasterIdLst>
    <p:notesMasterId r:id="rId84"/>
  </p:notesMasterIdLst>
  <p:handoutMasterIdLst>
    <p:handoutMasterId r:id="rId85"/>
  </p:handoutMasterIdLst>
  <p:sldIdLst>
    <p:sldId id="256" r:id="rId2"/>
    <p:sldId id="493" r:id="rId3"/>
    <p:sldId id="776" r:id="rId4"/>
    <p:sldId id="257" r:id="rId5"/>
    <p:sldId id="490" r:id="rId6"/>
    <p:sldId id="495" r:id="rId7"/>
    <p:sldId id="496" r:id="rId8"/>
    <p:sldId id="633" r:id="rId9"/>
    <p:sldId id="632" r:id="rId10"/>
    <p:sldId id="606" r:id="rId11"/>
    <p:sldId id="607" r:id="rId12"/>
    <p:sldId id="608" r:id="rId13"/>
    <p:sldId id="612" r:id="rId14"/>
    <p:sldId id="611" r:id="rId15"/>
    <p:sldId id="719" r:id="rId16"/>
    <p:sldId id="605" r:id="rId17"/>
    <p:sldId id="600" r:id="rId18"/>
    <p:sldId id="601" r:id="rId19"/>
    <p:sldId id="602" r:id="rId20"/>
    <p:sldId id="603" r:id="rId21"/>
    <p:sldId id="712" r:id="rId22"/>
    <p:sldId id="713" r:id="rId23"/>
    <p:sldId id="720" r:id="rId24"/>
    <p:sldId id="721" r:id="rId25"/>
    <p:sldId id="722" r:id="rId26"/>
    <p:sldId id="723" r:id="rId27"/>
    <p:sldId id="724" r:id="rId28"/>
    <p:sldId id="725" r:id="rId29"/>
    <p:sldId id="726" r:id="rId30"/>
    <p:sldId id="727" r:id="rId31"/>
    <p:sldId id="728" r:id="rId32"/>
    <p:sldId id="729" r:id="rId33"/>
    <p:sldId id="730" r:id="rId34"/>
    <p:sldId id="731" r:id="rId35"/>
    <p:sldId id="732" r:id="rId36"/>
    <p:sldId id="733" r:id="rId37"/>
    <p:sldId id="734" r:id="rId38"/>
    <p:sldId id="735" r:id="rId39"/>
    <p:sldId id="736" r:id="rId40"/>
    <p:sldId id="737" r:id="rId41"/>
    <p:sldId id="738" r:id="rId42"/>
    <p:sldId id="739" r:id="rId43"/>
    <p:sldId id="741" r:id="rId44"/>
    <p:sldId id="742" r:id="rId45"/>
    <p:sldId id="743" r:id="rId46"/>
    <p:sldId id="744" r:id="rId47"/>
    <p:sldId id="745" r:id="rId48"/>
    <p:sldId id="746" r:id="rId49"/>
    <p:sldId id="747" r:id="rId50"/>
    <p:sldId id="748" r:id="rId51"/>
    <p:sldId id="749" r:id="rId52"/>
    <p:sldId id="750" r:id="rId53"/>
    <p:sldId id="751" r:id="rId54"/>
    <p:sldId id="752" r:id="rId55"/>
    <p:sldId id="753" r:id="rId56"/>
    <p:sldId id="754" r:id="rId57"/>
    <p:sldId id="755" r:id="rId58"/>
    <p:sldId id="759" r:id="rId59"/>
    <p:sldId id="760" r:id="rId60"/>
    <p:sldId id="761" r:id="rId61"/>
    <p:sldId id="762" r:id="rId62"/>
    <p:sldId id="763" r:id="rId63"/>
    <p:sldId id="764" r:id="rId64"/>
    <p:sldId id="765" r:id="rId65"/>
    <p:sldId id="766" r:id="rId66"/>
    <p:sldId id="767" r:id="rId67"/>
    <p:sldId id="768" r:id="rId68"/>
    <p:sldId id="769" r:id="rId69"/>
    <p:sldId id="770" r:id="rId70"/>
    <p:sldId id="771" r:id="rId71"/>
    <p:sldId id="772" r:id="rId72"/>
    <p:sldId id="773" r:id="rId73"/>
    <p:sldId id="774" r:id="rId74"/>
    <p:sldId id="775" r:id="rId75"/>
    <p:sldId id="777" r:id="rId76"/>
    <p:sldId id="778" r:id="rId77"/>
    <p:sldId id="779" r:id="rId78"/>
    <p:sldId id="783" r:id="rId79"/>
    <p:sldId id="780" r:id="rId80"/>
    <p:sldId id="781" r:id="rId81"/>
    <p:sldId id="782" r:id="rId82"/>
    <p:sldId id="431" r:id="rId83"/>
  </p:sldIdLst>
  <p:sldSz cx="9144000" cy="6858000" type="screen4x3"/>
  <p:notesSz cx="6881813" cy="9296400"/>
  <p:defaultTextStyle>
    <a:defPPr>
      <a:defRPr lang="en-US"/>
    </a:defPPr>
    <a:lvl1pPr algn="l" rtl="0" fontAlgn="base">
      <a:spcBef>
        <a:spcPct val="0"/>
      </a:spcBef>
      <a:spcAft>
        <a:spcPct val="0"/>
      </a:spcAft>
      <a:defRPr kern="1200">
        <a:solidFill>
          <a:schemeClr val="tx1"/>
        </a:solidFill>
        <a:latin typeface="Tahoma" pitchFamily="34" charset="0"/>
        <a:ea typeface="+mn-ea"/>
        <a:cs typeface="Arial" charset="0"/>
      </a:defRPr>
    </a:lvl1pPr>
    <a:lvl2pPr marL="457200" algn="l" rtl="0" fontAlgn="base">
      <a:spcBef>
        <a:spcPct val="0"/>
      </a:spcBef>
      <a:spcAft>
        <a:spcPct val="0"/>
      </a:spcAft>
      <a:defRPr kern="1200">
        <a:solidFill>
          <a:schemeClr val="tx1"/>
        </a:solidFill>
        <a:latin typeface="Tahoma" pitchFamily="34" charset="0"/>
        <a:ea typeface="+mn-ea"/>
        <a:cs typeface="Arial" charset="0"/>
      </a:defRPr>
    </a:lvl2pPr>
    <a:lvl3pPr marL="914400" algn="l" rtl="0" fontAlgn="base">
      <a:spcBef>
        <a:spcPct val="0"/>
      </a:spcBef>
      <a:spcAft>
        <a:spcPct val="0"/>
      </a:spcAft>
      <a:defRPr kern="1200">
        <a:solidFill>
          <a:schemeClr val="tx1"/>
        </a:solidFill>
        <a:latin typeface="Tahoma" pitchFamily="34" charset="0"/>
        <a:ea typeface="+mn-ea"/>
        <a:cs typeface="Arial" charset="0"/>
      </a:defRPr>
    </a:lvl3pPr>
    <a:lvl4pPr marL="1371600" algn="l" rtl="0" fontAlgn="base">
      <a:spcBef>
        <a:spcPct val="0"/>
      </a:spcBef>
      <a:spcAft>
        <a:spcPct val="0"/>
      </a:spcAft>
      <a:defRPr kern="1200">
        <a:solidFill>
          <a:schemeClr val="tx1"/>
        </a:solidFill>
        <a:latin typeface="Tahoma" pitchFamily="34" charset="0"/>
        <a:ea typeface="+mn-ea"/>
        <a:cs typeface="Arial" charset="0"/>
      </a:defRPr>
    </a:lvl4pPr>
    <a:lvl5pPr marL="1828800" algn="l" rtl="0" fontAlgn="base">
      <a:spcBef>
        <a:spcPct val="0"/>
      </a:spcBef>
      <a:spcAft>
        <a:spcPct val="0"/>
      </a:spcAft>
      <a:defRPr kern="1200">
        <a:solidFill>
          <a:schemeClr val="tx1"/>
        </a:solidFill>
        <a:latin typeface="Tahoma" pitchFamily="34" charset="0"/>
        <a:ea typeface="+mn-ea"/>
        <a:cs typeface="Arial" charset="0"/>
      </a:defRPr>
    </a:lvl5pPr>
    <a:lvl6pPr marL="2286000" algn="l" defTabSz="914400" rtl="0" eaLnBrk="1" latinLnBrk="0" hangingPunct="1">
      <a:defRPr kern="1200">
        <a:solidFill>
          <a:schemeClr val="tx1"/>
        </a:solidFill>
        <a:latin typeface="Tahoma" pitchFamily="34" charset="0"/>
        <a:ea typeface="+mn-ea"/>
        <a:cs typeface="Arial" charset="0"/>
      </a:defRPr>
    </a:lvl6pPr>
    <a:lvl7pPr marL="2743200" algn="l" defTabSz="914400" rtl="0" eaLnBrk="1" latinLnBrk="0" hangingPunct="1">
      <a:defRPr kern="1200">
        <a:solidFill>
          <a:schemeClr val="tx1"/>
        </a:solidFill>
        <a:latin typeface="Tahoma" pitchFamily="34" charset="0"/>
        <a:ea typeface="+mn-ea"/>
        <a:cs typeface="Arial" charset="0"/>
      </a:defRPr>
    </a:lvl7pPr>
    <a:lvl8pPr marL="3200400" algn="l" defTabSz="914400" rtl="0" eaLnBrk="1" latinLnBrk="0" hangingPunct="1">
      <a:defRPr kern="1200">
        <a:solidFill>
          <a:schemeClr val="tx1"/>
        </a:solidFill>
        <a:latin typeface="Tahoma" pitchFamily="34" charset="0"/>
        <a:ea typeface="+mn-ea"/>
        <a:cs typeface="Arial" charset="0"/>
      </a:defRPr>
    </a:lvl8pPr>
    <a:lvl9pPr marL="3657600" algn="l" defTabSz="914400" rtl="0" eaLnBrk="1" latinLnBrk="0" hangingPunct="1">
      <a:defRPr kern="1200">
        <a:solidFill>
          <a:schemeClr val="tx1"/>
        </a:solidFill>
        <a:latin typeface="Tahoma" pitchFamily="34"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28" userDrawn="1">
          <p15:clr>
            <a:srgbClr val="A4A3A4"/>
          </p15:clr>
        </p15:guide>
        <p15:guide id="2" pos="2168"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FF"/>
    <a:srgbClr val="339966"/>
    <a:srgbClr val="9900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170" autoAdjust="0"/>
    <p:restoredTop sz="95126" autoAdjust="0"/>
  </p:normalViewPr>
  <p:slideViewPr>
    <p:cSldViewPr snapToGrid="0">
      <p:cViewPr varScale="1">
        <p:scale>
          <a:sx n="68" d="100"/>
          <a:sy n="68" d="100"/>
        </p:scale>
        <p:origin x="1422" y="7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notesViewPr>
    <p:cSldViewPr snapToGrid="0">
      <p:cViewPr varScale="1">
        <p:scale>
          <a:sx n="54" d="100"/>
          <a:sy n="54" d="100"/>
        </p:scale>
        <p:origin x="2808" y="90"/>
      </p:cViewPr>
      <p:guideLst>
        <p:guide orient="horz" pos="2928"/>
        <p:guide pos="2168"/>
      </p:guideLst>
    </p:cSldViewPr>
  </p:notes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notesMaster" Target="notesMasters/notesMaster1.xml"/><Relationship Id="rId89" Type="http://schemas.openxmlformats.org/officeDocument/2006/relationships/tableStyles" Target="tableStyles.xml"/><Relationship Id="rId16" Type="http://schemas.openxmlformats.org/officeDocument/2006/relationships/slide" Target="slides/slide15.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5" Type="http://schemas.openxmlformats.org/officeDocument/2006/relationships/slide" Target="slides/slide4.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handoutMaster" Target="handoutMasters/handoutMaster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viewProps" Target="viewProps.xml"/><Relationship Id="rId61" Type="http://schemas.openxmlformats.org/officeDocument/2006/relationships/slide" Target="slides/slide60.xml"/><Relationship Id="rId82" Type="http://schemas.openxmlformats.org/officeDocument/2006/relationships/slide" Target="slides/slide81.xml"/><Relationship Id="rId19" Type="http://schemas.openxmlformats.org/officeDocument/2006/relationships/slide" Target="slides/slide18.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928586274"/>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5058" name="Rectangle 2"/>
          <p:cNvSpPr>
            <a:spLocks noGrp="1" noChangeArrowheads="1"/>
          </p:cNvSpPr>
          <p:nvPr>
            <p:ph type="hdr" sz="quarter"/>
          </p:nvPr>
        </p:nvSpPr>
        <p:spPr bwMode="auto">
          <a:xfrm>
            <a:off x="2" y="0"/>
            <a:ext cx="2982119" cy="464375"/>
          </a:xfrm>
          <a:prstGeom prst="rect">
            <a:avLst/>
          </a:prstGeom>
          <a:noFill/>
          <a:ln w="9525">
            <a:noFill/>
            <a:miter lim="800000"/>
            <a:headEnd/>
            <a:tailEnd/>
          </a:ln>
          <a:effectLst/>
        </p:spPr>
        <p:txBody>
          <a:bodyPr vert="horz" wrap="square" lIns="91001" tIns="45501" rIns="91001" bIns="45501" numCol="1" anchor="t" anchorCtr="0" compatLnSpc="1">
            <a:prstTxWarp prst="textNoShape">
              <a:avLst/>
            </a:prstTxWarp>
          </a:bodyPr>
          <a:lstStyle>
            <a:lvl1pPr eaLnBrk="1" hangingPunct="1">
              <a:defRPr sz="1200">
                <a:latin typeface="Arial" charset="0"/>
                <a:cs typeface="+mn-cs"/>
              </a:defRPr>
            </a:lvl1pPr>
          </a:lstStyle>
          <a:p>
            <a:pPr>
              <a:defRPr/>
            </a:pPr>
            <a:endParaRPr lang="en-US" dirty="0"/>
          </a:p>
        </p:txBody>
      </p:sp>
      <p:sp>
        <p:nvSpPr>
          <p:cNvPr id="45059" name="Rectangle 3"/>
          <p:cNvSpPr>
            <a:spLocks noGrp="1" noChangeArrowheads="1"/>
          </p:cNvSpPr>
          <p:nvPr>
            <p:ph type="dt" idx="1"/>
          </p:nvPr>
        </p:nvSpPr>
        <p:spPr bwMode="auto">
          <a:xfrm>
            <a:off x="3898104" y="0"/>
            <a:ext cx="2982119" cy="464375"/>
          </a:xfrm>
          <a:prstGeom prst="rect">
            <a:avLst/>
          </a:prstGeom>
          <a:noFill/>
          <a:ln w="9525">
            <a:noFill/>
            <a:miter lim="800000"/>
            <a:headEnd/>
            <a:tailEnd/>
          </a:ln>
          <a:effectLst/>
        </p:spPr>
        <p:txBody>
          <a:bodyPr vert="horz" wrap="square" lIns="91001" tIns="45501" rIns="91001" bIns="45501" numCol="1" anchor="t" anchorCtr="0" compatLnSpc="1">
            <a:prstTxWarp prst="textNoShape">
              <a:avLst/>
            </a:prstTxWarp>
          </a:bodyPr>
          <a:lstStyle>
            <a:lvl1pPr algn="r" eaLnBrk="1" hangingPunct="1">
              <a:defRPr sz="1200">
                <a:latin typeface="Arial" charset="0"/>
                <a:cs typeface="+mn-cs"/>
              </a:defRPr>
            </a:lvl1pPr>
          </a:lstStyle>
          <a:p>
            <a:pPr>
              <a:defRPr/>
            </a:pPr>
            <a:endParaRPr lang="en-US" dirty="0"/>
          </a:p>
        </p:txBody>
      </p:sp>
      <p:sp>
        <p:nvSpPr>
          <p:cNvPr id="101380" name="Rectangle 4"/>
          <p:cNvSpPr>
            <a:spLocks noGrp="1" noRot="1" noChangeAspect="1" noChangeArrowheads="1" noTextEdit="1"/>
          </p:cNvSpPr>
          <p:nvPr>
            <p:ph type="sldImg" idx="2"/>
          </p:nvPr>
        </p:nvSpPr>
        <p:spPr bwMode="auto">
          <a:xfrm>
            <a:off x="1116013" y="696913"/>
            <a:ext cx="4649787" cy="3487737"/>
          </a:xfrm>
          <a:prstGeom prst="rect">
            <a:avLst/>
          </a:prstGeom>
          <a:noFill/>
          <a:ln w="9525">
            <a:solidFill>
              <a:srgbClr val="000000"/>
            </a:solidFill>
            <a:miter lim="800000"/>
            <a:headEnd/>
            <a:tailEnd/>
          </a:ln>
        </p:spPr>
      </p:sp>
      <p:sp>
        <p:nvSpPr>
          <p:cNvPr id="45061" name="Rectangle 5"/>
          <p:cNvSpPr>
            <a:spLocks noGrp="1" noChangeArrowheads="1"/>
          </p:cNvSpPr>
          <p:nvPr>
            <p:ph type="body" sz="quarter" idx="3"/>
          </p:nvPr>
        </p:nvSpPr>
        <p:spPr bwMode="auto">
          <a:xfrm>
            <a:off x="688182" y="4415273"/>
            <a:ext cx="5505450" cy="4183825"/>
          </a:xfrm>
          <a:prstGeom prst="rect">
            <a:avLst/>
          </a:prstGeom>
          <a:noFill/>
          <a:ln w="9525">
            <a:noFill/>
            <a:miter lim="800000"/>
            <a:headEnd/>
            <a:tailEnd/>
          </a:ln>
          <a:effectLst/>
        </p:spPr>
        <p:txBody>
          <a:bodyPr vert="horz" wrap="square" lIns="91001" tIns="45501" rIns="91001" bIns="45501"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45062" name="Rectangle 6"/>
          <p:cNvSpPr>
            <a:spLocks noGrp="1" noChangeArrowheads="1"/>
          </p:cNvSpPr>
          <p:nvPr>
            <p:ph type="ftr" sz="quarter" idx="4"/>
          </p:nvPr>
        </p:nvSpPr>
        <p:spPr bwMode="auto">
          <a:xfrm>
            <a:off x="2" y="8830544"/>
            <a:ext cx="2982119" cy="464375"/>
          </a:xfrm>
          <a:prstGeom prst="rect">
            <a:avLst/>
          </a:prstGeom>
          <a:noFill/>
          <a:ln w="9525">
            <a:noFill/>
            <a:miter lim="800000"/>
            <a:headEnd/>
            <a:tailEnd/>
          </a:ln>
          <a:effectLst/>
        </p:spPr>
        <p:txBody>
          <a:bodyPr vert="horz" wrap="square" lIns="91001" tIns="45501" rIns="91001" bIns="45501" numCol="1" anchor="b" anchorCtr="0" compatLnSpc="1">
            <a:prstTxWarp prst="textNoShape">
              <a:avLst/>
            </a:prstTxWarp>
          </a:bodyPr>
          <a:lstStyle>
            <a:lvl1pPr eaLnBrk="1" hangingPunct="1">
              <a:defRPr sz="1200">
                <a:latin typeface="Arial" charset="0"/>
                <a:cs typeface="+mn-cs"/>
              </a:defRPr>
            </a:lvl1pPr>
          </a:lstStyle>
          <a:p>
            <a:pPr>
              <a:defRPr/>
            </a:pPr>
            <a:endParaRPr lang="en-US" dirty="0"/>
          </a:p>
        </p:txBody>
      </p:sp>
      <p:sp>
        <p:nvSpPr>
          <p:cNvPr id="45063" name="Rectangle 7"/>
          <p:cNvSpPr>
            <a:spLocks noGrp="1" noChangeArrowheads="1"/>
          </p:cNvSpPr>
          <p:nvPr>
            <p:ph type="sldNum" sz="quarter" idx="5"/>
          </p:nvPr>
        </p:nvSpPr>
        <p:spPr bwMode="auto">
          <a:xfrm>
            <a:off x="3898104" y="8830544"/>
            <a:ext cx="2982119" cy="464375"/>
          </a:xfrm>
          <a:prstGeom prst="rect">
            <a:avLst/>
          </a:prstGeom>
          <a:noFill/>
          <a:ln w="9525">
            <a:noFill/>
            <a:miter lim="800000"/>
            <a:headEnd/>
            <a:tailEnd/>
          </a:ln>
          <a:effectLst/>
        </p:spPr>
        <p:txBody>
          <a:bodyPr vert="horz" wrap="square" lIns="91001" tIns="45501" rIns="91001" bIns="45501" numCol="1" anchor="b" anchorCtr="0" compatLnSpc="1">
            <a:prstTxWarp prst="textNoShape">
              <a:avLst/>
            </a:prstTxWarp>
          </a:bodyPr>
          <a:lstStyle>
            <a:lvl1pPr algn="r" eaLnBrk="1" hangingPunct="1">
              <a:defRPr sz="1200">
                <a:latin typeface="Arial" charset="0"/>
                <a:cs typeface="+mn-cs"/>
              </a:defRPr>
            </a:lvl1pPr>
          </a:lstStyle>
          <a:p>
            <a:pPr>
              <a:defRPr/>
            </a:pPr>
            <a:fld id="{BB3F5D4A-E533-4773-9541-015230BB3F45}" type="slidenum">
              <a:rPr lang="en-US"/>
              <a:pPr>
                <a:defRPr/>
              </a:pPr>
              <a:t>‹#›</a:t>
            </a:fld>
            <a:endParaRPr lang="en-US" dirty="0"/>
          </a:p>
        </p:txBody>
      </p:sp>
    </p:spTree>
    <p:extLst>
      <p:ext uri="{BB962C8B-B14F-4D97-AF65-F5344CB8AC3E}">
        <p14:creationId xmlns:p14="http://schemas.microsoft.com/office/powerpoint/2010/main" val="1740006932"/>
      </p:ext>
    </p:extLst>
  </p:cSld>
  <p:clrMap bg1="lt1" tx1="dk1" bg2="lt2" tx2="dk2" accent1="accent1" accent2="accent2" accent3="accent3" accent4="accent4" accent5="accent5" accent6="accent6" hlink="hlink" folHlink="folHlink"/>
  <p:hf sldNum="0" hdr="0" ftr="0" dt="0"/>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6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69.xml"/><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2" Type="http://schemas.openxmlformats.org/officeDocument/2006/relationships/slide" Target="../slides/slide70.xml"/><Relationship Id="rId1" Type="http://schemas.openxmlformats.org/officeDocument/2006/relationships/notesMaster" Target="../notesMasters/notesMaster1.xml"/></Relationships>
</file>

<file path=ppt/notesSlides/_rels/notesSlide62.xml.rels><?xml version="1.0" encoding="UTF-8" standalone="yes"?>
<Relationships xmlns="http://schemas.openxmlformats.org/package/2006/relationships"><Relationship Id="rId2" Type="http://schemas.openxmlformats.org/officeDocument/2006/relationships/slide" Target="../slides/slide71.xml"/><Relationship Id="rId1" Type="http://schemas.openxmlformats.org/officeDocument/2006/relationships/notesMaster" Target="../notesMasters/notesMaster1.xml"/></Relationships>
</file>

<file path=ppt/notesSlides/_rels/notesSlide63.xml.rels><?xml version="1.0" encoding="UTF-8" standalone="yes"?>
<Relationships xmlns="http://schemas.openxmlformats.org/package/2006/relationships"><Relationship Id="rId2" Type="http://schemas.openxmlformats.org/officeDocument/2006/relationships/slide" Target="../slides/slide72.xml"/><Relationship Id="rId1" Type="http://schemas.openxmlformats.org/officeDocument/2006/relationships/notesMaster" Target="../notesMasters/notesMaster1.xml"/></Relationships>
</file>

<file path=ppt/notesSlides/_rels/notesSlide64.xml.rels><?xml version="1.0" encoding="UTF-8" standalone="yes"?>
<Relationships xmlns="http://schemas.openxmlformats.org/package/2006/relationships"><Relationship Id="rId2" Type="http://schemas.openxmlformats.org/officeDocument/2006/relationships/slide" Target="../slides/slide73.xml"/><Relationship Id="rId1" Type="http://schemas.openxmlformats.org/officeDocument/2006/relationships/notesMaster" Target="../notesMasters/notesMaster1.xml"/></Relationships>
</file>

<file path=ppt/notesSlides/_rels/notesSlide65.xml.rels><?xml version="1.0" encoding="UTF-8" standalone="yes"?>
<Relationships xmlns="http://schemas.openxmlformats.org/package/2006/relationships"><Relationship Id="rId2" Type="http://schemas.openxmlformats.org/officeDocument/2006/relationships/slide" Target="../slides/slide74.xml"/><Relationship Id="rId1" Type="http://schemas.openxmlformats.org/officeDocument/2006/relationships/notesMaster" Target="../notesMasters/notesMaster1.xml"/></Relationships>
</file>

<file path=ppt/notesSlides/_rels/notesSlide66.xml.rels><?xml version="1.0" encoding="UTF-8" standalone="yes"?>
<Relationships xmlns="http://schemas.openxmlformats.org/package/2006/relationships"><Relationship Id="rId2" Type="http://schemas.openxmlformats.org/officeDocument/2006/relationships/slide" Target="../slides/slide75.xml"/><Relationship Id="rId1" Type="http://schemas.openxmlformats.org/officeDocument/2006/relationships/notesMaster" Target="../notesMasters/notesMaster1.xml"/></Relationships>
</file>

<file path=ppt/notesSlides/_rels/notesSlide67.xml.rels><?xml version="1.0" encoding="UTF-8" standalone="yes"?>
<Relationships xmlns="http://schemas.openxmlformats.org/package/2006/relationships"><Relationship Id="rId2" Type="http://schemas.openxmlformats.org/officeDocument/2006/relationships/slide" Target="../slides/slide76.xml"/><Relationship Id="rId1" Type="http://schemas.openxmlformats.org/officeDocument/2006/relationships/notesMaster" Target="../notesMasters/notesMaster1.xml"/></Relationships>
</file>

<file path=ppt/notesSlides/_rels/notesSlide68.xml.rels><?xml version="1.0" encoding="UTF-8" standalone="yes"?>
<Relationships xmlns="http://schemas.openxmlformats.org/package/2006/relationships"><Relationship Id="rId2" Type="http://schemas.openxmlformats.org/officeDocument/2006/relationships/slide" Target="../slides/slide77.xml"/><Relationship Id="rId1" Type="http://schemas.openxmlformats.org/officeDocument/2006/relationships/notesMaster" Target="../notesMasters/notesMaster1.xml"/></Relationships>
</file>

<file path=ppt/notesSlides/_rels/notesSlide69.xml.rels><?xml version="1.0" encoding="UTF-8" standalone="yes"?>
<Relationships xmlns="http://schemas.openxmlformats.org/package/2006/relationships"><Relationship Id="rId2" Type="http://schemas.openxmlformats.org/officeDocument/2006/relationships/slide" Target="../slides/slide7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0.xml.rels><?xml version="1.0" encoding="UTF-8" standalone="yes"?>
<Relationships xmlns="http://schemas.openxmlformats.org/package/2006/relationships"><Relationship Id="rId2" Type="http://schemas.openxmlformats.org/officeDocument/2006/relationships/slide" Target="../slides/slide79.xml"/><Relationship Id="rId1" Type="http://schemas.openxmlformats.org/officeDocument/2006/relationships/notesMaster" Target="../notesMasters/notesMaster1.xml"/></Relationships>
</file>

<file path=ppt/notesSlides/_rels/notesSlide71.xml.rels><?xml version="1.0" encoding="UTF-8" standalone="yes"?>
<Relationships xmlns="http://schemas.openxmlformats.org/package/2006/relationships"><Relationship Id="rId2" Type="http://schemas.openxmlformats.org/officeDocument/2006/relationships/slide" Target="../slides/slide80.xml"/><Relationship Id="rId1" Type="http://schemas.openxmlformats.org/officeDocument/2006/relationships/notesMaster" Target="../notesMasters/notesMaster1.xml"/></Relationships>
</file>

<file path=ppt/notesSlides/_rels/notesSlide72.xml.rels><?xml version="1.0" encoding="UTF-8" standalone="yes"?>
<Relationships xmlns="http://schemas.openxmlformats.org/package/2006/relationships"><Relationship Id="rId2" Type="http://schemas.openxmlformats.org/officeDocument/2006/relationships/slide" Target="../slides/slide81.xml"/><Relationship Id="rId1" Type="http://schemas.openxmlformats.org/officeDocument/2006/relationships/notesMaster" Target="../notesMasters/notesMaster1.xml"/></Relationships>
</file>

<file path=ppt/notesSlides/_rels/notesSlide73.xml.rels><?xml version="1.0" encoding="UTF-8" standalone="yes"?>
<Relationships xmlns="http://schemas.openxmlformats.org/package/2006/relationships"><Relationship Id="rId2" Type="http://schemas.openxmlformats.org/officeDocument/2006/relationships/slide" Target="../slides/slide8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Tree>
    <p:extLst>
      <p:ext uri="{BB962C8B-B14F-4D97-AF65-F5344CB8AC3E}">
        <p14:creationId xmlns:p14="http://schemas.microsoft.com/office/powerpoint/2010/main" val="401323969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401034001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29874525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96498079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49211086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38968207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0763863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97630834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05648768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96892404"/>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1538996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Tree>
    <p:extLst>
      <p:ext uri="{BB962C8B-B14F-4D97-AF65-F5344CB8AC3E}">
        <p14:creationId xmlns:p14="http://schemas.microsoft.com/office/powerpoint/2010/main" val="3860348565"/>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338379282"/>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93848723"/>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443891574"/>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553202219"/>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476329503"/>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020752189"/>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Slide Image Placeholder 1"/>
          <p:cNvSpPr>
            <a:spLocks noGrp="1" noRot="1" noChangeAspect="1" noTextEdit="1"/>
          </p:cNvSpPr>
          <p:nvPr>
            <p:ph type="sldImg"/>
          </p:nvPr>
        </p:nvSpPr>
        <p:spPr>
          <a:ln/>
        </p:spPr>
      </p:sp>
      <p:sp>
        <p:nvSpPr>
          <p:cNvPr id="102403" name="Notes Placeholder 2"/>
          <p:cNvSpPr>
            <a:spLocks noGrp="1"/>
          </p:cNvSpPr>
          <p:nvPr>
            <p:ph type="body" idx="1"/>
          </p:nvPr>
        </p:nvSpPr>
        <p:spPr>
          <a:noFill/>
          <a:ln/>
        </p:spPr>
        <p:txBody>
          <a:bodyPr/>
          <a:lstStyle/>
          <a:p>
            <a:endParaRPr lang="en-US" dirty="0" smtClean="0"/>
          </a:p>
        </p:txBody>
      </p:sp>
    </p:spTree>
    <p:extLst>
      <p:ext uri="{BB962C8B-B14F-4D97-AF65-F5344CB8AC3E}">
        <p14:creationId xmlns:p14="http://schemas.microsoft.com/office/powerpoint/2010/main" val="961610958"/>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6" name="Slide Image Placeholder 1"/>
          <p:cNvSpPr>
            <a:spLocks noGrp="1" noRot="1" noChangeAspect="1" noTextEdit="1"/>
          </p:cNvSpPr>
          <p:nvPr>
            <p:ph type="sldImg"/>
          </p:nvPr>
        </p:nvSpPr>
        <p:spPr>
          <a:ln/>
        </p:spPr>
      </p:sp>
      <p:sp>
        <p:nvSpPr>
          <p:cNvPr id="103427" name="Notes Placeholder 2"/>
          <p:cNvSpPr>
            <a:spLocks noGrp="1"/>
          </p:cNvSpPr>
          <p:nvPr>
            <p:ph type="body" idx="1"/>
          </p:nvPr>
        </p:nvSpPr>
        <p:spPr>
          <a:noFill/>
          <a:ln/>
        </p:spPr>
        <p:txBody>
          <a:bodyPr/>
          <a:lstStyle/>
          <a:p>
            <a:endParaRPr lang="en-US" dirty="0" smtClean="0"/>
          </a:p>
        </p:txBody>
      </p:sp>
    </p:spTree>
    <p:extLst>
      <p:ext uri="{BB962C8B-B14F-4D97-AF65-F5344CB8AC3E}">
        <p14:creationId xmlns:p14="http://schemas.microsoft.com/office/powerpoint/2010/main" val="4564997"/>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50" name="Slide Image Placeholder 1"/>
          <p:cNvSpPr>
            <a:spLocks noGrp="1" noRot="1" noChangeAspect="1" noTextEdit="1"/>
          </p:cNvSpPr>
          <p:nvPr>
            <p:ph type="sldImg"/>
          </p:nvPr>
        </p:nvSpPr>
        <p:spPr>
          <a:ln/>
        </p:spPr>
      </p:sp>
      <p:sp>
        <p:nvSpPr>
          <p:cNvPr id="104451" name="Notes Placeholder 2"/>
          <p:cNvSpPr>
            <a:spLocks noGrp="1"/>
          </p:cNvSpPr>
          <p:nvPr>
            <p:ph type="body" idx="1"/>
          </p:nvPr>
        </p:nvSpPr>
        <p:spPr>
          <a:noFill/>
          <a:ln/>
        </p:spPr>
        <p:txBody>
          <a:bodyPr/>
          <a:lstStyle/>
          <a:p>
            <a:endParaRPr lang="en-US" dirty="0" smtClean="0"/>
          </a:p>
        </p:txBody>
      </p:sp>
    </p:spTree>
    <p:extLst>
      <p:ext uri="{BB962C8B-B14F-4D97-AF65-F5344CB8AC3E}">
        <p14:creationId xmlns:p14="http://schemas.microsoft.com/office/powerpoint/2010/main" val="2375177016"/>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40393077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Tree>
    <p:extLst>
      <p:ext uri="{BB962C8B-B14F-4D97-AF65-F5344CB8AC3E}">
        <p14:creationId xmlns:p14="http://schemas.microsoft.com/office/powerpoint/2010/main" val="3276389828"/>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266365801"/>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10826300"/>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486323478"/>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106634739"/>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590940339"/>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201554854"/>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543286609"/>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848303938"/>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4289488464"/>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27945175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514318706"/>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269023101"/>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6" name="Slide Image Placeholder 1"/>
          <p:cNvSpPr>
            <a:spLocks noGrp="1" noRot="1" noChangeAspect="1" noTextEdit="1"/>
          </p:cNvSpPr>
          <p:nvPr>
            <p:ph type="sldImg"/>
          </p:nvPr>
        </p:nvSpPr>
        <p:spPr>
          <a:ln/>
        </p:spPr>
      </p:sp>
      <p:sp>
        <p:nvSpPr>
          <p:cNvPr id="108547" name="Notes Placeholder 2"/>
          <p:cNvSpPr>
            <a:spLocks noGrp="1"/>
          </p:cNvSpPr>
          <p:nvPr>
            <p:ph type="body" idx="1"/>
          </p:nvPr>
        </p:nvSpPr>
        <p:spPr>
          <a:noFill/>
          <a:ln/>
        </p:spPr>
        <p:txBody>
          <a:bodyPr/>
          <a:lstStyle/>
          <a:p>
            <a:endParaRPr lang="en-US" dirty="0" smtClean="0"/>
          </a:p>
        </p:txBody>
      </p:sp>
    </p:spTree>
    <p:extLst>
      <p:ext uri="{BB962C8B-B14F-4D97-AF65-F5344CB8AC3E}">
        <p14:creationId xmlns:p14="http://schemas.microsoft.com/office/powerpoint/2010/main" val="1968521084"/>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127203236"/>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777180192"/>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IN" dirty="0"/>
          </a:p>
        </p:txBody>
      </p:sp>
    </p:spTree>
    <p:extLst>
      <p:ext uri="{BB962C8B-B14F-4D97-AF65-F5344CB8AC3E}">
        <p14:creationId xmlns:p14="http://schemas.microsoft.com/office/powerpoint/2010/main" val="1730267957"/>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IN" dirty="0"/>
          </a:p>
        </p:txBody>
      </p:sp>
    </p:spTree>
    <p:extLst>
      <p:ext uri="{BB962C8B-B14F-4D97-AF65-F5344CB8AC3E}">
        <p14:creationId xmlns:p14="http://schemas.microsoft.com/office/powerpoint/2010/main" val="58600183"/>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690250973"/>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509150315"/>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864698970"/>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05741101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915381384"/>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468428004"/>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3730" name="Rectangle 8"/>
          <p:cNvSpPr>
            <a:spLocks noGrp="1" noChangeArrowheads="1"/>
          </p:cNvSpPr>
          <p:nvPr>
            <p:ph type="sldNum" sz="quarter"/>
          </p:nvPr>
        </p:nvSpPr>
        <p:spPr>
          <a:noFill/>
        </p:spPr>
        <p:txBody>
          <a:bodyPr/>
          <a:lstStyle/>
          <a:p>
            <a:fld id="{C6A6C3D7-2A92-4FFD-96BD-CF48C035F690}" type="slidenum">
              <a:rPr lang="en-US" smtClean="0"/>
              <a:pPr/>
              <a:t>60</a:t>
            </a:fld>
            <a:endParaRPr lang="en-US" dirty="0"/>
          </a:p>
        </p:txBody>
      </p:sp>
      <p:sp>
        <p:nvSpPr>
          <p:cNvPr id="73731" name="Rectangle 1"/>
          <p:cNvSpPr>
            <a:spLocks noGrp="1" noRot="1" noChangeAspect="1" noChangeArrowheads="1" noTextEdit="1"/>
          </p:cNvSpPr>
          <p:nvPr>
            <p:ph type="sldImg"/>
          </p:nvPr>
        </p:nvSpPr>
        <p:spPr>
          <a:xfrm>
            <a:off x="1306513" y="652463"/>
            <a:ext cx="4354512" cy="3265487"/>
          </a:xfrm>
          <a:solidFill>
            <a:srgbClr val="FFFFFF"/>
          </a:solidFill>
          <a:ln/>
        </p:spPr>
      </p:sp>
      <p:sp>
        <p:nvSpPr>
          <p:cNvPr id="73732" name="Rectangle 2"/>
          <p:cNvSpPr>
            <a:spLocks noGrp="1" noChangeArrowheads="1"/>
          </p:cNvSpPr>
          <p:nvPr>
            <p:ph type="body" idx="1"/>
          </p:nvPr>
        </p:nvSpPr>
        <p:spPr>
          <a:xfrm>
            <a:off x="696701" y="4134773"/>
            <a:ext cx="5571982" cy="3917153"/>
          </a:xfrm>
          <a:noFill/>
          <a:ln/>
        </p:spPr>
        <p:txBody>
          <a:bodyPr wrap="none" anchor="ctr"/>
          <a:lstStyle/>
          <a:p>
            <a:endParaRPr lang="en-US" dirty="0"/>
          </a:p>
        </p:txBody>
      </p:sp>
    </p:spTree>
    <p:extLst>
      <p:ext uri="{BB962C8B-B14F-4D97-AF65-F5344CB8AC3E}">
        <p14:creationId xmlns:p14="http://schemas.microsoft.com/office/powerpoint/2010/main" val="1066059222"/>
      </p:ext>
    </p:extLst>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4754" name="Rectangle 8"/>
          <p:cNvSpPr>
            <a:spLocks noGrp="1" noChangeArrowheads="1"/>
          </p:cNvSpPr>
          <p:nvPr>
            <p:ph type="sldNum" sz="quarter"/>
          </p:nvPr>
        </p:nvSpPr>
        <p:spPr>
          <a:noFill/>
        </p:spPr>
        <p:txBody>
          <a:bodyPr/>
          <a:lstStyle/>
          <a:p>
            <a:fld id="{D8BFB77A-B79D-4217-AEA2-1DD337916A36}" type="slidenum">
              <a:rPr lang="en-US" smtClean="0"/>
              <a:pPr/>
              <a:t>61</a:t>
            </a:fld>
            <a:endParaRPr lang="en-US" dirty="0"/>
          </a:p>
        </p:txBody>
      </p:sp>
      <p:sp>
        <p:nvSpPr>
          <p:cNvPr id="74755" name="Rectangle 1"/>
          <p:cNvSpPr>
            <a:spLocks noGrp="1" noRot="1" noChangeAspect="1" noChangeArrowheads="1" noTextEdit="1"/>
          </p:cNvSpPr>
          <p:nvPr>
            <p:ph type="sldImg"/>
          </p:nvPr>
        </p:nvSpPr>
        <p:spPr>
          <a:xfrm>
            <a:off x="1306513" y="652463"/>
            <a:ext cx="4354512" cy="3265487"/>
          </a:xfrm>
          <a:solidFill>
            <a:srgbClr val="FFFFFF"/>
          </a:solidFill>
          <a:ln/>
        </p:spPr>
      </p:sp>
      <p:sp>
        <p:nvSpPr>
          <p:cNvPr id="74756" name="Rectangle 2"/>
          <p:cNvSpPr>
            <a:spLocks noGrp="1" noChangeArrowheads="1"/>
          </p:cNvSpPr>
          <p:nvPr>
            <p:ph type="body" idx="1"/>
          </p:nvPr>
        </p:nvSpPr>
        <p:spPr>
          <a:xfrm>
            <a:off x="696701" y="4134773"/>
            <a:ext cx="5571982" cy="3917153"/>
          </a:xfrm>
          <a:noFill/>
          <a:ln/>
        </p:spPr>
        <p:txBody>
          <a:bodyPr wrap="none" anchor="ctr"/>
          <a:lstStyle/>
          <a:p>
            <a:endParaRPr lang="en-US" dirty="0"/>
          </a:p>
        </p:txBody>
      </p:sp>
    </p:spTree>
    <p:extLst>
      <p:ext uri="{BB962C8B-B14F-4D97-AF65-F5344CB8AC3E}">
        <p14:creationId xmlns:p14="http://schemas.microsoft.com/office/powerpoint/2010/main" val="955511946"/>
      </p:ext>
    </p:extLst>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5778" name="Rectangle 8"/>
          <p:cNvSpPr>
            <a:spLocks noGrp="1" noChangeArrowheads="1"/>
          </p:cNvSpPr>
          <p:nvPr>
            <p:ph type="sldNum" sz="quarter"/>
          </p:nvPr>
        </p:nvSpPr>
        <p:spPr>
          <a:noFill/>
        </p:spPr>
        <p:txBody>
          <a:bodyPr/>
          <a:lstStyle/>
          <a:p>
            <a:fld id="{143E8BBF-C051-4CF9-85F3-A97FBEE2A339}" type="slidenum">
              <a:rPr lang="en-US" smtClean="0"/>
              <a:pPr/>
              <a:t>62</a:t>
            </a:fld>
            <a:endParaRPr lang="en-US" dirty="0"/>
          </a:p>
        </p:txBody>
      </p:sp>
      <p:sp>
        <p:nvSpPr>
          <p:cNvPr id="75779" name="Rectangle 1"/>
          <p:cNvSpPr>
            <a:spLocks noGrp="1" noRot="1" noChangeAspect="1" noChangeArrowheads="1" noTextEdit="1"/>
          </p:cNvSpPr>
          <p:nvPr>
            <p:ph type="sldImg"/>
          </p:nvPr>
        </p:nvSpPr>
        <p:spPr>
          <a:xfrm>
            <a:off x="1306513" y="652463"/>
            <a:ext cx="4354512" cy="3265487"/>
          </a:xfrm>
          <a:solidFill>
            <a:srgbClr val="FFFFFF"/>
          </a:solidFill>
          <a:ln/>
        </p:spPr>
      </p:sp>
      <p:sp>
        <p:nvSpPr>
          <p:cNvPr id="75780" name="Rectangle 2"/>
          <p:cNvSpPr>
            <a:spLocks noGrp="1" noChangeArrowheads="1"/>
          </p:cNvSpPr>
          <p:nvPr>
            <p:ph type="body" idx="1"/>
          </p:nvPr>
        </p:nvSpPr>
        <p:spPr>
          <a:xfrm>
            <a:off x="696701" y="4134773"/>
            <a:ext cx="5571982" cy="3917153"/>
          </a:xfrm>
          <a:noFill/>
          <a:ln/>
        </p:spPr>
        <p:txBody>
          <a:bodyPr wrap="none" anchor="ctr"/>
          <a:lstStyle/>
          <a:p>
            <a:endParaRPr lang="en-US" dirty="0"/>
          </a:p>
        </p:txBody>
      </p:sp>
    </p:spTree>
    <p:extLst>
      <p:ext uri="{BB962C8B-B14F-4D97-AF65-F5344CB8AC3E}">
        <p14:creationId xmlns:p14="http://schemas.microsoft.com/office/powerpoint/2010/main" val="4064038840"/>
      </p:ext>
    </p:extLst>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6802" name="Rectangle 8"/>
          <p:cNvSpPr>
            <a:spLocks noGrp="1" noChangeArrowheads="1"/>
          </p:cNvSpPr>
          <p:nvPr>
            <p:ph type="sldNum" sz="quarter"/>
          </p:nvPr>
        </p:nvSpPr>
        <p:spPr>
          <a:noFill/>
        </p:spPr>
        <p:txBody>
          <a:bodyPr/>
          <a:lstStyle/>
          <a:p>
            <a:fld id="{F106A86F-BC29-4ADF-95D4-CCDDBB69E781}" type="slidenum">
              <a:rPr lang="en-US" smtClean="0"/>
              <a:pPr/>
              <a:t>63</a:t>
            </a:fld>
            <a:endParaRPr lang="en-US" dirty="0"/>
          </a:p>
        </p:txBody>
      </p:sp>
      <p:sp>
        <p:nvSpPr>
          <p:cNvPr id="76803" name="Rectangle 1"/>
          <p:cNvSpPr>
            <a:spLocks noGrp="1" noRot="1" noChangeAspect="1" noChangeArrowheads="1" noTextEdit="1"/>
          </p:cNvSpPr>
          <p:nvPr>
            <p:ph type="sldImg"/>
          </p:nvPr>
        </p:nvSpPr>
        <p:spPr>
          <a:xfrm>
            <a:off x="1306513" y="652463"/>
            <a:ext cx="4354512" cy="3265487"/>
          </a:xfrm>
          <a:solidFill>
            <a:srgbClr val="FFFFFF"/>
          </a:solidFill>
          <a:ln/>
        </p:spPr>
      </p:sp>
      <p:sp>
        <p:nvSpPr>
          <p:cNvPr id="76804" name="Rectangle 2"/>
          <p:cNvSpPr>
            <a:spLocks noGrp="1" noChangeArrowheads="1"/>
          </p:cNvSpPr>
          <p:nvPr>
            <p:ph type="body" idx="1"/>
          </p:nvPr>
        </p:nvSpPr>
        <p:spPr>
          <a:xfrm>
            <a:off x="696701" y="4134773"/>
            <a:ext cx="5571982" cy="3917153"/>
          </a:xfrm>
          <a:noFill/>
          <a:ln/>
        </p:spPr>
        <p:txBody>
          <a:bodyPr wrap="none" anchor="ctr"/>
          <a:lstStyle/>
          <a:p>
            <a:endParaRPr lang="en-US" dirty="0"/>
          </a:p>
        </p:txBody>
      </p:sp>
    </p:spTree>
    <p:extLst>
      <p:ext uri="{BB962C8B-B14F-4D97-AF65-F5344CB8AC3E}">
        <p14:creationId xmlns:p14="http://schemas.microsoft.com/office/powerpoint/2010/main" val="2275427659"/>
      </p:ext>
    </p:extLst>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82946" name="Rectangle 8"/>
          <p:cNvSpPr>
            <a:spLocks noGrp="1" noChangeArrowheads="1"/>
          </p:cNvSpPr>
          <p:nvPr>
            <p:ph type="sldNum" sz="quarter"/>
          </p:nvPr>
        </p:nvSpPr>
        <p:spPr>
          <a:noFill/>
        </p:spPr>
        <p:txBody>
          <a:bodyPr/>
          <a:lstStyle/>
          <a:p>
            <a:fld id="{B3E45B5F-7D85-4DAB-B1FB-80A67AF7DEB2}" type="slidenum">
              <a:rPr lang="en-US" smtClean="0"/>
              <a:pPr/>
              <a:t>64</a:t>
            </a:fld>
            <a:endParaRPr lang="en-US" dirty="0"/>
          </a:p>
        </p:txBody>
      </p:sp>
      <p:sp>
        <p:nvSpPr>
          <p:cNvPr id="82947" name="Rectangle 1"/>
          <p:cNvSpPr>
            <a:spLocks noGrp="1" noRot="1" noChangeAspect="1" noChangeArrowheads="1" noTextEdit="1"/>
          </p:cNvSpPr>
          <p:nvPr>
            <p:ph type="sldImg"/>
          </p:nvPr>
        </p:nvSpPr>
        <p:spPr>
          <a:xfrm>
            <a:off x="1306513" y="652463"/>
            <a:ext cx="4354512" cy="3265487"/>
          </a:xfrm>
          <a:solidFill>
            <a:srgbClr val="FFFFFF"/>
          </a:solidFill>
          <a:ln/>
        </p:spPr>
      </p:sp>
      <p:sp>
        <p:nvSpPr>
          <p:cNvPr id="82948" name="Rectangle 2"/>
          <p:cNvSpPr>
            <a:spLocks noGrp="1" noChangeArrowheads="1"/>
          </p:cNvSpPr>
          <p:nvPr>
            <p:ph type="body" idx="1"/>
          </p:nvPr>
        </p:nvSpPr>
        <p:spPr>
          <a:xfrm>
            <a:off x="696701" y="4134773"/>
            <a:ext cx="5571982" cy="3917153"/>
          </a:xfrm>
          <a:noFill/>
          <a:ln/>
        </p:spPr>
        <p:txBody>
          <a:bodyPr wrap="none" anchor="ctr"/>
          <a:lstStyle/>
          <a:p>
            <a:endParaRPr lang="en-US" dirty="0"/>
          </a:p>
        </p:txBody>
      </p:sp>
    </p:spTree>
    <p:extLst>
      <p:ext uri="{BB962C8B-B14F-4D97-AF65-F5344CB8AC3E}">
        <p14:creationId xmlns:p14="http://schemas.microsoft.com/office/powerpoint/2010/main" val="122629832"/>
      </p:ext>
    </p:extLst>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82946" name="Rectangle 8"/>
          <p:cNvSpPr>
            <a:spLocks noGrp="1" noChangeArrowheads="1"/>
          </p:cNvSpPr>
          <p:nvPr>
            <p:ph type="sldNum" sz="quarter"/>
          </p:nvPr>
        </p:nvSpPr>
        <p:spPr>
          <a:noFill/>
        </p:spPr>
        <p:txBody>
          <a:bodyPr/>
          <a:lstStyle/>
          <a:p>
            <a:fld id="{B3E45B5F-7D85-4DAB-B1FB-80A67AF7DEB2}" type="slidenum">
              <a:rPr lang="en-US" smtClean="0"/>
              <a:pPr/>
              <a:t>65</a:t>
            </a:fld>
            <a:endParaRPr lang="en-US" dirty="0"/>
          </a:p>
        </p:txBody>
      </p:sp>
      <p:sp>
        <p:nvSpPr>
          <p:cNvPr id="82947" name="Rectangle 1"/>
          <p:cNvSpPr>
            <a:spLocks noGrp="1" noRot="1" noChangeAspect="1" noChangeArrowheads="1" noTextEdit="1"/>
          </p:cNvSpPr>
          <p:nvPr>
            <p:ph type="sldImg"/>
          </p:nvPr>
        </p:nvSpPr>
        <p:spPr>
          <a:xfrm>
            <a:off x="1306513" y="652463"/>
            <a:ext cx="4354512" cy="3265487"/>
          </a:xfrm>
          <a:solidFill>
            <a:srgbClr val="FFFFFF"/>
          </a:solidFill>
          <a:ln/>
        </p:spPr>
      </p:sp>
      <p:sp>
        <p:nvSpPr>
          <p:cNvPr id="82948" name="Rectangle 2"/>
          <p:cNvSpPr>
            <a:spLocks noGrp="1" noChangeArrowheads="1"/>
          </p:cNvSpPr>
          <p:nvPr>
            <p:ph type="body" idx="1"/>
          </p:nvPr>
        </p:nvSpPr>
        <p:spPr>
          <a:xfrm>
            <a:off x="696701" y="4134773"/>
            <a:ext cx="5571982" cy="3917153"/>
          </a:xfrm>
          <a:noFill/>
          <a:ln/>
        </p:spPr>
        <p:txBody>
          <a:bodyPr wrap="none" anchor="ctr"/>
          <a:lstStyle/>
          <a:p>
            <a:endParaRPr lang="en-US" dirty="0"/>
          </a:p>
        </p:txBody>
      </p:sp>
    </p:spTree>
    <p:extLst>
      <p:ext uri="{BB962C8B-B14F-4D97-AF65-F5344CB8AC3E}">
        <p14:creationId xmlns:p14="http://schemas.microsoft.com/office/powerpoint/2010/main" val="3804651885"/>
      </p:ext>
    </p:extLst>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82946" name="Rectangle 8"/>
          <p:cNvSpPr>
            <a:spLocks noGrp="1" noChangeArrowheads="1"/>
          </p:cNvSpPr>
          <p:nvPr>
            <p:ph type="sldNum" sz="quarter"/>
          </p:nvPr>
        </p:nvSpPr>
        <p:spPr>
          <a:noFill/>
        </p:spPr>
        <p:txBody>
          <a:bodyPr/>
          <a:lstStyle/>
          <a:p>
            <a:fld id="{B3E45B5F-7D85-4DAB-B1FB-80A67AF7DEB2}" type="slidenum">
              <a:rPr lang="en-US" smtClean="0"/>
              <a:pPr/>
              <a:t>66</a:t>
            </a:fld>
            <a:endParaRPr lang="en-US" dirty="0"/>
          </a:p>
        </p:txBody>
      </p:sp>
      <p:sp>
        <p:nvSpPr>
          <p:cNvPr id="82947" name="Rectangle 1"/>
          <p:cNvSpPr>
            <a:spLocks noGrp="1" noRot="1" noChangeAspect="1" noChangeArrowheads="1" noTextEdit="1"/>
          </p:cNvSpPr>
          <p:nvPr>
            <p:ph type="sldImg"/>
          </p:nvPr>
        </p:nvSpPr>
        <p:spPr>
          <a:xfrm>
            <a:off x="1306513" y="652463"/>
            <a:ext cx="4354512" cy="3265487"/>
          </a:xfrm>
          <a:solidFill>
            <a:srgbClr val="FFFFFF"/>
          </a:solidFill>
          <a:ln/>
        </p:spPr>
      </p:sp>
      <p:sp>
        <p:nvSpPr>
          <p:cNvPr id="82948" name="Rectangle 2"/>
          <p:cNvSpPr>
            <a:spLocks noGrp="1" noChangeArrowheads="1"/>
          </p:cNvSpPr>
          <p:nvPr>
            <p:ph type="body" idx="1"/>
          </p:nvPr>
        </p:nvSpPr>
        <p:spPr>
          <a:xfrm>
            <a:off x="696701" y="4134773"/>
            <a:ext cx="5571982" cy="3917153"/>
          </a:xfrm>
          <a:noFill/>
          <a:ln/>
        </p:spPr>
        <p:txBody>
          <a:bodyPr wrap="none" anchor="ctr"/>
          <a:lstStyle/>
          <a:p>
            <a:endParaRPr lang="en-US" dirty="0"/>
          </a:p>
        </p:txBody>
      </p:sp>
    </p:spTree>
    <p:extLst>
      <p:ext uri="{BB962C8B-B14F-4D97-AF65-F5344CB8AC3E}">
        <p14:creationId xmlns:p14="http://schemas.microsoft.com/office/powerpoint/2010/main" val="3233709598"/>
      </p:ext>
    </p:extLst>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82946" name="Rectangle 8"/>
          <p:cNvSpPr>
            <a:spLocks noGrp="1" noChangeArrowheads="1"/>
          </p:cNvSpPr>
          <p:nvPr>
            <p:ph type="sldNum" sz="quarter"/>
          </p:nvPr>
        </p:nvSpPr>
        <p:spPr>
          <a:noFill/>
        </p:spPr>
        <p:txBody>
          <a:bodyPr/>
          <a:lstStyle/>
          <a:p>
            <a:fld id="{B3E45B5F-7D85-4DAB-B1FB-80A67AF7DEB2}" type="slidenum">
              <a:rPr lang="en-US" smtClean="0"/>
              <a:pPr/>
              <a:t>67</a:t>
            </a:fld>
            <a:endParaRPr lang="en-US" dirty="0"/>
          </a:p>
        </p:txBody>
      </p:sp>
      <p:sp>
        <p:nvSpPr>
          <p:cNvPr id="82947" name="Rectangle 1"/>
          <p:cNvSpPr>
            <a:spLocks noGrp="1" noRot="1" noChangeAspect="1" noChangeArrowheads="1" noTextEdit="1"/>
          </p:cNvSpPr>
          <p:nvPr>
            <p:ph type="sldImg"/>
          </p:nvPr>
        </p:nvSpPr>
        <p:spPr>
          <a:xfrm>
            <a:off x="1306513" y="652463"/>
            <a:ext cx="4354512" cy="3265487"/>
          </a:xfrm>
          <a:solidFill>
            <a:srgbClr val="FFFFFF"/>
          </a:solidFill>
          <a:ln/>
        </p:spPr>
      </p:sp>
      <p:sp>
        <p:nvSpPr>
          <p:cNvPr id="82948" name="Rectangle 2"/>
          <p:cNvSpPr>
            <a:spLocks noGrp="1" noChangeArrowheads="1"/>
          </p:cNvSpPr>
          <p:nvPr>
            <p:ph type="body" idx="1"/>
          </p:nvPr>
        </p:nvSpPr>
        <p:spPr>
          <a:xfrm>
            <a:off x="696701" y="4134773"/>
            <a:ext cx="5571982" cy="3917153"/>
          </a:xfrm>
          <a:noFill/>
          <a:ln/>
        </p:spPr>
        <p:txBody>
          <a:bodyPr wrap="none" anchor="ctr"/>
          <a:lstStyle/>
          <a:p>
            <a:endParaRPr lang="en-US" dirty="0"/>
          </a:p>
        </p:txBody>
      </p:sp>
    </p:spTree>
    <p:extLst>
      <p:ext uri="{BB962C8B-B14F-4D97-AF65-F5344CB8AC3E}">
        <p14:creationId xmlns:p14="http://schemas.microsoft.com/office/powerpoint/2010/main" val="499797803"/>
      </p:ext>
    </p:extLst>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81922" name="Rectangle 8"/>
          <p:cNvSpPr>
            <a:spLocks noGrp="1" noChangeArrowheads="1"/>
          </p:cNvSpPr>
          <p:nvPr>
            <p:ph type="sldNum" sz="quarter"/>
          </p:nvPr>
        </p:nvSpPr>
        <p:spPr>
          <a:noFill/>
        </p:spPr>
        <p:txBody>
          <a:bodyPr/>
          <a:lstStyle/>
          <a:p>
            <a:fld id="{60B95F92-E4E1-41C8-875C-B610CB297290}" type="slidenum">
              <a:rPr lang="en-US" smtClean="0"/>
              <a:pPr/>
              <a:t>68</a:t>
            </a:fld>
            <a:endParaRPr lang="en-US" dirty="0"/>
          </a:p>
        </p:txBody>
      </p:sp>
      <p:sp>
        <p:nvSpPr>
          <p:cNvPr id="81923" name="Rectangle 1"/>
          <p:cNvSpPr>
            <a:spLocks noGrp="1" noRot="1" noChangeAspect="1" noChangeArrowheads="1" noTextEdit="1"/>
          </p:cNvSpPr>
          <p:nvPr>
            <p:ph type="sldImg"/>
          </p:nvPr>
        </p:nvSpPr>
        <p:spPr>
          <a:xfrm>
            <a:off x="1306513" y="652463"/>
            <a:ext cx="4354512" cy="3265487"/>
          </a:xfrm>
          <a:solidFill>
            <a:srgbClr val="FFFFFF"/>
          </a:solidFill>
          <a:ln/>
        </p:spPr>
      </p:sp>
      <p:sp>
        <p:nvSpPr>
          <p:cNvPr id="81924" name="Rectangle 2"/>
          <p:cNvSpPr>
            <a:spLocks noGrp="1" noChangeArrowheads="1"/>
          </p:cNvSpPr>
          <p:nvPr>
            <p:ph type="body" idx="1"/>
          </p:nvPr>
        </p:nvSpPr>
        <p:spPr>
          <a:xfrm>
            <a:off x="696701" y="4134773"/>
            <a:ext cx="5571982" cy="3917153"/>
          </a:xfrm>
          <a:noFill/>
          <a:ln/>
        </p:spPr>
        <p:txBody>
          <a:bodyPr wrap="none" anchor="ctr"/>
          <a:lstStyle/>
          <a:p>
            <a:endParaRPr lang="en-US" dirty="0"/>
          </a:p>
        </p:txBody>
      </p:sp>
    </p:spTree>
    <p:extLst>
      <p:ext uri="{BB962C8B-B14F-4D97-AF65-F5344CB8AC3E}">
        <p14:creationId xmlns:p14="http://schemas.microsoft.com/office/powerpoint/2010/main" val="163352406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849409273"/>
      </p:ext>
    </p:extLst>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81922" name="Rectangle 8"/>
          <p:cNvSpPr>
            <a:spLocks noGrp="1" noChangeArrowheads="1"/>
          </p:cNvSpPr>
          <p:nvPr>
            <p:ph type="sldNum" sz="quarter"/>
          </p:nvPr>
        </p:nvSpPr>
        <p:spPr>
          <a:noFill/>
        </p:spPr>
        <p:txBody>
          <a:bodyPr/>
          <a:lstStyle/>
          <a:p>
            <a:fld id="{60B95F92-E4E1-41C8-875C-B610CB297290}" type="slidenum">
              <a:rPr lang="en-US" smtClean="0"/>
              <a:pPr/>
              <a:t>69</a:t>
            </a:fld>
            <a:endParaRPr lang="en-US" dirty="0"/>
          </a:p>
        </p:txBody>
      </p:sp>
      <p:sp>
        <p:nvSpPr>
          <p:cNvPr id="81923" name="Rectangle 1"/>
          <p:cNvSpPr>
            <a:spLocks noGrp="1" noRot="1" noChangeAspect="1" noChangeArrowheads="1" noTextEdit="1"/>
          </p:cNvSpPr>
          <p:nvPr>
            <p:ph type="sldImg"/>
          </p:nvPr>
        </p:nvSpPr>
        <p:spPr>
          <a:xfrm>
            <a:off x="1306513" y="652463"/>
            <a:ext cx="4354512" cy="3265487"/>
          </a:xfrm>
          <a:solidFill>
            <a:srgbClr val="FFFFFF"/>
          </a:solidFill>
          <a:ln/>
        </p:spPr>
      </p:sp>
      <p:sp>
        <p:nvSpPr>
          <p:cNvPr id="81924" name="Rectangle 2"/>
          <p:cNvSpPr>
            <a:spLocks noGrp="1" noChangeArrowheads="1"/>
          </p:cNvSpPr>
          <p:nvPr>
            <p:ph type="body" idx="1"/>
          </p:nvPr>
        </p:nvSpPr>
        <p:spPr>
          <a:xfrm>
            <a:off x="696701" y="4134773"/>
            <a:ext cx="5571982" cy="3917153"/>
          </a:xfrm>
          <a:noFill/>
          <a:ln/>
        </p:spPr>
        <p:txBody>
          <a:bodyPr wrap="none" anchor="ctr"/>
          <a:lstStyle/>
          <a:p>
            <a:endParaRPr lang="en-US" dirty="0"/>
          </a:p>
        </p:txBody>
      </p:sp>
    </p:spTree>
    <p:extLst>
      <p:ext uri="{BB962C8B-B14F-4D97-AF65-F5344CB8AC3E}">
        <p14:creationId xmlns:p14="http://schemas.microsoft.com/office/powerpoint/2010/main" val="4128532077"/>
      </p:ext>
    </p:extLst>
  </p:cSld>
  <p:clrMapOvr>
    <a:masterClrMapping/>
  </p:clrMapOvr>
</p:notes>
</file>

<file path=ppt/notesSlides/notesSlide6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81922" name="Rectangle 8"/>
          <p:cNvSpPr>
            <a:spLocks noGrp="1" noChangeArrowheads="1"/>
          </p:cNvSpPr>
          <p:nvPr>
            <p:ph type="sldNum" sz="quarter"/>
          </p:nvPr>
        </p:nvSpPr>
        <p:spPr>
          <a:noFill/>
        </p:spPr>
        <p:txBody>
          <a:bodyPr/>
          <a:lstStyle/>
          <a:p>
            <a:fld id="{60B95F92-E4E1-41C8-875C-B610CB297290}" type="slidenum">
              <a:rPr lang="en-US" smtClean="0"/>
              <a:pPr/>
              <a:t>70</a:t>
            </a:fld>
            <a:endParaRPr lang="en-US" dirty="0"/>
          </a:p>
        </p:txBody>
      </p:sp>
      <p:sp>
        <p:nvSpPr>
          <p:cNvPr id="81923" name="Rectangle 1"/>
          <p:cNvSpPr>
            <a:spLocks noGrp="1" noRot="1" noChangeAspect="1" noChangeArrowheads="1" noTextEdit="1"/>
          </p:cNvSpPr>
          <p:nvPr>
            <p:ph type="sldImg"/>
          </p:nvPr>
        </p:nvSpPr>
        <p:spPr>
          <a:xfrm>
            <a:off x="1306513" y="652463"/>
            <a:ext cx="4354512" cy="3265487"/>
          </a:xfrm>
          <a:solidFill>
            <a:srgbClr val="FFFFFF"/>
          </a:solidFill>
          <a:ln/>
        </p:spPr>
      </p:sp>
      <p:sp>
        <p:nvSpPr>
          <p:cNvPr id="81924" name="Rectangle 2"/>
          <p:cNvSpPr>
            <a:spLocks noGrp="1" noChangeArrowheads="1"/>
          </p:cNvSpPr>
          <p:nvPr>
            <p:ph type="body" idx="1"/>
          </p:nvPr>
        </p:nvSpPr>
        <p:spPr>
          <a:xfrm>
            <a:off x="696701" y="4134773"/>
            <a:ext cx="5571982" cy="3917153"/>
          </a:xfrm>
          <a:noFill/>
          <a:ln/>
        </p:spPr>
        <p:txBody>
          <a:bodyPr wrap="none" anchor="ctr"/>
          <a:lstStyle/>
          <a:p>
            <a:endParaRPr lang="en-US" dirty="0"/>
          </a:p>
        </p:txBody>
      </p:sp>
    </p:spTree>
    <p:extLst>
      <p:ext uri="{BB962C8B-B14F-4D97-AF65-F5344CB8AC3E}">
        <p14:creationId xmlns:p14="http://schemas.microsoft.com/office/powerpoint/2010/main" val="3379666867"/>
      </p:ext>
    </p:extLst>
  </p:cSld>
  <p:clrMapOvr>
    <a:masterClrMapping/>
  </p:clrMapOvr>
</p:notes>
</file>

<file path=ppt/notesSlides/notesSlide6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81922" name="Rectangle 8"/>
          <p:cNvSpPr>
            <a:spLocks noGrp="1" noChangeArrowheads="1"/>
          </p:cNvSpPr>
          <p:nvPr>
            <p:ph type="sldNum" sz="quarter"/>
          </p:nvPr>
        </p:nvSpPr>
        <p:spPr>
          <a:noFill/>
        </p:spPr>
        <p:txBody>
          <a:bodyPr/>
          <a:lstStyle/>
          <a:p>
            <a:fld id="{60B95F92-E4E1-41C8-875C-B610CB297290}" type="slidenum">
              <a:rPr lang="en-US" smtClean="0"/>
              <a:pPr/>
              <a:t>71</a:t>
            </a:fld>
            <a:endParaRPr lang="en-US" dirty="0"/>
          </a:p>
        </p:txBody>
      </p:sp>
      <p:sp>
        <p:nvSpPr>
          <p:cNvPr id="81923" name="Rectangle 1"/>
          <p:cNvSpPr>
            <a:spLocks noGrp="1" noRot="1" noChangeAspect="1" noChangeArrowheads="1" noTextEdit="1"/>
          </p:cNvSpPr>
          <p:nvPr>
            <p:ph type="sldImg"/>
          </p:nvPr>
        </p:nvSpPr>
        <p:spPr>
          <a:xfrm>
            <a:off x="1306513" y="652463"/>
            <a:ext cx="4354512" cy="3265487"/>
          </a:xfrm>
          <a:solidFill>
            <a:srgbClr val="FFFFFF"/>
          </a:solidFill>
          <a:ln/>
        </p:spPr>
      </p:sp>
      <p:sp>
        <p:nvSpPr>
          <p:cNvPr id="81924" name="Rectangle 2"/>
          <p:cNvSpPr>
            <a:spLocks noGrp="1" noChangeArrowheads="1"/>
          </p:cNvSpPr>
          <p:nvPr>
            <p:ph type="body" idx="1"/>
          </p:nvPr>
        </p:nvSpPr>
        <p:spPr>
          <a:xfrm>
            <a:off x="696701" y="4134773"/>
            <a:ext cx="5571982" cy="3917153"/>
          </a:xfrm>
          <a:noFill/>
          <a:ln/>
        </p:spPr>
        <p:txBody>
          <a:bodyPr wrap="none" anchor="ctr"/>
          <a:lstStyle/>
          <a:p>
            <a:endParaRPr lang="en-US" dirty="0"/>
          </a:p>
        </p:txBody>
      </p:sp>
    </p:spTree>
    <p:extLst>
      <p:ext uri="{BB962C8B-B14F-4D97-AF65-F5344CB8AC3E}">
        <p14:creationId xmlns:p14="http://schemas.microsoft.com/office/powerpoint/2010/main" val="417475712"/>
      </p:ext>
    </p:extLst>
  </p:cSld>
  <p:clrMapOvr>
    <a:masterClrMapping/>
  </p:clrMapOvr>
</p:notes>
</file>

<file path=ppt/notesSlides/notesSlide6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092816860"/>
      </p:ext>
    </p:extLst>
  </p:cSld>
  <p:clrMapOvr>
    <a:masterClrMapping/>
  </p:clrMapOvr>
</p:notes>
</file>

<file path=ppt/notesSlides/notesSlide6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276725115"/>
      </p:ext>
    </p:extLst>
  </p:cSld>
  <p:clrMapOvr>
    <a:masterClrMapping/>
  </p:clrMapOvr>
</p:notes>
</file>

<file path=ppt/notesSlides/notesSlide6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422821700"/>
      </p:ext>
    </p:extLst>
  </p:cSld>
  <p:clrMapOvr>
    <a:masterClrMapping/>
  </p:clrMapOvr>
</p:notes>
</file>

<file path=ppt/notesSlides/notesSlide6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87708991"/>
      </p:ext>
    </p:extLst>
  </p:cSld>
  <p:clrMapOvr>
    <a:masterClrMapping/>
  </p:clrMapOvr>
</p:notes>
</file>

<file path=ppt/notesSlides/notesSlide6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025018124"/>
      </p:ext>
    </p:extLst>
  </p:cSld>
  <p:clrMapOvr>
    <a:masterClrMapping/>
  </p:clrMapOvr>
</p:notes>
</file>

<file path=ppt/notesSlides/notesSlide6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699462046"/>
      </p:ext>
    </p:extLst>
  </p:cSld>
  <p:clrMapOvr>
    <a:masterClrMapping/>
  </p:clrMapOvr>
</p:notes>
</file>

<file path=ppt/notesSlides/notesSlide6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70159852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33386390"/>
      </p:ext>
    </p:extLst>
  </p:cSld>
  <p:clrMapOvr>
    <a:masterClrMapping/>
  </p:clrMapOvr>
</p:notes>
</file>

<file path=ppt/notesSlides/notesSlide7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322673385"/>
      </p:ext>
    </p:extLst>
  </p:cSld>
  <p:clrMapOvr>
    <a:masterClrMapping/>
  </p:clrMapOvr>
</p:notes>
</file>

<file path=ppt/notesSlides/notesSlide7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146128221"/>
      </p:ext>
    </p:extLst>
  </p:cSld>
  <p:clrMapOvr>
    <a:masterClrMapping/>
  </p:clrMapOvr>
</p:notes>
</file>

<file path=ppt/notesSlides/notesSlide7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379714615"/>
      </p:ext>
    </p:extLst>
  </p:cSld>
  <p:clrMapOvr>
    <a:masterClrMapping/>
  </p:clrMapOvr>
</p:notes>
</file>

<file path=ppt/notesSlides/notesSlide7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46640211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99204169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55316932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
          <p:cNvGrpSpPr>
            <a:grpSpLocks/>
          </p:cNvGrpSpPr>
          <p:nvPr/>
        </p:nvGrpSpPr>
        <p:grpSpPr bwMode="auto">
          <a:xfrm>
            <a:off x="0" y="2438400"/>
            <a:ext cx="9009063" cy="1052513"/>
            <a:chOff x="0" y="1536"/>
            <a:chExt cx="5675" cy="663"/>
          </a:xfrm>
        </p:grpSpPr>
        <p:grpSp>
          <p:nvGrpSpPr>
            <p:cNvPr id="5" name="Group 3"/>
            <p:cNvGrpSpPr>
              <a:grpSpLocks/>
            </p:cNvGrpSpPr>
            <p:nvPr/>
          </p:nvGrpSpPr>
          <p:grpSpPr bwMode="auto">
            <a:xfrm>
              <a:off x="185" y="1604"/>
              <a:ext cx="449" cy="299"/>
              <a:chOff x="720" y="336"/>
              <a:chExt cx="624" cy="432"/>
            </a:xfrm>
          </p:grpSpPr>
          <p:sp>
            <p:nvSpPr>
              <p:cNvPr id="12" name="Rectangle 4"/>
              <p:cNvSpPr>
                <a:spLocks noChangeArrowheads="1"/>
              </p:cNvSpPr>
              <p:nvPr/>
            </p:nvSpPr>
            <p:spPr bwMode="auto">
              <a:xfrm>
                <a:off x="720" y="336"/>
                <a:ext cx="384" cy="432"/>
              </a:xfrm>
              <a:prstGeom prst="rect">
                <a:avLst/>
              </a:prstGeom>
              <a:solidFill>
                <a:schemeClr val="folHlink"/>
              </a:solidFill>
              <a:ln w="9525">
                <a:noFill/>
                <a:miter lim="800000"/>
                <a:headEnd/>
                <a:tailEnd/>
              </a:ln>
              <a:effectLst/>
            </p:spPr>
            <p:txBody>
              <a:bodyPr wrap="none" anchor="ctr"/>
              <a:lstStyle/>
              <a:p>
                <a:pPr eaLnBrk="0" hangingPunct="0">
                  <a:defRPr/>
                </a:pPr>
                <a:endParaRPr lang="en-US" dirty="0">
                  <a:cs typeface="+mn-cs"/>
                </a:endParaRPr>
              </a:p>
            </p:txBody>
          </p:sp>
          <p:sp>
            <p:nvSpPr>
              <p:cNvPr id="13" name="Rectangle 5"/>
              <p:cNvSpPr>
                <a:spLocks noChangeArrowheads="1"/>
              </p:cNvSpPr>
              <p:nvPr/>
            </p:nvSpPr>
            <p:spPr bwMode="auto">
              <a:xfrm>
                <a:off x="1056" y="336"/>
                <a:ext cx="288" cy="432"/>
              </a:xfrm>
              <a:prstGeom prst="rect">
                <a:avLst/>
              </a:prstGeom>
              <a:gradFill rotWithShape="0">
                <a:gsLst>
                  <a:gs pos="0">
                    <a:schemeClr val="folHlink"/>
                  </a:gs>
                  <a:gs pos="100000">
                    <a:schemeClr val="bg1"/>
                  </a:gs>
                </a:gsLst>
                <a:lin ang="0" scaled="1"/>
              </a:gradFill>
              <a:ln w="9525">
                <a:noFill/>
                <a:miter lim="800000"/>
                <a:headEnd/>
                <a:tailEnd/>
              </a:ln>
              <a:effectLst/>
            </p:spPr>
            <p:txBody>
              <a:bodyPr wrap="none" anchor="ctr"/>
              <a:lstStyle/>
              <a:p>
                <a:pPr eaLnBrk="0" hangingPunct="0">
                  <a:defRPr/>
                </a:pPr>
                <a:endParaRPr lang="en-US" dirty="0">
                  <a:cs typeface="+mn-cs"/>
                </a:endParaRPr>
              </a:p>
            </p:txBody>
          </p:sp>
        </p:grpSp>
        <p:grpSp>
          <p:nvGrpSpPr>
            <p:cNvPr id="6" name="Group 6"/>
            <p:cNvGrpSpPr>
              <a:grpSpLocks/>
            </p:cNvGrpSpPr>
            <p:nvPr/>
          </p:nvGrpSpPr>
          <p:grpSpPr bwMode="auto">
            <a:xfrm>
              <a:off x="263" y="1870"/>
              <a:ext cx="466" cy="299"/>
              <a:chOff x="912" y="2640"/>
              <a:chExt cx="672" cy="432"/>
            </a:xfrm>
          </p:grpSpPr>
          <p:sp>
            <p:nvSpPr>
              <p:cNvPr id="10" name="Rectangle 7"/>
              <p:cNvSpPr>
                <a:spLocks noChangeArrowheads="1"/>
              </p:cNvSpPr>
              <p:nvPr/>
            </p:nvSpPr>
            <p:spPr bwMode="auto">
              <a:xfrm>
                <a:off x="912" y="2640"/>
                <a:ext cx="384" cy="432"/>
              </a:xfrm>
              <a:prstGeom prst="rect">
                <a:avLst/>
              </a:prstGeom>
              <a:solidFill>
                <a:schemeClr val="accent2"/>
              </a:solidFill>
              <a:ln w="9525">
                <a:noFill/>
                <a:miter lim="800000"/>
                <a:headEnd/>
                <a:tailEnd/>
              </a:ln>
              <a:effectLst/>
            </p:spPr>
            <p:txBody>
              <a:bodyPr wrap="none" anchor="ctr"/>
              <a:lstStyle/>
              <a:p>
                <a:pPr eaLnBrk="0" hangingPunct="0">
                  <a:defRPr/>
                </a:pPr>
                <a:endParaRPr lang="en-US" dirty="0">
                  <a:cs typeface="+mn-cs"/>
                </a:endParaRPr>
              </a:p>
            </p:txBody>
          </p:sp>
          <p:sp>
            <p:nvSpPr>
              <p:cNvPr id="11" name="Rectangle 8"/>
              <p:cNvSpPr>
                <a:spLocks noChangeArrowheads="1"/>
              </p:cNvSpPr>
              <p:nvPr/>
            </p:nvSpPr>
            <p:spPr bwMode="auto">
              <a:xfrm>
                <a:off x="1249" y="2640"/>
                <a:ext cx="335" cy="432"/>
              </a:xfrm>
              <a:prstGeom prst="rect">
                <a:avLst/>
              </a:prstGeom>
              <a:gradFill rotWithShape="0">
                <a:gsLst>
                  <a:gs pos="0">
                    <a:schemeClr val="accent2"/>
                  </a:gs>
                  <a:gs pos="100000">
                    <a:schemeClr val="bg1"/>
                  </a:gs>
                </a:gsLst>
                <a:lin ang="0" scaled="1"/>
              </a:gradFill>
              <a:ln w="9525">
                <a:noFill/>
                <a:miter lim="800000"/>
                <a:headEnd/>
                <a:tailEnd/>
              </a:ln>
              <a:effectLst/>
            </p:spPr>
            <p:txBody>
              <a:bodyPr wrap="none" anchor="ctr"/>
              <a:lstStyle/>
              <a:p>
                <a:pPr eaLnBrk="0" hangingPunct="0">
                  <a:defRPr/>
                </a:pPr>
                <a:endParaRPr lang="en-US" dirty="0">
                  <a:cs typeface="+mn-cs"/>
                </a:endParaRPr>
              </a:p>
            </p:txBody>
          </p:sp>
        </p:grpSp>
        <p:sp>
          <p:nvSpPr>
            <p:cNvPr id="7" name="Rectangle 9"/>
            <p:cNvSpPr>
              <a:spLocks noChangeArrowheads="1"/>
            </p:cNvSpPr>
            <p:nvPr/>
          </p:nvSpPr>
          <p:spPr bwMode="auto">
            <a:xfrm>
              <a:off x="0" y="1824"/>
              <a:ext cx="353" cy="266"/>
            </a:xfrm>
            <a:prstGeom prst="rect">
              <a:avLst/>
            </a:prstGeom>
            <a:gradFill rotWithShape="0">
              <a:gsLst>
                <a:gs pos="0">
                  <a:schemeClr val="bg1"/>
                </a:gs>
                <a:gs pos="100000">
                  <a:schemeClr val="hlink"/>
                </a:gs>
              </a:gsLst>
              <a:lin ang="18900000" scaled="1"/>
            </a:gradFill>
            <a:ln w="9525">
              <a:noFill/>
              <a:miter lim="800000"/>
              <a:headEnd/>
              <a:tailEnd/>
            </a:ln>
            <a:effectLst/>
          </p:spPr>
          <p:txBody>
            <a:bodyPr wrap="none" anchor="ctr"/>
            <a:lstStyle/>
            <a:p>
              <a:pPr eaLnBrk="0" hangingPunct="0">
                <a:defRPr/>
              </a:pPr>
              <a:endParaRPr lang="en-US" dirty="0">
                <a:cs typeface="+mn-cs"/>
              </a:endParaRPr>
            </a:p>
          </p:txBody>
        </p:sp>
        <p:sp>
          <p:nvSpPr>
            <p:cNvPr id="8" name="Rectangle 10"/>
            <p:cNvSpPr>
              <a:spLocks noChangeArrowheads="1"/>
            </p:cNvSpPr>
            <p:nvPr/>
          </p:nvSpPr>
          <p:spPr bwMode="auto">
            <a:xfrm>
              <a:off x="400" y="1536"/>
              <a:ext cx="20" cy="663"/>
            </a:xfrm>
            <a:prstGeom prst="rect">
              <a:avLst/>
            </a:prstGeom>
            <a:solidFill>
              <a:schemeClr val="bg2"/>
            </a:solidFill>
            <a:ln w="9525">
              <a:noFill/>
              <a:miter lim="800000"/>
              <a:headEnd/>
              <a:tailEnd/>
            </a:ln>
            <a:effectLst/>
          </p:spPr>
          <p:txBody>
            <a:bodyPr wrap="none" anchor="ctr"/>
            <a:lstStyle/>
            <a:p>
              <a:pPr eaLnBrk="0" hangingPunct="0">
                <a:defRPr/>
              </a:pPr>
              <a:endParaRPr lang="en-US" dirty="0">
                <a:cs typeface="+mn-cs"/>
              </a:endParaRPr>
            </a:p>
          </p:txBody>
        </p:sp>
        <p:sp>
          <p:nvSpPr>
            <p:cNvPr id="9" name="Rectangle 11"/>
            <p:cNvSpPr>
              <a:spLocks noChangeArrowheads="1"/>
            </p:cNvSpPr>
            <p:nvPr/>
          </p:nvSpPr>
          <p:spPr bwMode="auto">
            <a:xfrm flipV="1">
              <a:off x="199" y="2054"/>
              <a:ext cx="5476" cy="35"/>
            </a:xfrm>
            <a:prstGeom prst="rect">
              <a:avLst/>
            </a:prstGeom>
            <a:gradFill rotWithShape="0">
              <a:gsLst>
                <a:gs pos="0">
                  <a:schemeClr val="bg2"/>
                </a:gs>
                <a:gs pos="100000">
                  <a:schemeClr val="bg1"/>
                </a:gs>
              </a:gsLst>
              <a:lin ang="0" scaled="1"/>
            </a:gradFill>
            <a:ln w="9525">
              <a:noFill/>
              <a:miter lim="800000"/>
              <a:headEnd/>
              <a:tailEnd/>
            </a:ln>
            <a:effectLst/>
          </p:spPr>
          <p:txBody>
            <a:bodyPr wrap="none" anchor="ctr"/>
            <a:lstStyle/>
            <a:p>
              <a:pPr eaLnBrk="0" hangingPunct="0">
                <a:defRPr/>
              </a:pPr>
              <a:endParaRPr lang="en-US" dirty="0">
                <a:cs typeface="+mn-cs"/>
              </a:endParaRPr>
            </a:p>
          </p:txBody>
        </p:sp>
      </p:grpSp>
      <p:sp>
        <p:nvSpPr>
          <p:cNvPr id="7180" name="Rectangle 12"/>
          <p:cNvSpPr>
            <a:spLocks noGrp="1" noChangeArrowheads="1"/>
          </p:cNvSpPr>
          <p:nvPr>
            <p:ph type="ctrTitle"/>
          </p:nvPr>
        </p:nvSpPr>
        <p:spPr>
          <a:xfrm>
            <a:off x="990600" y="1676400"/>
            <a:ext cx="7772400" cy="1462088"/>
          </a:xfrm>
        </p:spPr>
        <p:txBody>
          <a:bodyPr/>
          <a:lstStyle>
            <a:lvl1pPr>
              <a:defRPr/>
            </a:lvl1pPr>
          </a:lstStyle>
          <a:p>
            <a:r>
              <a:rPr lang="en-US"/>
              <a:t>Click to edit Master title style</a:t>
            </a:r>
          </a:p>
        </p:txBody>
      </p:sp>
      <p:sp>
        <p:nvSpPr>
          <p:cNvPr id="7181" name="Rectangle 13"/>
          <p:cNvSpPr>
            <a:spLocks noGrp="1" noChangeArrowheads="1"/>
          </p:cNvSpPr>
          <p:nvPr>
            <p:ph type="subTitle" idx="1"/>
          </p:nvPr>
        </p:nvSpPr>
        <p:spPr>
          <a:xfrm>
            <a:off x="1371600" y="3886200"/>
            <a:ext cx="6400800" cy="1752600"/>
          </a:xfrm>
        </p:spPr>
        <p:txBody>
          <a:bodyPr/>
          <a:lstStyle>
            <a:lvl1pPr marL="0" indent="0" algn="ctr">
              <a:buFont typeface="Wingdings" pitchFamily="2" charset="2"/>
              <a:buNone/>
              <a:defRPr/>
            </a:lvl1pPr>
          </a:lstStyle>
          <a:p>
            <a:r>
              <a:rPr lang="en-US"/>
              <a:t>Click to edit Master subtitle style</a:t>
            </a:r>
          </a:p>
        </p:txBody>
      </p:sp>
      <p:sp>
        <p:nvSpPr>
          <p:cNvPr id="14" name="Rectangle 14"/>
          <p:cNvSpPr>
            <a:spLocks noGrp="1" noChangeArrowheads="1"/>
          </p:cNvSpPr>
          <p:nvPr>
            <p:ph type="dt" sz="half" idx="10"/>
          </p:nvPr>
        </p:nvSpPr>
        <p:spPr>
          <a:xfrm>
            <a:off x="990600" y="6248400"/>
            <a:ext cx="1905000" cy="457200"/>
          </a:xfrm>
        </p:spPr>
        <p:txBody>
          <a:bodyPr/>
          <a:lstStyle>
            <a:lvl1pPr>
              <a:defRPr>
                <a:solidFill>
                  <a:schemeClr val="bg2"/>
                </a:solidFill>
              </a:defRPr>
            </a:lvl1pPr>
          </a:lstStyle>
          <a:p>
            <a:pPr>
              <a:defRPr/>
            </a:pPr>
            <a:r>
              <a:rPr lang="en-US" smtClean="0"/>
              <a:t>03 May 2018</a:t>
            </a:r>
            <a:endParaRPr lang="en-US" dirty="0"/>
          </a:p>
        </p:txBody>
      </p:sp>
      <p:sp>
        <p:nvSpPr>
          <p:cNvPr id="15" name="Rectangle 15"/>
          <p:cNvSpPr>
            <a:spLocks noGrp="1" noChangeArrowheads="1"/>
          </p:cNvSpPr>
          <p:nvPr>
            <p:ph type="ftr" sz="quarter" idx="11"/>
          </p:nvPr>
        </p:nvSpPr>
        <p:spPr>
          <a:xfrm>
            <a:off x="3429000" y="6248400"/>
            <a:ext cx="2895600" cy="457200"/>
          </a:xfrm>
        </p:spPr>
        <p:txBody>
          <a:bodyPr/>
          <a:lstStyle>
            <a:lvl1pPr>
              <a:defRPr>
                <a:solidFill>
                  <a:schemeClr val="bg2"/>
                </a:solidFill>
              </a:defRPr>
            </a:lvl1pPr>
          </a:lstStyle>
          <a:p>
            <a:pPr>
              <a:defRPr/>
            </a:pPr>
            <a:r>
              <a:rPr lang="en-US" dirty="0" smtClean="0"/>
              <a:t>P. P. Shah &amp; Asso.</a:t>
            </a:r>
            <a:endParaRPr lang="en-US" dirty="0"/>
          </a:p>
        </p:txBody>
      </p:sp>
      <p:sp>
        <p:nvSpPr>
          <p:cNvPr id="16" name="Rectangle 16"/>
          <p:cNvSpPr>
            <a:spLocks noGrp="1" noChangeArrowheads="1"/>
          </p:cNvSpPr>
          <p:nvPr>
            <p:ph type="sldNum" sz="quarter" idx="12"/>
          </p:nvPr>
        </p:nvSpPr>
        <p:spPr>
          <a:xfrm>
            <a:off x="6858000" y="6248400"/>
            <a:ext cx="1905000" cy="457200"/>
          </a:xfrm>
        </p:spPr>
        <p:txBody>
          <a:bodyPr/>
          <a:lstStyle>
            <a:lvl1pPr>
              <a:defRPr>
                <a:solidFill>
                  <a:schemeClr val="bg2"/>
                </a:solidFill>
              </a:defRPr>
            </a:lvl1pPr>
          </a:lstStyle>
          <a:p>
            <a:pPr>
              <a:defRPr/>
            </a:pPr>
            <a:fld id="{25E334D8-7261-4A14-B36C-A5F3B29CAC4B}" type="slidenum">
              <a:rPr lang="en-US"/>
              <a:pPr>
                <a:defRPr/>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1"/>
          <p:cNvSpPr>
            <a:spLocks noGrp="1" noChangeArrowheads="1"/>
          </p:cNvSpPr>
          <p:nvPr>
            <p:ph type="dt" sz="half" idx="10"/>
          </p:nvPr>
        </p:nvSpPr>
        <p:spPr>
          <a:ln/>
        </p:spPr>
        <p:txBody>
          <a:bodyPr/>
          <a:lstStyle>
            <a:lvl1pPr>
              <a:defRPr/>
            </a:lvl1pPr>
          </a:lstStyle>
          <a:p>
            <a:pPr>
              <a:defRPr/>
            </a:pPr>
            <a:r>
              <a:rPr lang="en-US" smtClean="0"/>
              <a:t>03 May 2018</a:t>
            </a:r>
            <a:endParaRPr lang="en-US" dirty="0"/>
          </a:p>
        </p:txBody>
      </p:sp>
      <p:sp>
        <p:nvSpPr>
          <p:cNvPr id="5" name="Rectangle 12"/>
          <p:cNvSpPr>
            <a:spLocks noGrp="1" noChangeArrowheads="1"/>
          </p:cNvSpPr>
          <p:nvPr>
            <p:ph type="ftr" sz="quarter" idx="11"/>
          </p:nvPr>
        </p:nvSpPr>
        <p:spPr>
          <a:ln/>
        </p:spPr>
        <p:txBody>
          <a:bodyPr/>
          <a:lstStyle>
            <a:lvl1pPr>
              <a:defRPr/>
            </a:lvl1pPr>
          </a:lstStyle>
          <a:p>
            <a:pPr>
              <a:defRPr/>
            </a:pPr>
            <a:r>
              <a:rPr lang="en-US" dirty="0" smtClean="0"/>
              <a:t>P. P. Shah &amp; Asso.</a:t>
            </a:r>
            <a:endParaRPr lang="en-US" dirty="0"/>
          </a:p>
        </p:txBody>
      </p:sp>
      <p:sp>
        <p:nvSpPr>
          <p:cNvPr id="6" name="Rectangle 13"/>
          <p:cNvSpPr>
            <a:spLocks noGrp="1" noChangeArrowheads="1"/>
          </p:cNvSpPr>
          <p:nvPr>
            <p:ph type="sldNum" sz="quarter" idx="12"/>
          </p:nvPr>
        </p:nvSpPr>
        <p:spPr>
          <a:ln/>
        </p:spPr>
        <p:txBody>
          <a:bodyPr/>
          <a:lstStyle>
            <a:lvl1pPr>
              <a:defRPr/>
            </a:lvl1pPr>
          </a:lstStyle>
          <a:p>
            <a:pPr>
              <a:defRPr/>
            </a:pPr>
            <a:fld id="{3608CAF4-0E65-4C68-BEE3-A87A7AEA8D66}" type="slidenum">
              <a:rPr lang="en-US"/>
              <a:pPr>
                <a:defRPr/>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04050" y="214313"/>
            <a:ext cx="1951038" cy="59182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150938" y="214313"/>
            <a:ext cx="5700712" cy="59182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1"/>
          <p:cNvSpPr>
            <a:spLocks noGrp="1" noChangeArrowheads="1"/>
          </p:cNvSpPr>
          <p:nvPr>
            <p:ph type="dt" sz="half" idx="10"/>
          </p:nvPr>
        </p:nvSpPr>
        <p:spPr>
          <a:ln/>
        </p:spPr>
        <p:txBody>
          <a:bodyPr/>
          <a:lstStyle>
            <a:lvl1pPr>
              <a:defRPr/>
            </a:lvl1pPr>
          </a:lstStyle>
          <a:p>
            <a:pPr>
              <a:defRPr/>
            </a:pPr>
            <a:r>
              <a:rPr lang="en-US" smtClean="0"/>
              <a:t>03 May 2018</a:t>
            </a:r>
            <a:endParaRPr lang="en-US" dirty="0"/>
          </a:p>
        </p:txBody>
      </p:sp>
      <p:sp>
        <p:nvSpPr>
          <p:cNvPr id="5" name="Rectangle 12"/>
          <p:cNvSpPr>
            <a:spLocks noGrp="1" noChangeArrowheads="1"/>
          </p:cNvSpPr>
          <p:nvPr>
            <p:ph type="ftr" sz="quarter" idx="11"/>
          </p:nvPr>
        </p:nvSpPr>
        <p:spPr>
          <a:ln/>
        </p:spPr>
        <p:txBody>
          <a:bodyPr/>
          <a:lstStyle>
            <a:lvl1pPr>
              <a:defRPr/>
            </a:lvl1pPr>
          </a:lstStyle>
          <a:p>
            <a:pPr>
              <a:defRPr/>
            </a:pPr>
            <a:r>
              <a:rPr lang="en-US" dirty="0" smtClean="0"/>
              <a:t>P. P. Shah &amp; Asso.</a:t>
            </a:r>
            <a:endParaRPr lang="en-US" dirty="0"/>
          </a:p>
        </p:txBody>
      </p:sp>
      <p:sp>
        <p:nvSpPr>
          <p:cNvPr id="6" name="Rectangle 13"/>
          <p:cNvSpPr>
            <a:spLocks noGrp="1" noChangeArrowheads="1"/>
          </p:cNvSpPr>
          <p:nvPr>
            <p:ph type="sldNum" sz="quarter" idx="12"/>
          </p:nvPr>
        </p:nvSpPr>
        <p:spPr>
          <a:ln/>
        </p:spPr>
        <p:txBody>
          <a:bodyPr/>
          <a:lstStyle>
            <a:lvl1pPr>
              <a:defRPr/>
            </a:lvl1pPr>
          </a:lstStyle>
          <a:p>
            <a:pPr>
              <a:defRPr/>
            </a:pPr>
            <a:fld id="{24EBBFFB-7399-48CB-9CC1-8241E5105BE3}" type="slidenum">
              <a:rPr lang="en-US"/>
              <a:pPr>
                <a:defRPr/>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1"/>
          <p:cNvSpPr>
            <a:spLocks noGrp="1" noChangeArrowheads="1"/>
          </p:cNvSpPr>
          <p:nvPr>
            <p:ph type="dt" sz="half" idx="10"/>
          </p:nvPr>
        </p:nvSpPr>
        <p:spPr>
          <a:ln/>
        </p:spPr>
        <p:txBody>
          <a:bodyPr/>
          <a:lstStyle>
            <a:lvl1pPr>
              <a:defRPr/>
            </a:lvl1pPr>
          </a:lstStyle>
          <a:p>
            <a:pPr>
              <a:defRPr/>
            </a:pPr>
            <a:r>
              <a:rPr lang="en-US" smtClean="0"/>
              <a:t>03 May 2018</a:t>
            </a:r>
            <a:endParaRPr lang="en-US" dirty="0"/>
          </a:p>
        </p:txBody>
      </p:sp>
      <p:sp>
        <p:nvSpPr>
          <p:cNvPr id="5" name="Rectangle 12"/>
          <p:cNvSpPr>
            <a:spLocks noGrp="1" noChangeArrowheads="1"/>
          </p:cNvSpPr>
          <p:nvPr>
            <p:ph type="ftr" sz="quarter" idx="11"/>
          </p:nvPr>
        </p:nvSpPr>
        <p:spPr>
          <a:ln/>
        </p:spPr>
        <p:txBody>
          <a:bodyPr/>
          <a:lstStyle>
            <a:lvl1pPr>
              <a:defRPr/>
            </a:lvl1pPr>
          </a:lstStyle>
          <a:p>
            <a:pPr>
              <a:defRPr/>
            </a:pPr>
            <a:r>
              <a:rPr lang="en-US" dirty="0" smtClean="0"/>
              <a:t>P. P. Shah &amp; Asso.</a:t>
            </a:r>
            <a:endParaRPr lang="en-US" dirty="0"/>
          </a:p>
        </p:txBody>
      </p:sp>
      <p:sp>
        <p:nvSpPr>
          <p:cNvPr id="6" name="Rectangle 13"/>
          <p:cNvSpPr>
            <a:spLocks noGrp="1" noChangeArrowheads="1"/>
          </p:cNvSpPr>
          <p:nvPr>
            <p:ph type="sldNum" sz="quarter" idx="12"/>
          </p:nvPr>
        </p:nvSpPr>
        <p:spPr>
          <a:ln/>
        </p:spPr>
        <p:txBody>
          <a:bodyPr/>
          <a:lstStyle>
            <a:lvl1pPr>
              <a:defRPr/>
            </a:lvl1pPr>
          </a:lstStyle>
          <a:p>
            <a:pPr>
              <a:defRPr/>
            </a:pPr>
            <a:fld id="{4CAA70CE-4DCB-4D19-AC47-571E7F2D8BF8}" type="slidenum">
              <a:rPr lang="en-US"/>
              <a:pPr>
                <a:defRPr/>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11"/>
          <p:cNvSpPr>
            <a:spLocks noGrp="1" noChangeArrowheads="1"/>
          </p:cNvSpPr>
          <p:nvPr>
            <p:ph type="dt" sz="half" idx="10"/>
          </p:nvPr>
        </p:nvSpPr>
        <p:spPr>
          <a:ln/>
        </p:spPr>
        <p:txBody>
          <a:bodyPr/>
          <a:lstStyle>
            <a:lvl1pPr>
              <a:defRPr/>
            </a:lvl1pPr>
          </a:lstStyle>
          <a:p>
            <a:pPr>
              <a:defRPr/>
            </a:pPr>
            <a:r>
              <a:rPr lang="en-US" smtClean="0"/>
              <a:t>03 May 2018</a:t>
            </a:r>
            <a:endParaRPr lang="en-US" dirty="0"/>
          </a:p>
        </p:txBody>
      </p:sp>
      <p:sp>
        <p:nvSpPr>
          <p:cNvPr id="5" name="Rectangle 12"/>
          <p:cNvSpPr>
            <a:spLocks noGrp="1" noChangeArrowheads="1"/>
          </p:cNvSpPr>
          <p:nvPr>
            <p:ph type="ftr" sz="quarter" idx="11"/>
          </p:nvPr>
        </p:nvSpPr>
        <p:spPr>
          <a:ln/>
        </p:spPr>
        <p:txBody>
          <a:bodyPr/>
          <a:lstStyle>
            <a:lvl1pPr>
              <a:defRPr/>
            </a:lvl1pPr>
          </a:lstStyle>
          <a:p>
            <a:pPr>
              <a:defRPr/>
            </a:pPr>
            <a:r>
              <a:rPr lang="en-US" dirty="0" smtClean="0"/>
              <a:t>P. P. Shah &amp; Asso.</a:t>
            </a:r>
            <a:endParaRPr lang="en-US" dirty="0"/>
          </a:p>
        </p:txBody>
      </p:sp>
      <p:sp>
        <p:nvSpPr>
          <p:cNvPr id="6" name="Rectangle 13"/>
          <p:cNvSpPr>
            <a:spLocks noGrp="1" noChangeArrowheads="1"/>
          </p:cNvSpPr>
          <p:nvPr>
            <p:ph type="sldNum" sz="quarter" idx="12"/>
          </p:nvPr>
        </p:nvSpPr>
        <p:spPr>
          <a:ln/>
        </p:spPr>
        <p:txBody>
          <a:bodyPr/>
          <a:lstStyle>
            <a:lvl1pPr>
              <a:defRPr/>
            </a:lvl1pPr>
          </a:lstStyle>
          <a:p>
            <a:pPr>
              <a:defRPr/>
            </a:pPr>
            <a:fld id="{AE00ADD7-DC51-4D62-A2D4-CD0CC33F466F}" type="slidenum">
              <a:rPr lang="en-US"/>
              <a:pPr>
                <a:defRPr/>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182688" y="2017713"/>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145088" y="2017713"/>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11"/>
          <p:cNvSpPr>
            <a:spLocks noGrp="1" noChangeArrowheads="1"/>
          </p:cNvSpPr>
          <p:nvPr>
            <p:ph type="dt" sz="half" idx="10"/>
          </p:nvPr>
        </p:nvSpPr>
        <p:spPr>
          <a:ln/>
        </p:spPr>
        <p:txBody>
          <a:bodyPr/>
          <a:lstStyle>
            <a:lvl1pPr>
              <a:defRPr/>
            </a:lvl1pPr>
          </a:lstStyle>
          <a:p>
            <a:pPr>
              <a:defRPr/>
            </a:pPr>
            <a:r>
              <a:rPr lang="en-US" smtClean="0"/>
              <a:t>03 May 2018</a:t>
            </a:r>
            <a:endParaRPr lang="en-US" dirty="0"/>
          </a:p>
        </p:txBody>
      </p:sp>
      <p:sp>
        <p:nvSpPr>
          <p:cNvPr id="6" name="Rectangle 12"/>
          <p:cNvSpPr>
            <a:spLocks noGrp="1" noChangeArrowheads="1"/>
          </p:cNvSpPr>
          <p:nvPr>
            <p:ph type="ftr" sz="quarter" idx="11"/>
          </p:nvPr>
        </p:nvSpPr>
        <p:spPr>
          <a:ln/>
        </p:spPr>
        <p:txBody>
          <a:bodyPr/>
          <a:lstStyle>
            <a:lvl1pPr>
              <a:defRPr/>
            </a:lvl1pPr>
          </a:lstStyle>
          <a:p>
            <a:pPr>
              <a:defRPr/>
            </a:pPr>
            <a:r>
              <a:rPr lang="en-US" dirty="0" smtClean="0"/>
              <a:t>P. P. Shah &amp; Asso.</a:t>
            </a:r>
            <a:endParaRPr lang="en-US" dirty="0"/>
          </a:p>
        </p:txBody>
      </p:sp>
      <p:sp>
        <p:nvSpPr>
          <p:cNvPr id="7" name="Rectangle 13"/>
          <p:cNvSpPr>
            <a:spLocks noGrp="1" noChangeArrowheads="1"/>
          </p:cNvSpPr>
          <p:nvPr>
            <p:ph type="sldNum" sz="quarter" idx="12"/>
          </p:nvPr>
        </p:nvSpPr>
        <p:spPr>
          <a:ln/>
        </p:spPr>
        <p:txBody>
          <a:bodyPr/>
          <a:lstStyle>
            <a:lvl1pPr>
              <a:defRPr/>
            </a:lvl1pPr>
          </a:lstStyle>
          <a:p>
            <a:pPr>
              <a:defRPr/>
            </a:pPr>
            <a:fld id="{E0802A65-2CB0-4A60-853A-480F1D524317}" type="slidenum">
              <a:rPr lang="en-US"/>
              <a:pPr>
                <a:defRPr/>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11"/>
          <p:cNvSpPr>
            <a:spLocks noGrp="1" noChangeArrowheads="1"/>
          </p:cNvSpPr>
          <p:nvPr>
            <p:ph type="dt" sz="half" idx="10"/>
          </p:nvPr>
        </p:nvSpPr>
        <p:spPr>
          <a:ln/>
        </p:spPr>
        <p:txBody>
          <a:bodyPr/>
          <a:lstStyle>
            <a:lvl1pPr>
              <a:defRPr/>
            </a:lvl1pPr>
          </a:lstStyle>
          <a:p>
            <a:pPr>
              <a:defRPr/>
            </a:pPr>
            <a:r>
              <a:rPr lang="en-US" smtClean="0"/>
              <a:t>03 May 2018</a:t>
            </a:r>
            <a:endParaRPr lang="en-US" dirty="0"/>
          </a:p>
        </p:txBody>
      </p:sp>
      <p:sp>
        <p:nvSpPr>
          <p:cNvPr id="8" name="Rectangle 12"/>
          <p:cNvSpPr>
            <a:spLocks noGrp="1" noChangeArrowheads="1"/>
          </p:cNvSpPr>
          <p:nvPr>
            <p:ph type="ftr" sz="quarter" idx="11"/>
          </p:nvPr>
        </p:nvSpPr>
        <p:spPr>
          <a:ln/>
        </p:spPr>
        <p:txBody>
          <a:bodyPr/>
          <a:lstStyle>
            <a:lvl1pPr>
              <a:defRPr/>
            </a:lvl1pPr>
          </a:lstStyle>
          <a:p>
            <a:pPr>
              <a:defRPr/>
            </a:pPr>
            <a:r>
              <a:rPr lang="en-US" dirty="0" smtClean="0"/>
              <a:t>P. P. Shah &amp; Asso.</a:t>
            </a:r>
            <a:endParaRPr lang="en-US" dirty="0"/>
          </a:p>
        </p:txBody>
      </p:sp>
      <p:sp>
        <p:nvSpPr>
          <p:cNvPr id="9" name="Rectangle 13"/>
          <p:cNvSpPr>
            <a:spLocks noGrp="1" noChangeArrowheads="1"/>
          </p:cNvSpPr>
          <p:nvPr>
            <p:ph type="sldNum" sz="quarter" idx="12"/>
          </p:nvPr>
        </p:nvSpPr>
        <p:spPr>
          <a:ln/>
        </p:spPr>
        <p:txBody>
          <a:bodyPr/>
          <a:lstStyle>
            <a:lvl1pPr>
              <a:defRPr/>
            </a:lvl1pPr>
          </a:lstStyle>
          <a:p>
            <a:pPr>
              <a:defRPr/>
            </a:pPr>
            <a:fld id="{C3139E30-E0AC-449D-8B9F-451DDCF046D5}" type="slidenum">
              <a:rPr lang="en-US"/>
              <a:pPr>
                <a:defRPr/>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11"/>
          <p:cNvSpPr>
            <a:spLocks noGrp="1" noChangeArrowheads="1"/>
          </p:cNvSpPr>
          <p:nvPr>
            <p:ph type="dt" sz="half" idx="10"/>
          </p:nvPr>
        </p:nvSpPr>
        <p:spPr>
          <a:ln/>
        </p:spPr>
        <p:txBody>
          <a:bodyPr/>
          <a:lstStyle>
            <a:lvl1pPr>
              <a:defRPr/>
            </a:lvl1pPr>
          </a:lstStyle>
          <a:p>
            <a:pPr>
              <a:defRPr/>
            </a:pPr>
            <a:r>
              <a:rPr lang="en-US" smtClean="0"/>
              <a:t>03 May 2018</a:t>
            </a:r>
            <a:endParaRPr lang="en-US" dirty="0"/>
          </a:p>
        </p:txBody>
      </p:sp>
      <p:sp>
        <p:nvSpPr>
          <p:cNvPr id="4" name="Rectangle 12"/>
          <p:cNvSpPr>
            <a:spLocks noGrp="1" noChangeArrowheads="1"/>
          </p:cNvSpPr>
          <p:nvPr>
            <p:ph type="ftr" sz="quarter" idx="11"/>
          </p:nvPr>
        </p:nvSpPr>
        <p:spPr>
          <a:ln/>
        </p:spPr>
        <p:txBody>
          <a:bodyPr/>
          <a:lstStyle>
            <a:lvl1pPr>
              <a:defRPr/>
            </a:lvl1pPr>
          </a:lstStyle>
          <a:p>
            <a:pPr>
              <a:defRPr/>
            </a:pPr>
            <a:r>
              <a:rPr lang="en-US" dirty="0" smtClean="0"/>
              <a:t>P. P. Shah &amp; Asso.</a:t>
            </a:r>
            <a:endParaRPr lang="en-US" dirty="0"/>
          </a:p>
        </p:txBody>
      </p:sp>
      <p:sp>
        <p:nvSpPr>
          <p:cNvPr id="5" name="Rectangle 13"/>
          <p:cNvSpPr>
            <a:spLocks noGrp="1" noChangeArrowheads="1"/>
          </p:cNvSpPr>
          <p:nvPr>
            <p:ph type="sldNum" sz="quarter" idx="12"/>
          </p:nvPr>
        </p:nvSpPr>
        <p:spPr>
          <a:ln/>
        </p:spPr>
        <p:txBody>
          <a:bodyPr/>
          <a:lstStyle>
            <a:lvl1pPr>
              <a:defRPr/>
            </a:lvl1pPr>
          </a:lstStyle>
          <a:p>
            <a:pPr>
              <a:defRPr/>
            </a:pPr>
            <a:fld id="{AEE33614-1576-4826-9A5E-50DBDA8E8AF6}" type="slidenum">
              <a:rPr lang="en-US"/>
              <a:pPr>
                <a:defRPr/>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11"/>
          <p:cNvSpPr>
            <a:spLocks noGrp="1" noChangeArrowheads="1"/>
          </p:cNvSpPr>
          <p:nvPr>
            <p:ph type="dt" sz="half" idx="10"/>
          </p:nvPr>
        </p:nvSpPr>
        <p:spPr>
          <a:ln/>
        </p:spPr>
        <p:txBody>
          <a:bodyPr/>
          <a:lstStyle>
            <a:lvl1pPr>
              <a:defRPr/>
            </a:lvl1pPr>
          </a:lstStyle>
          <a:p>
            <a:pPr>
              <a:defRPr/>
            </a:pPr>
            <a:r>
              <a:rPr lang="en-US" smtClean="0"/>
              <a:t>03 May 2018</a:t>
            </a:r>
            <a:endParaRPr lang="en-US" dirty="0"/>
          </a:p>
        </p:txBody>
      </p:sp>
      <p:sp>
        <p:nvSpPr>
          <p:cNvPr id="3" name="Rectangle 12"/>
          <p:cNvSpPr>
            <a:spLocks noGrp="1" noChangeArrowheads="1"/>
          </p:cNvSpPr>
          <p:nvPr>
            <p:ph type="ftr" sz="quarter" idx="11"/>
          </p:nvPr>
        </p:nvSpPr>
        <p:spPr>
          <a:ln/>
        </p:spPr>
        <p:txBody>
          <a:bodyPr/>
          <a:lstStyle>
            <a:lvl1pPr>
              <a:defRPr/>
            </a:lvl1pPr>
          </a:lstStyle>
          <a:p>
            <a:pPr>
              <a:defRPr/>
            </a:pPr>
            <a:r>
              <a:rPr lang="en-US" dirty="0" smtClean="0"/>
              <a:t>P. P. Shah &amp; Asso.</a:t>
            </a:r>
            <a:endParaRPr lang="en-US" dirty="0"/>
          </a:p>
        </p:txBody>
      </p:sp>
      <p:sp>
        <p:nvSpPr>
          <p:cNvPr id="4" name="Rectangle 13"/>
          <p:cNvSpPr>
            <a:spLocks noGrp="1" noChangeArrowheads="1"/>
          </p:cNvSpPr>
          <p:nvPr>
            <p:ph type="sldNum" sz="quarter" idx="12"/>
          </p:nvPr>
        </p:nvSpPr>
        <p:spPr>
          <a:ln/>
        </p:spPr>
        <p:txBody>
          <a:bodyPr/>
          <a:lstStyle>
            <a:lvl1pPr>
              <a:defRPr/>
            </a:lvl1pPr>
          </a:lstStyle>
          <a:p>
            <a:pPr>
              <a:defRPr/>
            </a:pPr>
            <a:fld id="{5052F816-650B-4053-80AC-AB4A4E09E1C9}" type="slidenum">
              <a:rPr lang="en-US"/>
              <a:pPr>
                <a:defRPr/>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11"/>
          <p:cNvSpPr>
            <a:spLocks noGrp="1" noChangeArrowheads="1"/>
          </p:cNvSpPr>
          <p:nvPr>
            <p:ph type="dt" sz="half" idx="10"/>
          </p:nvPr>
        </p:nvSpPr>
        <p:spPr>
          <a:ln/>
        </p:spPr>
        <p:txBody>
          <a:bodyPr/>
          <a:lstStyle>
            <a:lvl1pPr>
              <a:defRPr/>
            </a:lvl1pPr>
          </a:lstStyle>
          <a:p>
            <a:pPr>
              <a:defRPr/>
            </a:pPr>
            <a:r>
              <a:rPr lang="en-US" smtClean="0"/>
              <a:t>03 May 2018</a:t>
            </a:r>
            <a:endParaRPr lang="en-US" dirty="0"/>
          </a:p>
        </p:txBody>
      </p:sp>
      <p:sp>
        <p:nvSpPr>
          <p:cNvPr id="6" name="Rectangle 12"/>
          <p:cNvSpPr>
            <a:spLocks noGrp="1" noChangeArrowheads="1"/>
          </p:cNvSpPr>
          <p:nvPr>
            <p:ph type="ftr" sz="quarter" idx="11"/>
          </p:nvPr>
        </p:nvSpPr>
        <p:spPr>
          <a:ln/>
        </p:spPr>
        <p:txBody>
          <a:bodyPr/>
          <a:lstStyle>
            <a:lvl1pPr>
              <a:defRPr/>
            </a:lvl1pPr>
          </a:lstStyle>
          <a:p>
            <a:pPr>
              <a:defRPr/>
            </a:pPr>
            <a:r>
              <a:rPr lang="en-US" dirty="0" smtClean="0"/>
              <a:t>P. P. Shah &amp; Asso.</a:t>
            </a:r>
            <a:endParaRPr lang="en-US" dirty="0"/>
          </a:p>
        </p:txBody>
      </p:sp>
      <p:sp>
        <p:nvSpPr>
          <p:cNvPr id="7" name="Rectangle 13"/>
          <p:cNvSpPr>
            <a:spLocks noGrp="1" noChangeArrowheads="1"/>
          </p:cNvSpPr>
          <p:nvPr>
            <p:ph type="sldNum" sz="quarter" idx="12"/>
          </p:nvPr>
        </p:nvSpPr>
        <p:spPr>
          <a:ln/>
        </p:spPr>
        <p:txBody>
          <a:bodyPr/>
          <a:lstStyle>
            <a:lvl1pPr>
              <a:defRPr/>
            </a:lvl1pPr>
          </a:lstStyle>
          <a:p>
            <a:pPr>
              <a:defRPr/>
            </a:pPr>
            <a:fld id="{4626F912-B00A-4A08-89C1-F224E1489C5F}" type="slidenum">
              <a:rPr lang="en-US"/>
              <a:pPr>
                <a:defRPr/>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11"/>
          <p:cNvSpPr>
            <a:spLocks noGrp="1" noChangeArrowheads="1"/>
          </p:cNvSpPr>
          <p:nvPr>
            <p:ph type="dt" sz="half" idx="10"/>
          </p:nvPr>
        </p:nvSpPr>
        <p:spPr>
          <a:ln/>
        </p:spPr>
        <p:txBody>
          <a:bodyPr/>
          <a:lstStyle>
            <a:lvl1pPr>
              <a:defRPr/>
            </a:lvl1pPr>
          </a:lstStyle>
          <a:p>
            <a:pPr>
              <a:defRPr/>
            </a:pPr>
            <a:r>
              <a:rPr lang="en-US" smtClean="0"/>
              <a:t>03 May 2018</a:t>
            </a:r>
            <a:endParaRPr lang="en-US" dirty="0"/>
          </a:p>
        </p:txBody>
      </p:sp>
      <p:sp>
        <p:nvSpPr>
          <p:cNvPr id="6" name="Rectangle 12"/>
          <p:cNvSpPr>
            <a:spLocks noGrp="1" noChangeArrowheads="1"/>
          </p:cNvSpPr>
          <p:nvPr>
            <p:ph type="ftr" sz="quarter" idx="11"/>
          </p:nvPr>
        </p:nvSpPr>
        <p:spPr>
          <a:ln/>
        </p:spPr>
        <p:txBody>
          <a:bodyPr/>
          <a:lstStyle>
            <a:lvl1pPr>
              <a:defRPr/>
            </a:lvl1pPr>
          </a:lstStyle>
          <a:p>
            <a:pPr>
              <a:defRPr/>
            </a:pPr>
            <a:r>
              <a:rPr lang="en-US" dirty="0" smtClean="0"/>
              <a:t>P. P. Shah &amp; Asso.</a:t>
            </a:r>
            <a:endParaRPr lang="en-US" dirty="0"/>
          </a:p>
        </p:txBody>
      </p:sp>
      <p:sp>
        <p:nvSpPr>
          <p:cNvPr id="7" name="Rectangle 13"/>
          <p:cNvSpPr>
            <a:spLocks noGrp="1" noChangeArrowheads="1"/>
          </p:cNvSpPr>
          <p:nvPr>
            <p:ph type="sldNum" sz="quarter" idx="12"/>
          </p:nvPr>
        </p:nvSpPr>
        <p:spPr>
          <a:ln/>
        </p:spPr>
        <p:txBody>
          <a:bodyPr/>
          <a:lstStyle>
            <a:lvl1pPr>
              <a:defRPr/>
            </a:lvl1pPr>
          </a:lstStyle>
          <a:p>
            <a:pPr>
              <a:defRPr/>
            </a:pPr>
            <a:fld id="{3D53F040-11F8-4881-867C-5042A25096EA}" type="slidenum">
              <a:rPr lang="en-US"/>
              <a:pPr>
                <a:defRPr/>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46" name="Rectangle 2"/>
          <p:cNvSpPr>
            <a:spLocks noChangeArrowheads="1"/>
          </p:cNvSpPr>
          <p:nvPr/>
        </p:nvSpPr>
        <p:spPr bwMode="ltGray">
          <a:xfrm>
            <a:off x="417513" y="838200"/>
            <a:ext cx="438150" cy="474663"/>
          </a:xfrm>
          <a:prstGeom prst="rect">
            <a:avLst/>
          </a:prstGeom>
          <a:solidFill>
            <a:schemeClr val="accent2"/>
          </a:solidFill>
          <a:ln w="9525">
            <a:noFill/>
            <a:miter lim="800000"/>
            <a:headEnd/>
            <a:tailEnd/>
          </a:ln>
          <a:effectLst/>
        </p:spPr>
        <p:txBody>
          <a:bodyPr wrap="none" anchor="ctr"/>
          <a:lstStyle/>
          <a:p>
            <a:pPr algn="ctr">
              <a:defRPr/>
            </a:pPr>
            <a:endParaRPr kumimoji="1" lang="en-US" sz="2400" dirty="0">
              <a:cs typeface="+mn-cs"/>
            </a:endParaRPr>
          </a:p>
        </p:txBody>
      </p:sp>
      <p:sp>
        <p:nvSpPr>
          <p:cNvPr id="6148" name="Rectangle 4"/>
          <p:cNvSpPr>
            <a:spLocks noChangeArrowheads="1"/>
          </p:cNvSpPr>
          <p:nvPr/>
        </p:nvSpPr>
        <p:spPr bwMode="ltGray">
          <a:xfrm>
            <a:off x="541338" y="1219200"/>
            <a:ext cx="422275" cy="474663"/>
          </a:xfrm>
          <a:prstGeom prst="rect">
            <a:avLst/>
          </a:prstGeom>
          <a:solidFill>
            <a:schemeClr val="folHlink"/>
          </a:solidFill>
          <a:ln w="9525">
            <a:noFill/>
            <a:miter lim="800000"/>
            <a:headEnd/>
            <a:tailEnd/>
          </a:ln>
          <a:effectLst/>
        </p:spPr>
        <p:txBody>
          <a:bodyPr wrap="none" anchor="ctr"/>
          <a:lstStyle/>
          <a:p>
            <a:pPr algn="ctr">
              <a:defRPr/>
            </a:pPr>
            <a:endParaRPr kumimoji="1" lang="en-US" sz="2400" dirty="0">
              <a:cs typeface="+mn-cs"/>
            </a:endParaRPr>
          </a:p>
        </p:txBody>
      </p:sp>
      <p:grpSp>
        <p:nvGrpSpPr>
          <p:cNvPr id="1028" name="Group 14"/>
          <p:cNvGrpSpPr>
            <a:grpSpLocks/>
          </p:cNvGrpSpPr>
          <p:nvPr/>
        </p:nvGrpSpPr>
        <p:grpSpPr bwMode="auto">
          <a:xfrm>
            <a:off x="0" y="381000"/>
            <a:ext cx="8556625" cy="1052513"/>
            <a:chOff x="80" y="432"/>
            <a:chExt cx="5390" cy="663"/>
          </a:xfrm>
        </p:grpSpPr>
        <p:sp>
          <p:nvSpPr>
            <p:cNvPr id="6147" name="Rectangle 3"/>
            <p:cNvSpPr>
              <a:spLocks noChangeArrowheads="1"/>
            </p:cNvSpPr>
            <p:nvPr/>
          </p:nvSpPr>
          <p:spPr bwMode="ltGray">
            <a:xfrm>
              <a:off x="504" y="528"/>
              <a:ext cx="207" cy="299"/>
            </a:xfrm>
            <a:prstGeom prst="rect">
              <a:avLst/>
            </a:prstGeom>
            <a:gradFill rotWithShape="0">
              <a:gsLst>
                <a:gs pos="0">
                  <a:schemeClr val="accent2"/>
                </a:gs>
                <a:gs pos="100000">
                  <a:schemeClr val="bg1"/>
                </a:gs>
              </a:gsLst>
              <a:lin ang="0" scaled="1"/>
            </a:gradFill>
            <a:ln w="9525">
              <a:noFill/>
              <a:miter lim="800000"/>
              <a:headEnd/>
              <a:tailEnd/>
            </a:ln>
            <a:effectLst/>
          </p:spPr>
          <p:txBody>
            <a:bodyPr wrap="none" anchor="ctr"/>
            <a:lstStyle/>
            <a:p>
              <a:pPr algn="ctr">
                <a:defRPr/>
              </a:pPr>
              <a:endParaRPr kumimoji="1" lang="en-US" sz="2400" dirty="0">
                <a:cs typeface="+mn-cs"/>
              </a:endParaRPr>
            </a:p>
          </p:txBody>
        </p:sp>
        <p:sp>
          <p:nvSpPr>
            <p:cNvPr id="6149" name="Rectangle 5"/>
            <p:cNvSpPr>
              <a:spLocks noChangeArrowheads="1"/>
            </p:cNvSpPr>
            <p:nvPr/>
          </p:nvSpPr>
          <p:spPr bwMode="ltGray">
            <a:xfrm>
              <a:off x="574" y="757"/>
              <a:ext cx="232" cy="299"/>
            </a:xfrm>
            <a:prstGeom prst="rect">
              <a:avLst/>
            </a:prstGeom>
            <a:gradFill rotWithShape="0">
              <a:gsLst>
                <a:gs pos="0">
                  <a:schemeClr val="folHlink"/>
                </a:gs>
                <a:gs pos="100000">
                  <a:schemeClr val="bg1"/>
                </a:gs>
              </a:gsLst>
              <a:lin ang="0" scaled="1"/>
            </a:gradFill>
            <a:ln w="9525">
              <a:noFill/>
              <a:miter lim="800000"/>
              <a:headEnd/>
              <a:tailEnd/>
            </a:ln>
            <a:effectLst/>
          </p:spPr>
          <p:txBody>
            <a:bodyPr wrap="none" anchor="ctr"/>
            <a:lstStyle/>
            <a:p>
              <a:pPr algn="ctr">
                <a:defRPr/>
              </a:pPr>
              <a:endParaRPr kumimoji="1" lang="en-US" sz="2400" dirty="0">
                <a:cs typeface="+mn-cs"/>
              </a:endParaRPr>
            </a:p>
          </p:txBody>
        </p:sp>
        <p:sp>
          <p:nvSpPr>
            <p:cNvPr id="6150" name="Rectangle 6"/>
            <p:cNvSpPr>
              <a:spLocks noChangeArrowheads="1"/>
            </p:cNvSpPr>
            <p:nvPr/>
          </p:nvSpPr>
          <p:spPr bwMode="ltGray">
            <a:xfrm>
              <a:off x="80" y="694"/>
              <a:ext cx="353" cy="266"/>
            </a:xfrm>
            <a:prstGeom prst="rect">
              <a:avLst/>
            </a:prstGeom>
            <a:gradFill rotWithShape="0">
              <a:gsLst>
                <a:gs pos="0">
                  <a:schemeClr val="bg1"/>
                </a:gs>
                <a:gs pos="100000">
                  <a:schemeClr val="hlink"/>
                </a:gs>
              </a:gsLst>
              <a:lin ang="18900000" scaled="1"/>
            </a:gradFill>
            <a:ln w="9525">
              <a:noFill/>
              <a:miter lim="800000"/>
              <a:headEnd/>
              <a:tailEnd/>
            </a:ln>
            <a:effectLst/>
          </p:spPr>
          <p:txBody>
            <a:bodyPr wrap="none" anchor="ctr"/>
            <a:lstStyle/>
            <a:p>
              <a:pPr algn="ctr">
                <a:defRPr/>
              </a:pPr>
              <a:endParaRPr kumimoji="1" lang="en-US" sz="2400" dirty="0">
                <a:cs typeface="+mn-cs"/>
              </a:endParaRPr>
            </a:p>
          </p:txBody>
        </p:sp>
        <p:sp>
          <p:nvSpPr>
            <p:cNvPr id="6151" name="Rectangle 7"/>
            <p:cNvSpPr>
              <a:spLocks noChangeArrowheads="1"/>
            </p:cNvSpPr>
            <p:nvPr/>
          </p:nvSpPr>
          <p:spPr bwMode="gray">
            <a:xfrm>
              <a:off x="480" y="432"/>
              <a:ext cx="20" cy="663"/>
            </a:xfrm>
            <a:prstGeom prst="rect">
              <a:avLst/>
            </a:prstGeom>
            <a:solidFill>
              <a:schemeClr val="bg2"/>
            </a:solidFill>
            <a:ln w="9525">
              <a:noFill/>
              <a:miter lim="800000"/>
              <a:headEnd/>
              <a:tailEnd/>
            </a:ln>
            <a:effectLst/>
          </p:spPr>
          <p:txBody>
            <a:bodyPr wrap="none" anchor="ctr"/>
            <a:lstStyle/>
            <a:p>
              <a:pPr algn="ctr">
                <a:defRPr/>
              </a:pPr>
              <a:endParaRPr kumimoji="1" lang="en-US" sz="2400" dirty="0">
                <a:cs typeface="+mn-cs"/>
              </a:endParaRPr>
            </a:p>
          </p:txBody>
        </p:sp>
        <p:sp>
          <p:nvSpPr>
            <p:cNvPr id="6152" name="Rectangle 8"/>
            <p:cNvSpPr>
              <a:spLocks noChangeArrowheads="1"/>
            </p:cNvSpPr>
            <p:nvPr/>
          </p:nvSpPr>
          <p:spPr bwMode="gray">
            <a:xfrm>
              <a:off x="288" y="912"/>
              <a:ext cx="5182" cy="20"/>
            </a:xfrm>
            <a:prstGeom prst="rect">
              <a:avLst/>
            </a:prstGeom>
            <a:gradFill rotWithShape="0">
              <a:gsLst>
                <a:gs pos="0">
                  <a:schemeClr val="bg2"/>
                </a:gs>
                <a:gs pos="100000">
                  <a:schemeClr val="bg1"/>
                </a:gs>
              </a:gsLst>
              <a:lin ang="0" scaled="1"/>
            </a:gradFill>
            <a:ln w="9525">
              <a:noFill/>
              <a:miter lim="800000"/>
              <a:headEnd/>
              <a:tailEnd/>
            </a:ln>
            <a:effectLst/>
          </p:spPr>
          <p:txBody>
            <a:bodyPr wrap="none" anchor="ctr"/>
            <a:lstStyle/>
            <a:p>
              <a:pPr algn="ctr">
                <a:defRPr/>
              </a:pPr>
              <a:endParaRPr kumimoji="1" lang="en-US" sz="2400" dirty="0">
                <a:cs typeface="+mn-cs"/>
              </a:endParaRPr>
            </a:p>
          </p:txBody>
        </p:sp>
      </p:grpSp>
      <p:sp>
        <p:nvSpPr>
          <p:cNvPr id="1029" name="Rectangle 9"/>
          <p:cNvSpPr>
            <a:spLocks noGrp="1" noChangeArrowheads="1"/>
          </p:cNvSpPr>
          <p:nvPr>
            <p:ph type="title"/>
          </p:nvPr>
        </p:nvSpPr>
        <p:spPr bwMode="auto">
          <a:xfrm>
            <a:off x="1150938" y="214313"/>
            <a:ext cx="7793037" cy="146208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US" smtClean="0"/>
              <a:t>Click to edit Master title style</a:t>
            </a:r>
          </a:p>
        </p:txBody>
      </p:sp>
      <p:sp>
        <p:nvSpPr>
          <p:cNvPr id="1030" name="Rectangle 10"/>
          <p:cNvSpPr>
            <a:spLocks noGrp="1" noChangeArrowheads="1"/>
          </p:cNvSpPr>
          <p:nvPr>
            <p:ph type="body" idx="1"/>
          </p:nvPr>
        </p:nvSpPr>
        <p:spPr bwMode="auto">
          <a:xfrm>
            <a:off x="1182688" y="2017713"/>
            <a:ext cx="7772400"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6155" name="Rectangle 11"/>
          <p:cNvSpPr>
            <a:spLocks noGrp="1" noChangeArrowheads="1"/>
          </p:cNvSpPr>
          <p:nvPr>
            <p:ph type="dt" sz="half" idx="2"/>
          </p:nvPr>
        </p:nvSpPr>
        <p:spPr bwMode="auto">
          <a:xfrm>
            <a:off x="1162050" y="6243638"/>
            <a:ext cx="19050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400">
                <a:cs typeface="+mn-cs"/>
              </a:defRPr>
            </a:lvl1pPr>
          </a:lstStyle>
          <a:p>
            <a:pPr>
              <a:defRPr/>
            </a:pPr>
            <a:r>
              <a:rPr lang="en-US" smtClean="0"/>
              <a:t>03 May 2018</a:t>
            </a:r>
            <a:endParaRPr lang="en-US" dirty="0"/>
          </a:p>
        </p:txBody>
      </p:sp>
      <p:sp>
        <p:nvSpPr>
          <p:cNvPr id="6156" name="Rectangle 12"/>
          <p:cNvSpPr>
            <a:spLocks noGrp="1" noChangeArrowheads="1"/>
          </p:cNvSpPr>
          <p:nvPr>
            <p:ph type="ftr" sz="quarter" idx="3"/>
          </p:nvPr>
        </p:nvSpPr>
        <p:spPr bwMode="auto">
          <a:xfrm>
            <a:off x="3657600" y="6243638"/>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eaLnBrk="1" hangingPunct="1">
              <a:defRPr sz="1400">
                <a:cs typeface="+mn-cs"/>
              </a:defRPr>
            </a:lvl1pPr>
          </a:lstStyle>
          <a:p>
            <a:pPr>
              <a:defRPr/>
            </a:pPr>
            <a:r>
              <a:rPr lang="en-US" dirty="0" smtClean="0"/>
              <a:t>P. P. Shah &amp; Asso.</a:t>
            </a:r>
            <a:endParaRPr lang="en-US" dirty="0"/>
          </a:p>
        </p:txBody>
      </p:sp>
      <p:sp>
        <p:nvSpPr>
          <p:cNvPr id="6157" name="Rectangle 13"/>
          <p:cNvSpPr>
            <a:spLocks noGrp="1" noChangeArrowheads="1"/>
          </p:cNvSpPr>
          <p:nvPr>
            <p:ph type="sldNum" sz="quarter" idx="4"/>
          </p:nvPr>
        </p:nvSpPr>
        <p:spPr bwMode="auto">
          <a:xfrm>
            <a:off x="7042150" y="6243638"/>
            <a:ext cx="19050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400">
                <a:cs typeface="+mn-cs"/>
              </a:defRPr>
            </a:lvl1pPr>
          </a:lstStyle>
          <a:p>
            <a:pPr>
              <a:defRPr/>
            </a:pPr>
            <a:fld id="{CE431C2D-F0B7-461E-B510-09595590CECB}" type="slidenum">
              <a:rPr lang="en-US"/>
              <a:pPr>
                <a:defRPr/>
              </a:pPr>
              <a:t>‹#›</a:t>
            </a:fld>
            <a:endParaRPr lang="en-US" dirty="0"/>
          </a:p>
        </p:txBody>
      </p:sp>
    </p:spTree>
  </p:cSld>
  <p:clrMap bg1="lt1" tx1="dk1" bg2="lt2" tx2="dk2" accent1="accent1" accent2="accent2" accent3="accent3" accent4="accent4" accent5="accent5" accent6="accent6" hlink="hlink" folHlink="folHlink"/>
  <p:sldLayoutIdLst>
    <p:sldLayoutId id="2147484380" r:id="rId1"/>
    <p:sldLayoutId id="2147484370" r:id="rId2"/>
    <p:sldLayoutId id="2147484371" r:id="rId3"/>
    <p:sldLayoutId id="2147484372" r:id="rId4"/>
    <p:sldLayoutId id="2147484373" r:id="rId5"/>
    <p:sldLayoutId id="2147484374" r:id="rId6"/>
    <p:sldLayoutId id="2147484375" r:id="rId7"/>
    <p:sldLayoutId id="2147484376" r:id="rId8"/>
    <p:sldLayoutId id="2147484377" r:id="rId9"/>
    <p:sldLayoutId id="2147484378" r:id="rId10"/>
    <p:sldLayoutId id="2147484379" r:id="rId11"/>
  </p:sldLayoutIdLst>
  <p:hf hdr="0"/>
  <p:txStyles>
    <p:titleStyle>
      <a:lvl1pPr algn="l" rtl="0" eaLnBrk="0" fontAlgn="base" hangingPunct="0">
        <a:spcBef>
          <a:spcPct val="0"/>
        </a:spcBef>
        <a:spcAft>
          <a:spcPct val="0"/>
        </a:spcAft>
        <a:defRPr sz="4400">
          <a:solidFill>
            <a:schemeClr val="tx2"/>
          </a:solidFill>
          <a:latin typeface="+mj-lt"/>
          <a:ea typeface="+mj-ea"/>
          <a:cs typeface="+mj-cs"/>
        </a:defRPr>
      </a:lvl1pPr>
      <a:lvl2pPr algn="l" rtl="0" eaLnBrk="0" fontAlgn="base" hangingPunct="0">
        <a:spcBef>
          <a:spcPct val="0"/>
        </a:spcBef>
        <a:spcAft>
          <a:spcPct val="0"/>
        </a:spcAft>
        <a:defRPr sz="4400">
          <a:solidFill>
            <a:schemeClr val="tx2"/>
          </a:solidFill>
          <a:latin typeface="Tahoma" pitchFamily="34" charset="0"/>
        </a:defRPr>
      </a:lvl2pPr>
      <a:lvl3pPr algn="l" rtl="0" eaLnBrk="0" fontAlgn="base" hangingPunct="0">
        <a:spcBef>
          <a:spcPct val="0"/>
        </a:spcBef>
        <a:spcAft>
          <a:spcPct val="0"/>
        </a:spcAft>
        <a:defRPr sz="4400">
          <a:solidFill>
            <a:schemeClr val="tx2"/>
          </a:solidFill>
          <a:latin typeface="Tahoma" pitchFamily="34" charset="0"/>
        </a:defRPr>
      </a:lvl3pPr>
      <a:lvl4pPr algn="l" rtl="0" eaLnBrk="0" fontAlgn="base" hangingPunct="0">
        <a:spcBef>
          <a:spcPct val="0"/>
        </a:spcBef>
        <a:spcAft>
          <a:spcPct val="0"/>
        </a:spcAft>
        <a:defRPr sz="4400">
          <a:solidFill>
            <a:schemeClr val="tx2"/>
          </a:solidFill>
          <a:latin typeface="Tahoma" pitchFamily="34" charset="0"/>
        </a:defRPr>
      </a:lvl4pPr>
      <a:lvl5pPr algn="l" rtl="0" eaLnBrk="0" fontAlgn="base" hangingPunct="0">
        <a:spcBef>
          <a:spcPct val="0"/>
        </a:spcBef>
        <a:spcAft>
          <a:spcPct val="0"/>
        </a:spcAft>
        <a:defRPr sz="4400">
          <a:solidFill>
            <a:schemeClr val="tx2"/>
          </a:solidFill>
          <a:latin typeface="Tahoma" pitchFamily="34" charset="0"/>
        </a:defRPr>
      </a:lvl5pPr>
      <a:lvl6pPr marL="457200" algn="l" rtl="0" fontAlgn="base">
        <a:spcBef>
          <a:spcPct val="0"/>
        </a:spcBef>
        <a:spcAft>
          <a:spcPct val="0"/>
        </a:spcAft>
        <a:defRPr sz="4400">
          <a:solidFill>
            <a:schemeClr val="tx2"/>
          </a:solidFill>
          <a:latin typeface="Tahoma" pitchFamily="34" charset="0"/>
        </a:defRPr>
      </a:lvl6pPr>
      <a:lvl7pPr marL="914400" algn="l" rtl="0" fontAlgn="base">
        <a:spcBef>
          <a:spcPct val="0"/>
        </a:spcBef>
        <a:spcAft>
          <a:spcPct val="0"/>
        </a:spcAft>
        <a:defRPr sz="4400">
          <a:solidFill>
            <a:schemeClr val="tx2"/>
          </a:solidFill>
          <a:latin typeface="Tahoma" pitchFamily="34" charset="0"/>
        </a:defRPr>
      </a:lvl7pPr>
      <a:lvl8pPr marL="1371600" algn="l" rtl="0" fontAlgn="base">
        <a:spcBef>
          <a:spcPct val="0"/>
        </a:spcBef>
        <a:spcAft>
          <a:spcPct val="0"/>
        </a:spcAft>
        <a:defRPr sz="4400">
          <a:solidFill>
            <a:schemeClr val="tx2"/>
          </a:solidFill>
          <a:latin typeface="Tahoma" pitchFamily="34" charset="0"/>
        </a:defRPr>
      </a:lvl8pPr>
      <a:lvl9pPr marL="1828800" algn="l" rtl="0" fontAlgn="base">
        <a:spcBef>
          <a:spcPct val="0"/>
        </a:spcBef>
        <a:spcAft>
          <a:spcPct val="0"/>
        </a:spcAft>
        <a:defRPr sz="4400">
          <a:solidFill>
            <a:schemeClr val="tx2"/>
          </a:solidFill>
          <a:latin typeface="Tahoma" pitchFamily="34" charset="0"/>
        </a:defRPr>
      </a:lvl9pPr>
    </p:titleStyle>
    <p:bodyStyle>
      <a:lvl1pPr marL="342900" indent="-342900" algn="l" rtl="0" eaLnBrk="0" fontAlgn="base" hangingPunct="0">
        <a:spcBef>
          <a:spcPct val="20000"/>
        </a:spcBef>
        <a:spcAft>
          <a:spcPct val="0"/>
        </a:spcAft>
        <a:buClr>
          <a:schemeClr val="folHlink"/>
        </a:buClr>
        <a:buSzPct val="60000"/>
        <a:buFont typeface="Wingdings" pitchFamily="2" charset="2"/>
        <a:buChar char="n"/>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hlink"/>
        </a:buClr>
        <a:buSzPct val="55000"/>
        <a:buFont typeface="Wingdings" pitchFamily="2" charset="2"/>
        <a:buChar char="n"/>
        <a:defRPr sz="2800">
          <a:solidFill>
            <a:schemeClr val="tx1"/>
          </a:solidFill>
          <a:latin typeface="+mn-lt"/>
        </a:defRPr>
      </a:lvl2pPr>
      <a:lvl3pPr marL="1143000" indent="-228600" algn="l" rtl="0" eaLnBrk="0" fontAlgn="base" hangingPunct="0">
        <a:spcBef>
          <a:spcPct val="20000"/>
        </a:spcBef>
        <a:spcAft>
          <a:spcPct val="0"/>
        </a:spcAft>
        <a:buClr>
          <a:schemeClr val="folHlink"/>
        </a:buClr>
        <a:buSzPct val="50000"/>
        <a:buFont typeface="Wingdings" pitchFamily="2" charset="2"/>
        <a:buChar char="n"/>
        <a:defRPr sz="2400">
          <a:solidFill>
            <a:schemeClr val="tx1"/>
          </a:solidFill>
          <a:latin typeface="+mn-lt"/>
        </a:defRPr>
      </a:lvl3pPr>
      <a:lvl4pPr marL="1600200" indent="-228600" algn="l" rtl="0" eaLnBrk="0" fontAlgn="base" hangingPunct="0">
        <a:spcBef>
          <a:spcPct val="20000"/>
        </a:spcBef>
        <a:spcAft>
          <a:spcPct val="0"/>
        </a:spcAft>
        <a:buClr>
          <a:schemeClr val="accent2"/>
        </a:buClr>
        <a:buSzPct val="55000"/>
        <a:buFont typeface="Wingdings" pitchFamily="2" charset="2"/>
        <a:buChar char="n"/>
        <a:defRPr sz="2000">
          <a:solidFill>
            <a:schemeClr val="tx1"/>
          </a:solidFill>
          <a:latin typeface="+mn-lt"/>
        </a:defRPr>
      </a:lvl4pPr>
      <a:lvl5pPr marL="2057400" indent="-228600" algn="l" rtl="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mn-lt"/>
        </a:defRPr>
      </a:lvl5pPr>
      <a:lvl6pPr marL="25146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6pPr>
      <a:lvl7pPr marL="29718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7pPr>
      <a:lvl8pPr marL="34290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8pPr>
      <a:lvl9pPr marL="38862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7.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7.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7.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7.xml"/></Relationships>
</file>

<file path=ppt/slides/_rels/slide61.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7.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7.xml"/></Relationships>
</file>

<file path=ppt/slides/_rels/slide63.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7.xml"/></Relationships>
</file>

<file path=ppt/slides/_rels/slide64.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7.xml"/></Relationships>
</file>

<file path=ppt/slides/_rels/slide65.xml.rels><?xml version="1.0" encoding="UTF-8" standalone="yes"?>
<Relationships xmlns="http://schemas.openxmlformats.org/package/2006/relationships"><Relationship Id="rId2" Type="http://schemas.openxmlformats.org/officeDocument/2006/relationships/notesSlide" Target="../notesSlides/notesSlide56.xml"/><Relationship Id="rId1" Type="http://schemas.openxmlformats.org/officeDocument/2006/relationships/slideLayout" Target="../slideLayouts/slideLayout7.xml"/></Relationships>
</file>

<file path=ppt/slides/_rels/slide66.xml.rels><?xml version="1.0" encoding="UTF-8" standalone="yes"?>
<Relationships xmlns="http://schemas.openxmlformats.org/package/2006/relationships"><Relationship Id="rId2" Type="http://schemas.openxmlformats.org/officeDocument/2006/relationships/notesSlide" Target="../notesSlides/notesSlide57.xml"/><Relationship Id="rId1" Type="http://schemas.openxmlformats.org/officeDocument/2006/relationships/slideLayout" Target="../slideLayouts/slideLayout7.xml"/></Relationships>
</file>

<file path=ppt/slides/_rels/slide67.xml.rels><?xml version="1.0" encoding="UTF-8" standalone="yes"?>
<Relationships xmlns="http://schemas.openxmlformats.org/package/2006/relationships"><Relationship Id="rId2" Type="http://schemas.openxmlformats.org/officeDocument/2006/relationships/notesSlide" Target="../notesSlides/notesSlide58.xml"/><Relationship Id="rId1" Type="http://schemas.openxmlformats.org/officeDocument/2006/relationships/slideLayout" Target="../slideLayouts/slideLayout7.xml"/></Relationships>
</file>

<file path=ppt/slides/_rels/slide68.xml.rels><?xml version="1.0" encoding="UTF-8" standalone="yes"?>
<Relationships xmlns="http://schemas.openxmlformats.org/package/2006/relationships"><Relationship Id="rId2" Type="http://schemas.openxmlformats.org/officeDocument/2006/relationships/notesSlide" Target="../notesSlides/notesSlide59.xml"/><Relationship Id="rId1" Type="http://schemas.openxmlformats.org/officeDocument/2006/relationships/slideLayout" Target="../slideLayouts/slideLayout7.xml"/></Relationships>
</file>

<file path=ppt/slides/_rels/slide69.xml.rels><?xml version="1.0" encoding="UTF-8" standalone="yes"?>
<Relationships xmlns="http://schemas.openxmlformats.org/package/2006/relationships"><Relationship Id="rId2" Type="http://schemas.openxmlformats.org/officeDocument/2006/relationships/notesSlide" Target="../notesSlides/notesSlide60.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2" Type="http://schemas.openxmlformats.org/officeDocument/2006/relationships/notesSlide" Target="../notesSlides/notesSlide61.xml"/><Relationship Id="rId1" Type="http://schemas.openxmlformats.org/officeDocument/2006/relationships/slideLayout" Target="../slideLayouts/slideLayout7.xml"/></Relationships>
</file>

<file path=ppt/slides/_rels/slide71.xml.rels><?xml version="1.0" encoding="UTF-8" standalone="yes"?>
<Relationships xmlns="http://schemas.openxmlformats.org/package/2006/relationships"><Relationship Id="rId2" Type="http://schemas.openxmlformats.org/officeDocument/2006/relationships/notesSlide" Target="../notesSlides/notesSlide62.xml"/><Relationship Id="rId1" Type="http://schemas.openxmlformats.org/officeDocument/2006/relationships/slideLayout" Target="../slideLayouts/slideLayout7.xml"/></Relationships>
</file>

<file path=ppt/slides/_rels/slide72.xml.rels><?xml version="1.0" encoding="UTF-8" standalone="yes"?>
<Relationships xmlns="http://schemas.openxmlformats.org/package/2006/relationships"><Relationship Id="rId2" Type="http://schemas.openxmlformats.org/officeDocument/2006/relationships/notesSlide" Target="../notesSlides/notesSlide63.xml"/><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2" Type="http://schemas.openxmlformats.org/officeDocument/2006/relationships/notesSlide" Target="../notesSlides/notesSlide64.xml"/><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2" Type="http://schemas.openxmlformats.org/officeDocument/2006/relationships/notesSlide" Target="../notesSlides/notesSlide65.xml"/><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2" Type="http://schemas.openxmlformats.org/officeDocument/2006/relationships/notesSlide" Target="../notesSlides/notesSlide66.xml"/><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2" Type="http://schemas.openxmlformats.org/officeDocument/2006/relationships/notesSlide" Target="../notesSlides/notesSlide67.xml"/><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2" Type="http://schemas.openxmlformats.org/officeDocument/2006/relationships/notesSlide" Target="../notesSlides/notesSlide68.xml"/><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2" Type="http://schemas.openxmlformats.org/officeDocument/2006/relationships/notesSlide" Target="../notesSlides/notesSlide69.xml"/><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2" Type="http://schemas.openxmlformats.org/officeDocument/2006/relationships/notesSlide" Target="../notesSlides/notesSlide70.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2" Type="http://schemas.openxmlformats.org/officeDocument/2006/relationships/notesSlide" Target="../notesSlides/notesSlide71.xml"/><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2" Type="http://schemas.openxmlformats.org/officeDocument/2006/relationships/notesSlide" Target="../notesSlides/notesSlide72.xml"/><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2" Type="http://schemas.openxmlformats.org/officeDocument/2006/relationships/notesSlide" Target="../notesSlides/notesSlide73.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14"/>
          <p:cNvSpPr>
            <a:spLocks noGrp="1" noChangeArrowheads="1"/>
          </p:cNvSpPr>
          <p:nvPr>
            <p:ph type="dt" sz="quarter" idx="10"/>
          </p:nvPr>
        </p:nvSpPr>
        <p:spPr/>
        <p:txBody>
          <a:bodyPr/>
          <a:lstStyle/>
          <a:p>
            <a:pPr>
              <a:defRPr/>
            </a:pPr>
            <a:r>
              <a:rPr lang="en-US" smtClean="0"/>
              <a:t>03 May 2018</a:t>
            </a:r>
            <a:endParaRPr lang="en-US" dirty="0"/>
          </a:p>
        </p:txBody>
      </p:sp>
      <p:sp>
        <p:nvSpPr>
          <p:cNvPr id="3075" name="Rectangle 15"/>
          <p:cNvSpPr>
            <a:spLocks noGrp="1" noChangeArrowheads="1"/>
          </p:cNvSpPr>
          <p:nvPr>
            <p:ph type="ftr" sz="quarter" idx="11"/>
          </p:nvPr>
        </p:nvSpPr>
        <p:spPr/>
        <p:txBody>
          <a:bodyPr/>
          <a:lstStyle/>
          <a:p>
            <a:pPr>
              <a:defRPr/>
            </a:pPr>
            <a:r>
              <a:rPr lang="en-US" dirty="0" smtClean="0"/>
              <a:t>P. P. Shah &amp; Asso.</a:t>
            </a:r>
          </a:p>
        </p:txBody>
      </p:sp>
      <p:sp>
        <p:nvSpPr>
          <p:cNvPr id="3076" name="Rectangle 16"/>
          <p:cNvSpPr>
            <a:spLocks noGrp="1" noChangeArrowheads="1"/>
          </p:cNvSpPr>
          <p:nvPr>
            <p:ph type="sldNum" sz="quarter" idx="12"/>
          </p:nvPr>
        </p:nvSpPr>
        <p:spPr/>
        <p:txBody>
          <a:bodyPr/>
          <a:lstStyle/>
          <a:p>
            <a:pPr>
              <a:defRPr/>
            </a:pPr>
            <a:fld id="{6363C4C0-C5B2-4EF7-894B-285C97CA7693}" type="slidenum">
              <a:rPr lang="en-US" smtClean="0"/>
              <a:pPr>
                <a:defRPr/>
              </a:pPr>
              <a:t>1</a:t>
            </a:fld>
            <a:endParaRPr lang="en-US" dirty="0" smtClean="0"/>
          </a:p>
        </p:txBody>
      </p:sp>
      <p:sp>
        <p:nvSpPr>
          <p:cNvPr id="3077" name="Rectangle 2"/>
          <p:cNvSpPr>
            <a:spLocks noGrp="1" noChangeArrowheads="1"/>
          </p:cNvSpPr>
          <p:nvPr>
            <p:ph type="ctrTitle"/>
          </p:nvPr>
        </p:nvSpPr>
        <p:spPr>
          <a:xfrm>
            <a:off x="685800" y="228600"/>
            <a:ext cx="7924800" cy="2667000"/>
          </a:xfrm>
        </p:spPr>
        <p:txBody>
          <a:bodyPr/>
          <a:lstStyle/>
          <a:p>
            <a:pPr algn="ctr" eaLnBrk="1" hangingPunct="1"/>
            <a:r>
              <a:rPr lang="en-US" sz="4000" b="1" dirty="0" smtClean="0">
                <a:latin typeface="Book Antiqua" pitchFamily="18" charset="0"/>
              </a:rPr>
              <a:t/>
            </a:r>
            <a:br>
              <a:rPr lang="en-US" sz="4000" b="1" dirty="0" smtClean="0">
                <a:latin typeface="Book Antiqua" pitchFamily="18" charset="0"/>
              </a:rPr>
            </a:br>
            <a:r>
              <a:rPr lang="en-US" sz="2400" dirty="0" smtClean="0"/>
              <a:t/>
            </a:r>
            <a:br>
              <a:rPr lang="en-US" sz="2400" dirty="0" smtClean="0"/>
            </a:br>
            <a:r>
              <a:rPr lang="en-US" sz="2400" b="1" dirty="0"/>
              <a:t>SOUTHERN INDIA REGIONAL COUNCIL OF ICAI </a:t>
            </a:r>
            <a:br>
              <a:rPr lang="en-US" sz="2400" b="1" dirty="0"/>
            </a:br>
            <a:r>
              <a:rPr lang="en-US" sz="2400" b="1" dirty="0" smtClean="0"/>
              <a:t/>
            </a:r>
            <a:br>
              <a:rPr lang="en-US" sz="2400" b="1" dirty="0" smtClean="0"/>
            </a:br>
            <a:r>
              <a:rPr lang="en-US" sz="2400" b="1" dirty="0" smtClean="0"/>
              <a:t>“</a:t>
            </a:r>
            <a:r>
              <a:rPr lang="en-US" sz="2800" b="1" dirty="0" smtClean="0"/>
              <a:t>BEYOND BOUNDARY”</a:t>
            </a:r>
            <a:br>
              <a:rPr lang="en-US" sz="2800" b="1" dirty="0" smtClean="0"/>
            </a:br>
            <a:r>
              <a:rPr lang="en-US" sz="2800" b="1" dirty="0" smtClean="0"/>
              <a:t>T</a:t>
            </a:r>
            <a:r>
              <a:rPr lang="en-US" sz="2800" b="1" dirty="0" smtClean="0"/>
              <a:t>HREE </a:t>
            </a:r>
            <a:r>
              <a:rPr lang="en-US" sz="2800" b="1" dirty="0"/>
              <a:t>DAY </a:t>
            </a:r>
            <a:r>
              <a:rPr lang="en-US" sz="2800" b="1" dirty="0" smtClean="0"/>
              <a:t>WORKSHOP </a:t>
            </a:r>
            <a:r>
              <a:rPr lang="en-US" sz="2800" b="1" dirty="0"/>
              <a:t>ON FEMA</a:t>
            </a:r>
            <a:r>
              <a:rPr lang="en-US" sz="2400" b="1" dirty="0" smtClean="0"/>
              <a:t/>
            </a:r>
            <a:br>
              <a:rPr lang="en-US" sz="2400" b="1" dirty="0" smtClean="0"/>
            </a:br>
            <a:r>
              <a:rPr lang="en-US" sz="2400" b="1" dirty="0" smtClean="0"/>
              <a:t/>
            </a:r>
            <a:br>
              <a:rPr lang="en-US" sz="2400" b="1" dirty="0" smtClean="0"/>
            </a:br>
            <a:r>
              <a:rPr lang="en-US" sz="2800" b="1" dirty="0" err="1" smtClean="0"/>
              <a:t>FEMA</a:t>
            </a:r>
            <a:r>
              <a:rPr lang="en-US" sz="2800" b="1" dirty="0" smtClean="0"/>
              <a:t> – </a:t>
            </a:r>
            <a:r>
              <a:rPr lang="en-US" sz="2800" b="1" dirty="0" smtClean="0"/>
              <a:t>An Overview</a:t>
            </a:r>
            <a:endParaRPr lang="en-US" sz="2800" dirty="0" smtClean="0">
              <a:solidFill>
                <a:srgbClr val="990033"/>
              </a:solidFill>
            </a:endParaRPr>
          </a:p>
        </p:txBody>
      </p:sp>
      <p:sp>
        <p:nvSpPr>
          <p:cNvPr id="3078" name="Rectangle 5"/>
          <p:cNvSpPr>
            <a:spLocks noGrp="1" noChangeArrowheads="1"/>
          </p:cNvSpPr>
          <p:nvPr>
            <p:ph type="subTitle" idx="1"/>
          </p:nvPr>
        </p:nvSpPr>
        <p:spPr>
          <a:xfrm>
            <a:off x="990600" y="3429000"/>
            <a:ext cx="7239000" cy="2895600"/>
          </a:xfrm>
        </p:spPr>
        <p:txBody>
          <a:bodyPr/>
          <a:lstStyle/>
          <a:p>
            <a:pPr eaLnBrk="1" hangingPunct="1">
              <a:lnSpc>
                <a:spcPct val="90000"/>
              </a:lnSpc>
            </a:pPr>
            <a:endParaRPr lang="en-US" sz="2000" dirty="0" smtClean="0">
              <a:solidFill>
                <a:srgbClr val="339966"/>
              </a:solidFill>
            </a:endParaRPr>
          </a:p>
          <a:p>
            <a:pPr eaLnBrk="1" hangingPunct="1">
              <a:lnSpc>
                <a:spcPct val="90000"/>
              </a:lnSpc>
            </a:pPr>
            <a:r>
              <a:rPr lang="en-US" sz="2000" dirty="0" smtClean="0">
                <a:solidFill>
                  <a:srgbClr val="339966"/>
                </a:solidFill>
              </a:rPr>
              <a:t>Presented by:</a:t>
            </a:r>
          </a:p>
          <a:p>
            <a:pPr eaLnBrk="1" hangingPunct="1">
              <a:lnSpc>
                <a:spcPct val="90000"/>
              </a:lnSpc>
            </a:pPr>
            <a:r>
              <a:rPr lang="en-US" sz="2000" dirty="0" smtClean="0">
                <a:solidFill>
                  <a:srgbClr val="339966"/>
                </a:solidFill>
              </a:rPr>
              <a:t>Mr. Paresh P. Shah</a:t>
            </a:r>
          </a:p>
          <a:p>
            <a:pPr eaLnBrk="1" hangingPunct="1">
              <a:lnSpc>
                <a:spcPct val="90000"/>
              </a:lnSpc>
            </a:pPr>
            <a:endParaRPr lang="en-US" sz="2000" dirty="0" smtClean="0">
              <a:solidFill>
                <a:srgbClr val="339966"/>
              </a:solidFill>
            </a:endParaRPr>
          </a:p>
          <a:p>
            <a:pPr eaLnBrk="1" hangingPunct="1">
              <a:lnSpc>
                <a:spcPct val="90000"/>
              </a:lnSpc>
            </a:pPr>
            <a:r>
              <a:rPr lang="en-US" sz="2000" dirty="0" smtClean="0">
                <a:solidFill>
                  <a:schemeClr val="folHlink"/>
                </a:solidFill>
              </a:rPr>
              <a:t>P.P. Shah &amp; Associates</a:t>
            </a:r>
          </a:p>
          <a:p>
            <a:pPr eaLnBrk="1" hangingPunct="1">
              <a:lnSpc>
                <a:spcPct val="90000"/>
              </a:lnSpc>
            </a:pPr>
            <a:r>
              <a:rPr lang="en-US" sz="2000" dirty="0" smtClean="0">
                <a:solidFill>
                  <a:schemeClr val="folHlink"/>
                </a:solidFill>
              </a:rPr>
              <a:t>Chartered Accountants</a:t>
            </a:r>
          </a:p>
          <a:p>
            <a:pPr eaLnBrk="1" hangingPunct="1">
              <a:lnSpc>
                <a:spcPct val="90000"/>
              </a:lnSpc>
            </a:pPr>
            <a:r>
              <a:rPr lang="en-US" sz="2000" dirty="0" smtClean="0">
                <a:solidFill>
                  <a:schemeClr val="folHlink"/>
                </a:solidFill>
              </a:rPr>
              <a:t>Email: ppshahandassociates@gmail.com</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Date Placeholder 3"/>
          <p:cNvSpPr>
            <a:spLocks noGrp="1"/>
          </p:cNvSpPr>
          <p:nvPr>
            <p:ph type="dt" sz="quarter" idx="10"/>
          </p:nvPr>
        </p:nvSpPr>
        <p:spPr/>
        <p:txBody>
          <a:bodyPr/>
          <a:lstStyle/>
          <a:p>
            <a:pPr>
              <a:defRPr/>
            </a:pPr>
            <a:r>
              <a:rPr lang="en-US" smtClean="0"/>
              <a:t>03 May 2018</a:t>
            </a:r>
            <a:endParaRPr lang="en-US" dirty="0"/>
          </a:p>
        </p:txBody>
      </p:sp>
      <p:sp>
        <p:nvSpPr>
          <p:cNvPr id="8195" name="Footer Placeholder 4"/>
          <p:cNvSpPr>
            <a:spLocks noGrp="1"/>
          </p:cNvSpPr>
          <p:nvPr>
            <p:ph type="ftr" sz="quarter" idx="11"/>
          </p:nvPr>
        </p:nvSpPr>
        <p:spPr/>
        <p:txBody>
          <a:bodyPr/>
          <a:lstStyle/>
          <a:p>
            <a:pPr>
              <a:defRPr/>
            </a:pPr>
            <a:r>
              <a:rPr lang="en-US" dirty="0" smtClean="0"/>
              <a:t>P. P. Shah &amp; Asso.</a:t>
            </a:r>
          </a:p>
        </p:txBody>
      </p:sp>
      <p:sp>
        <p:nvSpPr>
          <p:cNvPr id="8196" name="Slide Number Placeholder 5"/>
          <p:cNvSpPr>
            <a:spLocks noGrp="1"/>
          </p:cNvSpPr>
          <p:nvPr>
            <p:ph type="sldNum" sz="quarter" idx="12"/>
          </p:nvPr>
        </p:nvSpPr>
        <p:spPr/>
        <p:txBody>
          <a:bodyPr/>
          <a:lstStyle/>
          <a:p>
            <a:pPr>
              <a:defRPr/>
            </a:pPr>
            <a:fld id="{A99C179A-76A7-4B77-950C-279ADB174F97}" type="slidenum">
              <a:rPr lang="en-US" smtClean="0"/>
              <a:pPr>
                <a:defRPr/>
              </a:pPr>
              <a:t>10</a:t>
            </a:fld>
            <a:endParaRPr lang="en-US" dirty="0" smtClean="0"/>
          </a:p>
        </p:txBody>
      </p:sp>
      <p:sp>
        <p:nvSpPr>
          <p:cNvPr id="8197" name="Rectangle 4"/>
          <p:cNvSpPr>
            <a:spLocks noGrp="1" noChangeArrowheads="1"/>
          </p:cNvSpPr>
          <p:nvPr>
            <p:ph type="title"/>
          </p:nvPr>
        </p:nvSpPr>
        <p:spPr>
          <a:xfrm>
            <a:off x="1150938" y="214313"/>
            <a:ext cx="7793037" cy="1004887"/>
          </a:xfrm>
        </p:spPr>
        <p:txBody>
          <a:bodyPr/>
          <a:lstStyle/>
          <a:p>
            <a:pPr algn="ctr" eaLnBrk="1" hangingPunct="1"/>
            <a:r>
              <a:rPr lang="en-US" sz="3600" dirty="0" smtClean="0"/>
              <a:t>Important Definitions under FEMA</a:t>
            </a:r>
          </a:p>
        </p:txBody>
      </p:sp>
      <p:sp>
        <p:nvSpPr>
          <p:cNvPr id="8198" name="Rectangle 5"/>
          <p:cNvSpPr>
            <a:spLocks noGrp="1" noChangeArrowheads="1"/>
          </p:cNvSpPr>
          <p:nvPr>
            <p:ph type="body" idx="1"/>
          </p:nvPr>
        </p:nvSpPr>
        <p:spPr>
          <a:xfrm>
            <a:off x="762000" y="1219200"/>
            <a:ext cx="8153400" cy="5181600"/>
          </a:xfrm>
        </p:spPr>
        <p:txBody>
          <a:bodyPr/>
          <a:lstStyle/>
          <a:p>
            <a:pPr eaLnBrk="1" hangingPunct="1"/>
            <a:r>
              <a:rPr lang="en-US" sz="1800" dirty="0" smtClean="0"/>
              <a:t>S. 2(v) " person resident in India" means- </a:t>
            </a:r>
          </a:p>
          <a:p>
            <a:pPr eaLnBrk="1" hangingPunct="1">
              <a:buNone/>
            </a:pPr>
            <a:endParaRPr lang="en-US" sz="1800" dirty="0" smtClean="0"/>
          </a:p>
          <a:p>
            <a:r>
              <a:rPr lang="en-US" sz="1800" dirty="0" smtClean="0"/>
              <a:t>(i) a person residing in India for more than one hundred and eighty- two days during the course of the preceding financial year but does not include- </a:t>
            </a:r>
          </a:p>
          <a:p>
            <a:pPr marL="742950" indent="-285750"/>
            <a:r>
              <a:rPr lang="en-US" sz="1800" dirty="0" smtClean="0"/>
              <a:t>(A) a person who has gone out of India or who stays outside India, in either case- </a:t>
            </a:r>
          </a:p>
          <a:p>
            <a:pPr marL="1152525" lvl="1"/>
            <a:r>
              <a:rPr lang="en-US" sz="1600" dirty="0" smtClean="0"/>
              <a:t>(a) for or on taking up employment outside India, or </a:t>
            </a:r>
          </a:p>
          <a:p>
            <a:pPr marL="1152525" lvl="1"/>
            <a:r>
              <a:rPr lang="en-US" sz="1600" dirty="0" smtClean="0"/>
              <a:t>(b) for carrying on outside India a business or vocation outside India, or </a:t>
            </a:r>
          </a:p>
          <a:p>
            <a:pPr marL="1152525" lvl="1"/>
            <a:r>
              <a:rPr lang="en-US" sz="1600" dirty="0" smtClean="0"/>
              <a:t>(c)for any other purpose, in such circumstances as would indicate his intention to stay outside India for an uncertain period</a:t>
            </a:r>
            <a:r>
              <a:rPr lang="en-US" sz="1400" dirty="0" smtClean="0"/>
              <a:t>; </a:t>
            </a:r>
          </a:p>
          <a:p>
            <a:pPr marL="742950" indent="-285750"/>
            <a:r>
              <a:rPr lang="en-US" sz="1800" dirty="0" smtClean="0"/>
              <a:t>(B) a person who has come to or stays in India, in either case, otherwise than- </a:t>
            </a:r>
          </a:p>
          <a:p>
            <a:pPr marL="1152525" lvl="1"/>
            <a:r>
              <a:rPr lang="en-US" sz="1600" dirty="0" smtClean="0"/>
              <a:t>(a) for or on taking up employment in India, or </a:t>
            </a:r>
          </a:p>
          <a:p>
            <a:pPr marL="1152525" lvl="1"/>
            <a:r>
              <a:rPr lang="en-US" sz="1600" dirty="0" smtClean="0"/>
              <a:t>(b) for carrying on in India a business or vocation in India, or </a:t>
            </a:r>
          </a:p>
          <a:p>
            <a:pPr marL="1152525" lvl="1"/>
            <a:r>
              <a:rPr lang="en-US" sz="1600" dirty="0" smtClean="0"/>
              <a:t>(c) for any other purpose, in such circumstances as would indicate his intention to stay in India for an uncertain period;</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Date Placeholder 3"/>
          <p:cNvSpPr>
            <a:spLocks noGrp="1"/>
          </p:cNvSpPr>
          <p:nvPr>
            <p:ph type="dt" sz="quarter" idx="10"/>
          </p:nvPr>
        </p:nvSpPr>
        <p:spPr/>
        <p:txBody>
          <a:bodyPr/>
          <a:lstStyle/>
          <a:p>
            <a:pPr>
              <a:defRPr/>
            </a:pPr>
            <a:r>
              <a:rPr lang="en-US" smtClean="0"/>
              <a:t>03 May 2018</a:t>
            </a:r>
            <a:endParaRPr lang="en-US" dirty="0"/>
          </a:p>
        </p:txBody>
      </p:sp>
      <p:sp>
        <p:nvSpPr>
          <p:cNvPr id="8195" name="Footer Placeholder 4"/>
          <p:cNvSpPr>
            <a:spLocks noGrp="1"/>
          </p:cNvSpPr>
          <p:nvPr>
            <p:ph type="ftr" sz="quarter" idx="11"/>
          </p:nvPr>
        </p:nvSpPr>
        <p:spPr/>
        <p:txBody>
          <a:bodyPr/>
          <a:lstStyle/>
          <a:p>
            <a:pPr>
              <a:defRPr/>
            </a:pPr>
            <a:r>
              <a:rPr lang="en-US" dirty="0" smtClean="0"/>
              <a:t>P. P. Shah &amp; Asso.</a:t>
            </a:r>
          </a:p>
        </p:txBody>
      </p:sp>
      <p:sp>
        <p:nvSpPr>
          <p:cNvPr id="8196" name="Slide Number Placeholder 5"/>
          <p:cNvSpPr>
            <a:spLocks noGrp="1"/>
          </p:cNvSpPr>
          <p:nvPr>
            <p:ph type="sldNum" sz="quarter" idx="12"/>
          </p:nvPr>
        </p:nvSpPr>
        <p:spPr/>
        <p:txBody>
          <a:bodyPr/>
          <a:lstStyle/>
          <a:p>
            <a:pPr>
              <a:defRPr/>
            </a:pPr>
            <a:fld id="{A99C179A-76A7-4B77-950C-279ADB174F97}" type="slidenum">
              <a:rPr lang="en-US" smtClean="0"/>
              <a:pPr>
                <a:defRPr/>
              </a:pPr>
              <a:t>11</a:t>
            </a:fld>
            <a:endParaRPr lang="en-US" dirty="0" smtClean="0"/>
          </a:p>
        </p:txBody>
      </p:sp>
      <p:sp>
        <p:nvSpPr>
          <p:cNvPr id="8197" name="Rectangle 4"/>
          <p:cNvSpPr>
            <a:spLocks noGrp="1" noChangeArrowheads="1"/>
          </p:cNvSpPr>
          <p:nvPr>
            <p:ph type="title"/>
          </p:nvPr>
        </p:nvSpPr>
        <p:spPr>
          <a:xfrm>
            <a:off x="1150938" y="214313"/>
            <a:ext cx="7793037" cy="1004887"/>
          </a:xfrm>
        </p:spPr>
        <p:txBody>
          <a:bodyPr/>
          <a:lstStyle/>
          <a:p>
            <a:pPr algn="ctr" eaLnBrk="1" hangingPunct="1"/>
            <a:r>
              <a:rPr lang="en-US" sz="3600" dirty="0" smtClean="0"/>
              <a:t>Important Definitions under FEMA</a:t>
            </a:r>
          </a:p>
        </p:txBody>
      </p:sp>
      <p:sp>
        <p:nvSpPr>
          <p:cNvPr id="8198" name="Rectangle 5"/>
          <p:cNvSpPr>
            <a:spLocks noGrp="1" noChangeArrowheads="1"/>
          </p:cNvSpPr>
          <p:nvPr>
            <p:ph type="body" idx="1"/>
          </p:nvPr>
        </p:nvSpPr>
        <p:spPr>
          <a:xfrm>
            <a:off x="762000" y="1219200"/>
            <a:ext cx="8153400" cy="5181600"/>
          </a:xfrm>
        </p:spPr>
        <p:txBody>
          <a:bodyPr/>
          <a:lstStyle/>
          <a:p>
            <a:pPr eaLnBrk="1" hangingPunct="1"/>
            <a:endParaRPr lang="en-US" sz="1800" dirty="0" smtClean="0"/>
          </a:p>
          <a:p>
            <a:pPr eaLnBrk="1" hangingPunct="1"/>
            <a:r>
              <a:rPr lang="en-US" sz="1800" dirty="0" smtClean="0"/>
              <a:t>S. 2(v) " person resident in India" means – (con’t) </a:t>
            </a:r>
          </a:p>
          <a:p>
            <a:pPr eaLnBrk="1" hangingPunct="1">
              <a:buNone/>
            </a:pPr>
            <a:endParaRPr lang="en-US" sz="1800" dirty="0" smtClean="0"/>
          </a:p>
          <a:p>
            <a:pPr marL="690563"/>
            <a:r>
              <a:rPr lang="en-US" sz="1800" dirty="0" smtClean="0"/>
              <a:t>(ii) any person or body corporate registered or incorporated in India, </a:t>
            </a:r>
          </a:p>
          <a:p>
            <a:pPr marL="690563">
              <a:buNone/>
            </a:pPr>
            <a:endParaRPr lang="en-US" sz="1800" dirty="0" smtClean="0"/>
          </a:p>
          <a:p>
            <a:pPr marL="690563"/>
            <a:r>
              <a:rPr lang="en-US" sz="1800" dirty="0" smtClean="0"/>
              <a:t>(iii) an office, branch or agency in India owned or controlled by a person resident outside India, </a:t>
            </a:r>
          </a:p>
          <a:p>
            <a:pPr marL="690563">
              <a:buNone/>
            </a:pPr>
            <a:endParaRPr lang="en-US" sz="1800" dirty="0" smtClean="0"/>
          </a:p>
          <a:p>
            <a:pPr marL="690563"/>
            <a:r>
              <a:rPr lang="en-US" sz="1800" dirty="0" smtClean="0"/>
              <a:t>(iv) an office, branch or agency outside India owned or controlled by a person resident in India</a:t>
            </a:r>
          </a:p>
          <a:p>
            <a:endParaRPr lang="en-US" sz="1800" dirty="0" smtClean="0"/>
          </a:p>
          <a:p>
            <a:endParaRPr lang="en-US" sz="1800" dirty="0" smtClean="0"/>
          </a:p>
          <a:p>
            <a:r>
              <a:rPr lang="en-US" sz="1800" dirty="0" smtClean="0"/>
              <a:t>S. 2(w) " person resident outside India" means a person who is not resident in India</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Date Placeholder 3"/>
          <p:cNvSpPr>
            <a:spLocks noGrp="1"/>
          </p:cNvSpPr>
          <p:nvPr>
            <p:ph type="dt" sz="quarter" idx="10"/>
          </p:nvPr>
        </p:nvSpPr>
        <p:spPr/>
        <p:txBody>
          <a:bodyPr/>
          <a:lstStyle/>
          <a:p>
            <a:pPr>
              <a:defRPr/>
            </a:pPr>
            <a:r>
              <a:rPr lang="en-US" smtClean="0"/>
              <a:t>03 May 2018</a:t>
            </a:r>
            <a:endParaRPr lang="en-US" dirty="0"/>
          </a:p>
        </p:txBody>
      </p:sp>
      <p:sp>
        <p:nvSpPr>
          <p:cNvPr id="8195" name="Footer Placeholder 4"/>
          <p:cNvSpPr>
            <a:spLocks noGrp="1"/>
          </p:cNvSpPr>
          <p:nvPr>
            <p:ph type="ftr" sz="quarter" idx="11"/>
          </p:nvPr>
        </p:nvSpPr>
        <p:spPr/>
        <p:txBody>
          <a:bodyPr/>
          <a:lstStyle/>
          <a:p>
            <a:pPr>
              <a:defRPr/>
            </a:pPr>
            <a:r>
              <a:rPr lang="en-US" dirty="0" smtClean="0"/>
              <a:t>P. P. Shah &amp; Asso.</a:t>
            </a:r>
          </a:p>
        </p:txBody>
      </p:sp>
      <p:sp>
        <p:nvSpPr>
          <p:cNvPr id="8196" name="Slide Number Placeholder 5"/>
          <p:cNvSpPr>
            <a:spLocks noGrp="1"/>
          </p:cNvSpPr>
          <p:nvPr>
            <p:ph type="sldNum" sz="quarter" idx="12"/>
          </p:nvPr>
        </p:nvSpPr>
        <p:spPr/>
        <p:txBody>
          <a:bodyPr/>
          <a:lstStyle/>
          <a:p>
            <a:pPr>
              <a:defRPr/>
            </a:pPr>
            <a:fld id="{A99C179A-76A7-4B77-950C-279ADB174F97}" type="slidenum">
              <a:rPr lang="en-US" smtClean="0"/>
              <a:pPr>
                <a:defRPr/>
              </a:pPr>
              <a:t>12</a:t>
            </a:fld>
            <a:endParaRPr lang="en-US" dirty="0" smtClean="0"/>
          </a:p>
        </p:txBody>
      </p:sp>
      <p:sp>
        <p:nvSpPr>
          <p:cNvPr id="8197" name="Rectangle 4"/>
          <p:cNvSpPr>
            <a:spLocks noGrp="1" noChangeArrowheads="1"/>
          </p:cNvSpPr>
          <p:nvPr>
            <p:ph type="title"/>
          </p:nvPr>
        </p:nvSpPr>
        <p:spPr>
          <a:xfrm>
            <a:off x="1150938" y="214313"/>
            <a:ext cx="7793037" cy="1004887"/>
          </a:xfrm>
        </p:spPr>
        <p:txBody>
          <a:bodyPr/>
          <a:lstStyle/>
          <a:p>
            <a:pPr algn="ctr" eaLnBrk="1" hangingPunct="1"/>
            <a:r>
              <a:rPr lang="en-US" sz="3600" dirty="0" smtClean="0"/>
              <a:t>Important Definitions under FEMA</a:t>
            </a:r>
          </a:p>
        </p:txBody>
      </p:sp>
      <p:sp>
        <p:nvSpPr>
          <p:cNvPr id="8198" name="Rectangle 5"/>
          <p:cNvSpPr>
            <a:spLocks noGrp="1" noChangeArrowheads="1"/>
          </p:cNvSpPr>
          <p:nvPr>
            <p:ph type="body" idx="1"/>
          </p:nvPr>
        </p:nvSpPr>
        <p:spPr>
          <a:xfrm>
            <a:off x="762000" y="1219200"/>
            <a:ext cx="8153400" cy="5181600"/>
          </a:xfrm>
        </p:spPr>
        <p:txBody>
          <a:bodyPr/>
          <a:lstStyle/>
          <a:p>
            <a:pPr eaLnBrk="1" hangingPunct="1"/>
            <a:endParaRPr lang="en-US" sz="1800" dirty="0" smtClean="0"/>
          </a:p>
          <a:p>
            <a:pPr eaLnBrk="1" hangingPunct="1"/>
            <a:r>
              <a:rPr lang="en-US" sz="1800" dirty="0"/>
              <a:t>‘Non-Resident Indian’ (NRI) means an individual resident outside India who is a citizen of India or is an ‘Overseas Citizen of India’ </a:t>
            </a:r>
            <a:r>
              <a:rPr lang="en-US" sz="1800" dirty="0" smtClean="0"/>
              <a:t>cardholder (‘OCI’) </a:t>
            </a:r>
            <a:r>
              <a:rPr lang="en-US" sz="1800" dirty="0"/>
              <a:t>within the meaning of section 7 (A) of the Citizenship Act, 1955</a:t>
            </a:r>
            <a:r>
              <a:rPr lang="en-US" sz="1800" dirty="0" smtClean="0"/>
              <a:t>.</a:t>
            </a:r>
          </a:p>
          <a:p>
            <a:pPr eaLnBrk="1" hangingPunct="1"/>
            <a:endParaRPr lang="en-US" sz="1800" dirty="0" smtClean="0"/>
          </a:p>
          <a:p>
            <a:pPr eaLnBrk="1" hangingPunct="1"/>
            <a:r>
              <a:rPr lang="en-US" sz="1800" dirty="0" smtClean="0"/>
              <a:t>‘</a:t>
            </a:r>
            <a:r>
              <a:rPr lang="en-US" sz="1800" dirty="0"/>
              <a:t>Persons of Indian Origin’ cardholders registered as such under Notification No. 26011/4/98 F.I. dated 19.8.2002 issued by the Central Government are </a:t>
            </a:r>
            <a:r>
              <a:rPr lang="en-US" sz="1800" dirty="0" smtClean="0"/>
              <a:t>now deemed </a:t>
            </a:r>
            <a:r>
              <a:rPr lang="en-US" sz="1800" dirty="0"/>
              <a:t>to be ‘Overseas Citizen of India’ </a:t>
            </a:r>
            <a:r>
              <a:rPr lang="en-US" sz="1800" dirty="0" smtClean="0"/>
              <a:t>cardholders w.e.f. 12.05.2015</a:t>
            </a:r>
          </a:p>
          <a:p>
            <a:pPr eaLnBrk="1" hangingPunct="1"/>
            <a:endParaRPr lang="en-US" sz="1800" dirty="0" smtClean="0"/>
          </a:p>
          <a:p>
            <a:pPr eaLnBrk="1" hangingPunct="1"/>
            <a:r>
              <a:rPr lang="en-US" sz="1800" dirty="0" smtClean="0"/>
              <a:t>OCI </a:t>
            </a:r>
            <a:r>
              <a:rPr lang="en-US" sz="1800" dirty="0"/>
              <a:t>is wider in scope than PIO which used to be up to 3 generations of foreign citizens. Now up to 4th generation of foreign citizens can be considered as OCI. Further, there are additional conditions in case of spouses that marriage should have subsisted for at least two years prior to application for OCI card.</a:t>
            </a:r>
            <a:endParaRPr lang="en-US" sz="1800" dirty="0" smtClean="0"/>
          </a:p>
          <a:p>
            <a:pPr marL="0" indent="0" eaLnBrk="1" hangingPunct="1">
              <a:buNone/>
            </a:pPr>
            <a:endParaRPr lang="en-US" sz="1800" dirty="0" smtClean="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Date Placeholder 3"/>
          <p:cNvSpPr>
            <a:spLocks noGrp="1"/>
          </p:cNvSpPr>
          <p:nvPr>
            <p:ph type="dt" sz="quarter" idx="10"/>
          </p:nvPr>
        </p:nvSpPr>
        <p:spPr/>
        <p:txBody>
          <a:bodyPr/>
          <a:lstStyle/>
          <a:p>
            <a:pPr>
              <a:defRPr/>
            </a:pPr>
            <a:r>
              <a:rPr lang="en-US" smtClean="0"/>
              <a:t>03 May 2018</a:t>
            </a:r>
            <a:endParaRPr lang="en-US" dirty="0"/>
          </a:p>
        </p:txBody>
      </p:sp>
      <p:sp>
        <p:nvSpPr>
          <p:cNvPr id="8195" name="Footer Placeholder 4"/>
          <p:cNvSpPr>
            <a:spLocks noGrp="1"/>
          </p:cNvSpPr>
          <p:nvPr>
            <p:ph type="ftr" sz="quarter" idx="11"/>
          </p:nvPr>
        </p:nvSpPr>
        <p:spPr/>
        <p:txBody>
          <a:bodyPr/>
          <a:lstStyle/>
          <a:p>
            <a:pPr>
              <a:defRPr/>
            </a:pPr>
            <a:r>
              <a:rPr lang="en-US" dirty="0" smtClean="0"/>
              <a:t>P. P. Shah &amp; Asso.</a:t>
            </a:r>
          </a:p>
        </p:txBody>
      </p:sp>
      <p:sp>
        <p:nvSpPr>
          <p:cNvPr id="8196" name="Slide Number Placeholder 5"/>
          <p:cNvSpPr>
            <a:spLocks noGrp="1"/>
          </p:cNvSpPr>
          <p:nvPr>
            <p:ph type="sldNum" sz="quarter" idx="12"/>
          </p:nvPr>
        </p:nvSpPr>
        <p:spPr/>
        <p:txBody>
          <a:bodyPr/>
          <a:lstStyle/>
          <a:p>
            <a:pPr>
              <a:defRPr/>
            </a:pPr>
            <a:fld id="{A99C179A-76A7-4B77-950C-279ADB174F97}" type="slidenum">
              <a:rPr lang="en-US" smtClean="0"/>
              <a:pPr>
                <a:defRPr/>
              </a:pPr>
              <a:t>13</a:t>
            </a:fld>
            <a:endParaRPr lang="en-US" dirty="0" smtClean="0"/>
          </a:p>
        </p:txBody>
      </p:sp>
      <p:sp>
        <p:nvSpPr>
          <p:cNvPr id="8197" name="Rectangle 4"/>
          <p:cNvSpPr>
            <a:spLocks noGrp="1" noChangeArrowheads="1"/>
          </p:cNvSpPr>
          <p:nvPr>
            <p:ph type="title"/>
          </p:nvPr>
        </p:nvSpPr>
        <p:spPr>
          <a:xfrm>
            <a:off x="1150938" y="214313"/>
            <a:ext cx="7793037" cy="1004887"/>
          </a:xfrm>
        </p:spPr>
        <p:txBody>
          <a:bodyPr/>
          <a:lstStyle/>
          <a:p>
            <a:pPr algn="ctr" eaLnBrk="1" hangingPunct="1"/>
            <a:r>
              <a:rPr lang="en-US" sz="3600" dirty="0" smtClean="0"/>
              <a:t>Important Definitions under FEMA</a:t>
            </a:r>
          </a:p>
        </p:txBody>
      </p:sp>
      <p:sp>
        <p:nvSpPr>
          <p:cNvPr id="8198" name="Rectangle 5"/>
          <p:cNvSpPr>
            <a:spLocks noGrp="1" noChangeArrowheads="1"/>
          </p:cNvSpPr>
          <p:nvPr>
            <p:ph type="body" idx="1"/>
          </p:nvPr>
        </p:nvSpPr>
        <p:spPr>
          <a:xfrm>
            <a:off x="762000" y="1219200"/>
            <a:ext cx="8153400" cy="5181600"/>
          </a:xfrm>
        </p:spPr>
        <p:txBody>
          <a:bodyPr/>
          <a:lstStyle/>
          <a:p>
            <a:pPr marL="225425" indent="-225425" eaLnBrk="1" hangingPunct="1"/>
            <a:r>
              <a:rPr lang="en-US" sz="1400" dirty="0" smtClean="0"/>
              <a:t>Following </a:t>
            </a:r>
            <a:r>
              <a:rPr lang="en-US" sz="1400" dirty="0"/>
              <a:t>categories of foreign nationals are eligible for registration as Overseas Citizen of India (OCI) Cardholder:-</a:t>
            </a:r>
          </a:p>
          <a:p>
            <a:pPr eaLnBrk="1" hangingPunct="1"/>
            <a:endParaRPr lang="en-US" sz="1400" dirty="0"/>
          </a:p>
          <a:p>
            <a:pPr marL="225425" indent="0" eaLnBrk="1" hangingPunct="1">
              <a:buNone/>
            </a:pPr>
            <a:r>
              <a:rPr lang="en-US" sz="1400" dirty="0"/>
              <a:t>(1) Who was a citizen of India at the time of, or at any time after the commencement of the Constitution i.e. 26.01.1950; </a:t>
            </a:r>
            <a:r>
              <a:rPr lang="en-US" sz="1400" dirty="0" smtClean="0"/>
              <a:t>or</a:t>
            </a:r>
            <a:endParaRPr lang="en-US" sz="1400" dirty="0"/>
          </a:p>
          <a:p>
            <a:pPr marL="225425" indent="0" eaLnBrk="1" hangingPunct="1">
              <a:buNone/>
            </a:pPr>
            <a:r>
              <a:rPr lang="en-US" sz="1400" dirty="0"/>
              <a:t>(2) who was eligible to become a citizen of India on 26.01.1950; </a:t>
            </a:r>
            <a:r>
              <a:rPr lang="en-US" sz="1400" dirty="0" smtClean="0"/>
              <a:t>or</a:t>
            </a:r>
            <a:endParaRPr lang="en-US" sz="1400" dirty="0"/>
          </a:p>
          <a:p>
            <a:pPr marL="225425" indent="0" eaLnBrk="1" hangingPunct="1">
              <a:buNone/>
            </a:pPr>
            <a:r>
              <a:rPr lang="en-US" sz="1400" dirty="0"/>
              <a:t>(3) who belonged to a territory that became part of India after 15.08.1947; </a:t>
            </a:r>
            <a:r>
              <a:rPr lang="en-US" sz="1400" dirty="0" smtClean="0"/>
              <a:t>or</a:t>
            </a:r>
            <a:endParaRPr lang="en-US" sz="1400" dirty="0"/>
          </a:p>
          <a:p>
            <a:pPr marL="225425" indent="0" eaLnBrk="1" hangingPunct="1">
              <a:buNone/>
            </a:pPr>
            <a:r>
              <a:rPr lang="en-US" sz="1400" dirty="0"/>
              <a:t>(4) who is a child or a grandchild or a great grandchild of such a citizen; </a:t>
            </a:r>
            <a:r>
              <a:rPr lang="en-US" sz="1400" dirty="0" smtClean="0"/>
              <a:t>or</a:t>
            </a:r>
            <a:endParaRPr lang="en-US" sz="1400" dirty="0"/>
          </a:p>
          <a:p>
            <a:pPr marL="225425" indent="0" eaLnBrk="1" hangingPunct="1">
              <a:buNone/>
            </a:pPr>
            <a:r>
              <a:rPr lang="en-US" sz="1400" dirty="0"/>
              <a:t>(5) who is a minor child of such persons mentioned above; </a:t>
            </a:r>
            <a:r>
              <a:rPr lang="en-US" sz="1400" dirty="0" smtClean="0"/>
              <a:t>or</a:t>
            </a:r>
            <a:endParaRPr lang="en-US" sz="1400" dirty="0"/>
          </a:p>
          <a:p>
            <a:pPr marL="225425" indent="0" eaLnBrk="1" hangingPunct="1">
              <a:buNone/>
            </a:pPr>
            <a:r>
              <a:rPr lang="en-US" sz="1400" dirty="0"/>
              <a:t>(6) who is a minor child and whose both parents are citizens of India or one of the parents is a citizen of India; </a:t>
            </a:r>
            <a:r>
              <a:rPr lang="en-US" sz="1400" dirty="0" smtClean="0"/>
              <a:t>or</a:t>
            </a:r>
            <a:endParaRPr lang="en-US" sz="1400" dirty="0"/>
          </a:p>
          <a:p>
            <a:pPr marL="225425" indent="0" eaLnBrk="1" hangingPunct="1">
              <a:buNone/>
            </a:pPr>
            <a:r>
              <a:rPr lang="en-US" sz="1400" dirty="0"/>
              <a:t>(7) spouse of foreign origin of a citizen of India or spouse of foreign origin of an Overseas Citizen of India Cardholder registered under section 7A of the Citizenship Act, 1955 and whose marriage has been registered and subsisted for a continuous period of not less than two years immediately preceding the presentation of the application.</a:t>
            </a:r>
          </a:p>
          <a:p>
            <a:pPr eaLnBrk="1" hangingPunct="1"/>
            <a:endParaRPr lang="en-US" sz="1400" dirty="0"/>
          </a:p>
          <a:p>
            <a:pPr eaLnBrk="1" hangingPunct="1"/>
            <a:r>
              <a:rPr lang="en-US" sz="1400" dirty="0"/>
              <a:t>Note : No person, who or either of whose parents or grandparents or great grandparents is or had been a citizen of Pakistan, Bangladesh or such other country as the Central Government may, by notification in the Official Gazette, specify, shall be eligible for registration as an Overseas Citizen of India Cardholder.</a:t>
            </a:r>
            <a:endParaRPr lang="en-US" sz="1400" dirty="0" smtClean="0"/>
          </a:p>
        </p:txBody>
      </p:sp>
    </p:spTree>
    <p:extLst>
      <p:ext uri="{BB962C8B-B14F-4D97-AF65-F5344CB8AC3E}">
        <p14:creationId xmlns:p14="http://schemas.microsoft.com/office/powerpoint/2010/main" val="201310618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Date Placeholder 3"/>
          <p:cNvSpPr>
            <a:spLocks noGrp="1"/>
          </p:cNvSpPr>
          <p:nvPr>
            <p:ph type="dt" sz="quarter" idx="10"/>
          </p:nvPr>
        </p:nvSpPr>
        <p:spPr/>
        <p:txBody>
          <a:bodyPr/>
          <a:lstStyle/>
          <a:p>
            <a:pPr>
              <a:defRPr/>
            </a:pPr>
            <a:r>
              <a:rPr lang="en-US" smtClean="0"/>
              <a:t>03 May 2018</a:t>
            </a:r>
            <a:endParaRPr lang="en-US" dirty="0"/>
          </a:p>
        </p:txBody>
      </p:sp>
      <p:sp>
        <p:nvSpPr>
          <p:cNvPr id="8195" name="Footer Placeholder 4"/>
          <p:cNvSpPr>
            <a:spLocks noGrp="1"/>
          </p:cNvSpPr>
          <p:nvPr>
            <p:ph type="ftr" sz="quarter" idx="11"/>
          </p:nvPr>
        </p:nvSpPr>
        <p:spPr/>
        <p:txBody>
          <a:bodyPr/>
          <a:lstStyle/>
          <a:p>
            <a:pPr>
              <a:defRPr/>
            </a:pPr>
            <a:r>
              <a:rPr lang="en-US" dirty="0" smtClean="0"/>
              <a:t>P. P. Shah &amp; Asso.</a:t>
            </a:r>
          </a:p>
        </p:txBody>
      </p:sp>
      <p:sp>
        <p:nvSpPr>
          <p:cNvPr id="8196" name="Slide Number Placeholder 5"/>
          <p:cNvSpPr>
            <a:spLocks noGrp="1"/>
          </p:cNvSpPr>
          <p:nvPr>
            <p:ph type="sldNum" sz="quarter" idx="12"/>
          </p:nvPr>
        </p:nvSpPr>
        <p:spPr/>
        <p:txBody>
          <a:bodyPr/>
          <a:lstStyle/>
          <a:p>
            <a:pPr>
              <a:defRPr/>
            </a:pPr>
            <a:fld id="{A99C179A-76A7-4B77-950C-279ADB174F97}" type="slidenum">
              <a:rPr lang="en-US" smtClean="0"/>
              <a:pPr>
                <a:defRPr/>
              </a:pPr>
              <a:t>14</a:t>
            </a:fld>
            <a:endParaRPr lang="en-US" dirty="0" smtClean="0"/>
          </a:p>
        </p:txBody>
      </p:sp>
      <p:sp>
        <p:nvSpPr>
          <p:cNvPr id="8197" name="Rectangle 4"/>
          <p:cNvSpPr>
            <a:spLocks noGrp="1" noChangeArrowheads="1"/>
          </p:cNvSpPr>
          <p:nvPr>
            <p:ph type="title"/>
          </p:nvPr>
        </p:nvSpPr>
        <p:spPr>
          <a:xfrm>
            <a:off x="1150938" y="214313"/>
            <a:ext cx="7793037" cy="1004887"/>
          </a:xfrm>
        </p:spPr>
        <p:txBody>
          <a:bodyPr/>
          <a:lstStyle/>
          <a:p>
            <a:pPr eaLnBrk="1" hangingPunct="1"/>
            <a:r>
              <a:rPr lang="en-US" sz="3600" dirty="0" smtClean="0"/>
              <a:t>Issues – PIO to OCI change</a:t>
            </a:r>
          </a:p>
        </p:txBody>
      </p:sp>
      <p:sp>
        <p:nvSpPr>
          <p:cNvPr id="8198" name="Rectangle 5"/>
          <p:cNvSpPr>
            <a:spLocks noGrp="1" noChangeArrowheads="1"/>
          </p:cNvSpPr>
          <p:nvPr>
            <p:ph type="body" idx="1"/>
          </p:nvPr>
        </p:nvSpPr>
        <p:spPr>
          <a:xfrm>
            <a:off x="762000" y="1219200"/>
            <a:ext cx="8153400" cy="5181600"/>
          </a:xfrm>
        </p:spPr>
        <p:txBody>
          <a:bodyPr/>
          <a:lstStyle/>
          <a:p>
            <a:pPr eaLnBrk="1" hangingPunct="1"/>
            <a:r>
              <a:rPr lang="en-US" sz="1800" dirty="0" smtClean="0"/>
              <a:t>FEMA Notification No. 5(R) relating to Deposits by non-residents still continues with definition of “ Person of Indian origin" as </a:t>
            </a:r>
            <a:r>
              <a:rPr lang="en-US" sz="1800" dirty="0"/>
              <a:t>amended in-line with OCI </a:t>
            </a:r>
            <a:r>
              <a:rPr lang="en-US" sz="1800" dirty="0" smtClean="0"/>
              <a:t>definition. Accordingly, as per FEMA 5(R):</a:t>
            </a:r>
          </a:p>
          <a:p>
            <a:pPr marL="338138" indent="0" eaLnBrk="1" hangingPunct="1">
              <a:buNone/>
            </a:pPr>
            <a:endParaRPr lang="en-US" sz="1400" dirty="0" smtClean="0"/>
          </a:p>
          <a:p>
            <a:pPr marL="338138" indent="0" eaLnBrk="1" hangingPunct="1">
              <a:buNone/>
            </a:pPr>
            <a:r>
              <a:rPr lang="en-US" sz="1400" dirty="0" smtClean="0"/>
              <a:t>‘</a:t>
            </a:r>
            <a:r>
              <a:rPr lang="en-US" sz="1400" dirty="0"/>
              <a:t>Person of Indian Origin (PIO)’ means a person resident outside India who is a citizen of any country other than Bangladesh or Pakistan or such other country as may be specified by the Central Government, satisfying the following conditions:</a:t>
            </a:r>
          </a:p>
          <a:p>
            <a:pPr eaLnBrk="1" hangingPunct="1"/>
            <a:endParaRPr lang="en-US" sz="1400" dirty="0" smtClean="0"/>
          </a:p>
          <a:p>
            <a:pPr eaLnBrk="1" hangingPunct="1"/>
            <a:r>
              <a:rPr lang="en-US" sz="1400" dirty="0" smtClean="0"/>
              <a:t>a</a:t>
            </a:r>
            <a:r>
              <a:rPr lang="en-US" sz="1400" dirty="0"/>
              <a:t>) Who was a citizen of India by virtue of the Constitution of India or the Citizenship Act, 1955 (57 of 1955); or</a:t>
            </a:r>
          </a:p>
          <a:p>
            <a:pPr eaLnBrk="1" hangingPunct="1"/>
            <a:r>
              <a:rPr lang="en-US" sz="1400" dirty="0" smtClean="0"/>
              <a:t>b</a:t>
            </a:r>
            <a:r>
              <a:rPr lang="en-US" sz="1400" dirty="0"/>
              <a:t>) Who belonged to a territory that became part of India after the 15th day of August, 1947; or</a:t>
            </a:r>
          </a:p>
          <a:p>
            <a:pPr eaLnBrk="1" hangingPunct="1"/>
            <a:r>
              <a:rPr lang="en-US" sz="1400" dirty="0" smtClean="0"/>
              <a:t>c</a:t>
            </a:r>
            <a:r>
              <a:rPr lang="en-US" sz="1400" dirty="0"/>
              <a:t>) Who is a child or a grandchild or a great grandchild of a citizen of India or of a person referred to in clause (a) or (b); or</a:t>
            </a:r>
          </a:p>
          <a:p>
            <a:pPr eaLnBrk="1" hangingPunct="1"/>
            <a:r>
              <a:rPr lang="en-US" sz="1400" dirty="0" smtClean="0"/>
              <a:t>d</a:t>
            </a:r>
            <a:r>
              <a:rPr lang="en-US" sz="1400" dirty="0"/>
              <a:t>) Who is a spouse of foreign origin of a citizen of India or spouse of foreign origin of a person referred to in clause (a) or (b) or (c)</a:t>
            </a:r>
          </a:p>
          <a:p>
            <a:pPr eaLnBrk="1" hangingPunct="1"/>
            <a:endParaRPr lang="en-US" sz="1400" dirty="0" smtClean="0"/>
          </a:p>
          <a:p>
            <a:pPr eaLnBrk="1" hangingPunct="1"/>
            <a:r>
              <a:rPr lang="en-US" sz="1400" dirty="0" smtClean="0"/>
              <a:t>Explanation</a:t>
            </a:r>
            <a:r>
              <a:rPr lang="en-US" sz="1400" dirty="0"/>
              <a:t>: for the purpose of this sub-regulation, the expression ‘Person of Indian Origin’ includes an ‘Overseas Citizen of India’ cardholder within the meaning of Section 7(A) of the Citizenship Act, 1955.</a:t>
            </a:r>
          </a:p>
          <a:p>
            <a:pPr eaLnBrk="1" hangingPunct="1"/>
            <a:endParaRPr lang="en-US" sz="1800" dirty="0"/>
          </a:p>
        </p:txBody>
      </p:sp>
    </p:spTree>
    <p:extLst>
      <p:ext uri="{BB962C8B-B14F-4D97-AF65-F5344CB8AC3E}">
        <p14:creationId xmlns:p14="http://schemas.microsoft.com/office/powerpoint/2010/main" val="178508605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Date Placeholder 3"/>
          <p:cNvSpPr>
            <a:spLocks noGrp="1"/>
          </p:cNvSpPr>
          <p:nvPr>
            <p:ph type="dt" sz="quarter" idx="10"/>
          </p:nvPr>
        </p:nvSpPr>
        <p:spPr/>
        <p:txBody>
          <a:bodyPr/>
          <a:lstStyle/>
          <a:p>
            <a:pPr>
              <a:defRPr/>
            </a:pPr>
            <a:r>
              <a:rPr lang="en-US" smtClean="0"/>
              <a:t>03 May 2018</a:t>
            </a:r>
            <a:endParaRPr lang="en-US" dirty="0"/>
          </a:p>
        </p:txBody>
      </p:sp>
      <p:sp>
        <p:nvSpPr>
          <p:cNvPr id="8195" name="Footer Placeholder 4"/>
          <p:cNvSpPr>
            <a:spLocks noGrp="1"/>
          </p:cNvSpPr>
          <p:nvPr>
            <p:ph type="ftr" sz="quarter" idx="11"/>
          </p:nvPr>
        </p:nvSpPr>
        <p:spPr/>
        <p:txBody>
          <a:bodyPr/>
          <a:lstStyle/>
          <a:p>
            <a:pPr>
              <a:defRPr/>
            </a:pPr>
            <a:r>
              <a:rPr lang="en-US" dirty="0" smtClean="0"/>
              <a:t>P. P. Shah &amp; Asso.</a:t>
            </a:r>
          </a:p>
        </p:txBody>
      </p:sp>
      <p:sp>
        <p:nvSpPr>
          <p:cNvPr id="8196" name="Slide Number Placeholder 5"/>
          <p:cNvSpPr>
            <a:spLocks noGrp="1"/>
          </p:cNvSpPr>
          <p:nvPr>
            <p:ph type="sldNum" sz="quarter" idx="12"/>
          </p:nvPr>
        </p:nvSpPr>
        <p:spPr/>
        <p:txBody>
          <a:bodyPr/>
          <a:lstStyle/>
          <a:p>
            <a:pPr>
              <a:defRPr/>
            </a:pPr>
            <a:fld id="{A99C179A-76A7-4B77-950C-279ADB174F97}" type="slidenum">
              <a:rPr lang="en-US" smtClean="0"/>
              <a:pPr>
                <a:defRPr/>
              </a:pPr>
              <a:t>15</a:t>
            </a:fld>
            <a:endParaRPr lang="en-US" dirty="0" smtClean="0"/>
          </a:p>
        </p:txBody>
      </p:sp>
      <p:sp>
        <p:nvSpPr>
          <p:cNvPr id="8197" name="Rectangle 4"/>
          <p:cNvSpPr>
            <a:spLocks noGrp="1" noChangeArrowheads="1"/>
          </p:cNvSpPr>
          <p:nvPr>
            <p:ph type="title"/>
          </p:nvPr>
        </p:nvSpPr>
        <p:spPr>
          <a:xfrm>
            <a:off x="1150938" y="214313"/>
            <a:ext cx="7793037" cy="1004887"/>
          </a:xfrm>
        </p:spPr>
        <p:txBody>
          <a:bodyPr/>
          <a:lstStyle/>
          <a:p>
            <a:pPr eaLnBrk="1" hangingPunct="1"/>
            <a:r>
              <a:rPr lang="en-US" sz="3600" dirty="0"/>
              <a:t>Issues – PIO to OCI </a:t>
            </a:r>
            <a:r>
              <a:rPr lang="en-US" sz="3600" dirty="0" smtClean="0"/>
              <a:t>change (con’t)</a:t>
            </a:r>
          </a:p>
        </p:txBody>
      </p:sp>
      <p:sp>
        <p:nvSpPr>
          <p:cNvPr id="8198" name="Rectangle 5"/>
          <p:cNvSpPr>
            <a:spLocks noGrp="1" noChangeArrowheads="1"/>
          </p:cNvSpPr>
          <p:nvPr>
            <p:ph type="body" idx="1"/>
          </p:nvPr>
        </p:nvSpPr>
        <p:spPr>
          <a:xfrm>
            <a:off x="762000" y="1219200"/>
            <a:ext cx="8153400" cy="5181600"/>
          </a:xfrm>
        </p:spPr>
        <p:txBody>
          <a:bodyPr/>
          <a:lstStyle/>
          <a:p>
            <a:pPr eaLnBrk="1" hangingPunct="1"/>
            <a:r>
              <a:rPr lang="en-US" sz="1800" dirty="0" smtClean="0"/>
              <a:t>However, </a:t>
            </a:r>
            <a:r>
              <a:rPr lang="en-US" sz="1800" dirty="0"/>
              <a:t>as per the latest definition mentioned in new FEMA 20(R) dt. 07.11.2017, a ‘Non-resident Indian’ (NRI) is a person resident outside India who is a citizen of India</a:t>
            </a:r>
            <a:r>
              <a:rPr lang="en-US" sz="1800" dirty="0" smtClean="0"/>
              <a:t>.</a:t>
            </a:r>
          </a:p>
          <a:p>
            <a:pPr eaLnBrk="1" hangingPunct="1"/>
            <a:endParaRPr lang="en-US" sz="1800" dirty="0"/>
          </a:p>
          <a:p>
            <a:pPr eaLnBrk="1" hangingPunct="1"/>
            <a:r>
              <a:rPr lang="en-US" sz="1800" dirty="0"/>
              <a:t>OCI is now defined separately in new FEMA 20(R) as: ‘Overseas Citizen of India (OCI)’ means an individual resident outside India who is registered as an Overseas Citizen of India Cardholder under Section 7(A) of the Citizenship Act, 1955</a:t>
            </a:r>
            <a:r>
              <a:rPr lang="en-US" sz="1800" dirty="0" smtClean="0"/>
              <a:t>.</a:t>
            </a:r>
          </a:p>
          <a:p>
            <a:pPr eaLnBrk="1" hangingPunct="1"/>
            <a:endParaRPr lang="en-US" sz="1800" dirty="0"/>
          </a:p>
          <a:p>
            <a:pPr eaLnBrk="1" hangingPunct="1"/>
            <a:r>
              <a:rPr lang="en-US" sz="1800" dirty="0"/>
              <a:t>Thus, with the latest amendment vide FEMA Ntf. 20(R), ‘NRI’ and ‘OCI’ are defined separately and there is no reference to ‘PIO’; hence a PIO is required to take OCI card before undertaking the permitted investments</a:t>
            </a:r>
            <a:r>
              <a:rPr lang="en-US" sz="1800" dirty="0" smtClean="0"/>
              <a:t>.</a:t>
            </a:r>
            <a:endParaRPr lang="en-US" sz="1800" dirty="0"/>
          </a:p>
        </p:txBody>
      </p:sp>
    </p:spTree>
    <p:extLst>
      <p:ext uri="{BB962C8B-B14F-4D97-AF65-F5344CB8AC3E}">
        <p14:creationId xmlns:p14="http://schemas.microsoft.com/office/powerpoint/2010/main" val="70827157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Date Placeholder 3"/>
          <p:cNvSpPr>
            <a:spLocks noGrp="1"/>
          </p:cNvSpPr>
          <p:nvPr>
            <p:ph type="dt" sz="quarter" idx="10"/>
          </p:nvPr>
        </p:nvSpPr>
        <p:spPr/>
        <p:txBody>
          <a:bodyPr/>
          <a:lstStyle/>
          <a:p>
            <a:pPr>
              <a:defRPr/>
            </a:pPr>
            <a:r>
              <a:rPr lang="en-US" smtClean="0"/>
              <a:t>03 May 2018</a:t>
            </a:r>
            <a:endParaRPr lang="en-US" dirty="0"/>
          </a:p>
        </p:txBody>
      </p:sp>
      <p:sp>
        <p:nvSpPr>
          <p:cNvPr id="8195" name="Footer Placeholder 4"/>
          <p:cNvSpPr>
            <a:spLocks noGrp="1"/>
          </p:cNvSpPr>
          <p:nvPr>
            <p:ph type="ftr" sz="quarter" idx="11"/>
          </p:nvPr>
        </p:nvSpPr>
        <p:spPr/>
        <p:txBody>
          <a:bodyPr/>
          <a:lstStyle/>
          <a:p>
            <a:pPr>
              <a:defRPr/>
            </a:pPr>
            <a:r>
              <a:rPr lang="en-US" dirty="0" smtClean="0"/>
              <a:t>P. P. Shah &amp; Asso.</a:t>
            </a:r>
          </a:p>
        </p:txBody>
      </p:sp>
      <p:sp>
        <p:nvSpPr>
          <p:cNvPr id="8196" name="Slide Number Placeholder 5"/>
          <p:cNvSpPr>
            <a:spLocks noGrp="1"/>
          </p:cNvSpPr>
          <p:nvPr>
            <p:ph type="sldNum" sz="quarter" idx="12"/>
          </p:nvPr>
        </p:nvSpPr>
        <p:spPr/>
        <p:txBody>
          <a:bodyPr/>
          <a:lstStyle/>
          <a:p>
            <a:pPr>
              <a:defRPr/>
            </a:pPr>
            <a:fld id="{A99C179A-76A7-4B77-950C-279ADB174F97}" type="slidenum">
              <a:rPr lang="en-US" smtClean="0"/>
              <a:pPr>
                <a:defRPr/>
              </a:pPr>
              <a:t>16</a:t>
            </a:fld>
            <a:endParaRPr lang="en-US" dirty="0" smtClean="0"/>
          </a:p>
        </p:txBody>
      </p:sp>
      <p:sp>
        <p:nvSpPr>
          <p:cNvPr id="8197" name="Rectangle 4"/>
          <p:cNvSpPr>
            <a:spLocks noGrp="1" noChangeArrowheads="1"/>
          </p:cNvSpPr>
          <p:nvPr>
            <p:ph type="title"/>
          </p:nvPr>
        </p:nvSpPr>
        <p:spPr>
          <a:xfrm>
            <a:off x="1150938" y="214313"/>
            <a:ext cx="7793037" cy="1004887"/>
          </a:xfrm>
        </p:spPr>
        <p:txBody>
          <a:bodyPr/>
          <a:lstStyle/>
          <a:p>
            <a:pPr algn="ctr" eaLnBrk="1" hangingPunct="1"/>
            <a:r>
              <a:rPr lang="en-US" sz="3600" dirty="0" smtClean="0"/>
              <a:t>Fundamentals of FEMA</a:t>
            </a:r>
          </a:p>
        </p:txBody>
      </p:sp>
      <p:sp>
        <p:nvSpPr>
          <p:cNvPr id="8198" name="Rectangle 5"/>
          <p:cNvSpPr>
            <a:spLocks noGrp="1" noChangeArrowheads="1"/>
          </p:cNvSpPr>
          <p:nvPr>
            <p:ph type="body" idx="1"/>
          </p:nvPr>
        </p:nvSpPr>
        <p:spPr>
          <a:xfrm>
            <a:off x="762000" y="1219200"/>
            <a:ext cx="8153400" cy="5181600"/>
          </a:xfrm>
        </p:spPr>
        <p:txBody>
          <a:bodyPr/>
          <a:lstStyle/>
          <a:p>
            <a:pPr eaLnBrk="1" hangingPunct="1"/>
            <a:r>
              <a:rPr lang="en-US" sz="2000" dirty="0" smtClean="0"/>
              <a:t>Foreign Exchange belongs to Govt. of India except permitted.(Sec 5 about Current Account Transaction and Sec 6 about Capital Account Transactions)</a:t>
            </a:r>
          </a:p>
          <a:p>
            <a:pPr eaLnBrk="1" hangingPunct="1"/>
            <a:endParaRPr lang="en-US" sz="2000" dirty="0" smtClean="0"/>
          </a:p>
          <a:p>
            <a:pPr eaLnBrk="1" hangingPunct="1"/>
            <a:r>
              <a:rPr lang="en-US" sz="2000" dirty="0" smtClean="0"/>
              <a:t>Dealing in Foreign Exchange by PRII  as well as by PROI is regulated(Section 3 of The FEMA )</a:t>
            </a:r>
          </a:p>
          <a:p>
            <a:pPr eaLnBrk="1" hangingPunct="1"/>
            <a:endParaRPr lang="en-US" sz="2000" dirty="0" smtClean="0"/>
          </a:p>
          <a:p>
            <a:pPr eaLnBrk="1" hangingPunct="1"/>
            <a:r>
              <a:rPr lang="en-US" sz="2000" dirty="0" smtClean="0"/>
              <a:t>Dealing between PRII and PROI in Rupees is also regulated(Borrowing and Lending in Rupees, deposit in Rupees, Gifts in India by PROI except  to relatives etc)</a:t>
            </a:r>
          </a:p>
          <a:p>
            <a:pPr eaLnBrk="1" hangingPunct="1">
              <a:buFont typeface="Wingdings" pitchFamily="2" charset="2"/>
              <a:buNone/>
            </a:pPr>
            <a:endParaRPr lang="en-US" sz="2000" dirty="0" smtClean="0"/>
          </a:p>
          <a:p>
            <a:pPr eaLnBrk="1" hangingPunct="1"/>
            <a:r>
              <a:rPr lang="en-US" sz="2000" dirty="0" smtClean="0"/>
              <a:t>Permissible Capital Account or Current Account Transaction -Drawal  of Foreign Exchange are specific to purposes for which they are granted.</a:t>
            </a:r>
          </a:p>
          <a:p>
            <a:pPr eaLnBrk="1" hangingPunct="1"/>
            <a:endParaRPr lang="en-US" sz="2000" dirty="0" smtClean="0"/>
          </a:p>
          <a:p>
            <a:pPr eaLnBrk="1" hangingPunct="1"/>
            <a:endParaRPr lang="en-US" sz="2000" dirty="0" smtClean="0"/>
          </a:p>
          <a:p>
            <a:pPr eaLnBrk="1" hangingPunct="1"/>
            <a:endParaRPr lang="en-US" sz="1800" dirty="0" smtClean="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Date Placeholder 3"/>
          <p:cNvSpPr>
            <a:spLocks noGrp="1"/>
          </p:cNvSpPr>
          <p:nvPr>
            <p:ph type="dt" sz="quarter" idx="10"/>
          </p:nvPr>
        </p:nvSpPr>
        <p:spPr/>
        <p:txBody>
          <a:bodyPr/>
          <a:lstStyle/>
          <a:p>
            <a:pPr>
              <a:defRPr/>
            </a:pPr>
            <a:r>
              <a:rPr lang="en-US" smtClean="0"/>
              <a:t>03 May 2018</a:t>
            </a:r>
            <a:endParaRPr lang="en-US" dirty="0"/>
          </a:p>
        </p:txBody>
      </p:sp>
      <p:sp>
        <p:nvSpPr>
          <p:cNvPr id="8195" name="Footer Placeholder 4"/>
          <p:cNvSpPr>
            <a:spLocks noGrp="1"/>
          </p:cNvSpPr>
          <p:nvPr>
            <p:ph type="ftr" sz="quarter" idx="11"/>
          </p:nvPr>
        </p:nvSpPr>
        <p:spPr/>
        <p:txBody>
          <a:bodyPr/>
          <a:lstStyle/>
          <a:p>
            <a:pPr>
              <a:defRPr/>
            </a:pPr>
            <a:r>
              <a:rPr lang="en-US" dirty="0" smtClean="0"/>
              <a:t>P. P. Shah &amp; Asso.</a:t>
            </a:r>
          </a:p>
        </p:txBody>
      </p:sp>
      <p:sp>
        <p:nvSpPr>
          <p:cNvPr id="8196" name="Slide Number Placeholder 5"/>
          <p:cNvSpPr>
            <a:spLocks noGrp="1"/>
          </p:cNvSpPr>
          <p:nvPr>
            <p:ph type="sldNum" sz="quarter" idx="12"/>
          </p:nvPr>
        </p:nvSpPr>
        <p:spPr/>
        <p:txBody>
          <a:bodyPr/>
          <a:lstStyle/>
          <a:p>
            <a:pPr>
              <a:defRPr/>
            </a:pPr>
            <a:fld id="{A99C179A-76A7-4B77-950C-279ADB174F97}" type="slidenum">
              <a:rPr lang="en-US" smtClean="0"/>
              <a:pPr>
                <a:defRPr/>
              </a:pPr>
              <a:t>17</a:t>
            </a:fld>
            <a:endParaRPr lang="en-US" dirty="0" smtClean="0"/>
          </a:p>
        </p:txBody>
      </p:sp>
      <p:sp>
        <p:nvSpPr>
          <p:cNvPr id="8197" name="Rectangle 4"/>
          <p:cNvSpPr>
            <a:spLocks noGrp="1" noChangeArrowheads="1"/>
          </p:cNvSpPr>
          <p:nvPr>
            <p:ph type="title"/>
          </p:nvPr>
        </p:nvSpPr>
        <p:spPr>
          <a:xfrm>
            <a:off x="1150938" y="214313"/>
            <a:ext cx="7793037" cy="1004887"/>
          </a:xfrm>
        </p:spPr>
        <p:txBody>
          <a:bodyPr/>
          <a:lstStyle/>
          <a:p>
            <a:pPr algn="ctr" eaLnBrk="1" hangingPunct="1"/>
            <a:r>
              <a:rPr lang="en-US" sz="3600" dirty="0" smtClean="0"/>
              <a:t>Fundamentals of FEMA</a:t>
            </a:r>
          </a:p>
        </p:txBody>
      </p:sp>
      <p:sp>
        <p:nvSpPr>
          <p:cNvPr id="8198" name="Rectangle 5"/>
          <p:cNvSpPr>
            <a:spLocks noGrp="1" noChangeArrowheads="1"/>
          </p:cNvSpPr>
          <p:nvPr>
            <p:ph type="body" idx="1"/>
          </p:nvPr>
        </p:nvSpPr>
        <p:spPr>
          <a:xfrm>
            <a:off x="762000" y="1219200"/>
            <a:ext cx="8153400" cy="5105400"/>
          </a:xfrm>
        </p:spPr>
        <p:txBody>
          <a:bodyPr/>
          <a:lstStyle/>
          <a:p>
            <a:pPr eaLnBrk="1" hangingPunct="1"/>
            <a:r>
              <a:rPr lang="en-US" sz="1400" b="1" dirty="0" smtClean="0"/>
              <a:t>SEC. 3:  </a:t>
            </a:r>
            <a:r>
              <a:rPr lang="en-US" sz="1400" dirty="0" smtClean="0"/>
              <a:t>Dealing in foreign exchange, etc.</a:t>
            </a:r>
          </a:p>
          <a:p>
            <a:pPr eaLnBrk="1" hangingPunct="1"/>
            <a:r>
              <a:rPr lang="en-US" sz="1400" dirty="0" smtClean="0"/>
              <a:t>Save as otherwise provided in this Act, rules or regulations made there under, or with the general or special permission of the Reserve Bank, no person shall- </a:t>
            </a:r>
          </a:p>
          <a:p>
            <a:pPr eaLnBrk="1" hangingPunct="1"/>
            <a:endParaRPr lang="en-US" sz="1400" dirty="0" smtClean="0"/>
          </a:p>
          <a:p>
            <a:pPr eaLnBrk="1" hangingPunct="1"/>
            <a:r>
              <a:rPr lang="en-US" sz="1400" dirty="0" smtClean="0"/>
              <a:t>(a) deal in or transfer any foreign exchange or foreign security to any person not being an authorized person; </a:t>
            </a:r>
          </a:p>
          <a:p>
            <a:pPr eaLnBrk="1" hangingPunct="1"/>
            <a:r>
              <a:rPr lang="en-US" sz="1400" dirty="0" smtClean="0"/>
              <a:t>(b) make any payment to or for the credit of any person resident outside India in any manner; </a:t>
            </a:r>
          </a:p>
          <a:p>
            <a:pPr eaLnBrk="1" hangingPunct="1"/>
            <a:r>
              <a:rPr lang="en-US" sz="1400" dirty="0" smtClean="0"/>
              <a:t>(c) receive otherwise through an authorized person, any payment by order or on behalf of any person resident outside India in any manner. </a:t>
            </a:r>
          </a:p>
          <a:p>
            <a:pPr eaLnBrk="1" hangingPunct="1">
              <a:buNone/>
            </a:pPr>
            <a:r>
              <a:rPr lang="en-US" sz="1400" dirty="0" smtClean="0"/>
              <a:t>           Explanation.- For the purpose of this clause, where any person in, or resident in, India receives any payment by order or on behalf of any person resident outside India through any other person (including an authorized person) without a corresponding inward remittance from any place outside India, then, such person shall be deemed to have received such payment otherwise than through an authorized person; </a:t>
            </a:r>
          </a:p>
          <a:p>
            <a:pPr eaLnBrk="1" hangingPunct="1"/>
            <a:r>
              <a:rPr lang="en-US" sz="1400" dirty="0" smtClean="0"/>
              <a:t>(d) enter into any financial transaction in India as consideration for or in association with acquisition or creation or transfer of a right to acquire, any asset outside India by any person. </a:t>
            </a:r>
          </a:p>
          <a:p>
            <a:pPr eaLnBrk="1" hangingPunct="1">
              <a:buNone/>
            </a:pPr>
            <a:r>
              <a:rPr lang="en-US" sz="1400" dirty="0" smtClean="0"/>
              <a:t>           Explanation.- For the purpose of this clause," financial transaction" means making any payment to, or for the credit of any person, or receiving any payment for, by order or on behalf of any person, or drawing, issuing or negotiating any bill of exchange r promissory note, or transferring any security or acknowledging any debt.</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Date Placeholder 3"/>
          <p:cNvSpPr>
            <a:spLocks noGrp="1"/>
          </p:cNvSpPr>
          <p:nvPr>
            <p:ph type="dt" sz="quarter" idx="10"/>
          </p:nvPr>
        </p:nvSpPr>
        <p:spPr/>
        <p:txBody>
          <a:bodyPr/>
          <a:lstStyle/>
          <a:p>
            <a:pPr>
              <a:defRPr/>
            </a:pPr>
            <a:r>
              <a:rPr lang="en-US" smtClean="0"/>
              <a:t>03 May 2018</a:t>
            </a:r>
            <a:endParaRPr lang="en-US" dirty="0"/>
          </a:p>
        </p:txBody>
      </p:sp>
      <p:sp>
        <p:nvSpPr>
          <p:cNvPr id="8195" name="Footer Placeholder 4"/>
          <p:cNvSpPr>
            <a:spLocks noGrp="1"/>
          </p:cNvSpPr>
          <p:nvPr>
            <p:ph type="ftr" sz="quarter" idx="11"/>
          </p:nvPr>
        </p:nvSpPr>
        <p:spPr/>
        <p:txBody>
          <a:bodyPr/>
          <a:lstStyle/>
          <a:p>
            <a:pPr>
              <a:defRPr/>
            </a:pPr>
            <a:r>
              <a:rPr lang="en-US" dirty="0" smtClean="0"/>
              <a:t>P. P. Shah &amp; Asso.</a:t>
            </a:r>
          </a:p>
        </p:txBody>
      </p:sp>
      <p:sp>
        <p:nvSpPr>
          <p:cNvPr id="8196" name="Slide Number Placeholder 5"/>
          <p:cNvSpPr>
            <a:spLocks noGrp="1"/>
          </p:cNvSpPr>
          <p:nvPr>
            <p:ph type="sldNum" sz="quarter" idx="12"/>
          </p:nvPr>
        </p:nvSpPr>
        <p:spPr/>
        <p:txBody>
          <a:bodyPr/>
          <a:lstStyle/>
          <a:p>
            <a:pPr>
              <a:defRPr/>
            </a:pPr>
            <a:fld id="{A99C179A-76A7-4B77-950C-279ADB174F97}" type="slidenum">
              <a:rPr lang="en-US" smtClean="0"/>
              <a:pPr>
                <a:defRPr/>
              </a:pPr>
              <a:t>18</a:t>
            </a:fld>
            <a:endParaRPr lang="en-US" dirty="0" smtClean="0"/>
          </a:p>
        </p:txBody>
      </p:sp>
      <p:sp>
        <p:nvSpPr>
          <p:cNvPr id="8197" name="Rectangle 4"/>
          <p:cNvSpPr>
            <a:spLocks noGrp="1" noChangeArrowheads="1"/>
          </p:cNvSpPr>
          <p:nvPr>
            <p:ph type="title"/>
          </p:nvPr>
        </p:nvSpPr>
        <p:spPr>
          <a:xfrm>
            <a:off x="1150938" y="214313"/>
            <a:ext cx="7793037" cy="1004887"/>
          </a:xfrm>
        </p:spPr>
        <p:txBody>
          <a:bodyPr/>
          <a:lstStyle/>
          <a:p>
            <a:pPr algn="ctr" eaLnBrk="1" hangingPunct="1"/>
            <a:r>
              <a:rPr lang="en-US" sz="3600" dirty="0" smtClean="0"/>
              <a:t>Fundamentals of FEMA</a:t>
            </a:r>
          </a:p>
        </p:txBody>
      </p:sp>
      <p:sp>
        <p:nvSpPr>
          <p:cNvPr id="8198" name="Rectangle 5"/>
          <p:cNvSpPr>
            <a:spLocks noGrp="1" noChangeArrowheads="1"/>
          </p:cNvSpPr>
          <p:nvPr>
            <p:ph type="body" idx="1"/>
          </p:nvPr>
        </p:nvSpPr>
        <p:spPr>
          <a:xfrm>
            <a:off x="762000" y="1219200"/>
            <a:ext cx="8153400" cy="5105400"/>
          </a:xfrm>
        </p:spPr>
        <p:txBody>
          <a:bodyPr/>
          <a:lstStyle/>
          <a:p>
            <a:pPr eaLnBrk="1" hangingPunct="1">
              <a:buNone/>
            </a:pPr>
            <a:r>
              <a:rPr lang="en-US" sz="1400" b="1" dirty="0" smtClean="0"/>
              <a:t>	SEC. 4: </a:t>
            </a:r>
            <a:r>
              <a:rPr lang="en-US" sz="1400" dirty="0" smtClean="0"/>
              <a:t>Holding of foreign exchange, etc.</a:t>
            </a:r>
          </a:p>
          <a:p>
            <a:pPr eaLnBrk="1" hangingPunct="1"/>
            <a:r>
              <a:rPr lang="en-US" sz="1400" dirty="0" smtClean="0"/>
              <a:t>Save as otherwise provided in this Act, no person resident in India shall acquire, hold, own, possess or transfer any foreign exchange, foreign security or any immovable property situated outside India.</a:t>
            </a:r>
          </a:p>
          <a:p>
            <a:pPr eaLnBrk="1" hangingPunct="1">
              <a:buNone/>
            </a:pPr>
            <a:endParaRPr lang="en-US" sz="1400" dirty="0" smtClean="0"/>
          </a:p>
          <a:p>
            <a:pPr eaLnBrk="1" hangingPunct="1">
              <a:buNone/>
            </a:pPr>
            <a:r>
              <a:rPr lang="en-US" sz="1400" dirty="0" smtClean="0"/>
              <a:t>     </a:t>
            </a:r>
            <a:r>
              <a:rPr lang="en-US" sz="1400" b="1" dirty="0" smtClean="0"/>
              <a:t>SEC. 5: </a:t>
            </a:r>
            <a:r>
              <a:rPr lang="en-US" sz="1400" dirty="0" smtClean="0"/>
              <a:t>Current account transactions</a:t>
            </a:r>
          </a:p>
          <a:p>
            <a:pPr eaLnBrk="1" hangingPunct="1"/>
            <a:r>
              <a:rPr lang="en-US" sz="1400" b="1" dirty="0" smtClean="0"/>
              <a:t>Any person may </a:t>
            </a:r>
            <a:r>
              <a:rPr lang="en-US" sz="1400" dirty="0" smtClean="0"/>
              <a:t>sell or draw foreign exchange to or from an authorized person if such sale or drawal is a current account transaction: </a:t>
            </a:r>
          </a:p>
          <a:p>
            <a:pPr eaLnBrk="1" hangingPunct="1">
              <a:buNone/>
            </a:pPr>
            <a:r>
              <a:rPr lang="en-US" sz="1400" dirty="0" smtClean="0"/>
              <a:t>	Provided that the Central Government may, in public interest and in consultation with the Reserve Bank, impose such reasonable restrictions for current account transactions as may be prescribed.</a:t>
            </a:r>
          </a:p>
          <a:p>
            <a:pPr eaLnBrk="1" hangingPunct="1">
              <a:buNone/>
            </a:pPr>
            <a:endParaRPr lang="en-US" sz="1400" dirty="0" smtClean="0"/>
          </a:p>
          <a:p>
            <a:pPr eaLnBrk="1" hangingPunct="1">
              <a:buNone/>
            </a:pPr>
            <a:r>
              <a:rPr lang="en-US" sz="1400" b="1" dirty="0" smtClean="0"/>
              <a:t>      SEC. 6: </a:t>
            </a:r>
            <a:r>
              <a:rPr lang="en-US" sz="1400" dirty="0" smtClean="0"/>
              <a:t>Capital account transactions </a:t>
            </a:r>
            <a:r>
              <a:rPr lang="en-US" sz="1400" b="1" dirty="0" smtClean="0"/>
              <a:t>(before amendments by Finance Act, 2015)</a:t>
            </a:r>
          </a:p>
          <a:p>
            <a:r>
              <a:rPr lang="en-US" sz="1400" dirty="0" smtClean="0"/>
              <a:t>(1) Subject to the provisions of sub- section (2), any person may sell or draw foreign exchange to or from an authorized person for a capital account transaction. </a:t>
            </a:r>
          </a:p>
          <a:p>
            <a:r>
              <a:rPr lang="en-US" sz="1400" dirty="0" smtClean="0"/>
              <a:t>(2) The Reserve Bank may, in consultation with the Central Government, specify-.</a:t>
            </a:r>
          </a:p>
          <a:p>
            <a:pPr marL="627063" lvl="1" indent="-6350">
              <a:buNone/>
            </a:pPr>
            <a:r>
              <a:rPr lang="en-US" sz="1400" dirty="0" smtClean="0"/>
              <a:t>(a) any class or classes of capital account transactions which are permissible; </a:t>
            </a:r>
          </a:p>
          <a:p>
            <a:pPr marL="627063" lvl="1" indent="-6350">
              <a:buNone/>
            </a:pPr>
            <a:r>
              <a:rPr lang="en-US" sz="1400" dirty="0" smtClean="0"/>
              <a:t>(b) the limit up to which foreign exchange shall be admissible for such transactions: </a:t>
            </a:r>
          </a:p>
          <a:p>
            <a:pPr marL="627063" lvl="1" indent="-6350">
              <a:buNone/>
            </a:pPr>
            <a:r>
              <a:rPr lang="en-US" sz="1400" dirty="0" smtClean="0"/>
              <a:t>Provided that the Reserve Bank shall not impose any restriction on the drawal of foreign exchange for payments due on account of amortization of loans or for depreciation of direct investments in the ordinary courts of business. </a:t>
            </a:r>
          </a:p>
          <a:p>
            <a:pPr eaLnBrk="1" hangingPunct="1">
              <a:buNone/>
            </a:pPr>
            <a:endParaRPr lang="en-US" sz="1600" dirty="0" smtClean="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Date Placeholder 3"/>
          <p:cNvSpPr>
            <a:spLocks noGrp="1"/>
          </p:cNvSpPr>
          <p:nvPr>
            <p:ph type="dt" sz="quarter" idx="10"/>
          </p:nvPr>
        </p:nvSpPr>
        <p:spPr/>
        <p:txBody>
          <a:bodyPr/>
          <a:lstStyle/>
          <a:p>
            <a:pPr>
              <a:defRPr/>
            </a:pPr>
            <a:r>
              <a:rPr lang="en-US" smtClean="0"/>
              <a:t>03 May 2018</a:t>
            </a:r>
            <a:endParaRPr lang="en-US" dirty="0"/>
          </a:p>
        </p:txBody>
      </p:sp>
      <p:sp>
        <p:nvSpPr>
          <p:cNvPr id="8195" name="Footer Placeholder 4"/>
          <p:cNvSpPr>
            <a:spLocks noGrp="1"/>
          </p:cNvSpPr>
          <p:nvPr>
            <p:ph type="ftr" sz="quarter" idx="11"/>
          </p:nvPr>
        </p:nvSpPr>
        <p:spPr/>
        <p:txBody>
          <a:bodyPr/>
          <a:lstStyle/>
          <a:p>
            <a:pPr>
              <a:defRPr/>
            </a:pPr>
            <a:r>
              <a:rPr lang="en-US" dirty="0" smtClean="0"/>
              <a:t>P. P. Shah &amp; Asso.</a:t>
            </a:r>
          </a:p>
        </p:txBody>
      </p:sp>
      <p:sp>
        <p:nvSpPr>
          <p:cNvPr id="8196" name="Slide Number Placeholder 5"/>
          <p:cNvSpPr>
            <a:spLocks noGrp="1"/>
          </p:cNvSpPr>
          <p:nvPr>
            <p:ph type="sldNum" sz="quarter" idx="12"/>
          </p:nvPr>
        </p:nvSpPr>
        <p:spPr/>
        <p:txBody>
          <a:bodyPr/>
          <a:lstStyle/>
          <a:p>
            <a:pPr>
              <a:defRPr/>
            </a:pPr>
            <a:fld id="{A99C179A-76A7-4B77-950C-279ADB174F97}" type="slidenum">
              <a:rPr lang="en-US" smtClean="0"/>
              <a:pPr>
                <a:defRPr/>
              </a:pPr>
              <a:t>19</a:t>
            </a:fld>
            <a:endParaRPr lang="en-US" dirty="0" smtClean="0"/>
          </a:p>
        </p:txBody>
      </p:sp>
      <p:sp>
        <p:nvSpPr>
          <p:cNvPr id="8197" name="Rectangle 4"/>
          <p:cNvSpPr>
            <a:spLocks noGrp="1" noChangeArrowheads="1"/>
          </p:cNvSpPr>
          <p:nvPr>
            <p:ph type="title"/>
          </p:nvPr>
        </p:nvSpPr>
        <p:spPr>
          <a:xfrm>
            <a:off x="1150938" y="214313"/>
            <a:ext cx="7793037" cy="1004887"/>
          </a:xfrm>
        </p:spPr>
        <p:txBody>
          <a:bodyPr/>
          <a:lstStyle/>
          <a:p>
            <a:pPr algn="ctr" eaLnBrk="1" hangingPunct="1"/>
            <a:r>
              <a:rPr lang="en-US" sz="3600" dirty="0" smtClean="0"/>
              <a:t>Fundamentals of FEMA</a:t>
            </a:r>
          </a:p>
        </p:txBody>
      </p:sp>
      <p:sp>
        <p:nvSpPr>
          <p:cNvPr id="8198" name="Rectangle 5"/>
          <p:cNvSpPr>
            <a:spLocks noGrp="1" noChangeArrowheads="1"/>
          </p:cNvSpPr>
          <p:nvPr>
            <p:ph type="body" idx="1"/>
          </p:nvPr>
        </p:nvSpPr>
        <p:spPr>
          <a:xfrm>
            <a:off x="762000" y="1219200"/>
            <a:ext cx="8153400" cy="5105400"/>
          </a:xfrm>
        </p:spPr>
        <p:txBody>
          <a:bodyPr/>
          <a:lstStyle/>
          <a:p>
            <a:pPr eaLnBrk="1" hangingPunct="1">
              <a:buNone/>
            </a:pPr>
            <a:r>
              <a:rPr lang="en-US" sz="1400" b="1" dirty="0" smtClean="0"/>
              <a:t>	SEC. 6: </a:t>
            </a:r>
            <a:r>
              <a:rPr lang="en-US" sz="1400" dirty="0" smtClean="0"/>
              <a:t>Capital account transactions (con’t)</a:t>
            </a:r>
          </a:p>
          <a:p>
            <a:pPr eaLnBrk="1" hangingPunct="1"/>
            <a:endParaRPr lang="en-US" sz="1400" dirty="0" smtClean="0"/>
          </a:p>
          <a:p>
            <a:r>
              <a:rPr lang="en-US" sz="1400" dirty="0" smtClean="0"/>
              <a:t>(3) Without prejudice to the generality of the provisions of sub- section (2), the Reserve Bank may, by regulations, prohibit, restrict or regulate the following- </a:t>
            </a:r>
          </a:p>
          <a:p>
            <a:pPr marL="465138" indent="-1588">
              <a:buNone/>
            </a:pPr>
            <a:r>
              <a:rPr lang="en-US" sz="1400" dirty="0" smtClean="0"/>
              <a:t>(a) transfer or issue of any foreign security by a person resident in India; </a:t>
            </a:r>
          </a:p>
          <a:p>
            <a:pPr marL="465138" indent="-1588">
              <a:buNone/>
            </a:pPr>
            <a:r>
              <a:rPr lang="en-US" sz="1400" dirty="0" smtClean="0"/>
              <a:t>(b) transfer or issue of any security by a person resident outside India; </a:t>
            </a:r>
          </a:p>
          <a:p>
            <a:pPr marL="465138" indent="-1588">
              <a:buNone/>
            </a:pPr>
            <a:r>
              <a:rPr lang="en-US" sz="1400" dirty="0" smtClean="0"/>
              <a:t>(c) transfer or issue of any security or foreign security by any branch, office or agency in India of a person resident outside India; </a:t>
            </a:r>
          </a:p>
          <a:p>
            <a:pPr marL="465138" indent="-1588">
              <a:buNone/>
            </a:pPr>
            <a:r>
              <a:rPr lang="en-US" sz="1400" dirty="0" smtClean="0"/>
              <a:t>(d) any borrowing or lending in foreign exchange in whatever form or by whatever name called; </a:t>
            </a:r>
          </a:p>
          <a:p>
            <a:pPr marL="465138" indent="-1588">
              <a:buNone/>
            </a:pPr>
            <a:r>
              <a:rPr lang="en-US" sz="1400" dirty="0" smtClean="0"/>
              <a:t>(e) any borrowing or lending in rupees in whatever form or by whatever name called between a person resident in India and a person resident outside India; </a:t>
            </a:r>
          </a:p>
          <a:p>
            <a:pPr marL="465138" indent="-1588">
              <a:buNone/>
            </a:pPr>
            <a:r>
              <a:rPr lang="en-US" sz="1400" dirty="0" smtClean="0"/>
              <a:t>(f) deposits between persons resident in India and persons resident outside India; </a:t>
            </a:r>
          </a:p>
          <a:p>
            <a:pPr marL="465138" indent="-1588">
              <a:buNone/>
            </a:pPr>
            <a:r>
              <a:rPr lang="en-US" sz="1400" dirty="0" smtClean="0"/>
              <a:t>(g) export, import or holding of currency or currency notes; </a:t>
            </a:r>
          </a:p>
          <a:p>
            <a:pPr marL="465138" indent="-1588">
              <a:buNone/>
            </a:pPr>
            <a:r>
              <a:rPr lang="en-US" sz="1400" dirty="0" smtClean="0"/>
              <a:t>(h)transfer of immovable property outside India, other than a lease not exceeding five years, by a person resident in India; </a:t>
            </a:r>
          </a:p>
          <a:p>
            <a:pPr marL="465138" indent="-1588">
              <a:buNone/>
            </a:pPr>
            <a:r>
              <a:rPr lang="en-US" sz="1400" dirty="0" smtClean="0"/>
              <a:t>(i) acquisition or transfer of immovable property in India, other than a lease not exceeding five years, by a person resident outside India; </a:t>
            </a:r>
          </a:p>
          <a:p>
            <a:pPr marL="465138" indent="-1588">
              <a:buNone/>
            </a:pPr>
            <a:r>
              <a:rPr lang="en-US" sz="1400" dirty="0" smtClean="0"/>
              <a:t>(j) giving of a guarantee or surety in respect of any debt, obligation or other liability incurred- </a:t>
            </a:r>
          </a:p>
          <a:p>
            <a:pPr marL="738188" indent="-1588">
              <a:buNone/>
            </a:pPr>
            <a:r>
              <a:rPr lang="en-US" sz="1400" dirty="0" smtClean="0"/>
              <a:t>(i) by a person resident in India and owed to a person resident outside India; or </a:t>
            </a:r>
          </a:p>
          <a:p>
            <a:pPr marL="738188" indent="-1588">
              <a:buNone/>
            </a:pPr>
            <a:r>
              <a:rPr lang="en-US" sz="1400" dirty="0" smtClean="0"/>
              <a:t>(ii) by a person resident outside India. </a:t>
            </a:r>
            <a:endParaRPr lang="en-US" sz="1400"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title"/>
          </p:nvPr>
        </p:nvSpPr>
        <p:spPr>
          <a:xfrm>
            <a:off x="1150938" y="214313"/>
            <a:ext cx="7793037" cy="928687"/>
          </a:xfrm>
        </p:spPr>
        <p:txBody>
          <a:bodyPr/>
          <a:lstStyle/>
          <a:p>
            <a:pPr algn="ctr"/>
            <a:r>
              <a:rPr lang="en-US" dirty="0" smtClean="0"/>
              <a:t>Overview</a:t>
            </a:r>
          </a:p>
        </p:txBody>
      </p:sp>
      <p:sp>
        <p:nvSpPr>
          <p:cNvPr id="4099" name="Content Placeholder 2"/>
          <p:cNvSpPr>
            <a:spLocks noGrp="1"/>
          </p:cNvSpPr>
          <p:nvPr>
            <p:ph idx="1"/>
          </p:nvPr>
        </p:nvSpPr>
        <p:spPr>
          <a:xfrm>
            <a:off x="914400" y="1143000"/>
            <a:ext cx="7696200" cy="5257800"/>
          </a:xfrm>
        </p:spPr>
        <p:txBody>
          <a:bodyPr/>
          <a:lstStyle/>
          <a:p>
            <a:r>
              <a:rPr lang="en-US" sz="2000" dirty="0" smtClean="0"/>
              <a:t>Foreign Exchange Management Act – Overview</a:t>
            </a:r>
          </a:p>
          <a:p>
            <a:r>
              <a:rPr lang="en-US" sz="2000" dirty="0" smtClean="0"/>
              <a:t>Important definitions under FEMA</a:t>
            </a:r>
          </a:p>
          <a:p>
            <a:r>
              <a:rPr lang="en-US" sz="2000" dirty="0" smtClean="0"/>
              <a:t>Fundamentals of FEMA</a:t>
            </a:r>
          </a:p>
          <a:p>
            <a:r>
              <a:rPr lang="en-US" sz="2000" dirty="0" smtClean="0"/>
              <a:t>FEMA  Practice</a:t>
            </a:r>
          </a:p>
          <a:p>
            <a:r>
              <a:rPr lang="en-US" sz="2000" dirty="0"/>
              <a:t>Schemes for Inbound Investment </a:t>
            </a:r>
            <a:r>
              <a:rPr lang="en-US" sz="2000" dirty="0" smtClean="0"/>
              <a:t>- FEMA Notification 20(R) / 2017- RB</a:t>
            </a:r>
          </a:p>
          <a:p>
            <a:r>
              <a:rPr lang="en-US" sz="2000" dirty="0" smtClean="0"/>
              <a:t>Foreign Direct Investment (FDI) in India – Automatic &amp; Approval Routes</a:t>
            </a:r>
          </a:p>
          <a:p>
            <a:r>
              <a:rPr lang="en-US" sz="2000" dirty="0" smtClean="0"/>
              <a:t>FDI related compliances and reportings</a:t>
            </a:r>
          </a:p>
          <a:p>
            <a:r>
              <a:rPr lang="en-US" sz="2000" dirty="0" smtClean="0"/>
              <a:t>Overseas Direct Investment (ODI) - FEMA Notification 120 / 2004 - RB</a:t>
            </a:r>
          </a:p>
          <a:p>
            <a:r>
              <a:rPr lang="en-US" sz="2000" dirty="0" smtClean="0"/>
              <a:t>External Commercial Borrowings – FEMA Notification 3 / 2000 - RB</a:t>
            </a:r>
          </a:p>
          <a:p>
            <a:endParaRPr lang="en-US" sz="2000" dirty="0" smtClean="0"/>
          </a:p>
        </p:txBody>
      </p:sp>
      <p:sp>
        <p:nvSpPr>
          <p:cNvPr id="4100" name="Date Placeholder 3"/>
          <p:cNvSpPr>
            <a:spLocks noGrp="1"/>
          </p:cNvSpPr>
          <p:nvPr>
            <p:ph type="dt" sz="quarter" idx="10"/>
          </p:nvPr>
        </p:nvSpPr>
        <p:spPr/>
        <p:txBody>
          <a:bodyPr/>
          <a:lstStyle/>
          <a:p>
            <a:pPr>
              <a:defRPr/>
            </a:pPr>
            <a:r>
              <a:rPr lang="en-US" smtClean="0"/>
              <a:t>03 May 2018</a:t>
            </a:r>
            <a:endParaRPr lang="en-US" dirty="0"/>
          </a:p>
        </p:txBody>
      </p:sp>
      <p:sp>
        <p:nvSpPr>
          <p:cNvPr id="4101" name="Footer Placeholder 4"/>
          <p:cNvSpPr>
            <a:spLocks noGrp="1"/>
          </p:cNvSpPr>
          <p:nvPr>
            <p:ph type="ftr" sz="quarter" idx="11"/>
          </p:nvPr>
        </p:nvSpPr>
        <p:spPr/>
        <p:txBody>
          <a:bodyPr/>
          <a:lstStyle/>
          <a:p>
            <a:pPr>
              <a:defRPr/>
            </a:pPr>
            <a:r>
              <a:rPr lang="en-US" dirty="0" smtClean="0"/>
              <a:t>P. P. Shah &amp; Asso.</a:t>
            </a:r>
          </a:p>
        </p:txBody>
      </p:sp>
      <p:sp>
        <p:nvSpPr>
          <p:cNvPr id="4102" name="Slide Number Placeholder 5"/>
          <p:cNvSpPr>
            <a:spLocks noGrp="1"/>
          </p:cNvSpPr>
          <p:nvPr>
            <p:ph type="sldNum" sz="quarter" idx="12"/>
          </p:nvPr>
        </p:nvSpPr>
        <p:spPr/>
        <p:txBody>
          <a:bodyPr/>
          <a:lstStyle/>
          <a:p>
            <a:pPr>
              <a:defRPr/>
            </a:pPr>
            <a:fld id="{A9DD5350-61FC-4A9C-A602-D8B2E212EADA}" type="slidenum">
              <a:rPr lang="en-US" smtClean="0"/>
              <a:pPr>
                <a:defRPr/>
              </a:pPr>
              <a:t>2</a:t>
            </a:fld>
            <a:endParaRPr lang="en-US" dirty="0" smtClean="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Date Placeholder 3"/>
          <p:cNvSpPr>
            <a:spLocks noGrp="1"/>
          </p:cNvSpPr>
          <p:nvPr>
            <p:ph type="dt" sz="quarter" idx="10"/>
          </p:nvPr>
        </p:nvSpPr>
        <p:spPr/>
        <p:txBody>
          <a:bodyPr/>
          <a:lstStyle/>
          <a:p>
            <a:pPr>
              <a:defRPr/>
            </a:pPr>
            <a:r>
              <a:rPr lang="en-US" smtClean="0"/>
              <a:t>03 May 2018</a:t>
            </a:r>
            <a:endParaRPr lang="en-US" dirty="0"/>
          </a:p>
        </p:txBody>
      </p:sp>
      <p:sp>
        <p:nvSpPr>
          <p:cNvPr id="8195" name="Footer Placeholder 4"/>
          <p:cNvSpPr>
            <a:spLocks noGrp="1"/>
          </p:cNvSpPr>
          <p:nvPr>
            <p:ph type="ftr" sz="quarter" idx="11"/>
          </p:nvPr>
        </p:nvSpPr>
        <p:spPr/>
        <p:txBody>
          <a:bodyPr/>
          <a:lstStyle/>
          <a:p>
            <a:pPr>
              <a:defRPr/>
            </a:pPr>
            <a:r>
              <a:rPr lang="en-US" dirty="0" smtClean="0"/>
              <a:t>P. P. Shah &amp; Asso.</a:t>
            </a:r>
          </a:p>
        </p:txBody>
      </p:sp>
      <p:sp>
        <p:nvSpPr>
          <p:cNvPr id="8196" name="Slide Number Placeholder 5"/>
          <p:cNvSpPr>
            <a:spLocks noGrp="1"/>
          </p:cNvSpPr>
          <p:nvPr>
            <p:ph type="sldNum" sz="quarter" idx="12"/>
          </p:nvPr>
        </p:nvSpPr>
        <p:spPr/>
        <p:txBody>
          <a:bodyPr/>
          <a:lstStyle/>
          <a:p>
            <a:pPr>
              <a:defRPr/>
            </a:pPr>
            <a:fld id="{A99C179A-76A7-4B77-950C-279ADB174F97}" type="slidenum">
              <a:rPr lang="en-US" smtClean="0"/>
              <a:pPr>
                <a:defRPr/>
              </a:pPr>
              <a:t>20</a:t>
            </a:fld>
            <a:endParaRPr lang="en-US" dirty="0" smtClean="0"/>
          </a:p>
        </p:txBody>
      </p:sp>
      <p:sp>
        <p:nvSpPr>
          <p:cNvPr id="8197" name="Rectangle 4"/>
          <p:cNvSpPr>
            <a:spLocks noGrp="1" noChangeArrowheads="1"/>
          </p:cNvSpPr>
          <p:nvPr>
            <p:ph type="title"/>
          </p:nvPr>
        </p:nvSpPr>
        <p:spPr>
          <a:xfrm>
            <a:off x="1150938" y="214313"/>
            <a:ext cx="7793037" cy="1004887"/>
          </a:xfrm>
        </p:spPr>
        <p:txBody>
          <a:bodyPr/>
          <a:lstStyle/>
          <a:p>
            <a:pPr algn="ctr" eaLnBrk="1" hangingPunct="1"/>
            <a:r>
              <a:rPr lang="en-US" sz="3600" dirty="0" smtClean="0"/>
              <a:t>Fundamentals of FEMA</a:t>
            </a:r>
          </a:p>
        </p:txBody>
      </p:sp>
      <p:sp>
        <p:nvSpPr>
          <p:cNvPr id="8198" name="Rectangle 5"/>
          <p:cNvSpPr>
            <a:spLocks noGrp="1" noChangeArrowheads="1"/>
          </p:cNvSpPr>
          <p:nvPr>
            <p:ph type="body" idx="1"/>
          </p:nvPr>
        </p:nvSpPr>
        <p:spPr>
          <a:xfrm>
            <a:off x="762000" y="1219200"/>
            <a:ext cx="8153400" cy="5105400"/>
          </a:xfrm>
        </p:spPr>
        <p:txBody>
          <a:bodyPr/>
          <a:lstStyle/>
          <a:p>
            <a:pPr eaLnBrk="1" hangingPunct="1">
              <a:buNone/>
            </a:pPr>
            <a:r>
              <a:rPr lang="en-US" sz="1400" b="1" dirty="0" smtClean="0"/>
              <a:t>	</a:t>
            </a:r>
            <a:r>
              <a:rPr lang="en-US" sz="1600" b="1" dirty="0" smtClean="0"/>
              <a:t>SEC. 6: </a:t>
            </a:r>
            <a:r>
              <a:rPr lang="en-US" sz="1600" dirty="0" smtClean="0"/>
              <a:t>Capital account transactions (con’t)</a:t>
            </a:r>
          </a:p>
          <a:p>
            <a:r>
              <a:rPr lang="en-US" sz="1600" dirty="0" smtClean="0"/>
              <a:t>(4) A person resident in India may hold, own, transfer or invest in foreign currency, foreign security or any immovable property situated outside India if such currency, security or property was acquired, held or owned by such person when he was resident outside India </a:t>
            </a:r>
            <a:r>
              <a:rPr lang="en-US" sz="1600" b="1" dirty="0" smtClean="0"/>
              <a:t>or inherited from a person who was resident outside India. </a:t>
            </a:r>
          </a:p>
          <a:p>
            <a:pPr>
              <a:buNone/>
            </a:pPr>
            <a:r>
              <a:rPr lang="en-IN" sz="1600" dirty="0" smtClean="0"/>
              <a:t>     Thus Asset held abroad  can be inherited however for asset in India one may have to look for the concerned notification for inheritance two residents of such asset outside India </a:t>
            </a:r>
            <a:endParaRPr lang="en-US" sz="1600" dirty="0" smtClean="0"/>
          </a:p>
          <a:p>
            <a:r>
              <a:rPr lang="en-US" sz="1600" dirty="0" smtClean="0"/>
              <a:t>(5) A person resident outside India may hold, own, transfer or invest in Indian currency, security or any immovable property situated in India if such currency, security or property was acquired, held or owned by such person when he was resident in India </a:t>
            </a:r>
            <a:r>
              <a:rPr lang="en-US" sz="1600" b="1" dirty="0" smtClean="0"/>
              <a:t>or inherited from a person who was resident in India. </a:t>
            </a:r>
          </a:p>
          <a:p>
            <a:pPr>
              <a:buNone/>
            </a:pPr>
            <a:r>
              <a:rPr lang="en-IN" sz="1600" dirty="0" smtClean="0"/>
              <a:t>      This is similar to note on 6(4) for inheritance of assets in India  between two non Residents </a:t>
            </a:r>
            <a:endParaRPr lang="en-US" sz="1600" dirty="0" smtClean="0"/>
          </a:p>
          <a:p>
            <a:r>
              <a:rPr lang="en-US" sz="1600" dirty="0" smtClean="0"/>
              <a:t>(6) Without prejudice to the provisions of this section, the Reserve Bank may, by regulation, prohibit, restrict, or regulate establishment in India of a branch, office or other place of business by a person resident outside India, for carrying on any activity relating to such branch, office or other place of business.</a:t>
            </a:r>
            <a:endParaRPr lang="en-US" sz="1600"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Date Placeholder 3"/>
          <p:cNvSpPr>
            <a:spLocks noGrp="1"/>
          </p:cNvSpPr>
          <p:nvPr>
            <p:ph type="dt" sz="quarter" idx="10"/>
          </p:nvPr>
        </p:nvSpPr>
        <p:spPr/>
        <p:txBody>
          <a:bodyPr/>
          <a:lstStyle/>
          <a:p>
            <a:pPr>
              <a:defRPr/>
            </a:pPr>
            <a:r>
              <a:rPr lang="en-US" smtClean="0"/>
              <a:t>03 May 2018</a:t>
            </a:r>
            <a:endParaRPr lang="en-US" dirty="0"/>
          </a:p>
        </p:txBody>
      </p:sp>
      <p:sp>
        <p:nvSpPr>
          <p:cNvPr id="8195" name="Footer Placeholder 4"/>
          <p:cNvSpPr>
            <a:spLocks noGrp="1"/>
          </p:cNvSpPr>
          <p:nvPr>
            <p:ph type="ftr" sz="quarter" idx="11"/>
          </p:nvPr>
        </p:nvSpPr>
        <p:spPr/>
        <p:txBody>
          <a:bodyPr/>
          <a:lstStyle/>
          <a:p>
            <a:pPr>
              <a:defRPr/>
            </a:pPr>
            <a:r>
              <a:rPr lang="en-US" dirty="0" smtClean="0"/>
              <a:t>P. P. Shah &amp; Asso.</a:t>
            </a:r>
          </a:p>
        </p:txBody>
      </p:sp>
      <p:sp>
        <p:nvSpPr>
          <p:cNvPr id="8196" name="Slide Number Placeholder 5"/>
          <p:cNvSpPr>
            <a:spLocks noGrp="1"/>
          </p:cNvSpPr>
          <p:nvPr>
            <p:ph type="sldNum" sz="quarter" idx="12"/>
          </p:nvPr>
        </p:nvSpPr>
        <p:spPr/>
        <p:txBody>
          <a:bodyPr/>
          <a:lstStyle/>
          <a:p>
            <a:pPr>
              <a:defRPr/>
            </a:pPr>
            <a:fld id="{A99C179A-76A7-4B77-950C-279ADB174F97}" type="slidenum">
              <a:rPr lang="en-US" smtClean="0"/>
              <a:pPr>
                <a:defRPr/>
              </a:pPr>
              <a:t>21</a:t>
            </a:fld>
            <a:endParaRPr lang="en-US" dirty="0" smtClean="0"/>
          </a:p>
        </p:txBody>
      </p:sp>
      <p:sp>
        <p:nvSpPr>
          <p:cNvPr id="8197" name="Rectangle 4"/>
          <p:cNvSpPr>
            <a:spLocks noGrp="1" noChangeArrowheads="1"/>
          </p:cNvSpPr>
          <p:nvPr>
            <p:ph type="title"/>
          </p:nvPr>
        </p:nvSpPr>
        <p:spPr>
          <a:xfrm>
            <a:off x="1150938" y="214313"/>
            <a:ext cx="7793037" cy="1004887"/>
          </a:xfrm>
        </p:spPr>
        <p:txBody>
          <a:bodyPr/>
          <a:lstStyle/>
          <a:p>
            <a:pPr algn="ctr" eaLnBrk="1" hangingPunct="1"/>
            <a:r>
              <a:rPr lang="en-US" sz="3600" dirty="0" smtClean="0"/>
              <a:t>Fundamentals of FEMA</a:t>
            </a:r>
          </a:p>
        </p:txBody>
      </p:sp>
      <p:sp>
        <p:nvSpPr>
          <p:cNvPr id="8198" name="Rectangle 5"/>
          <p:cNvSpPr>
            <a:spLocks noGrp="1" noChangeArrowheads="1"/>
          </p:cNvSpPr>
          <p:nvPr>
            <p:ph type="body" idx="1"/>
          </p:nvPr>
        </p:nvSpPr>
        <p:spPr>
          <a:xfrm>
            <a:off x="762000" y="1219200"/>
            <a:ext cx="8153400" cy="5105400"/>
          </a:xfrm>
        </p:spPr>
        <p:txBody>
          <a:bodyPr/>
          <a:lstStyle/>
          <a:p>
            <a:pPr eaLnBrk="1" hangingPunct="1">
              <a:buNone/>
            </a:pPr>
            <a:r>
              <a:rPr lang="en-US" sz="1400" dirty="0" smtClean="0"/>
              <a:t>	</a:t>
            </a:r>
            <a:r>
              <a:rPr lang="en-US" sz="1600" b="1" dirty="0" smtClean="0"/>
              <a:t>SEC. </a:t>
            </a:r>
            <a:r>
              <a:rPr lang="en-US" sz="1600" b="1" dirty="0"/>
              <a:t>8: </a:t>
            </a:r>
            <a:r>
              <a:rPr lang="en-US" sz="1600" b="1" dirty="0" smtClean="0"/>
              <a:t>Realisation </a:t>
            </a:r>
            <a:r>
              <a:rPr lang="en-US" sz="1600" b="1" dirty="0"/>
              <a:t>and repatriation of foreign exchange</a:t>
            </a:r>
            <a:r>
              <a:rPr lang="en-US" sz="1600" dirty="0" smtClean="0"/>
              <a:t>. – </a:t>
            </a:r>
          </a:p>
          <a:p>
            <a:pPr eaLnBrk="1" hangingPunct="1">
              <a:buNone/>
            </a:pPr>
            <a:r>
              <a:rPr lang="en-US" sz="1600" dirty="0"/>
              <a:t> </a:t>
            </a:r>
            <a:r>
              <a:rPr lang="en-US" sz="1600" dirty="0" smtClean="0"/>
              <a:t>    Save </a:t>
            </a:r>
            <a:r>
              <a:rPr lang="en-US" sz="1600" dirty="0"/>
              <a:t>as otherwise provided in this Act, where any amount of foreign exchange is due or has accrued to any person resident in India, such person shall take all reasonable steps to realize and repatriate to India such foreign exchange within such period and in such manner as may be specified by the Reserve Bank. </a:t>
            </a:r>
          </a:p>
          <a:p>
            <a:pPr eaLnBrk="1" hangingPunct="1">
              <a:buNone/>
            </a:pPr>
            <a:endParaRPr lang="en-US" sz="1600" dirty="0" smtClean="0"/>
          </a:p>
          <a:p>
            <a:pPr eaLnBrk="1" hangingPunct="1">
              <a:buNone/>
            </a:pPr>
            <a:r>
              <a:rPr lang="en-US" sz="1600" dirty="0" smtClean="0"/>
              <a:t>	</a:t>
            </a:r>
            <a:r>
              <a:rPr lang="en-US" sz="1600" b="1" dirty="0" smtClean="0"/>
              <a:t>Note:</a:t>
            </a:r>
            <a:r>
              <a:rPr lang="en-US" sz="1600" dirty="0" smtClean="0"/>
              <a:t> The above is dealt with by Foreign </a:t>
            </a:r>
            <a:r>
              <a:rPr lang="en-US" sz="1600" dirty="0"/>
              <a:t>Exchange Management (Realisation, repatriation and surrender of foreign exchange) </a:t>
            </a:r>
            <a:r>
              <a:rPr lang="en-US" sz="1600" dirty="0" smtClean="0"/>
              <a:t>Regulations,2015 issued under </a:t>
            </a:r>
            <a:r>
              <a:rPr lang="pt-BR" sz="1600" dirty="0"/>
              <a:t>Notification No. FEMA 9 (R)/2015-RB dt. December 29, 2015</a:t>
            </a:r>
            <a:endParaRPr lang="en-US" sz="1600" dirty="0"/>
          </a:p>
          <a:p>
            <a:pPr eaLnBrk="1" hangingPunct="1">
              <a:buNone/>
            </a:pPr>
            <a:endParaRPr lang="en-US" sz="1600" dirty="0"/>
          </a:p>
        </p:txBody>
      </p:sp>
    </p:spTree>
    <p:extLst>
      <p:ext uri="{BB962C8B-B14F-4D97-AF65-F5344CB8AC3E}">
        <p14:creationId xmlns:p14="http://schemas.microsoft.com/office/powerpoint/2010/main" val="3876954418"/>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Date Placeholder 3"/>
          <p:cNvSpPr>
            <a:spLocks noGrp="1"/>
          </p:cNvSpPr>
          <p:nvPr>
            <p:ph type="dt" sz="quarter" idx="10"/>
          </p:nvPr>
        </p:nvSpPr>
        <p:spPr>
          <a:xfrm>
            <a:off x="0" y="6428933"/>
            <a:ext cx="1905000" cy="457200"/>
          </a:xfrm>
        </p:spPr>
        <p:txBody>
          <a:bodyPr/>
          <a:lstStyle/>
          <a:p>
            <a:pPr>
              <a:defRPr/>
            </a:pPr>
            <a:r>
              <a:rPr lang="en-US" smtClean="0"/>
              <a:t>03 May 2018</a:t>
            </a:r>
            <a:endParaRPr lang="en-US" dirty="0"/>
          </a:p>
        </p:txBody>
      </p:sp>
      <p:sp>
        <p:nvSpPr>
          <p:cNvPr id="8195" name="Footer Placeholder 4"/>
          <p:cNvSpPr>
            <a:spLocks noGrp="1"/>
          </p:cNvSpPr>
          <p:nvPr>
            <p:ph type="ftr" sz="quarter" idx="11"/>
          </p:nvPr>
        </p:nvSpPr>
        <p:spPr>
          <a:xfrm>
            <a:off x="3606800" y="6343320"/>
            <a:ext cx="2895600" cy="457200"/>
          </a:xfrm>
        </p:spPr>
        <p:txBody>
          <a:bodyPr/>
          <a:lstStyle/>
          <a:p>
            <a:pPr>
              <a:defRPr/>
            </a:pPr>
            <a:r>
              <a:rPr lang="en-US" dirty="0" smtClean="0"/>
              <a:t>P. P. Shah &amp; Asso.</a:t>
            </a:r>
          </a:p>
        </p:txBody>
      </p:sp>
      <p:sp>
        <p:nvSpPr>
          <p:cNvPr id="8196" name="Slide Number Placeholder 5"/>
          <p:cNvSpPr>
            <a:spLocks noGrp="1"/>
          </p:cNvSpPr>
          <p:nvPr>
            <p:ph type="sldNum" sz="quarter" idx="12"/>
          </p:nvPr>
        </p:nvSpPr>
        <p:spPr>
          <a:xfrm>
            <a:off x="7239000" y="6393161"/>
            <a:ext cx="1905000" cy="457200"/>
          </a:xfrm>
        </p:spPr>
        <p:txBody>
          <a:bodyPr/>
          <a:lstStyle/>
          <a:p>
            <a:pPr>
              <a:defRPr/>
            </a:pPr>
            <a:fld id="{A99C179A-76A7-4B77-950C-279ADB174F97}" type="slidenum">
              <a:rPr lang="en-US" smtClean="0"/>
              <a:pPr>
                <a:defRPr/>
              </a:pPr>
              <a:t>22</a:t>
            </a:fld>
            <a:endParaRPr lang="en-US" dirty="0" smtClean="0"/>
          </a:p>
        </p:txBody>
      </p:sp>
      <p:sp>
        <p:nvSpPr>
          <p:cNvPr id="8197" name="Rectangle 4"/>
          <p:cNvSpPr>
            <a:spLocks noGrp="1" noChangeArrowheads="1"/>
          </p:cNvSpPr>
          <p:nvPr>
            <p:ph type="title"/>
          </p:nvPr>
        </p:nvSpPr>
        <p:spPr>
          <a:xfrm>
            <a:off x="1150938" y="214313"/>
            <a:ext cx="7793037" cy="1004887"/>
          </a:xfrm>
        </p:spPr>
        <p:txBody>
          <a:bodyPr/>
          <a:lstStyle/>
          <a:p>
            <a:pPr algn="ctr" eaLnBrk="1" hangingPunct="1"/>
            <a:r>
              <a:rPr lang="en-US" sz="3600" dirty="0" smtClean="0"/>
              <a:t>Fundamentals of FEMA</a:t>
            </a:r>
          </a:p>
        </p:txBody>
      </p:sp>
      <p:sp>
        <p:nvSpPr>
          <p:cNvPr id="8198" name="Rectangle 5"/>
          <p:cNvSpPr>
            <a:spLocks noGrp="1" noChangeArrowheads="1"/>
          </p:cNvSpPr>
          <p:nvPr>
            <p:ph type="body" idx="1"/>
          </p:nvPr>
        </p:nvSpPr>
        <p:spPr>
          <a:xfrm>
            <a:off x="762000" y="1219199"/>
            <a:ext cx="8153400" cy="5223803"/>
          </a:xfrm>
        </p:spPr>
        <p:txBody>
          <a:bodyPr/>
          <a:lstStyle/>
          <a:p>
            <a:pPr eaLnBrk="1" hangingPunct="1">
              <a:buNone/>
            </a:pPr>
            <a:r>
              <a:rPr lang="en-US" sz="1500" dirty="0" smtClean="0"/>
              <a:t>	</a:t>
            </a:r>
            <a:r>
              <a:rPr lang="en-US" sz="1500" b="1" dirty="0" smtClean="0"/>
              <a:t>SEC. 9: Exemption </a:t>
            </a:r>
            <a:r>
              <a:rPr lang="en-US" sz="1500" b="1" dirty="0"/>
              <a:t>from realization and repatriation in certain cases.</a:t>
            </a:r>
            <a:r>
              <a:rPr lang="en-US" sz="1500" dirty="0"/>
              <a:t> </a:t>
            </a:r>
            <a:r>
              <a:rPr lang="en-US" sz="1500" dirty="0" smtClean="0"/>
              <a:t>– The </a:t>
            </a:r>
            <a:r>
              <a:rPr lang="en-US" sz="1500" dirty="0"/>
              <a:t>provisions of sections 4 and 8 shall not apply to the following, namely:- </a:t>
            </a:r>
          </a:p>
          <a:p>
            <a:pPr eaLnBrk="1" hangingPunct="1">
              <a:buNone/>
            </a:pPr>
            <a:r>
              <a:rPr lang="en-US" sz="1500" dirty="0"/>
              <a:t>(a) possession of foreign currency or foreign coins by any person up to such limit as the Reserve Bank may specify; </a:t>
            </a:r>
          </a:p>
          <a:p>
            <a:pPr eaLnBrk="1" hangingPunct="1">
              <a:buNone/>
            </a:pPr>
            <a:r>
              <a:rPr lang="en-US" sz="1500" dirty="0"/>
              <a:t>(b) foreign currency account held or operated by such person or class of persons and the limit up to which the Reserve Bank may specify; </a:t>
            </a:r>
          </a:p>
          <a:p>
            <a:pPr eaLnBrk="1" hangingPunct="1">
              <a:buNone/>
            </a:pPr>
            <a:r>
              <a:rPr lang="en-US" sz="1500" dirty="0"/>
              <a:t>(c) foreign exchange acquired or received before the 8th day of July, 1947 or any income arising or accruing thereon which is held outside India by any person in pursuance of a general or special permission granted by the Reserve Bank; </a:t>
            </a:r>
          </a:p>
          <a:p>
            <a:pPr eaLnBrk="1" hangingPunct="1">
              <a:buNone/>
            </a:pPr>
            <a:r>
              <a:rPr lang="en-US" sz="1500" dirty="0"/>
              <a:t>(d) foreign exchange held by a person resident in India up to such limit as the Reserve Bank may specify, if such foreign exchange was acquired by way of gift or inheritance from a person referred to in clause (c), including any income arising there from; </a:t>
            </a:r>
          </a:p>
          <a:p>
            <a:pPr eaLnBrk="1" hangingPunct="1">
              <a:buNone/>
            </a:pPr>
            <a:r>
              <a:rPr lang="en-US" sz="1500" dirty="0"/>
              <a:t>(e) foreign exchange acquired from employment, business, trade, vocation, services, honorarium, gifts, inheritance or any other legitimate means up to such limit as the Reserve Bank may specify y; and </a:t>
            </a:r>
          </a:p>
          <a:p>
            <a:pPr eaLnBrk="1" hangingPunct="1">
              <a:buNone/>
            </a:pPr>
            <a:r>
              <a:rPr lang="en-US" sz="1500" dirty="0"/>
              <a:t>(f) such other receipts in </a:t>
            </a:r>
            <a:r>
              <a:rPr lang="en-US" sz="1500" dirty="0" smtClean="0"/>
              <a:t>foreign </a:t>
            </a:r>
            <a:r>
              <a:rPr lang="en-US" sz="1500" dirty="0"/>
              <a:t>exchange as the Reserve Bank may specify. </a:t>
            </a:r>
            <a:endParaRPr lang="en-US" sz="1500" dirty="0" smtClean="0"/>
          </a:p>
          <a:p>
            <a:pPr eaLnBrk="1" hangingPunct="1">
              <a:buNone/>
            </a:pPr>
            <a:endParaRPr lang="en-US" sz="1500" b="1" dirty="0" smtClean="0"/>
          </a:p>
          <a:p>
            <a:pPr eaLnBrk="1" hangingPunct="1">
              <a:buNone/>
            </a:pPr>
            <a:r>
              <a:rPr lang="en-US" sz="1500" b="1" dirty="0" smtClean="0"/>
              <a:t>Note</a:t>
            </a:r>
            <a:r>
              <a:rPr lang="en-US" sz="1500" b="1" dirty="0"/>
              <a:t>:</a:t>
            </a:r>
            <a:r>
              <a:rPr lang="en-US" sz="1500" dirty="0"/>
              <a:t> The above is dealt with </a:t>
            </a:r>
            <a:r>
              <a:rPr lang="en-US" sz="1500" dirty="0" smtClean="0"/>
              <a:t>by </a:t>
            </a:r>
            <a:r>
              <a:rPr lang="en-US" sz="1500" dirty="0"/>
              <a:t>Foreign Exchange Management (Possession and Retention of Foreign Currency) Regulations,2015 issued under </a:t>
            </a:r>
            <a:r>
              <a:rPr lang="pt-BR" sz="1500" dirty="0"/>
              <a:t>Notification No. FEMA </a:t>
            </a:r>
            <a:r>
              <a:rPr lang="pt-BR" sz="1500" dirty="0" smtClean="0"/>
              <a:t>11 </a:t>
            </a:r>
            <a:r>
              <a:rPr lang="pt-BR" sz="1500" dirty="0"/>
              <a:t>(R)/2015-RB dt. December 29, </a:t>
            </a:r>
            <a:r>
              <a:rPr lang="pt-BR" sz="1500" dirty="0" smtClean="0"/>
              <a:t>2015 and </a:t>
            </a:r>
            <a:r>
              <a:rPr lang="en-US" sz="1500" dirty="0" smtClean="0"/>
              <a:t> </a:t>
            </a:r>
            <a:r>
              <a:rPr lang="en-US" sz="1500" dirty="0"/>
              <a:t>Foreign Exchange Management </a:t>
            </a:r>
            <a:r>
              <a:rPr lang="en-US" sz="1500" dirty="0" smtClean="0"/>
              <a:t>(Export &amp; Import of Currency) </a:t>
            </a:r>
            <a:r>
              <a:rPr lang="en-US" sz="1500" dirty="0"/>
              <a:t>Regulations,2015 issued under </a:t>
            </a:r>
            <a:r>
              <a:rPr lang="pt-BR" sz="1500" dirty="0"/>
              <a:t>Notification No. FEMA </a:t>
            </a:r>
            <a:r>
              <a:rPr lang="pt-BR" sz="1500" dirty="0" smtClean="0"/>
              <a:t>6 </a:t>
            </a:r>
            <a:r>
              <a:rPr lang="pt-BR" sz="1500" dirty="0"/>
              <a:t>(R)/2015-RB dt. December 29, </a:t>
            </a:r>
            <a:r>
              <a:rPr lang="pt-BR" sz="1500" dirty="0" smtClean="0"/>
              <a:t>2015</a:t>
            </a:r>
            <a:endParaRPr lang="en-US" sz="1500" dirty="0"/>
          </a:p>
        </p:txBody>
      </p:sp>
    </p:spTree>
    <p:extLst>
      <p:ext uri="{BB962C8B-B14F-4D97-AF65-F5344CB8AC3E}">
        <p14:creationId xmlns:p14="http://schemas.microsoft.com/office/powerpoint/2010/main" val="183451380"/>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Date Placeholder 3"/>
          <p:cNvSpPr>
            <a:spLocks noGrp="1"/>
          </p:cNvSpPr>
          <p:nvPr>
            <p:ph type="dt" sz="quarter" idx="10"/>
          </p:nvPr>
        </p:nvSpPr>
        <p:spPr>
          <a:xfrm>
            <a:off x="88024" y="6700837"/>
            <a:ext cx="1905000" cy="241740"/>
          </a:xfrm>
        </p:spPr>
        <p:txBody>
          <a:bodyPr/>
          <a:lstStyle/>
          <a:p>
            <a:pPr>
              <a:defRPr/>
            </a:pPr>
            <a:r>
              <a:rPr lang="en-US" sz="1100" smtClean="0"/>
              <a:t>03 May 2018</a:t>
            </a:r>
            <a:endParaRPr lang="en-US" sz="1100" dirty="0"/>
          </a:p>
        </p:txBody>
      </p:sp>
      <p:sp>
        <p:nvSpPr>
          <p:cNvPr id="9219" name="Footer Placeholder 4"/>
          <p:cNvSpPr>
            <a:spLocks noGrp="1"/>
          </p:cNvSpPr>
          <p:nvPr>
            <p:ph type="ftr" sz="quarter" idx="11"/>
          </p:nvPr>
        </p:nvSpPr>
        <p:spPr>
          <a:xfrm>
            <a:off x="5516578" y="6570772"/>
            <a:ext cx="2895600" cy="299545"/>
          </a:xfrm>
        </p:spPr>
        <p:txBody>
          <a:bodyPr/>
          <a:lstStyle/>
          <a:p>
            <a:pPr>
              <a:defRPr/>
            </a:pPr>
            <a:r>
              <a:rPr lang="en-US" dirty="0" smtClean="0"/>
              <a:t>P. P. Shah &amp; Asso.</a:t>
            </a:r>
          </a:p>
        </p:txBody>
      </p:sp>
      <p:sp>
        <p:nvSpPr>
          <p:cNvPr id="9220" name="Slide Number Placeholder 5"/>
          <p:cNvSpPr>
            <a:spLocks noGrp="1"/>
          </p:cNvSpPr>
          <p:nvPr>
            <p:ph type="sldNum" sz="quarter" idx="12"/>
          </p:nvPr>
        </p:nvSpPr>
        <p:spPr>
          <a:xfrm>
            <a:off x="8634961" y="6570772"/>
            <a:ext cx="454792" cy="257835"/>
          </a:xfrm>
        </p:spPr>
        <p:txBody>
          <a:bodyPr/>
          <a:lstStyle/>
          <a:p>
            <a:pPr>
              <a:defRPr/>
            </a:pPr>
            <a:fld id="{FB34A73F-7633-4765-B60F-ABA8245B9BEA}" type="slidenum">
              <a:rPr lang="en-US" smtClean="0"/>
              <a:pPr>
                <a:defRPr/>
              </a:pPr>
              <a:t>23</a:t>
            </a:fld>
            <a:endParaRPr lang="en-US" dirty="0" smtClean="0"/>
          </a:p>
        </p:txBody>
      </p:sp>
      <p:sp>
        <p:nvSpPr>
          <p:cNvPr id="9221" name="Rectangle 4"/>
          <p:cNvSpPr>
            <a:spLocks noGrp="1" noChangeArrowheads="1"/>
          </p:cNvSpPr>
          <p:nvPr>
            <p:ph type="title"/>
          </p:nvPr>
        </p:nvSpPr>
        <p:spPr>
          <a:xfrm>
            <a:off x="381000" y="228600"/>
            <a:ext cx="8562975" cy="533400"/>
          </a:xfrm>
        </p:spPr>
        <p:txBody>
          <a:bodyPr/>
          <a:lstStyle/>
          <a:p>
            <a:pPr algn="ctr" eaLnBrk="1" hangingPunct="1"/>
            <a:r>
              <a:rPr lang="en-US" sz="3000" dirty="0" smtClean="0"/>
              <a:t>FEMA Practice</a:t>
            </a:r>
          </a:p>
        </p:txBody>
      </p:sp>
      <p:sp>
        <p:nvSpPr>
          <p:cNvPr id="9222" name="Content Placeholder 6"/>
          <p:cNvSpPr>
            <a:spLocks noGrp="1"/>
          </p:cNvSpPr>
          <p:nvPr>
            <p:ph idx="1"/>
          </p:nvPr>
        </p:nvSpPr>
        <p:spPr>
          <a:xfrm>
            <a:off x="220717" y="914400"/>
            <a:ext cx="8734371" cy="5662448"/>
          </a:xfrm>
        </p:spPr>
        <p:txBody>
          <a:bodyPr/>
          <a:lstStyle/>
          <a:p>
            <a:pPr>
              <a:buNone/>
            </a:pPr>
            <a:r>
              <a:rPr lang="en-US" sz="2400" dirty="0" smtClean="0"/>
              <a:t>  </a:t>
            </a:r>
          </a:p>
        </p:txBody>
      </p:sp>
      <p:sp>
        <p:nvSpPr>
          <p:cNvPr id="8" name="Rectangle 7"/>
          <p:cNvSpPr/>
          <p:nvPr/>
        </p:nvSpPr>
        <p:spPr bwMode="auto">
          <a:xfrm>
            <a:off x="1287518" y="1200807"/>
            <a:ext cx="1676400" cy="381000"/>
          </a:xfrm>
          <a:prstGeom prst="rect">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800" b="0" i="0" u="none" strike="noStrike" cap="none" normalizeH="0" baseline="0" dirty="0" smtClean="0">
                <a:ln>
                  <a:noFill/>
                </a:ln>
                <a:solidFill>
                  <a:schemeClr val="tx1"/>
                </a:solidFill>
                <a:effectLst/>
                <a:latin typeface="Tahoma" pitchFamily="34" charset="0"/>
              </a:rPr>
              <a:t> PRIIs</a:t>
            </a:r>
          </a:p>
        </p:txBody>
      </p:sp>
      <p:sp>
        <p:nvSpPr>
          <p:cNvPr id="9" name="Rectangle 8"/>
          <p:cNvSpPr/>
          <p:nvPr/>
        </p:nvSpPr>
        <p:spPr bwMode="auto">
          <a:xfrm>
            <a:off x="6779172" y="1195551"/>
            <a:ext cx="1676400" cy="381000"/>
          </a:xfrm>
          <a:prstGeom prst="rect">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800" b="0" i="0" u="none" strike="noStrike" cap="none" normalizeH="0" baseline="0" dirty="0" smtClean="0">
                <a:ln>
                  <a:noFill/>
                </a:ln>
                <a:solidFill>
                  <a:schemeClr val="tx1"/>
                </a:solidFill>
                <a:effectLst/>
                <a:latin typeface="Tahoma" pitchFamily="34" charset="0"/>
              </a:rPr>
              <a:t> PROIs</a:t>
            </a:r>
          </a:p>
        </p:txBody>
      </p:sp>
      <p:cxnSp>
        <p:nvCxnSpPr>
          <p:cNvPr id="11" name="Straight Connector 10"/>
          <p:cNvCxnSpPr>
            <a:stCxn id="8" idx="3"/>
            <a:endCxn id="9" idx="1"/>
          </p:cNvCxnSpPr>
          <p:nvPr/>
        </p:nvCxnSpPr>
        <p:spPr bwMode="auto">
          <a:xfrm flipV="1">
            <a:off x="2963918" y="1386051"/>
            <a:ext cx="3815254" cy="5256"/>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12" name="Rectangle 11"/>
          <p:cNvSpPr/>
          <p:nvPr/>
        </p:nvSpPr>
        <p:spPr bwMode="auto">
          <a:xfrm>
            <a:off x="225973" y="2945525"/>
            <a:ext cx="1676400" cy="680544"/>
          </a:xfrm>
          <a:prstGeom prst="rect">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800" b="0" i="0" u="none" strike="noStrike" cap="none" normalizeH="0" baseline="0" dirty="0" smtClean="0">
                <a:ln>
                  <a:noFill/>
                </a:ln>
                <a:solidFill>
                  <a:schemeClr val="tx1"/>
                </a:solidFill>
                <a:effectLst/>
                <a:latin typeface="Tahoma" pitchFamily="34" charset="0"/>
              </a:rPr>
              <a:t> </a:t>
            </a:r>
            <a:r>
              <a:rPr kumimoji="0" lang="en-US" sz="1400" b="0" i="0" u="none" strike="noStrike" cap="none" normalizeH="0" baseline="0" dirty="0" smtClean="0">
                <a:ln>
                  <a:noFill/>
                </a:ln>
                <a:solidFill>
                  <a:schemeClr val="tx1"/>
                </a:solidFill>
                <a:effectLst/>
                <a:latin typeface="Tahoma" pitchFamily="34" charset="0"/>
              </a:rPr>
              <a:t>Current Account Transactions</a:t>
            </a:r>
          </a:p>
        </p:txBody>
      </p:sp>
      <p:sp>
        <p:nvSpPr>
          <p:cNvPr id="13" name="Rectangle 12"/>
          <p:cNvSpPr/>
          <p:nvPr/>
        </p:nvSpPr>
        <p:spPr bwMode="auto">
          <a:xfrm>
            <a:off x="2380593" y="2987564"/>
            <a:ext cx="1676400" cy="670035"/>
          </a:xfrm>
          <a:prstGeom prst="rect">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algn="ctr" eaLnBrk="0" hangingPunct="0"/>
            <a:r>
              <a:rPr lang="en-US" sz="1400" dirty="0" smtClean="0"/>
              <a:t>Capital Account Transactions</a:t>
            </a:r>
            <a:endParaRPr kumimoji="0" lang="en-US" sz="1400" b="0" i="0" u="none" strike="noStrike" cap="none" normalizeH="0" baseline="0" dirty="0" smtClean="0">
              <a:ln>
                <a:noFill/>
              </a:ln>
              <a:solidFill>
                <a:schemeClr val="tx1"/>
              </a:solidFill>
              <a:effectLst/>
              <a:latin typeface="Tahoma" pitchFamily="34" charset="0"/>
            </a:endParaRPr>
          </a:p>
        </p:txBody>
      </p:sp>
      <p:sp>
        <p:nvSpPr>
          <p:cNvPr id="14" name="Rectangle 13"/>
          <p:cNvSpPr/>
          <p:nvPr/>
        </p:nvSpPr>
        <p:spPr bwMode="auto">
          <a:xfrm>
            <a:off x="4330263" y="2998075"/>
            <a:ext cx="1676400" cy="754119"/>
          </a:xfrm>
          <a:prstGeom prst="rect">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400" b="0" i="0" u="none" strike="noStrike" cap="none" normalizeH="0" baseline="0" dirty="0" smtClean="0">
                <a:ln>
                  <a:noFill/>
                </a:ln>
                <a:solidFill>
                  <a:schemeClr val="tx1"/>
                </a:solidFill>
                <a:effectLst/>
                <a:latin typeface="Tahoma" pitchFamily="34" charset="0"/>
              </a:rPr>
              <a:t>Section 3 of FEMA</a:t>
            </a:r>
            <a:r>
              <a:rPr kumimoji="0" lang="en-US" sz="1400" b="0" i="0" u="none" strike="noStrike" cap="none" normalizeH="0" dirty="0" smtClean="0">
                <a:ln>
                  <a:noFill/>
                </a:ln>
                <a:solidFill>
                  <a:schemeClr val="tx1"/>
                </a:solidFill>
                <a:effectLst/>
                <a:latin typeface="Tahoma" pitchFamily="34" charset="0"/>
              </a:rPr>
              <a:t> applicable to both PRIIs &amp; PROIs</a:t>
            </a:r>
            <a:endParaRPr kumimoji="0" lang="en-US" sz="1400" b="0" i="0" u="none" strike="noStrike" cap="none" normalizeH="0" baseline="0" dirty="0" smtClean="0">
              <a:ln>
                <a:noFill/>
              </a:ln>
              <a:solidFill>
                <a:schemeClr val="tx1"/>
              </a:solidFill>
              <a:effectLst/>
              <a:latin typeface="Tahoma" pitchFamily="34" charset="0"/>
            </a:endParaRPr>
          </a:p>
        </p:txBody>
      </p:sp>
      <p:sp>
        <p:nvSpPr>
          <p:cNvPr id="15" name="Rectangle 14"/>
          <p:cNvSpPr/>
          <p:nvPr/>
        </p:nvSpPr>
        <p:spPr bwMode="auto">
          <a:xfrm>
            <a:off x="6815959" y="2961290"/>
            <a:ext cx="1676400" cy="664779"/>
          </a:xfrm>
          <a:prstGeom prst="rect">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800" b="0" i="0" u="none" strike="noStrike" cap="none" normalizeH="0" baseline="0" dirty="0" smtClean="0">
                <a:ln>
                  <a:noFill/>
                </a:ln>
                <a:solidFill>
                  <a:schemeClr val="tx1"/>
                </a:solidFill>
                <a:effectLst/>
                <a:latin typeface="Tahoma" pitchFamily="34" charset="0"/>
              </a:rPr>
              <a:t> </a:t>
            </a:r>
            <a:r>
              <a:rPr kumimoji="0" lang="en-US" sz="1400" b="0" i="0" u="none" strike="noStrike" cap="none" normalizeH="0" baseline="0" dirty="0" smtClean="0">
                <a:ln>
                  <a:noFill/>
                </a:ln>
                <a:solidFill>
                  <a:schemeClr val="tx1"/>
                </a:solidFill>
                <a:effectLst/>
                <a:latin typeface="Tahoma" pitchFamily="34" charset="0"/>
              </a:rPr>
              <a:t>Capital Account Transactions</a:t>
            </a:r>
          </a:p>
        </p:txBody>
      </p:sp>
      <p:sp>
        <p:nvSpPr>
          <p:cNvPr id="16" name="Rectangle 15"/>
          <p:cNvSpPr/>
          <p:nvPr/>
        </p:nvSpPr>
        <p:spPr bwMode="auto">
          <a:xfrm>
            <a:off x="189187" y="5131675"/>
            <a:ext cx="1676400" cy="591207"/>
          </a:xfrm>
          <a:prstGeom prst="rect">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400" b="0" i="0" u="none" strike="noStrike" cap="none" normalizeH="0" baseline="0" dirty="0" smtClean="0">
                <a:ln>
                  <a:noFill/>
                </a:ln>
                <a:solidFill>
                  <a:schemeClr val="tx1"/>
                </a:solidFill>
                <a:effectLst/>
                <a:latin typeface="Tahoma" pitchFamily="34" charset="0"/>
              </a:rPr>
              <a:t> Exceptions: </a:t>
            </a:r>
          </a:p>
          <a:p>
            <a:pPr marL="0" marR="0" indent="0" algn="ctr" defTabSz="914400" rtl="0" eaLnBrk="0" fontAlgn="base" latinLnBrk="0" hangingPunct="0">
              <a:lnSpc>
                <a:spcPct val="100000"/>
              </a:lnSpc>
              <a:spcBef>
                <a:spcPct val="0"/>
              </a:spcBef>
              <a:spcAft>
                <a:spcPct val="0"/>
              </a:spcAft>
              <a:buClrTx/>
              <a:buSzTx/>
              <a:buFontTx/>
              <a:buNone/>
              <a:tabLst/>
            </a:pPr>
            <a:r>
              <a:rPr kumimoji="0" lang="en-US" sz="1400" b="0" i="0" u="none" strike="noStrike" cap="none" normalizeH="0" baseline="0" dirty="0" smtClean="0">
                <a:ln>
                  <a:noFill/>
                </a:ln>
                <a:solidFill>
                  <a:schemeClr val="tx1"/>
                </a:solidFill>
                <a:effectLst/>
                <a:latin typeface="Tahoma" pitchFamily="34" charset="0"/>
              </a:rPr>
              <a:t>LRS  Scheme </a:t>
            </a:r>
          </a:p>
        </p:txBody>
      </p:sp>
      <p:cxnSp>
        <p:nvCxnSpPr>
          <p:cNvPr id="18" name="Straight Connector 17"/>
          <p:cNvCxnSpPr>
            <a:stCxn id="8" idx="2"/>
          </p:cNvCxnSpPr>
          <p:nvPr/>
        </p:nvCxnSpPr>
        <p:spPr bwMode="auto">
          <a:xfrm flipH="1">
            <a:off x="2112579" y="1581807"/>
            <a:ext cx="13139" cy="704193"/>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7" name="Straight Connector 26"/>
          <p:cNvCxnSpPr/>
          <p:nvPr/>
        </p:nvCxnSpPr>
        <p:spPr bwMode="auto">
          <a:xfrm flipH="1">
            <a:off x="1024759" y="2286000"/>
            <a:ext cx="1103587" cy="1576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 name="Straight Connector 28"/>
          <p:cNvCxnSpPr/>
          <p:nvPr/>
        </p:nvCxnSpPr>
        <p:spPr bwMode="auto">
          <a:xfrm flipV="1">
            <a:off x="2112579" y="2286000"/>
            <a:ext cx="1135118" cy="1576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1" name="Straight Connector 30"/>
          <p:cNvCxnSpPr/>
          <p:nvPr/>
        </p:nvCxnSpPr>
        <p:spPr bwMode="auto">
          <a:xfrm>
            <a:off x="993228" y="2333297"/>
            <a:ext cx="0" cy="599089"/>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6" name="Straight Connector 35"/>
          <p:cNvCxnSpPr/>
          <p:nvPr/>
        </p:nvCxnSpPr>
        <p:spPr bwMode="auto">
          <a:xfrm>
            <a:off x="3231931" y="2286000"/>
            <a:ext cx="0" cy="66215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8" name="Straight Connector 37"/>
          <p:cNvCxnSpPr/>
          <p:nvPr/>
        </p:nvCxnSpPr>
        <p:spPr bwMode="auto">
          <a:xfrm flipH="1">
            <a:off x="5044966" y="1371600"/>
            <a:ext cx="15765" cy="1623848"/>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44" name="Rectangle 43"/>
          <p:cNvSpPr/>
          <p:nvPr/>
        </p:nvSpPr>
        <p:spPr bwMode="auto">
          <a:xfrm>
            <a:off x="204952" y="3775842"/>
            <a:ext cx="1676400" cy="1206062"/>
          </a:xfrm>
          <a:prstGeom prst="rect">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400" dirty="0" smtClean="0"/>
              <a:t>Schedules I, II &amp; III of FEMA (C</a:t>
            </a:r>
            <a:r>
              <a:rPr kumimoji="0" lang="en-US" sz="1400" b="0" i="0" u="none" strike="noStrike" cap="none" normalizeH="0" baseline="0" dirty="0" smtClean="0">
                <a:ln>
                  <a:noFill/>
                </a:ln>
                <a:solidFill>
                  <a:schemeClr val="tx1"/>
                </a:solidFill>
                <a:effectLst/>
                <a:latin typeface="Tahoma" pitchFamily="34" charset="0"/>
              </a:rPr>
              <a:t>urrent Account Transactions) Rules, 2000</a:t>
            </a:r>
          </a:p>
        </p:txBody>
      </p:sp>
      <p:sp>
        <p:nvSpPr>
          <p:cNvPr id="49" name="Rectangle 48"/>
          <p:cNvSpPr/>
          <p:nvPr/>
        </p:nvSpPr>
        <p:spPr bwMode="auto">
          <a:xfrm>
            <a:off x="2328041" y="4085897"/>
            <a:ext cx="1676400" cy="1206062"/>
          </a:xfrm>
          <a:prstGeom prst="rect">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lang="en-US" sz="1400" dirty="0" smtClean="0"/>
          </a:p>
          <a:p>
            <a:pPr marL="0" marR="0" indent="0" algn="ctr" defTabSz="914400" rtl="0" eaLnBrk="0" fontAlgn="base" latinLnBrk="0" hangingPunct="0">
              <a:lnSpc>
                <a:spcPct val="100000"/>
              </a:lnSpc>
              <a:spcBef>
                <a:spcPct val="0"/>
              </a:spcBef>
              <a:spcAft>
                <a:spcPct val="0"/>
              </a:spcAft>
              <a:buClrTx/>
              <a:buSzTx/>
              <a:buFontTx/>
              <a:buNone/>
              <a:tabLst/>
            </a:pPr>
            <a:r>
              <a:rPr lang="en-US" sz="1400" dirty="0" smtClean="0"/>
              <a:t>Schedule I of FEMA  Notf. 1</a:t>
            </a:r>
            <a:endParaRPr kumimoji="0" lang="en-US" sz="1400" b="0" i="0" u="none" strike="noStrike" cap="none" normalizeH="0" baseline="0" dirty="0" smtClean="0">
              <a:ln>
                <a:noFill/>
              </a:ln>
              <a:solidFill>
                <a:schemeClr val="tx1"/>
              </a:solidFill>
              <a:effectLst/>
              <a:latin typeface="Tahoma" pitchFamily="34" charset="0"/>
            </a:endParaRPr>
          </a:p>
        </p:txBody>
      </p:sp>
      <p:cxnSp>
        <p:nvCxnSpPr>
          <p:cNvPr id="51" name="Straight Connector 50"/>
          <p:cNvCxnSpPr>
            <a:endCxn id="49" idx="0"/>
          </p:cNvCxnSpPr>
          <p:nvPr/>
        </p:nvCxnSpPr>
        <p:spPr bwMode="auto">
          <a:xfrm flipH="1">
            <a:off x="3166241" y="3626069"/>
            <a:ext cx="2628" cy="459828"/>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57" name="Rectangle 56"/>
          <p:cNvSpPr/>
          <p:nvPr/>
        </p:nvSpPr>
        <p:spPr bwMode="auto">
          <a:xfrm>
            <a:off x="6815958" y="4080641"/>
            <a:ext cx="1676400" cy="1206062"/>
          </a:xfrm>
          <a:prstGeom prst="rect">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lang="en-US" sz="1400" dirty="0" smtClean="0"/>
          </a:p>
          <a:p>
            <a:pPr marL="0" marR="0" indent="0" algn="ctr" defTabSz="914400" rtl="0" eaLnBrk="0" fontAlgn="base" latinLnBrk="0" hangingPunct="0">
              <a:lnSpc>
                <a:spcPct val="100000"/>
              </a:lnSpc>
              <a:spcBef>
                <a:spcPct val="0"/>
              </a:spcBef>
              <a:spcAft>
                <a:spcPct val="0"/>
              </a:spcAft>
              <a:buClrTx/>
              <a:buSzTx/>
              <a:buFontTx/>
              <a:buNone/>
              <a:tabLst/>
            </a:pPr>
            <a:r>
              <a:rPr lang="en-US" sz="1400" dirty="0" smtClean="0"/>
              <a:t>Schedule II of FEMA  Notf. 1</a:t>
            </a:r>
            <a:endParaRPr kumimoji="0" lang="en-US" sz="1400" b="0" i="0" u="none" strike="noStrike" cap="none" normalizeH="0" baseline="0" dirty="0" smtClean="0">
              <a:ln>
                <a:noFill/>
              </a:ln>
              <a:solidFill>
                <a:schemeClr val="tx1"/>
              </a:solidFill>
              <a:effectLst/>
              <a:latin typeface="Tahoma" pitchFamily="34" charset="0"/>
            </a:endParaRPr>
          </a:p>
        </p:txBody>
      </p:sp>
      <p:sp>
        <p:nvSpPr>
          <p:cNvPr id="60" name="Rectangle 59"/>
          <p:cNvSpPr/>
          <p:nvPr/>
        </p:nvSpPr>
        <p:spPr bwMode="auto">
          <a:xfrm>
            <a:off x="6789683" y="5630917"/>
            <a:ext cx="1676400" cy="591207"/>
          </a:xfrm>
          <a:prstGeom prst="rect">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400" b="0" i="0" u="none" strike="noStrike" cap="none" normalizeH="0" baseline="0" dirty="0" smtClean="0">
                <a:ln>
                  <a:noFill/>
                </a:ln>
                <a:solidFill>
                  <a:schemeClr val="tx1"/>
                </a:solidFill>
                <a:effectLst/>
                <a:latin typeface="Tahoma" pitchFamily="34" charset="0"/>
              </a:rPr>
              <a:t> Exceptions: </a:t>
            </a:r>
          </a:p>
          <a:p>
            <a:pPr marL="0" marR="0" indent="0" algn="ctr" defTabSz="914400" rtl="0" eaLnBrk="0" fontAlgn="base" latinLnBrk="0" hangingPunct="0">
              <a:lnSpc>
                <a:spcPct val="100000"/>
              </a:lnSpc>
              <a:spcBef>
                <a:spcPct val="0"/>
              </a:spcBef>
              <a:spcAft>
                <a:spcPct val="0"/>
              </a:spcAft>
              <a:buClrTx/>
              <a:buSzTx/>
              <a:buFontTx/>
              <a:buNone/>
              <a:tabLst/>
            </a:pPr>
            <a:r>
              <a:rPr lang="en-US" sz="1400" dirty="0" smtClean="0"/>
              <a:t>FEMA Notf. 13(R)</a:t>
            </a:r>
            <a:r>
              <a:rPr kumimoji="0" lang="en-US" sz="1400" b="0" i="0" u="none" strike="noStrike" cap="none" normalizeH="0" baseline="0" dirty="0" smtClean="0">
                <a:ln>
                  <a:noFill/>
                </a:ln>
                <a:solidFill>
                  <a:schemeClr val="tx1"/>
                </a:solidFill>
                <a:effectLst/>
                <a:latin typeface="Tahoma" pitchFamily="34" charset="0"/>
              </a:rPr>
              <a:t> </a:t>
            </a:r>
          </a:p>
        </p:txBody>
      </p:sp>
      <p:cxnSp>
        <p:nvCxnSpPr>
          <p:cNvPr id="66" name="Straight Connector 65"/>
          <p:cNvCxnSpPr/>
          <p:nvPr/>
        </p:nvCxnSpPr>
        <p:spPr bwMode="auto">
          <a:xfrm rot="120000">
            <a:off x="7617372" y="1576551"/>
            <a:ext cx="36787" cy="1384739"/>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2" name="Straight Connector 71"/>
          <p:cNvCxnSpPr>
            <a:stCxn id="15" idx="2"/>
            <a:endCxn id="57" idx="0"/>
          </p:cNvCxnSpPr>
          <p:nvPr/>
        </p:nvCxnSpPr>
        <p:spPr bwMode="auto">
          <a:xfrm flipH="1">
            <a:off x="7654158" y="3626069"/>
            <a:ext cx="1" cy="4545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4" name="Straight Connector 73"/>
          <p:cNvCxnSpPr/>
          <p:nvPr/>
        </p:nvCxnSpPr>
        <p:spPr bwMode="auto">
          <a:xfrm rot="-120000" flipH="1">
            <a:off x="7627883" y="5286703"/>
            <a:ext cx="26275" cy="344214"/>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32" name="Rectangle 31"/>
          <p:cNvSpPr/>
          <p:nvPr/>
        </p:nvSpPr>
        <p:spPr bwMode="auto">
          <a:xfrm>
            <a:off x="199697" y="5820103"/>
            <a:ext cx="2571637" cy="750670"/>
          </a:xfrm>
          <a:prstGeom prst="rect">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defTabSz="914400" rtl="0" eaLnBrk="0" fontAlgn="base" latinLnBrk="0" hangingPunct="0">
              <a:lnSpc>
                <a:spcPct val="100000"/>
              </a:lnSpc>
              <a:spcBef>
                <a:spcPct val="0"/>
              </a:spcBef>
              <a:spcAft>
                <a:spcPct val="0"/>
              </a:spcAft>
              <a:buClrTx/>
              <a:buSzTx/>
              <a:buFontTx/>
              <a:buNone/>
              <a:tabLst/>
            </a:pPr>
            <a:r>
              <a:rPr kumimoji="0" lang="en-US" sz="1400" b="0" i="0" u="none" strike="noStrike" cap="none" normalizeH="0" baseline="0" dirty="0" smtClean="0">
                <a:ln>
                  <a:noFill/>
                </a:ln>
                <a:solidFill>
                  <a:schemeClr val="tx1"/>
                </a:solidFill>
                <a:effectLst/>
                <a:latin typeface="Tahoma" pitchFamily="34" charset="0"/>
              </a:rPr>
              <a:t> Except  some items of Sch. III, all items are subsumed with LRS - See next slide</a:t>
            </a:r>
          </a:p>
        </p:txBody>
      </p:sp>
      <p:cxnSp>
        <p:nvCxnSpPr>
          <p:cNvPr id="34" name="Straight Connector 33"/>
          <p:cNvCxnSpPr/>
          <p:nvPr/>
        </p:nvCxnSpPr>
        <p:spPr bwMode="auto">
          <a:xfrm rot="-540000" flipH="1">
            <a:off x="1043152" y="3626069"/>
            <a:ext cx="21021" cy="149773"/>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7" name="Straight Connector 36"/>
          <p:cNvCxnSpPr/>
          <p:nvPr/>
        </p:nvCxnSpPr>
        <p:spPr bwMode="auto">
          <a:xfrm rot="-540000" flipH="1">
            <a:off x="1027387" y="4981904"/>
            <a:ext cx="15765" cy="149771"/>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0" name="Straight Connector 39"/>
          <p:cNvCxnSpPr>
            <a:stCxn id="16" idx="2"/>
          </p:cNvCxnSpPr>
          <p:nvPr/>
        </p:nvCxnSpPr>
        <p:spPr bwMode="auto">
          <a:xfrm>
            <a:off x="1027387" y="5722882"/>
            <a:ext cx="13137" cy="78828"/>
          </a:xfrm>
          <a:prstGeom prst="line">
            <a:avLst/>
          </a:prstGeom>
          <a:solidFill>
            <a:schemeClr val="accent1"/>
          </a:solidFill>
          <a:ln w="9525" cap="flat" cmpd="sng" algn="ctr">
            <a:solidFill>
              <a:schemeClr val="tx1"/>
            </a:solidFill>
            <a:prstDash val="solid"/>
            <a:round/>
            <a:headEnd type="none" w="med" len="med"/>
            <a:tailEnd type="none" w="med" len="med"/>
          </a:ln>
          <a:effectLst/>
        </p:spPr>
      </p:cxnSp>
    </p:spTree>
    <p:extLst>
      <p:ext uri="{BB962C8B-B14F-4D97-AF65-F5344CB8AC3E}">
        <p14:creationId xmlns:p14="http://schemas.microsoft.com/office/powerpoint/2010/main" val="1493930759"/>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Date Placeholder 3"/>
          <p:cNvSpPr>
            <a:spLocks noGrp="1"/>
          </p:cNvSpPr>
          <p:nvPr>
            <p:ph type="dt" sz="quarter" idx="10"/>
          </p:nvPr>
        </p:nvSpPr>
        <p:spPr>
          <a:xfrm>
            <a:off x="88024" y="6700837"/>
            <a:ext cx="1905000" cy="241740"/>
          </a:xfrm>
        </p:spPr>
        <p:txBody>
          <a:bodyPr/>
          <a:lstStyle/>
          <a:p>
            <a:pPr>
              <a:defRPr/>
            </a:pPr>
            <a:r>
              <a:rPr lang="en-US" sz="1100" smtClean="0"/>
              <a:t>03 May 2018</a:t>
            </a:r>
            <a:endParaRPr lang="en-US" sz="1100" dirty="0"/>
          </a:p>
        </p:txBody>
      </p:sp>
      <p:sp>
        <p:nvSpPr>
          <p:cNvPr id="9219" name="Footer Placeholder 4"/>
          <p:cNvSpPr>
            <a:spLocks noGrp="1"/>
          </p:cNvSpPr>
          <p:nvPr>
            <p:ph type="ftr" sz="quarter" idx="11"/>
          </p:nvPr>
        </p:nvSpPr>
        <p:spPr>
          <a:xfrm>
            <a:off x="5516578" y="6570772"/>
            <a:ext cx="2895600" cy="299545"/>
          </a:xfrm>
        </p:spPr>
        <p:txBody>
          <a:bodyPr/>
          <a:lstStyle/>
          <a:p>
            <a:pPr>
              <a:defRPr/>
            </a:pPr>
            <a:r>
              <a:rPr lang="en-US" dirty="0" smtClean="0"/>
              <a:t>P. P. Shah &amp; Asso.</a:t>
            </a:r>
          </a:p>
        </p:txBody>
      </p:sp>
      <p:sp>
        <p:nvSpPr>
          <p:cNvPr id="9220" name="Slide Number Placeholder 5"/>
          <p:cNvSpPr>
            <a:spLocks noGrp="1"/>
          </p:cNvSpPr>
          <p:nvPr>
            <p:ph type="sldNum" sz="quarter" idx="12"/>
          </p:nvPr>
        </p:nvSpPr>
        <p:spPr>
          <a:xfrm>
            <a:off x="8634961" y="6570772"/>
            <a:ext cx="454792" cy="257835"/>
          </a:xfrm>
        </p:spPr>
        <p:txBody>
          <a:bodyPr/>
          <a:lstStyle/>
          <a:p>
            <a:pPr>
              <a:defRPr/>
            </a:pPr>
            <a:fld id="{FB34A73F-7633-4765-B60F-ABA8245B9BEA}" type="slidenum">
              <a:rPr lang="en-US" smtClean="0"/>
              <a:pPr>
                <a:defRPr/>
              </a:pPr>
              <a:t>24</a:t>
            </a:fld>
            <a:endParaRPr lang="en-US" dirty="0" smtClean="0"/>
          </a:p>
        </p:txBody>
      </p:sp>
      <p:sp>
        <p:nvSpPr>
          <p:cNvPr id="9221" name="Rectangle 4"/>
          <p:cNvSpPr>
            <a:spLocks noGrp="1" noChangeArrowheads="1"/>
          </p:cNvSpPr>
          <p:nvPr>
            <p:ph type="title"/>
          </p:nvPr>
        </p:nvSpPr>
        <p:spPr>
          <a:xfrm>
            <a:off x="381000" y="228600"/>
            <a:ext cx="8562975" cy="533400"/>
          </a:xfrm>
        </p:spPr>
        <p:txBody>
          <a:bodyPr/>
          <a:lstStyle/>
          <a:p>
            <a:pPr algn="ctr" eaLnBrk="1" hangingPunct="1"/>
            <a:r>
              <a:rPr lang="en-US" sz="3000" dirty="0" smtClean="0"/>
              <a:t>FEMA Practice</a:t>
            </a:r>
          </a:p>
        </p:txBody>
      </p:sp>
      <p:sp>
        <p:nvSpPr>
          <p:cNvPr id="9222" name="Content Placeholder 6"/>
          <p:cNvSpPr>
            <a:spLocks noGrp="1"/>
          </p:cNvSpPr>
          <p:nvPr>
            <p:ph idx="1"/>
          </p:nvPr>
        </p:nvSpPr>
        <p:spPr>
          <a:xfrm>
            <a:off x="220717" y="914400"/>
            <a:ext cx="8734371" cy="5662448"/>
          </a:xfrm>
        </p:spPr>
        <p:txBody>
          <a:bodyPr/>
          <a:lstStyle/>
          <a:p>
            <a:pPr>
              <a:buNone/>
            </a:pPr>
            <a:r>
              <a:rPr lang="en-US" sz="2400" dirty="0" smtClean="0"/>
              <a:t>  </a:t>
            </a:r>
          </a:p>
        </p:txBody>
      </p:sp>
      <p:sp>
        <p:nvSpPr>
          <p:cNvPr id="8" name="Rectangle 7"/>
          <p:cNvSpPr/>
          <p:nvPr/>
        </p:nvSpPr>
        <p:spPr bwMode="auto">
          <a:xfrm>
            <a:off x="3457904" y="1335305"/>
            <a:ext cx="1676400" cy="766763"/>
          </a:xfrm>
          <a:prstGeom prst="rect">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800" b="0" i="0" u="none" strike="noStrike" cap="none" normalizeH="0" baseline="0" dirty="0" smtClean="0">
                <a:ln>
                  <a:noFill/>
                </a:ln>
                <a:solidFill>
                  <a:schemeClr val="tx1"/>
                </a:solidFill>
                <a:effectLst/>
                <a:latin typeface="Tahoma" pitchFamily="34" charset="0"/>
              </a:rPr>
              <a:t> PRIIs-</a:t>
            </a:r>
          </a:p>
          <a:p>
            <a:pPr marL="0" marR="0" indent="0" algn="ctr" defTabSz="914400" rtl="0" eaLnBrk="0" fontAlgn="base" latinLnBrk="0" hangingPunct="0">
              <a:lnSpc>
                <a:spcPct val="100000"/>
              </a:lnSpc>
              <a:spcBef>
                <a:spcPct val="0"/>
              </a:spcBef>
              <a:spcAft>
                <a:spcPct val="0"/>
              </a:spcAft>
              <a:buClrTx/>
              <a:buSzTx/>
              <a:buFontTx/>
              <a:buNone/>
              <a:tabLst/>
            </a:pPr>
            <a:r>
              <a:rPr lang="en-US" sz="1400" dirty="0" smtClean="0"/>
              <a:t>Exceptions to LRS Scheme</a:t>
            </a:r>
            <a:endParaRPr kumimoji="0" lang="en-US" sz="1400" b="0" i="0" u="none" strike="noStrike" cap="none" normalizeH="0" baseline="0" dirty="0" smtClean="0">
              <a:ln>
                <a:noFill/>
              </a:ln>
              <a:solidFill>
                <a:schemeClr val="tx1"/>
              </a:solidFill>
              <a:effectLst/>
            </a:endParaRPr>
          </a:p>
        </p:txBody>
      </p:sp>
      <p:sp>
        <p:nvSpPr>
          <p:cNvPr id="12" name="Rectangle 11"/>
          <p:cNvSpPr/>
          <p:nvPr/>
        </p:nvSpPr>
        <p:spPr bwMode="auto">
          <a:xfrm>
            <a:off x="1625000" y="3012692"/>
            <a:ext cx="1676400" cy="680544"/>
          </a:xfrm>
          <a:prstGeom prst="rect">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800" b="0" i="0" u="none" strike="noStrike" cap="none" normalizeH="0" baseline="0" dirty="0" smtClean="0">
                <a:ln>
                  <a:noFill/>
                </a:ln>
                <a:solidFill>
                  <a:schemeClr val="tx1"/>
                </a:solidFill>
                <a:effectLst/>
                <a:latin typeface="Tahoma" pitchFamily="34" charset="0"/>
              </a:rPr>
              <a:t> </a:t>
            </a:r>
            <a:r>
              <a:rPr kumimoji="0" lang="en-US" sz="1400" b="0" i="0" u="none" strike="noStrike" cap="none" normalizeH="0" baseline="0" dirty="0" smtClean="0">
                <a:ln>
                  <a:noFill/>
                </a:ln>
                <a:solidFill>
                  <a:schemeClr val="tx1"/>
                </a:solidFill>
                <a:effectLst/>
                <a:latin typeface="Tahoma" pitchFamily="34" charset="0"/>
              </a:rPr>
              <a:t>Individuals</a:t>
            </a:r>
          </a:p>
        </p:txBody>
      </p:sp>
      <p:sp>
        <p:nvSpPr>
          <p:cNvPr id="13" name="Rectangle 12"/>
          <p:cNvSpPr/>
          <p:nvPr/>
        </p:nvSpPr>
        <p:spPr bwMode="auto">
          <a:xfrm>
            <a:off x="5406059" y="3077410"/>
            <a:ext cx="1676400" cy="670035"/>
          </a:xfrm>
          <a:prstGeom prst="rect">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algn="ctr" eaLnBrk="0" hangingPunct="0"/>
            <a:r>
              <a:rPr lang="en-US" sz="1400" dirty="0" smtClean="0"/>
              <a:t>Persons other than Individuals</a:t>
            </a:r>
            <a:endParaRPr kumimoji="0" lang="en-US" sz="1400" b="0" i="0" u="none" strike="noStrike" cap="none" normalizeH="0" baseline="0" dirty="0" smtClean="0">
              <a:ln>
                <a:noFill/>
              </a:ln>
              <a:solidFill>
                <a:schemeClr val="tx1"/>
              </a:solidFill>
              <a:effectLst/>
              <a:latin typeface="Tahoma" pitchFamily="34" charset="0"/>
            </a:endParaRPr>
          </a:p>
        </p:txBody>
      </p:sp>
      <p:cxnSp>
        <p:nvCxnSpPr>
          <p:cNvPr id="18" name="Straight Connector 17"/>
          <p:cNvCxnSpPr>
            <a:stCxn id="8" idx="2"/>
          </p:cNvCxnSpPr>
          <p:nvPr/>
        </p:nvCxnSpPr>
        <p:spPr bwMode="auto">
          <a:xfrm flipH="1">
            <a:off x="4282966" y="2102068"/>
            <a:ext cx="13138" cy="318431"/>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7" name="Straight Connector 26"/>
          <p:cNvCxnSpPr/>
          <p:nvPr/>
        </p:nvCxnSpPr>
        <p:spPr bwMode="auto">
          <a:xfrm flipH="1" flipV="1">
            <a:off x="2463200" y="2394535"/>
            <a:ext cx="1819767" cy="642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 name="Straight Connector 28"/>
          <p:cNvCxnSpPr/>
          <p:nvPr/>
        </p:nvCxnSpPr>
        <p:spPr bwMode="auto">
          <a:xfrm>
            <a:off x="4282966" y="2402418"/>
            <a:ext cx="1961293" cy="1284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1" name="Straight Connector 30"/>
          <p:cNvCxnSpPr/>
          <p:nvPr/>
        </p:nvCxnSpPr>
        <p:spPr bwMode="auto">
          <a:xfrm>
            <a:off x="2463200" y="2400955"/>
            <a:ext cx="0" cy="599089"/>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6" name="Straight Connector 35"/>
          <p:cNvCxnSpPr/>
          <p:nvPr/>
        </p:nvCxnSpPr>
        <p:spPr bwMode="auto">
          <a:xfrm>
            <a:off x="6244259" y="2415258"/>
            <a:ext cx="0" cy="662152"/>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44" name="Rectangle 43"/>
          <p:cNvSpPr/>
          <p:nvPr/>
        </p:nvSpPr>
        <p:spPr bwMode="auto">
          <a:xfrm>
            <a:off x="914399" y="4409597"/>
            <a:ext cx="3097601" cy="2008775"/>
          </a:xfrm>
          <a:prstGeom prst="rect">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eaLnBrk="0" hangingPunct="0"/>
            <a:r>
              <a:rPr lang="en-US" sz="1400" dirty="0" smtClean="0"/>
              <a:t>(iv) Emigration</a:t>
            </a:r>
            <a:r>
              <a:rPr lang="en-US" sz="1400" dirty="0"/>
              <a:t>.</a:t>
            </a:r>
          </a:p>
          <a:p>
            <a:pPr eaLnBrk="0" hangingPunct="0"/>
            <a:endParaRPr lang="en-US" sz="1400" dirty="0" smtClean="0"/>
          </a:p>
          <a:p>
            <a:pPr eaLnBrk="0" hangingPunct="0"/>
            <a:r>
              <a:rPr lang="en-US" sz="1400" dirty="0" smtClean="0"/>
              <a:t>(</a:t>
            </a:r>
            <a:r>
              <a:rPr lang="en-US" sz="1400" dirty="0"/>
              <a:t>vii) Expenses in connection with medical treatment abroad.</a:t>
            </a:r>
          </a:p>
          <a:p>
            <a:pPr eaLnBrk="0" hangingPunct="0"/>
            <a:endParaRPr lang="en-US" sz="1400" dirty="0" smtClean="0"/>
          </a:p>
          <a:p>
            <a:pPr eaLnBrk="0" hangingPunct="0"/>
            <a:r>
              <a:rPr lang="en-US" sz="1400" dirty="0" smtClean="0"/>
              <a:t>(</a:t>
            </a:r>
            <a:r>
              <a:rPr lang="en-US" sz="1400" dirty="0"/>
              <a:t>viii) Studies abroad.</a:t>
            </a:r>
          </a:p>
          <a:p>
            <a:pPr marL="0" marR="0" indent="0" algn="ctr" defTabSz="914400" rtl="0" eaLnBrk="0" fontAlgn="base" latinLnBrk="0" hangingPunct="0">
              <a:lnSpc>
                <a:spcPct val="100000"/>
              </a:lnSpc>
              <a:spcBef>
                <a:spcPct val="0"/>
              </a:spcBef>
              <a:spcAft>
                <a:spcPct val="0"/>
              </a:spcAft>
              <a:buClrTx/>
              <a:buSzTx/>
              <a:buFontTx/>
              <a:buNone/>
              <a:tabLst/>
            </a:pPr>
            <a:endParaRPr kumimoji="0" lang="en-US" sz="1400" b="0" i="0" u="none" strike="noStrike" cap="none" normalizeH="0" baseline="0" dirty="0" smtClean="0">
              <a:ln>
                <a:noFill/>
              </a:ln>
              <a:solidFill>
                <a:schemeClr val="tx1"/>
              </a:solidFill>
              <a:effectLst/>
              <a:latin typeface="Tahoma" pitchFamily="34" charset="0"/>
            </a:endParaRPr>
          </a:p>
        </p:txBody>
      </p:sp>
      <p:sp>
        <p:nvSpPr>
          <p:cNvPr id="33" name="Rectangle 32"/>
          <p:cNvSpPr/>
          <p:nvPr/>
        </p:nvSpPr>
        <p:spPr bwMode="auto">
          <a:xfrm>
            <a:off x="4352288" y="4409596"/>
            <a:ext cx="4262511" cy="2008775"/>
          </a:xfrm>
          <a:prstGeom prst="rect">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defTabSz="914400" rtl="0" eaLnBrk="0" fontAlgn="base" latinLnBrk="0" hangingPunct="0">
              <a:lnSpc>
                <a:spcPct val="100000"/>
              </a:lnSpc>
              <a:spcBef>
                <a:spcPct val="0"/>
              </a:spcBef>
              <a:spcAft>
                <a:spcPct val="0"/>
              </a:spcAft>
              <a:buClrTx/>
              <a:buSzTx/>
              <a:buFontTx/>
              <a:buNone/>
              <a:tabLst/>
            </a:pPr>
            <a:r>
              <a:rPr kumimoji="0" lang="en-US" sz="1400" b="0" i="0" u="none" strike="noStrike" cap="none" normalizeH="0" baseline="0" dirty="0" smtClean="0">
                <a:ln>
                  <a:noFill/>
                </a:ln>
                <a:solidFill>
                  <a:schemeClr val="tx1"/>
                </a:solidFill>
                <a:effectLst/>
              </a:rPr>
              <a:t>Remittances in excess</a:t>
            </a:r>
            <a:r>
              <a:rPr kumimoji="0" lang="en-US" sz="1400" b="0" i="0" u="none" strike="noStrike" cap="none" normalizeH="0" dirty="0" smtClean="0">
                <a:ln>
                  <a:noFill/>
                </a:ln>
                <a:solidFill>
                  <a:schemeClr val="tx1"/>
                </a:solidFill>
                <a:effectLst/>
              </a:rPr>
              <a:t> of specified limits towards</a:t>
            </a:r>
            <a:r>
              <a:rPr kumimoji="0" lang="en-US" sz="1400" b="0" i="0" u="none" strike="noStrike" cap="none" normalizeH="0" baseline="0" dirty="0" smtClean="0">
                <a:ln>
                  <a:noFill/>
                </a:ln>
                <a:solidFill>
                  <a:schemeClr val="tx1"/>
                </a:solidFill>
                <a:effectLst/>
              </a:rPr>
              <a:t>:</a:t>
            </a:r>
          </a:p>
          <a:p>
            <a:pPr marL="0" marR="0" indent="0" defTabSz="914400" rtl="0" eaLnBrk="0" fontAlgn="base" latinLnBrk="0" hangingPunct="0">
              <a:lnSpc>
                <a:spcPct val="100000"/>
              </a:lnSpc>
              <a:spcBef>
                <a:spcPct val="0"/>
              </a:spcBef>
              <a:spcAft>
                <a:spcPct val="0"/>
              </a:spcAft>
              <a:buClrTx/>
              <a:buSzTx/>
              <a:buFontTx/>
              <a:buNone/>
              <a:tabLst/>
            </a:pPr>
            <a:r>
              <a:rPr lang="en-US" sz="1400" dirty="0" smtClean="0"/>
              <a:t>i. Donations to reputed technical / educational institutions;</a:t>
            </a:r>
          </a:p>
          <a:p>
            <a:pPr marL="0" marR="0" indent="0" defTabSz="914400" rtl="0" eaLnBrk="0" fontAlgn="base" latinLnBrk="0" hangingPunct="0">
              <a:lnSpc>
                <a:spcPct val="100000"/>
              </a:lnSpc>
              <a:spcBef>
                <a:spcPct val="0"/>
              </a:spcBef>
              <a:spcAft>
                <a:spcPct val="0"/>
              </a:spcAft>
              <a:buClrTx/>
              <a:buSzTx/>
              <a:buFontTx/>
              <a:buNone/>
              <a:tabLst/>
            </a:pPr>
            <a:r>
              <a:rPr kumimoji="0" lang="en-US" sz="1400" b="0" i="0" u="none" strike="noStrike" cap="none" normalizeH="0" baseline="0" dirty="0" smtClean="0">
                <a:ln>
                  <a:noFill/>
                </a:ln>
                <a:solidFill>
                  <a:schemeClr val="tx1"/>
                </a:solidFill>
                <a:effectLst/>
              </a:rPr>
              <a:t>ii. Commissions to agents abroad for sale of propert</a:t>
            </a:r>
            <a:r>
              <a:rPr lang="en-US" sz="1400" dirty="0" smtClean="0"/>
              <a:t>y in India;</a:t>
            </a:r>
          </a:p>
          <a:p>
            <a:pPr marL="0" marR="0" indent="0" defTabSz="914400" rtl="0" eaLnBrk="0" fontAlgn="base" latinLnBrk="0" hangingPunct="0">
              <a:lnSpc>
                <a:spcPct val="100000"/>
              </a:lnSpc>
              <a:spcBef>
                <a:spcPct val="0"/>
              </a:spcBef>
              <a:spcAft>
                <a:spcPct val="0"/>
              </a:spcAft>
              <a:buClrTx/>
              <a:buSzTx/>
              <a:buFontTx/>
              <a:buNone/>
              <a:tabLst/>
            </a:pPr>
            <a:r>
              <a:rPr kumimoji="0" lang="en-US" sz="1400" b="0" i="0" u="none" strike="noStrike" cap="none" normalizeH="0" baseline="0" dirty="0" smtClean="0">
                <a:ln>
                  <a:noFill/>
                </a:ln>
                <a:solidFill>
                  <a:schemeClr val="tx1"/>
                </a:solidFill>
                <a:effectLst/>
              </a:rPr>
              <a:t>iii. Remittances</a:t>
            </a:r>
            <a:r>
              <a:rPr kumimoji="0" lang="en-US" sz="1400" b="0" i="0" u="none" strike="noStrike" cap="none" normalizeH="0" dirty="0" smtClean="0">
                <a:ln>
                  <a:noFill/>
                </a:ln>
                <a:solidFill>
                  <a:schemeClr val="tx1"/>
                </a:solidFill>
                <a:effectLst/>
              </a:rPr>
              <a:t> for consultancy services </a:t>
            </a:r>
            <a:r>
              <a:rPr lang="en-US" sz="1400" dirty="0" smtClean="0"/>
              <a:t>for infra projects;</a:t>
            </a:r>
          </a:p>
          <a:p>
            <a:pPr marL="0" marR="0" indent="0" defTabSz="914400" rtl="0" eaLnBrk="0" fontAlgn="base" latinLnBrk="0" hangingPunct="0">
              <a:lnSpc>
                <a:spcPct val="100000"/>
              </a:lnSpc>
              <a:spcBef>
                <a:spcPct val="0"/>
              </a:spcBef>
              <a:spcAft>
                <a:spcPct val="0"/>
              </a:spcAft>
              <a:buClrTx/>
              <a:buSzTx/>
              <a:buFontTx/>
              <a:buNone/>
              <a:tabLst/>
            </a:pPr>
            <a:r>
              <a:rPr kumimoji="0" lang="en-US" sz="1400" b="0" i="0" u="none" strike="noStrike" cap="none" normalizeH="0" baseline="0" dirty="0" smtClean="0">
                <a:ln>
                  <a:noFill/>
                </a:ln>
                <a:solidFill>
                  <a:schemeClr val="tx1"/>
                </a:solidFill>
                <a:effectLst/>
              </a:rPr>
              <a:t>iv. Remittances</a:t>
            </a:r>
            <a:r>
              <a:rPr kumimoji="0" lang="en-US" sz="1400" b="0" i="0" u="none" strike="noStrike" cap="none" normalizeH="0" dirty="0" smtClean="0">
                <a:ln>
                  <a:noFill/>
                </a:ln>
                <a:solidFill>
                  <a:schemeClr val="tx1"/>
                </a:solidFill>
                <a:effectLst/>
              </a:rPr>
              <a:t> by way of reimbursement of pre-incorporation expenses</a:t>
            </a:r>
            <a:endParaRPr kumimoji="0" lang="en-US" sz="1400" b="0" i="0" u="none" strike="noStrike" cap="none" normalizeH="0" baseline="0" dirty="0" smtClean="0">
              <a:ln>
                <a:noFill/>
              </a:ln>
              <a:solidFill>
                <a:schemeClr val="tx1"/>
              </a:solidFill>
              <a:effectLst/>
            </a:endParaRPr>
          </a:p>
        </p:txBody>
      </p:sp>
      <p:cxnSp>
        <p:nvCxnSpPr>
          <p:cNvPr id="7" name="Straight Connector 6"/>
          <p:cNvCxnSpPr>
            <a:stCxn id="12" idx="2"/>
            <a:endCxn id="44" idx="0"/>
          </p:cNvCxnSpPr>
          <p:nvPr/>
        </p:nvCxnSpPr>
        <p:spPr bwMode="auto">
          <a:xfrm>
            <a:off x="2463200" y="3693236"/>
            <a:ext cx="0" cy="716361"/>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1" name="Straight Connector 40"/>
          <p:cNvCxnSpPr/>
          <p:nvPr/>
        </p:nvCxnSpPr>
        <p:spPr bwMode="auto">
          <a:xfrm>
            <a:off x="6227405" y="3739562"/>
            <a:ext cx="16854" cy="670035"/>
          </a:xfrm>
          <a:prstGeom prst="line">
            <a:avLst/>
          </a:prstGeom>
          <a:solidFill>
            <a:schemeClr val="accent1"/>
          </a:solidFill>
          <a:ln w="9525" cap="flat" cmpd="sng" algn="ctr">
            <a:solidFill>
              <a:schemeClr val="tx1"/>
            </a:solidFill>
            <a:prstDash val="solid"/>
            <a:round/>
            <a:headEnd type="none" w="med" len="med"/>
            <a:tailEnd type="none" w="med" len="med"/>
          </a:ln>
          <a:effectLst/>
        </p:spPr>
      </p:cxnSp>
    </p:spTree>
    <p:extLst>
      <p:ext uri="{BB962C8B-B14F-4D97-AF65-F5344CB8AC3E}">
        <p14:creationId xmlns:p14="http://schemas.microsoft.com/office/powerpoint/2010/main" val="3477178746"/>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Date Placeholder 3"/>
          <p:cNvSpPr>
            <a:spLocks noGrp="1"/>
          </p:cNvSpPr>
          <p:nvPr>
            <p:ph type="dt" sz="half" idx="10"/>
          </p:nvPr>
        </p:nvSpPr>
        <p:spPr/>
        <p:txBody>
          <a:bodyPr/>
          <a:lstStyle/>
          <a:p>
            <a:pPr>
              <a:defRPr/>
            </a:pPr>
            <a:r>
              <a:rPr lang="en-US" smtClean="0"/>
              <a:t>03 May 2018</a:t>
            </a:r>
            <a:endParaRPr lang="en-US" dirty="0"/>
          </a:p>
        </p:txBody>
      </p:sp>
      <p:sp>
        <p:nvSpPr>
          <p:cNvPr id="9219" name="Footer Placeholder 4"/>
          <p:cNvSpPr>
            <a:spLocks noGrp="1"/>
          </p:cNvSpPr>
          <p:nvPr>
            <p:ph type="ftr" sz="quarter" idx="11"/>
          </p:nvPr>
        </p:nvSpPr>
        <p:spPr/>
        <p:txBody>
          <a:bodyPr/>
          <a:lstStyle/>
          <a:p>
            <a:pPr>
              <a:defRPr/>
            </a:pPr>
            <a:r>
              <a:rPr lang="en-US" dirty="0" smtClean="0"/>
              <a:t>P. P. Shah &amp; Asso.</a:t>
            </a:r>
          </a:p>
        </p:txBody>
      </p:sp>
      <p:sp>
        <p:nvSpPr>
          <p:cNvPr id="9220" name="Slide Number Placeholder 5"/>
          <p:cNvSpPr>
            <a:spLocks noGrp="1"/>
          </p:cNvSpPr>
          <p:nvPr>
            <p:ph type="sldNum" sz="quarter" idx="12"/>
          </p:nvPr>
        </p:nvSpPr>
        <p:spPr/>
        <p:txBody>
          <a:bodyPr/>
          <a:lstStyle/>
          <a:p>
            <a:pPr>
              <a:defRPr/>
            </a:pPr>
            <a:fld id="{FB34A73F-7633-4765-B60F-ABA8245B9BEA}" type="slidenum">
              <a:rPr lang="en-US" smtClean="0"/>
              <a:pPr>
                <a:defRPr/>
              </a:pPr>
              <a:t>25</a:t>
            </a:fld>
            <a:endParaRPr lang="en-US" dirty="0" smtClean="0"/>
          </a:p>
        </p:txBody>
      </p:sp>
      <p:sp>
        <p:nvSpPr>
          <p:cNvPr id="9221" name="Rectangle 4"/>
          <p:cNvSpPr>
            <a:spLocks noGrp="1" noChangeArrowheads="1"/>
          </p:cNvSpPr>
          <p:nvPr>
            <p:ph type="title" idx="4294967295"/>
          </p:nvPr>
        </p:nvSpPr>
        <p:spPr>
          <a:xfrm>
            <a:off x="581025" y="228600"/>
            <a:ext cx="8562975" cy="533400"/>
          </a:xfrm>
        </p:spPr>
        <p:txBody>
          <a:bodyPr/>
          <a:lstStyle/>
          <a:p>
            <a:pPr algn="ctr" eaLnBrk="1" hangingPunct="1"/>
            <a:r>
              <a:rPr lang="en-US" sz="3000" dirty="0" smtClean="0"/>
              <a:t>FEMA Practice</a:t>
            </a:r>
          </a:p>
        </p:txBody>
      </p:sp>
      <p:sp>
        <p:nvSpPr>
          <p:cNvPr id="9222" name="Content Placeholder 6"/>
          <p:cNvSpPr>
            <a:spLocks noGrp="1"/>
          </p:cNvSpPr>
          <p:nvPr>
            <p:ph idx="4294967295"/>
          </p:nvPr>
        </p:nvSpPr>
        <p:spPr>
          <a:xfrm>
            <a:off x="409575" y="914400"/>
            <a:ext cx="8734425" cy="5334000"/>
          </a:xfrm>
        </p:spPr>
        <p:txBody>
          <a:bodyPr/>
          <a:lstStyle/>
          <a:p>
            <a:pPr>
              <a:buNone/>
            </a:pPr>
            <a:r>
              <a:rPr lang="en-US" sz="2400" dirty="0" smtClean="0"/>
              <a:t>  </a:t>
            </a:r>
          </a:p>
        </p:txBody>
      </p:sp>
      <p:sp>
        <p:nvSpPr>
          <p:cNvPr id="8" name="Rectangle 7"/>
          <p:cNvSpPr/>
          <p:nvPr/>
        </p:nvSpPr>
        <p:spPr bwMode="auto">
          <a:xfrm>
            <a:off x="1287518" y="1200807"/>
            <a:ext cx="1676400" cy="381000"/>
          </a:xfrm>
          <a:prstGeom prst="rect">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800" b="0" i="0" u="none" strike="noStrike" cap="none" normalizeH="0" baseline="0" dirty="0" smtClean="0">
                <a:ln>
                  <a:noFill/>
                </a:ln>
                <a:solidFill>
                  <a:schemeClr val="tx1"/>
                </a:solidFill>
                <a:effectLst/>
                <a:latin typeface="Tahoma" pitchFamily="34" charset="0"/>
              </a:rPr>
              <a:t> Government</a:t>
            </a:r>
            <a:r>
              <a:rPr kumimoji="0" lang="en-US" sz="1800" b="0" i="0" u="none" strike="noStrike" cap="none" normalizeH="0" dirty="0" smtClean="0">
                <a:ln>
                  <a:noFill/>
                </a:ln>
                <a:solidFill>
                  <a:schemeClr val="tx1"/>
                </a:solidFill>
                <a:effectLst/>
                <a:latin typeface="Tahoma" pitchFamily="34" charset="0"/>
              </a:rPr>
              <a:t> </a:t>
            </a:r>
            <a:endParaRPr kumimoji="0" lang="en-US" sz="1800" b="0" i="0" u="none" strike="noStrike" cap="none" normalizeH="0" baseline="0" dirty="0" smtClean="0">
              <a:ln>
                <a:noFill/>
              </a:ln>
              <a:solidFill>
                <a:schemeClr val="tx1"/>
              </a:solidFill>
              <a:effectLst/>
              <a:latin typeface="Tahoma" pitchFamily="34" charset="0"/>
            </a:endParaRPr>
          </a:p>
        </p:txBody>
      </p:sp>
      <p:sp>
        <p:nvSpPr>
          <p:cNvPr id="9" name="Rectangle 8"/>
          <p:cNvSpPr/>
          <p:nvPr/>
        </p:nvSpPr>
        <p:spPr bwMode="auto">
          <a:xfrm>
            <a:off x="6779172" y="1195551"/>
            <a:ext cx="1676400" cy="381000"/>
          </a:xfrm>
          <a:prstGeom prst="rect">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800" b="0" i="0" u="none" strike="noStrike" cap="none" normalizeH="0" baseline="0" dirty="0" smtClean="0">
                <a:ln>
                  <a:noFill/>
                </a:ln>
                <a:solidFill>
                  <a:schemeClr val="tx1"/>
                </a:solidFill>
                <a:effectLst/>
                <a:latin typeface="Tahoma" pitchFamily="34" charset="0"/>
              </a:rPr>
              <a:t> RBI</a:t>
            </a:r>
          </a:p>
        </p:txBody>
      </p:sp>
      <p:cxnSp>
        <p:nvCxnSpPr>
          <p:cNvPr id="11" name="Straight Connector 10"/>
          <p:cNvCxnSpPr>
            <a:stCxn id="8" idx="3"/>
            <a:endCxn id="9" idx="1"/>
          </p:cNvCxnSpPr>
          <p:nvPr/>
        </p:nvCxnSpPr>
        <p:spPr bwMode="auto">
          <a:xfrm flipV="1">
            <a:off x="2963918" y="1386051"/>
            <a:ext cx="3815254" cy="5256"/>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12" name="Rectangle 11"/>
          <p:cNvSpPr/>
          <p:nvPr/>
        </p:nvSpPr>
        <p:spPr bwMode="auto">
          <a:xfrm>
            <a:off x="225973" y="2945525"/>
            <a:ext cx="1676400" cy="680544"/>
          </a:xfrm>
          <a:prstGeom prst="rect">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400" b="0" i="0" u="none" strike="noStrike" cap="none" normalizeH="0" baseline="0" dirty="0" smtClean="0">
                <a:ln>
                  <a:noFill/>
                </a:ln>
                <a:solidFill>
                  <a:schemeClr val="tx1"/>
                </a:solidFill>
                <a:effectLst/>
                <a:latin typeface="Tahoma" pitchFamily="34" charset="0"/>
              </a:rPr>
              <a:t>Current Account Transactions</a:t>
            </a:r>
          </a:p>
        </p:txBody>
      </p:sp>
      <p:sp>
        <p:nvSpPr>
          <p:cNvPr id="13" name="Rectangle 12"/>
          <p:cNvSpPr/>
          <p:nvPr/>
        </p:nvSpPr>
        <p:spPr bwMode="auto">
          <a:xfrm>
            <a:off x="2380593" y="2987564"/>
            <a:ext cx="1676400" cy="670035"/>
          </a:xfrm>
          <a:prstGeom prst="rect">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algn="ctr" eaLnBrk="0" hangingPunct="0"/>
            <a:endParaRPr lang="en-US" sz="1400" dirty="0" smtClean="0"/>
          </a:p>
          <a:p>
            <a:pPr algn="ctr" eaLnBrk="0" hangingPunct="0"/>
            <a:r>
              <a:rPr lang="en-US" sz="1400" dirty="0" smtClean="0"/>
              <a:t>Industrial Policy</a:t>
            </a:r>
            <a:endParaRPr kumimoji="0" lang="en-US" sz="1400" b="0" i="0" u="none" strike="noStrike" cap="none" normalizeH="0" baseline="0" dirty="0" smtClean="0">
              <a:ln>
                <a:noFill/>
              </a:ln>
              <a:solidFill>
                <a:schemeClr val="tx1"/>
              </a:solidFill>
              <a:effectLst/>
              <a:latin typeface="Tahoma" pitchFamily="34" charset="0"/>
            </a:endParaRPr>
          </a:p>
        </p:txBody>
      </p:sp>
      <p:sp>
        <p:nvSpPr>
          <p:cNvPr id="15" name="Rectangle 14"/>
          <p:cNvSpPr/>
          <p:nvPr/>
        </p:nvSpPr>
        <p:spPr bwMode="auto">
          <a:xfrm>
            <a:off x="6815959" y="2961290"/>
            <a:ext cx="1676400" cy="664779"/>
          </a:xfrm>
          <a:prstGeom prst="rect">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800" b="0" i="0" u="none" strike="noStrike" cap="none" normalizeH="0" baseline="0" dirty="0" smtClean="0">
                <a:ln>
                  <a:noFill/>
                </a:ln>
                <a:solidFill>
                  <a:schemeClr val="tx1"/>
                </a:solidFill>
                <a:effectLst/>
                <a:latin typeface="Tahoma" pitchFamily="34" charset="0"/>
              </a:rPr>
              <a:t> </a:t>
            </a:r>
            <a:r>
              <a:rPr kumimoji="0" lang="en-US" sz="1200" b="0" i="0" u="none" strike="noStrike" cap="none" normalizeH="0" baseline="0" dirty="0" smtClean="0">
                <a:ln>
                  <a:noFill/>
                </a:ln>
                <a:solidFill>
                  <a:schemeClr val="tx1"/>
                </a:solidFill>
                <a:effectLst/>
                <a:latin typeface="Tahoma" pitchFamily="34" charset="0"/>
              </a:rPr>
              <a:t>Prio</a:t>
            </a:r>
            <a:r>
              <a:rPr lang="en-US" sz="1200" dirty="0" smtClean="0"/>
              <a:t>r to Amendment</a:t>
            </a:r>
            <a:r>
              <a:rPr lang="en-US" dirty="0" smtClean="0"/>
              <a:t>-CAP</a:t>
            </a:r>
            <a:endParaRPr kumimoji="0" lang="en-US" sz="1400" b="0" i="0" u="none" strike="noStrike" cap="none" normalizeH="0" baseline="0" dirty="0" smtClean="0">
              <a:ln>
                <a:noFill/>
              </a:ln>
              <a:solidFill>
                <a:schemeClr val="tx1"/>
              </a:solidFill>
              <a:effectLst/>
              <a:latin typeface="Tahoma" pitchFamily="34" charset="0"/>
            </a:endParaRPr>
          </a:p>
        </p:txBody>
      </p:sp>
      <p:cxnSp>
        <p:nvCxnSpPr>
          <p:cNvPr id="18" name="Straight Connector 17"/>
          <p:cNvCxnSpPr>
            <a:stCxn id="8" idx="2"/>
          </p:cNvCxnSpPr>
          <p:nvPr/>
        </p:nvCxnSpPr>
        <p:spPr bwMode="auto">
          <a:xfrm flipH="1">
            <a:off x="2112579" y="1581807"/>
            <a:ext cx="13139" cy="704193"/>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7" name="Straight Connector 26"/>
          <p:cNvCxnSpPr/>
          <p:nvPr/>
        </p:nvCxnSpPr>
        <p:spPr bwMode="auto">
          <a:xfrm flipH="1">
            <a:off x="1024759" y="2286000"/>
            <a:ext cx="1103587" cy="1576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 name="Straight Connector 28"/>
          <p:cNvCxnSpPr/>
          <p:nvPr/>
        </p:nvCxnSpPr>
        <p:spPr bwMode="auto">
          <a:xfrm flipV="1">
            <a:off x="2112579" y="2286000"/>
            <a:ext cx="1135118" cy="1576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1" name="Straight Connector 30"/>
          <p:cNvCxnSpPr/>
          <p:nvPr/>
        </p:nvCxnSpPr>
        <p:spPr bwMode="auto">
          <a:xfrm>
            <a:off x="993228" y="2333297"/>
            <a:ext cx="0" cy="599089"/>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6" name="Straight Connector 35"/>
          <p:cNvCxnSpPr/>
          <p:nvPr/>
        </p:nvCxnSpPr>
        <p:spPr bwMode="auto">
          <a:xfrm>
            <a:off x="3231931" y="2286000"/>
            <a:ext cx="0" cy="662152"/>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44" name="Rectangle 43"/>
          <p:cNvSpPr/>
          <p:nvPr/>
        </p:nvSpPr>
        <p:spPr bwMode="auto">
          <a:xfrm>
            <a:off x="189186" y="4138448"/>
            <a:ext cx="1676400" cy="1206062"/>
          </a:xfrm>
          <a:prstGeom prst="rect">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lang="en-US" sz="1400" dirty="0" smtClean="0"/>
          </a:p>
          <a:p>
            <a:pPr marL="0" marR="0" indent="0" algn="ctr" defTabSz="914400" rtl="0" eaLnBrk="0" fontAlgn="base" latinLnBrk="0" hangingPunct="0">
              <a:lnSpc>
                <a:spcPct val="100000"/>
              </a:lnSpc>
              <a:spcBef>
                <a:spcPct val="0"/>
              </a:spcBef>
              <a:spcAft>
                <a:spcPct val="0"/>
              </a:spcAft>
              <a:buClrTx/>
              <a:buSzTx/>
              <a:buFontTx/>
              <a:buNone/>
              <a:tabLst/>
            </a:pPr>
            <a:r>
              <a:rPr lang="en-US" sz="1400" dirty="0" smtClean="0"/>
              <a:t>Rules</a:t>
            </a:r>
            <a:endParaRPr kumimoji="0" lang="en-US" sz="1400" b="0" i="0" u="none" strike="noStrike" cap="none" normalizeH="0" baseline="0" dirty="0" smtClean="0">
              <a:ln>
                <a:noFill/>
              </a:ln>
              <a:solidFill>
                <a:schemeClr val="tx1"/>
              </a:solidFill>
              <a:effectLst/>
              <a:latin typeface="Tahoma" pitchFamily="34" charset="0"/>
            </a:endParaRPr>
          </a:p>
        </p:txBody>
      </p:sp>
      <p:cxnSp>
        <p:nvCxnSpPr>
          <p:cNvPr id="46" name="Straight Connector 45"/>
          <p:cNvCxnSpPr/>
          <p:nvPr/>
        </p:nvCxnSpPr>
        <p:spPr bwMode="auto">
          <a:xfrm>
            <a:off x="969580" y="3641835"/>
            <a:ext cx="7882" cy="488731"/>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49" name="Rectangle 48"/>
          <p:cNvSpPr/>
          <p:nvPr/>
        </p:nvSpPr>
        <p:spPr bwMode="auto">
          <a:xfrm>
            <a:off x="2264979" y="4148960"/>
            <a:ext cx="2039007" cy="1952296"/>
          </a:xfrm>
          <a:prstGeom prst="rect">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lang="en-US" sz="1400" dirty="0" smtClean="0"/>
          </a:p>
          <a:p>
            <a:pPr marL="342900" marR="0" indent="-342900" defTabSz="914400" rtl="0" eaLnBrk="0" fontAlgn="base" latinLnBrk="0" hangingPunct="0">
              <a:lnSpc>
                <a:spcPct val="100000"/>
              </a:lnSpc>
              <a:spcBef>
                <a:spcPct val="0"/>
              </a:spcBef>
              <a:spcAft>
                <a:spcPct val="0"/>
              </a:spcAft>
              <a:buClrTx/>
              <a:buSzTx/>
              <a:buFont typeface="+mj-lt"/>
              <a:buAutoNum type="alphaLcPeriod"/>
              <a:tabLst/>
            </a:pPr>
            <a:r>
              <a:rPr lang="en-US" sz="1400" dirty="0" smtClean="0"/>
              <a:t>Sectoral guidelines</a:t>
            </a:r>
          </a:p>
          <a:p>
            <a:pPr marL="342900" marR="0" indent="-342900" defTabSz="914400" rtl="0" eaLnBrk="0" fontAlgn="base" latinLnBrk="0" hangingPunct="0">
              <a:lnSpc>
                <a:spcPct val="100000"/>
              </a:lnSpc>
              <a:spcBef>
                <a:spcPct val="0"/>
              </a:spcBef>
              <a:spcAft>
                <a:spcPct val="0"/>
              </a:spcAft>
              <a:buClrTx/>
              <a:buSzTx/>
              <a:buFont typeface="+mj-lt"/>
              <a:buAutoNum type="alphaLcPeriod"/>
              <a:tabLst/>
            </a:pPr>
            <a:endParaRPr kumimoji="0" lang="en-US" sz="1400" b="0" i="0" u="none" strike="noStrike" cap="none" normalizeH="0" baseline="0" dirty="0" smtClean="0">
              <a:ln>
                <a:noFill/>
              </a:ln>
              <a:solidFill>
                <a:schemeClr val="tx1"/>
              </a:solidFill>
              <a:effectLst/>
              <a:latin typeface="Tahoma" pitchFamily="34" charset="0"/>
            </a:endParaRPr>
          </a:p>
          <a:p>
            <a:pPr marL="342900" marR="0" indent="-342900" defTabSz="914400" rtl="0" eaLnBrk="0" fontAlgn="base" latinLnBrk="0" hangingPunct="0">
              <a:lnSpc>
                <a:spcPct val="100000"/>
              </a:lnSpc>
              <a:spcBef>
                <a:spcPct val="0"/>
              </a:spcBef>
              <a:spcAft>
                <a:spcPct val="0"/>
              </a:spcAft>
              <a:buClrTx/>
              <a:buSzTx/>
              <a:buFont typeface="+mj-lt"/>
              <a:buAutoNum type="alphaLcPeriod"/>
              <a:tabLst/>
            </a:pPr>
            <a:r>
              <a:rPr kumimoji="0" lang="en-US" sz="1400" b="0" i="0" u="none" strike="noStrike" cap="none" normalizeH="0" baseline="0" dirty="0" smtClean="0">
                <a:ln>
                  <a:noFill/>
                </a:ln>
                <a:solidFill>
                  <a:schemeClr val="tx1"/>
                </a:solidFill>
                <a:effectLst/>
                <a:latin typeface="Tahoma" pitchFamily="34" charset="0"/>
              </a:rPr>
              <a:t>Public</a:t>
            </a:r>
            <a:r>
              <a:rPr kumimoji="0" lang="en-US" sz="1400" b="0" i="0" u="none" strike="noStrike" cap="none" normalizeH="0" dirty="0" smtClean="0">
                <a:ln>
                  <a:noFill/>
                </a:ln>
                <a:solidFill>
                  <a:schemeClr val="tx1"/>
                </a:solidFill>
                <a:effectLst/>
                <a:latin typeface="Tahoma" pitchFamily="34" charset="0"/>
              </a:rPr>
              <a:t> Sector</a:t>
            </a:r>
          </a:p>
          <a:p>
            <a:pPr marL="342900" marR="0" indent="-342900" defTabSz="914400" rtl="0" eaLnBrk="0" fontAlgn="base" latinLnBrk="0" hangingPunct="0">
              <a:lnSpc>
                <a:spcPct val="100000"/>
              </a:lnSpc>
              <a:spcBef>
                <a:spcPct val="0"/>
              </a:spcBef>
              <a:spcAft>
                <a:spcPct val="0"/>
              </a:spcAft>
              <a:buClrTx/>
              <a:buSzTx/>
              <a:buFont typeface="+mj-lt"/>
              <a:buAutoNum type="alphaLcPeriod"/>
              <a:tabLst/>
            </a:pPr>
            <a:endParaRPr lang="en-US" sz="1400" baseline="0" dirty="0" smtClean="0"/>
          </a:p>
          <a:p>
            <a:pPr marL="342900" marR="0" indent="-342900" defTabSz="914400" rtl="0" eaLnBrk="0" fontAlgn="base" latinLnBrk="0" hangingPunct="0">
              <a:lnSpc>
                <a:spcPct val="100000"/>
              </a:lnSpc>
              <a:spcBef>
                <a:spcPct val="0"/>
              </a:spcBef>
              <a:spcAft>
                <a:spcPct val="0"/>
              </a:spcAft>
              <a:buClrTx/>
              <a:buSzTx/>
              <a:buFont typeface="+mj-lt"/>
              <a:buAutoNum type="alphaLcPeriod"/>
              <a:tabLst/>
            </a:pPr>
            <a:r>
              <a:rPr kumimoji="0" lang="en-US" sz="1400" b="0" i="0" u="none" strike="noStrike" cap="none" normalizeH="0" dirty="0" smtClean="0">
                <a:ln>
                  <a:noFill/>
                </a:ln>
                <a:solidFill>
                  <a:schemeClr val="tx1"/>
                </a:solidFill>
                <a:effectLst/>
                <a:latin typeface="Tahoma" pitchFamily="34" charset="0"/>
              </a:rPr>
              <a:t>Hazardous</a:t>
            </a:r>
          </a:p>
          <a:p>
            <a:pPr marL="342900" marR="0" indent="-342900" defTabSz="914400" rtl="0" eaLnBrk="0" fontAlgn="base" latinLnBrk="0" hangingPunct="0">
              <a:lnSpc>
                <a:spcPct val="100000"/>
              </a:lnSpc>
              <a:spcBef>
                <a:spcPct val="0"/>
              </a:spcBef>
              <a:spcAft>
                <a:spcPct val="0"/>
              </a:spcAft>
              <a:buClrTx/>
              <a:buSzTx/>
              <a:buFont typeface="+mj-lt"/>
              <a:buAutoNum type="alphaLcPeriod"/>
              <a:tabLst/>
            </a:pPr>
            <a:endParaRPr lang="en-US" sz="1400" baseline="0" dirty="0" smtClean="0"/>
          </a:p>
          <a:p>
            <a:pPr marL="342900" marR="0" indent="-342900" defTabSz="914400" rtl="0" eaLnBrk="0" fontAlgn="base" latinLnBrk="0" hangingPunct="0">
              <a:lnSpc>
                <a:spcPct val="100000"/>
              </a:lnSpc>
              <a:spcBef>
                <a:spcPct val="0"/>
              </a:spcBef>
              <a:spcAft>
                <a:spcPct val="0"/>
              </a:spcAft>
              <a:buClrTx/>
              <a:buSzTx/>
              <a:buFont typeface="+mj-lt"/>
              <a:buAutoNum type="alphaLcPeriod"/>
              <a:tabLst/>
            </a:pPr>
            <a:r>
              <a:rPr kumimoji="0" lang="en-US" sz="1400" b="0" i="0" u="none" strike="noStrike" cap="none" normalizeH="0" dirty="0" smtClean="0">
                <a:ln>
                  <a:noFill/>
                </a:ln>
                <a:solidFill>
                  <a:schemeClr val="tx1"/>
                </a:solidFill>
                <a:effectLst/>
                <a:latin typeface="Tahoma" pitchFamily="34" charset="0"/>
              </a:rPr>
              <a:t>Small Scale</a:t>
            </a:r>
          </a:p>
          <a:p>
            <a:pPr marL="0" marR="0" indent="0" algn="ctr" defTabSz="914400" rtl="0" eaLnBrk="0" fontAlgn="base" latinLnBrk="0" hangingPunct="0">
              <a:lnSpc>
                <a:spcPct val="100000"/>
              </a:lnSpc>
              <a:spcBef>
                <a:spcPct val="0"/>
              </a:spcBef>
              <a:spcAft>
                <a:spcPct val="0"/>
              </a:spcAft>
              <a:buClrTx/>
              <a:buSzTx/>
              <a:buFontTx/>
              <a:buNone/>
              <a:tabLst/>
            </a:pPr>
            <a:endParaRPr kumimoji="0" lang="en-US" sz="1400" b="0" i="0" u="none" strike="noStrike" cap="none" normalizeH="0" baseline="0" dirty="0" smtClean="0">
              <a:ln>
                <a:noFill/>
              </a:ln>
              <a:solidFill>
                <a:schemeClr val="tx1"/>
              </a:solidFill>
              <a:effectLst/>
              <a:latin typeface="Tahoma" pitchFamily="34" charset="0"/>
            </a:endParaRPr>
          </a:p>
        </p:txBody>
      </p:sp>
      <p:cxnSp>
        <p:nvCxnSpPr>
          <p:cNvPr id="51" name="Straight Connector 50"/>
          <p:cNvCxnSpPr/>
          <p:nvPr/>
        </p:nvCxnSpPr>
        <p:spPr bwMode="auto">
          <a:xfrm rot="300000">
            <a:off x="3231931" y="3736428"/>
            <a:ext cx="52552" cy="412532"/>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57" name="Rectangle 56"/>
          <p:cNvSpPr/>
          <p:nvPr/>
        </p:nvSpPr>
        <p:spPr bwMode="auto">
          <a:xfrm>
            <a:off x="6815958" y="4871545"/>
            <a:ext cx="1676400" cy="415158"/>
          </a:xfrm>
          <a:prstGeom prst="rect">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400" dirty="0" smtClean="0"/>
              <a:t>AP DIR Circulars</a:t>
            </a:r>
            <a:endParaRPr kumimoji="0" lang="en-US" sz="1400" b="0" i="0" u="none" strike="noStrike" cap="none" normalizeH="0" baseline="0" dirty="0" smtClean="0">
              <a:ln>
                <a:noFill/>
              </a:ln>
              <a:solidFill>
                <a:schemeClr val="tx1"/>
              </a:solidFill>
              <a:effectLst/>
              <a:latin typeface="Tahoma" pitchFamily="34" charset="0"/>
            </a:endParaRPr>
          </a:p>
        </p:txBody>
      </p:sp>
      <p:sp>
        <p:nvSpPr>
          <p:cNvPr id="60" name="Rectangle 59"/>
          <p:cNvSpPr/>
          <p:nvPr/>
        </p:nvSpPr>
        <p:spPr bwMode="auto">
          <a:xfrm>
            <a:off x="6789683" y="5630917"/>
            <a:ext cx="1676400" cy="1069921"/>
          </a:xfrm>
          <a:prstGeom prst="rect">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400" b="0" i="0" u="none" strike="noStrike" cap="none" normalizeH="0" baseline="0" dirty="0" smtClean="0">
                <a:ln>
                  <a:noFill/>
                </a:ln>
                <a:solidFill>
                  <a:schemeClr val="tx1"/>
                </a:solidFill>
                <a:effectLst/>
                <a:latin typeface="Tahoma" pitchFamily="34" charset="0"/>
              </a:rPr>
              <a:t>Master Directions / Master Circular</a:t>
            </a:r>
            <a:r>
              <a:rPr kumimoji="0" lang="en-US" sz="1400" b="0" i="0" u="none" strike="noStrike" cap="none" normalizeH="0" dirty="0" smtClean="0">
                <a:ln>
                  <a:noFill/>
                </a:ln>
                <a:solidFill>
                  <a:schemeClr val="tx1"/>
                </a:solidFill>
                <a:effectLst/>
                <a:latin typeface="Tahoma" pitchFamily="34" charset="0"/>
              </a:rPr>
              <a:t> in case where no directions are issued </a:t>
            </a:r>
            <a:endParaRPr kumimoji="0" lang="en-US" sz="1400" b="0" i="0" u="none" strike="noStrike" cap="none" normalizeH="0" baseline="0" dirty="0" smtClean="0">
              <a:ln>
                <a:noFill/>
              </a:ln>
              <a:solidFill>
                <a:schemeClr val="tx1"/>
              </a:solidFill>
              <a:effectLst/>
              <a:latin typeface="Tahoma" pitchFamily="34" charset="0"/>
            </a:endParaRPr>
          </a:p>
        </p:txBody>
      </p:sp>
      <p:cxnSp>
        <p:nvCxnSpPr>
          <p:cNvPr id="66" name="Straight Connector 65"/>
          <p:cNvCxnSpPr/>
          <p:nvPr/>
        </p:nvCxnSpPr>
        <p:spPr bwMode="auto">
          <a:xfrm flipH="1">
            <a:off x="7630510" y="1576331"/>
            <a:ext cx="11037" cy="42589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2" name="Straight Connector 71"/>
          <p:cNvCxnSpPr/>
          <p:nvPr/>
        </p:nvCxnSpPr>
        <p:spPr bwMode="auto">
          <a:xfrm rot="-480000" flipH="1">
            <a:off x="7612118" y="3626069"/>
            <a:ext cx="42041" cy="31531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4" name="Straight Connector 73"/>
          <p:cNvCxnSpPr/>
          <p:nvPr/>
        </p:nvCxnSpPr>
        <p:spPr bwMode="auto">
          <a:xfrm rot="-120000" flipH="1">
            <a:off x="7627883" y="5286703"/>
            <a:ext cx="26275" cy="344214"/>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43" name="Rectangle 42"/>
          <p:cNvSpPr/>
          <p:nvPr/>
        </p:nvSpPr>
        <p:spPr bwMode="auto">
          <a:xfrm>
            <a:off x="6810704" y="2010104"/>
            <a:ext cx="1676400" cy="664779"/>
          </a:xfrm>
          <a:prstGeom prst="rect">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800" b="0" i="0" u="none" strike="noStrike" cap="none" normalizeH="0" baseline="0" dirty="0" smtClean="0">
                <a:ln>
                  <a:noFill/>
                </a:ln>
                <a:solidFill>
                  <a:schemeClr val="tx1"/>
                </a:solidFill>
                <a:effectLst/>
                <a:latin typeface="Tahoma" pitchFamily="34" charset="0"/>
              </a:rPr>
              <a:t> </a:t>
            </a:r>
            <a:r>
              <a:rPr kumimoji="0" lang="en-US" sz="1400" b="0" i="0" u="none" strike="noStrike" cap="none" normalizeH="0" baseline="0" dirty="0" smtClean="0">
                <a:ln>
                  <a:noFill/>
                </a:ln>
                <a:solidFill>
                  <a:schemeClr val="tx1"/>
                </a:solidFill>
                <a:effectLst/>
                <a:latin typeface="Tahoma" pitchFamily="34" charset="0"/>
              </a:rPr>
              <a:t>A.D. Banks</a:t>
            </a:r>
          </a:p>
        </p:txBody>
      </p:sp>
      <p:sp>
        <p:nvSpPr>
          <p:cNvPr id="45" name="Rectangle 44"/>
          <p:cNvSpPr/>
          <p:nvPr/>
        </p:nvSpPr>
        <p:spPr bwMode="auto">
          <a:xfrm>
            <a:off x="6773918" y="3941379"/>
            <a:ext cx="1676400" cy="509752"/>
          </a:xfrm>
          <a:prstGeom prst="rect">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400" b="0" i="0" u="none" strike="noStrike" cap="none" normalizeH="0" baseline="0" dirty="0" smtClean="0">
                <a:ln>
                  <a:noFill/>
                </a:ln>
                <a:solidFill>
                  <a:schemeClr val="tx1"/>
                </a:solidFill>
                <a:effectLst/>
                <a:latin typeface="Tahoma" pitchFamily="34" charset="0"/>
              </a:rPr>
              <a:t>Debt related CAP</a:t>
            </a:r>
          </a:p>
        </p:txBody>
      </p:sp>
      <p:cxnSp>
        <p:nvCxnSpPr>
          <p:cNvPr id="52" name="Straight Connector 51"/>
          <p:cNvCxnSpPr>
            <a:stCxn id="43" idx="2"/>
            <a:endCxn id="15" idx="0"/>
          </p:cNvCxnSpPr>
          <p:nvPr/>
        </p:nvCxnSpPr>
        <p:spPr bwMode="auto">
          <a:xfrm>
            <a:off x="7648904" y="2674883"/>
            <a:ext cx="5255" cy="286407"/>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6" name="Straight Connector 55"/>
          <p:cNvCxnSpPr/>
          <p:nvPr/>
        </p:nvCxnSpPr>
        <p:spPr bwMode="auto">
          <a:xfrm rot="360000">
            <a:off x="7612118" y="4451131"/>
            <a:ext cx="42040" cy="420414"/>
          </a:xfrm>
          <a:prstGeom prst="line">
            <a:avLst/>
          </a:prstGeom>
          <a:solidFill>
            <a:schemeClr val="accent1"/>
          </a:solidFill>
          <a:ln w="9525" cap="flat" cmpd="sng" algn="ctr">
            <a:solidFill>
              <a:schemeClr val="tx1"/>
            </a:solidFill>
            <a:prstDash val="solid"/>
            <a:round/>
            <a:headEnd type="none" w="med" len="med"/>
            <a:tailEnd type="none" w="med" len="med"/>
          </a:ln>
          <a:effectLst/>
        </p:spPr>
      </p:cxnSp>
    </p:spTree>
    <p:extLst>
      <p:ext uri="{BB962C8B-B14F-4D97-AF65-F5344CB8AC3E}">
        <p14:creationId xmlns:p14="http://schemas.microsoft.com/office/powerpoint/2010/main" val="1911888604"/>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Date Placeholder 3"/>
          <p:cNvSpPr>
            <a:spLocks noGrp="1"/>
          </p:cNvSpPr>
          <p:nvPr>
            <p:ph type="dt" sz="quarter" idx="10"/>
          </p:nvPr>
        </p:nvSpPr>
        <p:spPr/>
        <p:txBody>
          <a:bodyPr/>
          <a:lstStyle/>
          <a:p>
            <a:pPr>
              <a:defRPr/>
            </a:pPr>
            <a:r>
              <a:rPr lang="en-US" smtClean="0"/>
              <a:t>03 May 2018</a:t>
            </a:r>
            <a:endParaRPr lang="en-US" dirty="0"/>
          </a:p>
        </p:txBody>
      </p:sp>
      <p:sp>
        <p:nvSpPr>
          <p:cNvPr id="10243" name="Footer Placeholder 4"/>
          <p:cNvSpPr>
            <a:spLocks noGrp="1"/>
          </p:cNvSpPr>
          <p:nvPr>
            <p:ph type="ftr" sz="quarter" idx="11"/>
          </p:nvPr>
        </p:nvSpPr>
        <p:spPr/>
        <p:txBody>
          <a:bodyPr/>
          <a:lstStyle/>
          <a:p>
            <a:pPr>
              <a:defRPr/>
            </a:pPr>
            <a:r>
              <a:rPr lang="en-US" dirty="0" smtClean="0"/>
              <a:t>P. P. Shah &amp; Asso.</a:t>
            </a:r>
          </a:p>
        </p:txBody>
      </p:sp>
      <p:sp>
        <p:nvSpPr>
          <p:cNvPr id="10244" name="Slide Number Placeholder 5"/>
          <p:cNvSpPr>
            <a:spLocks noGrp="1"/>
          </p:cNvSpPr>
          <p:nvPr>
            <p:ph type="sldNum" sz="quarter" idx="12"/>
          </p:nvPr>
        </p:nvSpPr>
        <p:spPr/>
        <p:txBody>
          <a:bodyPr/>
          <a:lstStyle/>
          <a:p>
            <a:pPr>
              <a:defRPr/>
            </a:pPr>
            <a:fld id="{E81DF2A3-5B14-41FD-9536-3324988EF1C5}" type="slidenum">
              <a:rPr lang="en-US" smtClean="0"/>
              <a:pPr>
                <a:defRPr/>
              </a:pPr>
              <a:t>26</a:t>
            </a:fld>
            <a:endParaRPr lang="en-US" dirty="0" smtClean="0"/>
          </a:p>
        </p:txBody>
      </p:sp>
      <p:sp>
        <p:nvSpPr>
          <p:cNvPr id="10245" name="Rectangle 4"/>
          <p:cNvSpPr>
            <a:spLocks noGrp="1" noChangeArrowheads="1"/>
          </p:cNvSpPr>
          <p:nvPr>
            <p:ph type="title"/>
          </p:nvPr>
        </p:nvSpPr>
        <p:spPr>
          <a:xfrm>
            <a:off x="1150938" y="214313"/>
            <a:ext cx="7793037" cy="1004887"/>
          </a:xfrm>
        </p:spPr>
        <p:txBody>
          <a:bodyPr/>
          <a:lstStyle/>
          <a:p>
            <a:pPr algn="ctr" eaLnBrk="1" hangingPunct="1"/>
            <a:r>
              <a:rPr lang="en-US" sz="3600" dirty="0" smtClean="0"/>
              <a:t>FEMA Practice</a:t>
            </a:r>
          </a:p>
        </p:txBody>
      </p:sp>
      <p:sp>
        <p:nvSpPr>
          <p:cNvPr id="10246" name="Rectangle 5"/>
          <p:cNvSpPr>
            <a:spLocks noGrp="1" noChangeArrowheads="1"/>
          </p:cNvSpPr>
          <p:nvPr>
            <p:ph type="body" idx="1"/>
          </p:nvPr>
        </p:nvSpPr>
        <p:spPr>
          <a:xfrm>
            <a:off x="762000" y="1219200"/>
            <a:ext cx="8153400" cy="5181600"/>
          </a:xfrm>
        </p:spPr>
        <p:txBody>
          <a:bodyPr/>
          <a:lstStyle/>
          <a:p>
            <a:pPr eaLnBrk="1" hangingPunct="1"/>
            <a:endParaRPr lang="en-US" sz="1800" dirty="0" smtClean="0"/>
          </a:p>
        </p:txBody>
      </p:sp>
      <p:graphicFrame>
        <p:nvGraphicFramePr>
          <p:cNvPr id="9" name="Table 8"/>
          <p:cNvGraphicFramePr>
            <a:graphicFrameLocks noGrp="1"/>
          </p:cNvGraphicFramePr>
          <p:nvPr>
            <p:extLst>
              <p:ext uri="{D42A27DB-BD31-4B8C-83A1-F6EECF244321}">
                <p14:modId xmlns:p14="http://schemas.microsoft.com/office/powerpoint/2010/main" val="3469471070"/>
              </p:ext>
            </p:extLst>
          </p:nvPr>
        </p:nvGraphicFramePr>
        <p:xfrm>
          <a:off x="609600" y="1271588"/>
          <a:ext cx="8382000" cy="4976785"/>
        </p:xfrm>
        <a:graphic>
          <a:graphicData uri="http://schemas.openxmlformats.org/drawingml/2006/table">
            <a:tbl>
              <a:tblPr firstRow="1" bandRow="1">
                <a:tableStyleId>{5C22544A-7EE6-4342-B048-85BDC9FD1C3A}</a:tableStyleId>
              </a:tblPr>
              <a:tblGrid>
                <a:gridCol w="2969273"/>
                <a:gridCol w="1804243"/>
                <a:gridCol w="1475564"/>
                <a:gridCol w="2132920"/>
              </a:tblGrid>
              <a:tr h="343084">
                <a:tc>
                  <a:txBody>
                    <a:bodyPr/>
                    <a:lstStyle/>
                    <a:p>
                      <a:pPr algn="ctr"/>
                      <a:endParaRPr lang="en-US" sz="1400" dirty="0">
                        <a:solidFill>
                          <a:schemeClr val="tx1"/>
                        </a:solidFill>
                      </a:endParaRPr>
                    </a:p>
                  </a:txBody>
                  <a:tcPr/>
                </a:tc>
                <a:tc gridSpan="3">
                  <a:txBody>
                    <a:bodyPr/>
                    <a:lstStyle/>
                    <a:p>
                      <a:pPr algn="ctr"/>
                      <a:r>
                        <a:rPr lang="en-US" sz="1400" dirty="0" smtClean="0">
                          <a:solidFill>
                            <a:schemeClr val="tx1"/>
                          </a:solidFill>
                        </a:rPr>
                        <a:t>PROI</a:t>
                      </a:r>
                      <a:endParaRPr lang="en-US" sz="1400" dirty="0">
                        <a:solidFill>
                          <a:schemeClr val="tx1"/>
                        </a:solidFill>
                      </a:endParaRPr>
                    </a:p>
                  </a:txBody>
                  <a:tcPr/>
                </a:tc>
                <a:tc hMerge="1">
                  <a:txBody>
                    <a:bodyPr/>
                    <a:lstStyle/>
                    <a:p>
                      <a:endParaRPr lang="en-US"/>
                    </a:p>
                  </a:txBody>
                  <a:tcPr/>
                </a:tc>
                <a:tc hMerge="1">
                  <a:txBody>
                    <a:bodyPr/>
                    <a:lstStyle/>
                    <a:p>
                      <a:endParaRPr lang="en-US"/>
                    </a:p>
                  </a:txBody>
                  <a:tcPr/>
                </a:tc>
              </a:tr>
              <a:tr h="428105">
                <a:tc>
                  <a:txBody>
                    <a:bodyPr/>
                    <a:lstStyle/>
                    <a:p>
                      <a:endParaRPr lang="en-US" sz="1400" dirty="0"/>
                    </a:p>
                  </a:txBody>
                  <a:tcPr/>
                </a:tc>
                <a:tc>
                  <a:txBody>
                    <a:bodyPr/>
                    <a:lstStyle/>
                    <a:p>
                      <a:pPr algn="ctr"/>
                      <a:r>
                        <a:rPr lang="en-US" sz="1400" dirty="0" smtClean="0"/>
                        <a:t>Foreign Citizen</a:t>
                      </a:r>
                      <a:endParaRPr lang="en-US" sz="1400" dirty="0"/>
                    </a:p>
                  </a:txBody>
                  <a:tcPr/>
                </a:tc>
                <a:tc>
                  <a:txBody>
                    <a:bodyPr/>
                    <a:lstStyle/>
                    <a:p>
                      <a:pPr algn="ctr"/>
                      <a:r>
                        <a:rPr lang="en-US" sz="1400" dirty="0" smtClean="0"/>
                        <a:t>NRIs</a:t>
                      </a:r>
                      <a:endParaRPr lang="en-US" sz="1400" dirty="0"/>
                    </a:p>
                  </a:txBody>
                  <a:tcPr/>
                </a:tc>
                <a:tc>
                  <a:txBody>
                    <a:bodyPr/>
                    <a:lstStyle/>
                    <a:p>
                      <a:pPr algn="ctr"/>
                      <a:r>
                        <a:rPr lang="en-US" sz="1400" dirty="0" smtClean="0"/>
                        <a:t>Other entities</a:t>
                      </a:r>
                      <a:endParaRPr lang="en-US" sz="1400" dirty="0"/>
                    </a:p>
                  </a:txBody>
                  <a:tcPr/>
                </a:tc>
              </a:tr>
              <a:tr h="944236">
                <a:tc>
                  <a:txBody>
                    <a:bodyPr/>
                    <a:lstStyle/>
                    <a:p>
                      <a:r>
                        <a:rPr lang="en-US" sz="1400" b="1" dirty="0" smtClean="0"/>
                        <a:t>Deposit- Notf.5(R) –Banking</a:t>
                      </a:r>
                      <a:r>
                        <a:rPr lang="en-US" sz="1400" b="1" baseline="0" dirty="0" smtClean="0"/>
                        <a:t> Accounts of PROI plus few cases in Notf. 10(R)</a:t>
                      </a:r>
                      <a:endParaRPr lang="en-US" sz="1400" b="1" dirty="0"/>
                    </a:p>
                  </a:txBody>
                  <a:tcPr/>
                </a:tc>
                <a:tc>
                  <a:txBody>
                    <a:bodyPr/>
                    <a:lstStyle/>
                    <a:p>
                      <a:pPr algn="ctr"/>
                      <a:r>
                        <a:rPr lang="en-US" sz="1400" b="1" dirty="0" smtClean="0">
                          <a:latin typeface="Calibri" pitchFamily="34" charset="0"/>
                          <a:cs typeface="Calibri" pitchFamily="34" charset="0"/>
                        </a:rPr>
                        <a:t>[Can open for limited purpose as mentioned in Notf.5(R)</a:t>
                      </a:r>
                      <a:r>
                        <a:rPr lang="en-US" sz="1400" b="1" baseline="0" dirty="0" smtClean="0">
                          <a:latin typeface="Calibri" pitchFamily="34" charset="0"/>
                          <a:cs typeface="Calibri" pitchFamily="34" charset="0"/>
                        </a:rPr>
                        <a:t> &amp; 10(R)</a:t>
                      </a:r>
                      <a:endParaRPr lang="en-US" sz="1400" b="1" dirty="0">
                        <a:latin typeface="Calibri" pitchFamily="34" charset="0"/>
                        <a:cs typeface="Calibri" pitchFamily="34" charset="0"/>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400" b="1" dirty="0" smtClean="0">
                          <a:latin typeface="Calibri" pitchFamily="34" charset="0"/>
                          <a:cs typeface="Calibri" pitchFamily="34" charset="0"/>
                        </a:rPr>
                        <a:t>√</a:t>
                      </a:r>
                    </a:p>
                    <a:p>
                      <a:pPr marL="0" marR="0" indent="0" algn="ctr" defTabSz="914400" rtl="0" eaLnBrk="1" fontAlgn="auto" latinLnBrk="0" hangingPunct="1">
                        <a:lnSpc>
                          <a:spcPct val="100000"/>
                        </a:lnSpc>
                        <a:spcBef>
                          <a:spcPts val="0"/>
                        </a:spcBef>
                        <a:spcAft>
                          <a:spcPts val="0"/>
                        </a:spcAft>
                        <a:buClrTx/>
                        <a:buSzTx/>
                        <a:buFontTx/>
                        <a:buNone/>
                        <a:tabLst/>
                        <a:defRPr/>
                      </a:pPr>
                      <a:r>
                        <a:rPr lang="en-US" sz="1400" b="1" dirty="0" smtClean="0">
                          <a:latin typeface="Calibri" pitchFamily="34" charset="0"/>
                          <a:cs typeface="Calibri" pitchFamily="34" charset="0"/>
                        </a:rPr>
                        <a:t>[Notf.5(R) ]</a:t>
                      </a:r>
                      <a:endParaRPr lang="en-US" sz="1400" b="1" dirty="0">
                        <a:latin typeface="Calibri" pitchFamily="34" charset="0"/>
                        <a:cs typeface="Calibri" pitchFamily="34" charset="0"/>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400" b="1" dirty="0" smtClean="0">
                          <a:latin typeface="Calibri" pitchFamily="34" charset="0"/>
                          <a:cs typeface="Calibri" pitchFamily="34" charset="0"/>
                        </a:rPr>
                        <a:t>√</a:t>
                      </a:r>
                    </a:p>
                    <a:p>
                      <a:pPr algn="ctr"/>
                      <a:r>
                        <a:rPr lang="en-US" sz="1400" b="1" dirty="0" smtClean="0">
                          <a:latin typeface="Calibri" pitchFamily="34" charset="0"/>
                          <a:cs typeface="Calibri" pitchFamily="34" charset="0"/>
                        </a:rPr>
                        <a:t>[Notf.10 (R) ]</a:t>
                      </a:r>
                      <a:endParaRPr lang="en-US" sz="1400" b="1" dirty="0">
                        <a:latin typeface="Calibri" pitchFamily="34" charset="0"/>
                        <a:cs typeface="Calibri" pitchFamily="34" charset="0"/>
                      </a:endParaRPr>
                    </a:p>
                  </a:txBody>
                  <a:tcPr/>
                </a:tc>
              </a:tr>
              <a:tr h="944236">
                <a:tc>
                  <a:txBody>
                    <a:bodyPr/>
                    <a:lstStyle/>
                    <a:p>
                      <a:r>
                        <a:rPr lang="en-US" sz="1400" dirty="0" smtClean="0"/>
                        <a:t>Branch /Liaison - Notf. 22(R)</a:t>
                      </a:r>
                      <a:endParaRPr lang="en-US" sz="1400"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400" dirty="0" smtClean="0">
                          <a:latin typeface="Calibri" pitchFamily="34" charset="0"/>
                          <a:cs typeface="Calibri" pitchFamily="34" charset="0"/>
                        </a:rPr>
                        <a:t>NA</a:t>
                      </a:r>
                      <a:endParaRPr lang="en-US" sz="1400" dirty="0">
                        <a:latin typeface="Calibri" pitchFamily="34" charset="0"/>
                        <a:cs typeface="Calibri" pitchFamily="34" charset="0"/>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400" dirty="0" smtClean="0">
                          <a:latin typeface="Calibri" pitchFamily="34" charset="0"/>
                          <a:cs typeface="Calibri" pitchFamily="34" charset="0"/>
                        </a:rPr>
                        <a:t>NA</a:t>
                      </a: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400" dirty="0" smtClean="0">
                          <a:latin typeface="Calibri" pitchFamily="34" charset="0"/>
                          <a:cs typeface="Calibri" pitchFamily="34" charset="0"/>
                        </a:rPr>
                        <a:t>Prior approval through AD </a:t>
                      </a:r>
                    </a:p>
                    <a:p>
                      <a:pPr marL="0" marR="0" indent="0" algn="ctr" defTabSz="914400" rtl="0" eaLnBrk="1" fontAlgn="auto" latinLnBrk="0" hangingPunct="1">
                        <a:lnSpc>
                          <a:spcPct val="100000"/>
                        </a:lnSpc>
                        <a:spcBef>
                          <a:spcPts val="0"/>
                        </a:spcBef>
                        <a:spcAft>
                          <a:spcPts val="0"/>
                        </a:spcAft>
                        <a:buClrTx/>
                        <a:buSzTx/>
                        <a:buFontTx/>
                        <a:buNone/>
                        <a:tabLst/>
                        <a:defRPr/>
                      </a:pPr>
                      <a:r>
                        <a:rPr lang="en-US" sz="1400" dirty="0" smtClean="0">
                          <a:latin typeface="Calibri" pitchFamily="34" charset="0"/>
                          <a:cs typeface="Calibri" pitchFamily="34" charset="0"/>
                        </a:rPr>
                        <a:t>√</a:t>
                      </a:r>
                    </a:p>
                    <a:p>
                      <a:pPr marL="0" marR="0" indent="0" algn="ctr" defTabSz="914400" rtl="0" eaLnBrk="1" fontAlgn="auto" latinLnBrk="0" hangingPunct="1">
                        <a:lnSpc>
                          <a:spcPct val="100000"/>
                        </a:lnSpc>
                        <a:spcBef>
                          <a:spcPts val="0"/>
                        </a:spcBef>
                        <a:spcAft>
                          <a:spcPts val="0"/>
                        </a:spcAft>
                        <a:buClrTx/>
                        <a:buSzTx/>
                        <a:buFontTx/>
                        <a:buNone/>
                        <a:tabLst/>
                        <a:defRPr/>
                      </a:pPr>
                      <a:r>
                        <a:rPr lang="en-US" sz="1400" dirty="0" smtClean="0">
                          <a:latin typeface="Calibri" pitchFamily="34" charset="0"/>
                          <a:cs typeface="Calibri" pitchFamily="34" charset="0"/>
                        </a:rPr>
                        <a:t>[except citizen of 8 countries]</a:t>
                      </a:r>
                      <a:endParaRPr lang="en-US" sz="1400" dirty="0">
                        <a:latin typeface="Calibri" pitchFamily="34" charset="0"/>
                        <a:cs typeface="Calibri" pitchFamily="34" charset="0"/>
                      </a:endParaRPr>
                    </a:p>
                  </a:txBody>
                  <a:tcPr/>
                </a:tc>
              </a:tr>
              <a:tr h="944236">
                <a:tc>
                  <a:txBody>
                    <a:bodyPr/>
                    <a:lstStyle/>
                    <a:p>
                      <a:r>
                        <a:rPr lang="en-US" sz="1400" dirty="0" smtClean="0"/>
                        <a:t>Project office </a:t>
                      </a:r>
                      <a:endParaRPr lang="en-US" sz="1400" dirty="0"/>
                    </a:p>
                  </a:txBody>
                  <a:tcPr/>
                </a:tc>
                <a:tc>
                  <a:txBody>
                    <a:bodyPr/>
                    <a:lstStyle/>
                    <a:p>
                      <a:pPr algn="ctr"/>
                      <a:r>
                        <a:rPr lang="en-US" sz="1400" dirty="0" smtClean="0">
                          <a:latin typeface="Calibri" pitchFamily="34" charset="0"/>
                          <a:cs typeface="Calibri" pitchFamily="34" charset="0"/>
                        </a:rPr>
                        <a:t>NA</a:t>
                      </a:r>
                      <a:endParaRPr lang="en-US" sz="1400" dirty="0">
                        <a:latin typeface="Calibri" pitchFamily="34" charset="0"/>
                        <a:cs typeface="Calibri" pitchFamily="34" charset="0"/>
                      </a:endParaRPr>
                    </a:p>
                  </a:txBody>
                  <a:tcPr/>
                </a:tc>
                <a:tc>
                  <a:txBody>
                    <a:bodyPr/>
                    <a:lstStyle/>
                    <a:p>
                      <a:pPr algn="ctr"/>
                      <a:r>
                        <a:rPr lang="en-US" sz="1400" dirty="0" smtClean="0">
                          <a:latin typeface="Calibri" pitchFamily="34" charset="0"/>
                          <a:cs typeface="Calibri" pitchFamily="34" charset="0"/>
                        </a:rPr>
                        <a:t>NA</a:t>
                      </a:r>
                      <a:endParaRPr lang="en-US" sz="1400" dirty="0">
                        <a:latin typeface="Calibri" pitchFamily="34" charset="0"/>
                        <a:cs typeface="Calibri" pitchFamily="34" charset="0"/>
                      </a:endParaRPr>
                    </a:p>
                  </a:txBody>
                  <a:tcPr/>
                </a:tc>
                <a:tc>
                  <a:txBody>
                    <a:bodyPr/>
                    <a:lstStyle/>
                    <a:p>
                      <a:pPr algn="ctr"/>
                      <a:r>
                        <a:rPr lang="en-US" sz="1400" dirty="0" smtClean="0">
                          <a:latin typeface="Calibri" pitchFamily="34" charset="0"/>
                          <a:cs typeface="Calibri" pitchFamily="34" charset="0"/>
                        </a:rPr>
                        <a:t>Auto Route with</a:t>
                      </a:r>
                    </a:p>
                    <a:p>
                      <a:pPr algn="ctr"/>
                      <a:r>
                        <a:rPr lang="en-US" sz="1400" dirty="0" smtClean="0">
                          <a:latin typeface="Calibri" pitchFamily="34" charset="0"/>
                          <a:cs typeface="Calibri" pitchFamily="34" charset="0"/>
                        </a:rPr>
                        <a:t>conditions except 7 citizens </a:t>
                      </a:r>
                      <a:endParaRPr lang="en-US" sz="1400" dirty="0">
                        <a:latin typeface="Calibri" pitchFamily="34" charset="0"/>
                        <a:cs typeface="Calibri" pitchFamily="34" charset="0"/>
                      </a:endParaRPr>
                    </a:p>
                  </a:txBody>
                  <a:tcPr/>
                </a:tc>
              </a:tr>
              <a:tr h="1349102">
                <a:tc>
                  <a:txBody>
                    <a:bodyPr/>
                    <a:lstStyle/>
                    <a:p>
                      <a:pPr defTabSz="1204913"/>
                      <a:r>
                        <a:rPr lang="en-US" sz="1400" dirty="0" smtClean="0"/>
                        <a:t>Immovable property in India- Notf.21(R)</a:t>
                      </a:r>
                      <a:endParaRPr lang="en-US" sz="1400" dirty="0"/>
                    </a:p>
                  </a:txBody>
                  <a:tcPr/>
                </a:tc>
                <a:tc>
                  <a:txBody>
                    <a:bodyPr/>
                    <a:lstStyle/>
                    <a:p>
                      <a:pPr algn="ctr"/>
                      <a:r>
                        <a:rPr lang="en-US" sz="1400" dirty="0" smtClean="0">
                          <a:latin typeface="Calibri" pitchFamily="34" charset="0"/>
                          <a:cs typeface="Calibri" pitchFamily="34" charset="0"/>
                        </a:rPr>
                        <a:t>X</a:t>
                      </a:r>
                      <a:endParaRPr lang="en-US" sz="1400" dirty="0">
                        <a:latin typeface="Calibri" pitchFamily="34" charset="0"/>
                        <a:cs typeface="Calibri" pitchFamily="34" charset="0"/>
                      </a:endParaRPr>
                    </a:p>
                  </a:txBody>
                  <a:tcPr/>
                </a:tc>
                <a:tc>
                  <a:txBody>
                    <a:bodyPr/>
                    <a:lstStyle/>
                    <a:p>
                      <a:pPr algn="ctr"/>
                      <a:r>
                        <a:rPr lang="en-US" sz="1400" dirty="0" smtClean="0">
                          <a:latin typeface="Calibri" pitchFamily="34" charset="0"/>
                          <a:cs typeface="Calibri" pitchFamily="34" charset="0"/>
                        </a:rPr>
                        <a:t>√</a:t>
                      </a:r>
                      <a:endParaRPr lang="en-US" sz="1400" dirty="0">
                        <a:latin typeface="Calibri" pitchFamily="34" charset="0"/>
                        <a:cs typeface="Calibri" pitchFamily="34" charset="0"/>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400" dirty="0" smtClean="0">
                          <a:latin typeface="Calibri" pitchFamily="34" charset="0"/>
                          <a:cs typeface="Calibri" pitchFamily="34" charset="0"/>
                        </a:rPr>
                        <a:t>√</a:t>
                      </a:r>
                    </a:p>
                    <a:p>
                      <a:pPr marL="0" marR="0" indent="0" algn="ctr" defTabSz="914400" rtl="0" eaLnBrk="1" fontAlgn="auto" latinLnBrk="0" hangingPunct="1">
                        <a:lnSpc>
                          <a:spcPct val="100000"/>
                        </a:lnSpc>
                        <a:spcBef>
                          <a:spcPts val="0"/>
                        </a:spcBef>
                        <a:spcAft>
                          <a:spcPts val="0"/>
                        </a:spcAft>
                        <a:buClrTx/>
                        <a:buSzTx/>
                        <a:buFontTx/>
                        <a:buNone/>
                        <a:tabLst/>
                        <a:defRPr/>
                      </a:pPr>
                      <a:r>
                        <a:rPr lang="en-US" sz="1400" dirty="0" smtClean="0">
                          <a:latin typeface="Calibri" pitchFamily="34" charset="0"/>
                          <a:cs typeface="Calibri" pitchFamily="34" charset="0"/>
                        </a:rPr>
                        <a:t>[ For </a:t>
                      </a:r>
                      <a:r>
                        <a:rPr lang="en-US" sz="1400" kern="1200" dirty="0" smtClean="0">
                          <a:solidFill>
                            <a:schemeClr val="dk1"/>
                          </a:solidFill>
                          <a:latin typeface="Calibri" pitchFamily="34" charset="0"/>
                          <a:ea typeface="+mn-ea"/>
                          <a:cs typeface="Calibri" pitchFamily="34" charset="0"/>
                        </a:rPr>
                        <a:t>branch, office or other place of business for carrying on in India any activity, excluding a liaison office]</a:t>
                      </a:r>
                      <a:endParaRPr lang="en-US" sz="1400" dirty="0">
                        <a:latin typeface="Calibri" pitchFamily="34" charset="0"/>
                        <a:cs typeface="Calibri" pitchFamily="34" charset="0"/>
                      </a:endParaRPr>
                    </a:p>
                  </a:txBody>
                  <a:tcPr/>
                </a:tc>
              </a:tr>
            </a:tbl>
          </a:graphicData>
        </a:graphic>
      </p:graphicFrame>
    </p:spTree>
    <p:extLst>
      <p:ext uri="{BB962C8B-B14F-4D97-AF65-F5344CB8AC3E}">
        <p14:creationId xmlns:p14="http://schemas.microsoft.com/office/powerpoint/2010/main" val="1004278157"/>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Date Placeholder 3"/>
          <p:cNvSpPr>
            <a:spLocks noGrp="1"/>
          </p:cNvSpPr>
          <p:nvPr>
            <p:ph type="dt" sz="quarter" idx="10"/>
          </p:nvPr>
        </p:nvSpPr>
        <p:spPr>
          <a:xfrm>
            <a:off x="198438" y="6446672"/>
            <a:ext cx="1905000" cy="457200"/>
          </a:xfrm>
        </p:spPr>
        <p:txBody>
          <a:bodyPr/>
          <a:lstStyle/>
          <a:p>
            <a:pPr>
              <a:defRPr/>
            </a:pPr>
            <a:r>
              <a:rPr lang="en-US" smtClean="0"/>
              <a:t>03 May 2018</a:t>
            </a:r>
            <a:endParaRPr lang="en-US" dirty="0"/>
          </a:p>
        </p:txBody>
      </p:sp>
      <p:sp>
        <p:nvSpPr>
          <p:cNvPr id="11267" name="Footer Placeholder 4"/>
          <p:cNvSpPr>
            <a:spLocks noGrp="1"/>
          </p:cNvSpPr>
          <p:nvPr>
            <p:ph type="ftr" sz="quarter" idx="11"/>
          </p:nvPr>
        </p:nvSpPr>
        <p:spPr>
          <a:xfrm>
            <a:off x="3606800" y="6443413"/>
            <a:ext cx="2895600" cy="457200"/>
          </a:xfrm>
        </p:spPr>
        <p:txBody>
          <a:bodyPr/>
          <a:lstStyle/>
          <a:p>
            <a:pPr>
              <a:defRPr/>
            </a:pPr>
            <a:r>
              <a:rPr lang="en-US" dirty="0" smtClean="0"/>
              <a:t>P. P. Shah &amp; Asso.</a:t>
            </a:r>
          </a:p>
        </p:txBody>
      </p:sp>
      <p:sp>
        <p:nvSpPr>
          <p:cNvPr id="11268" name="Slide Number Placeholder 5"/>
          <p:cNvSpPr>
            <a:spLocks noGrp="1"/>
          </p:cNvSpPr>
          <p:nvPr>
            <p:ph type="sldNum" sz="quarter" idx="12"/>
          </p:nvPr>
        </p:nvSpPr>
        <p:spPr>
          <a:xfrm>
            <a:off x="7239000" y="6400800"/>
            <a:ext cx="1905000" cy="457200"/>
          </a:xfrm>
        </p:spPr>
        <p:txBody>
          <a:bodyPr/>
          <a:lstStyle/>
          <a:p>
            <a:pPr>
              <a:defRPr/>
            </a:pPr>
            <a:fld id="{37E02407-ACAB-44F8-ABFD-026024130C60}" type="slidenum">
              <a:rPr lang="en-US" smtClean="0"/>
              <a:pPr>
                <a:defRPr/>
              </a:pPr>
              <a:t>27</a:t>
            </a:fld>
            <a:endParaRPr lang="en-US" dirty="0" smtClean="0"/>
          </a:p>
        </p:txBody>
      </p:sp>
      <p:sp>
        <p:nvSpPr>
          <p:cNvPr id="11269" name="Rectangle 4"/>
          <p:cNvSpPr>
            <a:spLocks noGrp="1" noChangeArrowheads="1"/>
          </p:cNvSpPr>
          <p:nvPr>
            <p:ph type="title"/>
          </p:nvPr>
        </p:nvSpPr>
        <p:spPr>
          <a:xfrm>
            <a:off x="1150938" y="214313"/>
            <a:ext cx="7793037" cy="1004887"/>
          </a:xfrm>
        </p:spPr>
        <p:txBody>
          <a:bodyPr/>
          <a:lstStyle/>
          <a:p>
            <a:pPr algn="ctr" eaLnBrk="1" hangingPunct="1"/>
            <a:r>
              <a:rPr lang="en-US" sz="3600" dirty="0" smtClean="0"/>
              <a:t>FEMA Practice </a:t>
            </a:r>
          </a:p>
        </p:txBody>
      </p:sp>
      <p:sp>
        <p:nvSpPr>
          <p:cNvPr id="11270" name="Rectangle 5"/>
          <p:cNvSpPr>
            <a:spLocks noGrp="1" noChangeArrowheads="1"/>
          </p:cNvSpPr>
          <p:nvPr>
            <p:ph type="body" idx="1"/>
          </p:nvPr>
        </p:nvSpPr>
        <p:spPr>
          <a:xfrm>
            <a:off x="762000" y="1219200"/>
            <a:ext cx="8153400" cy="5181600"/>
          </a:xfrm>
        </p:spPr>
        <p:txBody>
          <a:bodyPr/>
          <a:lstStyle/>
          <a:p>
            <a:pPr eaLnBrk="1" hangingPunct="1"/>
            <a:endParaRPr lang="en-US" sz="1800" dirty="0" smtClean="0"/>
          </a:p>
        </p:txBody>
      </p:sp>
      <p:graphicFrame>
        <p:nvGraphicFramePr>
          <p:cNvPr id="9" name="Table 8"/>
          <p:cNvGraphicFramePr>
            <a:graphicFrameLocks noGrp="1"/>
          </p:cNvGraphicFramePr>
          <p:nvPr>
            <p:extLst>
              <p:ext uri="{D42A27DB-BD31-4B8C-83A1-F6EECF244321}">
                <p14:modId xmlns:p14="http://schemas.microsoft.com/office/powerpoint/2010/main" val="3630718775"/>
              </p:ext>
            </p:extLst>
          </p:nvPr>
        </p:nvGraphicFramePr>
        <p:xfrm>
          <a:off x="0" y="1281113"/>
          <a:ext cx="8956039" cy="5405989"/>
        </p:xfrm>
        <a:graphic>
          <a:graphicData uri="http://schemas.openxmlformats.org/drawingml/2006/table">
            <a:tbl>
              <a:tblPr firstRow="1" bandRow="1">
                <a:tableStyleId>{5C22544A-7EE6-4342-B048-85BDC9FD1C3A}</a:tableStyleId>
              </a:tblPr>
              <a:tblGrid>
                <a:gridCol w="2194560"/>
                <a:gridCol w="1402452"/>
                <a:gridCol w="4039030"/>
                <a:gridCol w="256674"/>
                <a:gridCol w="1063323"/>
              </a:tblGrid>
              <a:tr h="305912">
                <a:tc>
                  <a:txBody>
                    <a:bodyPr/>
                    <a:lstStyle/>
                    <a:p>
                      <a:pPr algn="ctr"/>
                      <a:endParaRPr lang="en-US" sz="1400" dirty="0">
                        <a:solidFill>
                          <a:schemeClr val="tx1"/>
                        </a:solidFill>
                        <a:latin typeface="Calibri" pitchFamily="34" charset="0"/>
                        <a:cs typeface="Calibri" pitchFamily="34" charset="0"/>
                      </a:endParaRPr>
                    </a:p>
                  </a:txBody>
                  <a:tcPr/>
                </a:tc>
                <a:tc gridSpan="4">
                  <a:txBody>
                    <a:bodyPr/>
                    <a:lstStyle/>
                    <a:p>
                      <a:pPr algn="ctr"/>
                      <a:r>
                        <a:rPr lang="en-US" sz="1400" dirty="0" smtClean="0">
                          <a:solidFill>
                            <a:schemeClr val="tx1"/>
                          </a:solidFill>
                          <a:latin typeface="Calibri" pitchFamily="34" charset="0"/>
                          <a:cs typeface="Calibri" pitchFamily="34" charset="0"/>
                        </a:rPr>
                        <a:t>PROI</a:t>
                      </a:r>
                      <a:endParaRPr lang="en-US" sz="1400" dirty="0">
                        <a:solidFill>
                          <a:schemeClr val="tx1"/>
                        </a:solidFill>
                        <a:latin typeface="Calibri" pitchFamily="34" charset="0"/>
                        <a:cs typeface="Calibri" pitchFamily="34" charset="0"/>
                      </a:endParaRPr>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305912">
                <a:tc>
                  <a:txBody>
                    <a:bodyPr/>
                    <a:lstStyle/>
                    <a:p>
                      <a:endParaRPr lang="en-US" sz="1400" dirty="0">
                        <a:latin typeface="Calibri" pitchFamily="34" charset="0"/>
                        <a:cs typeface="Calibri" pitchFamily="34" charset="0"/>
                      </a:endParaRPr>
                    </a:p>
                  </a:txBody>
                  <a:tcPr/>
                </a:tc>
                <a:tc>
                  <a:txBody>
                    <a:bodyPr/>
                    <a:lstStyle/>
                    <a:p>
                      <a:pPr algn="ctr"/>
                      <a:r>
                        <a:rPr lang="en-US" sz="1400" dirty="0" smtClean="0">
                          <a:latin typeface="Calibri" pitchFamily="34" charset="0"/>
                          <a:cs typeface="Calibri" pitchFamily="34" charset="0"/>
                        </a:rPr>
                        <a:t>Foreign Citizen</a:t>
                      </a:r>
                      <a:endParaRPr lang="en-US" sz="1400" dirty="0">
                        <a:latin typeface="Calibri" pitchFamily="34" charset="0"/>
                        <a:cs typeface="Calibri" pitchFamily="34" charset="0"/>
                      </a:endParaRPr>
                    </a:p>
                  </a:txBody>
                  <a:tcPr/>
                </a:tc>
                <a:tc>
                  <a:txBody>
                    <a:bodyPr/>
                    <a:lstStyle/>
                    <a:p>
                      <a:pPr algn="ctr"/>
                      <a:r>
                        <a:rPr lang="en-US" sz="1400" dirty="0" smtClean="0">
                          <a:latin typeface="Calibri" pitchFamily="34" charset="0"/>
                          <a:cs typeface="Calibri" pitchFamily="34" charset="0"/>
                        </a:rPr>
                        <a:t>NRIs</a:t>
                      </a:r>
                      <a:endParaRPr lang="en-US" sz="1400" dirty="0">
                        <a:latin typeface="Calibri" pitchFamily="34" charset="0"/>
                        <a:cs typeface="Calibri" pitchFamily="34" charset="0"/>
                      </a:endParaRPr>
                    </a:p>
                  </a:txBody>
                  <a:tcPr/>
                </a:tc>
                <a:tc gridSpan="2">
                  <a:txBody>
                    <a:bodyPr/>
                    <a:lstStyle/>
                    <a:p>
                      <a:pPr algn="ctr"/>
                      <a:r>
                        <a:rPr lang="en-US" sz="1400" dirty="0" smtClean="0">
                          <a:latin typeface="Calibri" pitchFamily="34" charset="0"/>
                          <a:cs typeface="Calibri" pitchFamily="34" charset="0"/>
                        </a:rPr>
                        <a:t>Other entities</a:t>
                      </a:r>
                      <a:endParaRPr lang="en-US" sz="1400" dirty="0">
                        <a:latin typeface="Calibri" pitchFamily="34" charset="0"/>
                        <a:cs typeface="Calibri" pitchFamily="34" charset="0"/>
                      </a:endParaRPr>
                    </a:p>
                  </a:txBody>
                  <a:tcPr/>
                </a:tc>
                <a:tc hMerge="1">
                  <a:txBody>
                    <a:bodyPr/>
                    <a:lstStyle/>
                    <a:p>
                      <a:pPr algn="ctr"/>
                      <a:endParaRPr lang="en-US" sz="1400" dirty="0">
                        <a:latin typeface="Calibri" pitchFamily="34" charset="0"/>
                        <a:cs typeface="Calibri" pitchFamily="34" charset="0"/>
                      </a:endParaRPr>
                    </a:p>
                  </a:txBody>
                  <a:tcPr/>
                </a:tc>
              </a:tr>
              <a:tr h="948328">
                <a:tc>
                  <a:txBody>
                    <a:bodyPr/>
                    <a:lstStyle/>
                    <a:p>
                      <a:r>
                        <a:rPr lang="en-US" sz="1600" b="1" dirty="0" smtClean="0">
                          <a:latin typeface="Calibri" pitchFamily="34" charset="0"/>
                          <a:cs typeface="Calibri" pitchFamily="34" charset="0"/>
                        </a:rPr>
                        <a:t>Partnership business in India- Notf.24</a:t>
                      </a:r>
                    </a:p>
                    <a:p>
                      <a:r>
                        <a:rPr lang="en-US" sz="1600" b="1" dirty="0" smtClean="0">
                          <a:latin typeface="Calibri" pitchFamily="34" charset="0"/>
                          <a:cs typeface="Calibri" pitchFamily="34" charset="0"/>
                        </a:rPr>
                        <a:t>[Now subsumed under Ntf. 20(R) w.e.f. 07.11.2017]</a:t>
                      </a:r>
                      <a:endParaRPr lang="en-US" sz="1600" b="1" dirty="0">
                        <a:latin typeface="Calibri" pitchFamily="34" charset="0"/>
                        <a:cs typeface="Calibri" pitchFamily="34" charset="0"/>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600" b="1" dirty="0" smtClean="0">
                          <a:latin typeface="Calibri" pitchFamily="34" charset="0"/>
                          <a:cs typeface="Calibri" pitchFamily="34" charset="0"/>
                        </a:rPr>
                        <a:t>X</a:t>
                      </a:r>
                    </a:p>
                    <a:p>
                      <a:pPr marL="0" marR="0" indent="0" algn="ctr" defTabSz="914400" rtl="0" eaLnBrk="1" fontAlgn="auto" latinLnBrk="0" hangingPunct="1">
                        <a:lnSpc>
                          <a:spcPct val="100000"/>
                        </a:lnSpc>
                        <a:spcBef>
                          <a:spcPts val="0"/>
                        </a:spcBef>
                        <a:spcAft>
                          <a:spcPts val="0"/>
                        </a:spcAft>
                        <a:buClrTx/>
                        <a:buSzTx/>
                        <a:buFontTx/>
                        <a:buNone/>
                        <a:tabLst/>
                        <a:defRPr/>
                      </a:pPr>
                      <a:r>
                        <a:rPr lang="en-US" sz="1600" b="1" dirty="0" smtClean="0">
                          <a:latin typeface="Calibri" pitchFamily="34" charset="0"/>
                          <a:cs typeface="Calibri" pitchFamily="34" charset="0"/>
                        </a:rPr>
                        <a:t>(Prior approval on Repatriation basis)</a:t>
                      </a:r>
                      <a:endParaRPr lang="en-US" sz="1600" b="1" dirty="0">
                        <a:latin typeface="Calibri" pitchFamily="34" charset="0"/>
                        <a:cs typeface="Calibri" pitchFamily="34" charset="0"/>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600" b="1" dirty="0" smtClean="0">
                          <a:latin typeface="Calibri" pitchFamily="34" charset="0"/>
                          <a:cs typeface="Calibri" pitchFamily="34" charset="0"/>
                        </a:rPr>
                        <a:t>√</a:t>
                      </a:r>
                    </a:p>
                    <a:p>
                      <a:pPr marL="0" marR="0" indent="0" algn="ctr" defTabSz="914400" rtl="0" eaLnBrk="1" fontAlgn="auto" latinLnBrk="0" hangingPunct="1">
                        <a:lnSpc>
                          <a:spcPct val="100000"/>
                        </a:lnSpc>
                        <a:spcBef>
                          <a:spcPts val="0"/>
                        </a:spcBef>
                        <a:spcAft>
                          <a:spcPts val="0"/>
                        </a:spcAft>
                        <a:buClrTx/>
                        <a:buSzTx/>
                        <a:buFontTx/>
                        <a:buNone/>
                        <a:tabLst/>
                        <a:defRPr/>
                      </a:pPr>
                      <a:r>
                        <a:rPr lang="en-US" sz="1600" b="1" dirty="0" smtClean="0">
                          <a:latin typeface="Calibri" pitchFamily="34" charset="0"/>
                          <a:cs typeface="Calibri" pitchFamily="34" charset="0"/>
                        </a:rPr>
                        <a:t>(Auto Route on</a:t>
                      </a:r>
                      <a:r>
                        <a:rPr lang="en-US" sz="1600" b="1" baseline="0" dirty="0" smtClean="0">
                          <a:latin typeface="Calibri" pitchFamily="34" charset="0"/>
                          <a:cs typeface="Calibri" pitchFamily="34" charset="0"/>
                        </a:rPr>
                        <a:t> non repatriation basis, Repatriation </a:t>
                      </a:r>
                      <a:r>
                        <a:rPr lang="en-US" sz="1600" b="1" dirty="0" smtClean="0">
                          <a:latin typeface="Calibri" pitchFamily="34" charset="0"/>
                          <a:cs typeface="Calibri" pitchFamily="34" charset="0"/>
                        </a:rPr>
                        <a:t>-Prior</a:t>
                      </a:r>
                      <a:r>
                        <a:rPr lang="en-US" sz="1600" b="1" baseline="0" dirty="0" smtClean="0">
                          <a:latin typeface="Calibri" pitchFamily="34" charset="0"/>
                          <a:cs typeface="Calibri" pitchFamily="34" charset="0"/>
                        </a:rPr>
                        <a:t> approval</a:t>
                      </a:r>
                      <a:endParaRPr lang="en-US" sz="1600" b="1" dirty="0" smtClean="0">
                        <a:latin typeface="Calibri" pitchFamily="34" charset="0"/>
                        <a:cs typeface="Calibri" pitchFamily="34" charset="0"/>
                      </a:endParaRPr>
                    </a:p>
                  </a:txBody>
                  <a:tcPr/>
                </a:tc>
                <a:tc gridSpan="2">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600" b="1" dirty="0" smtClean="0">
                          <a:latin typeface="Calibri" pitchFamily="34" charset="0"/>
                          <a:cs typeface="Calibri" pitchFamily="34" charset="0"/>
                        </a:rPr>
                        <a:t>(Prior approval on repatriation basis)</a:t>
                      </a:r>
                      <a:endParaRPr lang="en-US" sz="1600" b="1" dirty="0">
                        <a:latin typeface="Calibri" pitchFamily="34" charset="0"/>
                        <a:cs typeface="Calibri" pitchFamily="34" charset="0"/>
                      </a:endParaRPr>
                    </a:p>
                  </a:txBody>
                  <a:tcPr/>
                </a:tc>
                <a:tc hMerge="1">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sz="1400" b="1" dirty="0">
                        <a:latin typeface="Calibri" pitchFamily="34" charset="0"/>
                        <a:cs typeface="Calibri" pitchFamily="34" charset="0"/>
                      </a:endParaRPr>
                    </a:p>
                  </a:txBody>
                  <a:tcPr/>
                </a:tc>
              </a:tr>
              <a:tr h="312800">
                <a:tc>
                  <a:txBody>
                    <a:bodyPr/>
                    <a:lstStyle/>
                    <a:p>
                      <a:r>
                        <a:rPr lang="en-US" sz="1400" dirty="0" smtClean="0">
                          <a:latin typeface="Calibri" pitchFamily="34" charset="0"/>
                          <a:cs typeface="Calibri" pitchFamily="34" charset="0"/>
                        </a:rPr>
                        <a:t>Borrowings in rupees</a:t>
                      </a:r>
                      <a:endParaRPr lang="en-US" sz="1400" dirty="0">
                        <a:latin typeface="Calibri" pitchFamily="34" charset="0"/>
                        <a:cs typeface="Calibri" pitchFamily="34" charset="0"/>
                      </a:endParaRPr>
                    </a:p>
                  </a:txBody>
                  <a:tcPr/>
                </a:tc>
                <a:tc gridSpan="4">
                  <a:txBody>
                    <a:bodyPr/>
                    <a:lstStyle/>
                    <a:p>
                      <a:pPr algn="ctr"/>
                      <a:r>
                        <a:rPr lang="en-US" sz="1400" dirty="0" smtClean="0">
                          <a:latin typeface="Calibri" pitchFamily="34" charset="0"/>
                          <a:cs typeface="Calibri" pitchFamily="34" charset="0"/>
                        </a:rPr>
                        <a:t>Restricted only</a:t>
                      </a:r>
                      <a:r>
                        <a:rPr lang="en-US" sz="1400" baseline="0" dirty="0" smtClean="0">
                          <a:latin typeface="Calibri" pitchFamily="34" charset="0"/>
                          <a:cs typeface="Calibri" pitchFamily="34" charset="0"/>
                        </a:rPr>
                        <a:t> to rupee borrowings</a:t>
                      </a:r>
                      <a:endParaRPr lang="en-US" sz="1400" dirty="0">
                        <a:latin typeface="Calibri" pitchFamily="34" charset="0"/>
                        <a:cs typeface="Calibri" pitchFamily="34" charset="0"/>
                      </a:endParaRPr>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3170725">
                <a:tc>
                  <a:txBody>
                    <a:bodyPr/>
                    <a:lstStyle/>
                    <a:p>
                      <a:r>
                        <a:rPr lang="en-IN" sz="1400" dirty="0" smtClean="0">
                          <a:latin typeface="Calibri" pitchFamily="34" charset="0"/>
                          <a:cs typeface="Calibri" pitchFamily="34" charset="0"/>
                        </a:rPr>
                        <a:t>Notf  4</a:t>
                      </a:r>
                      <a:endParaRPr lang="en-US" sz="1400" dirty="0">
                        <a:latin typeface="Calibri" pitchFamily="34" charset="0"/>
                        <a:cs typeface="Calibri" pitchFamily="34" charset="0"/>
                      </a:endParaRPr>
                    </a:p>
                  </a:txBody>
                  <a:tcPr/>
                </a:tc>
                <a:tc>
                  <a:txBody>
                    <a:bodyPr/>
                    <a:lstStyle/>
                    <a:p>
                      <a:pPr algn="ctr"/>
                      <a:endParaRPr lang="en-US" sz="1400" dirty="0">
                        <a:latin typeface="Calibri" pitchFamily="34" charset="0"/>
                        <a:cs typeface="Calibri" pitchFamily="34" charset="0"/>
                      </a:endParaRPr>
                    </a:p>
                  </a:txBody>
                  <a:tcPr/>
                </a:tc>
                <a:tc gridSpan="2">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dirty="0" smtClean="0">
                          <a:latin typeface="Calibri" pitchFamily="34" charset="0"/>
                          <a:cs typeface="Calibri" pitchFamily="34" charset="0"/>
                        </a:rPr>
                        <a:t>-From</a:t>
                      </a:r>
                      <a:r>
                        <a:rPr lang="en-US" sz="1400" baseline="0" dirty="0" smtClean="0">
                          <a:latin typeface="Calibri" pitchFamily="34" charset="0"/>
                          <a:cs typeface="Calibri" pitchFamily="34" charset="0"/>
                        </a:rPr>
                        <a:t> relative SBT End use restrictions.(Reg 8B)</a:t>
                      </a:r>
                      <a:endParaRPr lang="en-US" sz="1400" dirty="0" smtClean="0">
                        <a:latin typeface="Calibri" pitchFamily="34" charset="0"/>
                        <a:cs typeface="Calibri" pitchFamily="34" charset="0"/>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400" dirty="0" smtClean="0">
                          <a:latin typeface="Calibri" pitchFamily="34" charset="0"/>
                          <a:cs typeface="Calibri" pitchFamily="34" charset="0"/>
                        </a:rPr>
                        <a:t>-Special</a:t>
                      </a:r>
                      <a:r>
                        <a:rPr lang="en-US" sz="1400" baseline="0" dirty="0" smtClean="0">
                          <a:latin typeface="Calibri" pitchFamily="34" charset="0"/>
                          <a:cs typeface="Calibri" pitchFamily="34" charset="0"/>
                        </a:rPr>
                        <a:t> provision for housing loan by AD in rupee to non resident and loan against security  of shares and immovable property (Reg.8 and 7)</a:t>
                      </a:r>
                    </a:p>
                    <a:p>
                      <a:pPr marL="0" marR="0" indent="0" algn="l" defTabSz="914400" rtl="0" eaLnBrk="1" fontAlgn="auto" latinLnBrk="0" hangingPunct="1">
                        <a:lnSpc>
                          <a:spcPct val="100000"/>
                        </a:lnSpc>
                        <a:spcBef>
                          <a:spcPts val="0"/>
                        </a:spcBef>
                        <a:spcAft>
                          <a:spcPts val="0"/>
                        </a:spcAft>
                        <a:buClrTx/>
                        <a:buSzTx/>
                        <a:buFontTx/>
                        <a:buNone/>
                        <a:tabLst/>
                        <a:defRPr/>
                      </a:pPr>
                      <a:r>
                        <a:rPr lang="en-US" sz="1400" baseline="0" dirty="0" smtClean="0">
                          <a:latin typeface="Calibri" pitchFamily="34" charset="0"/>
                          <a:cs typeface="Calibri" pitchFamily="34" charset="0"/>
                        </a:rPr>
                        <a:t>-</a:t>
                      </a:r>
                      <a:r>
                        <a:rPr lang="en-US" sz="1400" kern="1200" dirty="0" smtClean="0">
                          <a:solidFill>
                            <a:schemeClr val="dk1"/>
                          </a:solidFill>
                          <a:latin typeface="Calibri" pitchFamily="34" charset="0"/>
                          <a:ea typeface="+mn-ea"/>
                          <a:cs typeface="Calibri" pitchFamily="34" charset="0"/>
                        </a:rPr>
                        <a:t>body corporate registered or incorporated in India may grant rupee loan to its employees who is a non-resident Indian or a Person of Indian Origin(Regulation 8A)</a:t>
                      </a:r>
                    </a:p>
                    <a:p>
                      <a:pPr marL="0" marR="0" indent="0" algn="l" defTabSz="914400" rtl="0" eaLnBrk="1" fontAlgn="auto" latinLnBrk="0" hangingPunct="1">
                        <a:lnSpc>
                          <a:spcPct val="100000"/>
                        </a:lnSpc>
                        <a:spcBef>
                          <a:spcPts val="0"/>
                        </a:spcBef>
                        <a:spcAft>
                          <a:spcPts val="0"/>
                        </a:spcAft>
                        <a:buClrTx/>
                        <a:buSzTx/>
                        <a:buFontTx/>
                        <a:buNone/>
                        <a:tabLst/>
                        <a:defRPr/>
                      </a:pPr>
                      <a:r>
                        <a:rPr lang="en-US" sz="1400" kern="1200" dirty="0" smtClean="0">
                          <a:solidFill>
                            <a:schemeClr val="dk1"/>
                          </a:solidFill>
                          <a:latin typeface="Calibri" pitchFamily="34" charset="0"/>
                          <a:ea typeface="+mn-ea"/>
                          <a:cs typeface="Calibri" pitchFamily="34" charset="0"/>
                        </a:rPr>
                        <a:t>-Loan for acquiring share of Indian co. under ESOP (Reg.7)</a:t>
                      </a:r>
                    </a:p>
                    <a:p>
                      <a:pPr marL="0" marR="0" indent="0" algn="l" defTabSz="914400" rtl="0" eaLnBrk="1" fontAlgn="auto" latinLnBrk="0" hangingPunct="1">
                        <a:lnSpc>
                          <a:spcPct val="100000"/>
                        </a:lnSpc>
                        <a:spcBef>
                          <a:spcPts val="0"/>
                        </a:spcBef>
                        <a:spcAft>
                          <a:spcPts val="0"/>
                        </a:spcAft>
                        <a:buClrTx/>
                        <a:buSzTx/>
                        <a:buFontTx/>
                        <a:buNone/>
                        <a:tabLst/>
                        <a:defRPr/>
                      </a:pPr>
                      <a:r>
                        <a:rPr lang="en-US" sz="1400" kern="1200" dirty="0" smtClean="0">
                          <a:solidFill>
                            <a:schemeClr val="dk1"/>
                          </a:solidFill>
                          <a:latin typeface="Calibri" pitchFamily="34" charset="0"/>
                          <a:ea typeface="+mn-ea"/>
                          <a:cs typeface="Calibri" pitchFamily="34" charset="0"/>
                        </a:rPr>
                        <a:t>-loan granted to a non-resident by an authorised dealer, in accordance with Regulation 7 , may be repaid by any relative of the borrower in India by crediting the borrower's loan account through the bank account of such relative.(Reg7A)</a:t>
                      </a:r>
                      <a:endParaRPr lang="en-US" sz="1400" kern="1200" dirty="0">
                        <a:solidFill>
                          <a:schemeClr val="dk1"/>
                        </a:solidFill>
                        <a:latin typeface="Calibri" pitchFamily="34" charset="0"/>
                        <a:ea typeface="+mn-ea"/>
                        <a:cs typeface="Calibri" pitchFamily="34" charset="0"/>
                      </a:endParaRPr>
                    </a:p>
                  </a:txBody>
                  <a:tcPr/>
                </a:tc>
                <a:tc hMerge="1">
                  <a:txBody>
                    <a:bodyPr/>
                    <a:lstStyle/>
                    <a:p>
                      <a:endParaRPr lang="en-US"/>
                    </a:p>
                  </a:txBody>
                  <a:tcPr/>
                </a:tc>
                <a:tc>
                  <a:txBody>
                    <a:bodyPr/>
                    <a:lstStyle/>
                    <a:p>
                      <a:endParaRPr lang="en-US" dirty="0"/>
                    </a:p>
                  </a:txBody>
                  <a:tcPr/>
                </a:tc>
              </a:tr>
            </a:tbl>
          </a:graphicData>
        </a:graphic>
      </p:graphicFrame>
    </p:spTree>
    <p:extLst>
      <p:ext uri="{BB962C8B-B14F-4D97-AF65-F5344CB8AC3E}">
        <p14:creationId xmlns:p14="http://schemas.microsoft.com/office/powerpoint/2010/main" val="1593419801"/>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Date Placeholder 3"/>
          <p:cNvSpPr>
            <a:spLocks noGrp="1"/>
          </p:cNvSpPr>
          <p:nvPr>
            <p:ph type="dt" sz="quarter" idx="10"/>
          </p:nvPr>
        </p:nvSpPr>
        <p:spPr/>
        <p:txBody>
          <a:bodyPr/>
          <a:lstStyle/>
          <a:p>
            <a:pPr>
              <a:defRPr/>
            </a:pPr>
            <a:r>
              <a:rPr lang="en-US" smtClean="0"/>
              <a:t>03 May 2018</a:t>
            </a:r>
            <a:endParaRPr lang="en-US" dirty="0"/>
          </a:p>
        </p:txBody>
      </p:sp>
      <p:sp>
        <p:nvSpPr>
          <p:cNvPr id="11267" name="Footer Placeholder 4"/>
          <p:cNvSpPr>
            <a:spLocks noGrp="1"/>
          </p:cNvSpPr>
          <p:nvPr>
            <p:ph type="ftr" sz="quarter" idx="11"/>
          </p:nvPr>
        </p:nvSpPr>
        <p:spPr/>
        <p:txBody>
          <a:bodyPr/>
          <a:lstStyle/>
          <a:p>
            <a:pPr>
              <a:defRPr/>
            </a:pPr>
            <a:r>
              <a:rPr lang="en-US" dirty="0" smtClean="0"/>
              <a:t>P. P. Shah &amp; Asso.</a:t>
            </a:r>
          </a:p>
        </p:txBody>
      </p:sp>
      <p:sp>
        <p:nvSpPr>
          <p:cNvPr id="11268" name="Slide Number Placeholder 5"/>
          <p:cNvSpPr>
            <a:spLocks noGrp="1"/>
          </p:cNvSpPr>
          <p:nvPr>
            <p:ph type="sldNum" sz="quarter" idx="12"/>
          </p:nvPr>
        </p:nvSpPr>
        <p:spPr/>
        <p:txBody>
          <a:bodyPr/>
          <a:lstStyle/>
          <a:p>
            <a:pPr>
              <a:defRPr/>
            </a:pPr>
            <a:fld id="{AE079848-22A8-43EA-99CC-A904867989A9}" type="slidenum">
              <a:rPr lang="en-US" smtClean="0"/>
              <a:pPr>
                <a:defRPr/>
              </a:pPr>
              <a:t>28</a:t>
            </a:fld>
            <a:endParaRPr lang="en-US" dirty="0" smtClean="0"/>
          </a:p>
        </p:txBody>
      </p:sp>
      <p:sp>
        <p:nvSpPr>
          <p:cNvPr id="12293" name="Rectangle 4"/>
          <p:cNvSpPr>
            <a:spLocks noGrp="1" noChangeArrowheads="1"/>
          </p:cNvSpPr>
          <p:nvPr>
            <p:ph type="title"/>
          </p:nvPr>
        </p:nvSpPr>
        <p:spPr>
          <a:xfrm>
            <a:off x="1150938" y="214313"/>
            <a:ext cx="7793037" cy="1004887"/>
          </a:xfrm>
        </p:spPr>
        <p:txBody>
          <a:bodyPr/>
          <a:lstStyle/>
          <a:p>
            <a:pPr algn="ctr" eaLnBrk="1" hangingPunct="1"/>
            <a:r>
              <a:rPr lang="en-US" sz="3600" dirty="0" smtClean="0"/>
              <a:t>FEMA Practice </a:t>
            </a:r>
          </a:p>
        </p:txBody>
      </p:sp>
      <p:sp>
        <p:nvSpPr>
          <p:cNvPr id="12294" name="Rectangle 5"/>
          <p:cNvSpPr>
            <a:spLocks noGrp="1" noChangeArrowheads="1"/>
          </p:cNvSpPr>
          <p:nvPr>
            <p:ph type="body" idx="1"/>
          </p:nvPr>
        </p:nvSpPr>
        <p:spPr>
          <a:xfrm>
            <a:off x="762000" y="1219200"/>
            <a:ext cx="8153400" cy="5181600"/>
          </a:xfrm>
        </p:spPr>
        <p:txBody>
          <a:bodyPr/>
          <a:lstStyle/>
          <a:p>
            <a:pPr eaLnBrk="1" hangingPunct="1"/>
            <a:endParaRPr lang="en-US" sz="1800" dirty="0" smtClean="0"/>
          </a:p>
        </p:txBody>
      </p:sp>
      <p:graphicFrame>
        <p:nvGraphicFramePr>
          <p:cNvPr id="9" name="Table 8"/>
          <p:cNvGraphicFramePr>
            <a:graphicFrameLocks noGrp="1"/>
          </p:cNvGraphicFramePr>
          <p:nvPr>
            <p:extLst/>
          </p:nvPr>
        </p:nvGraphicFramePr>
        <p:xfrm>
          <a:off x="685800" y="1219200"/>
          <a:ext cx="8305800" cy="4907643"/>
        </p:xfrm>
        <a:graphic>
          <a:graphicData uri="http://schemas.openxmlformats.org/drawingml/2006/table">
            <a:tbl>
              <a:tblPr firstRow="1" bandRow="1">
                <a:tableStyleId>{5C22544A-7EE6-4342-B048-85BDC9FD1C3A}</a:tableStyleId>
              </a:tblPr>
              <a:tblGrid>
                <a:gridCol w="2054860"/>
                <a:gridCol w="1834515"/>
                <a:gridCol w="2446020"/>
                <a:gridCol w="1970405"/>
              </a:tblGrid>
              <a:tr h="351107">
                <a:tc>
                  <a:txBody>
                    <a:bodyPr/>
                    <a:lstStyle/>
                    <a:p>
                      <a:pPr algn="ctr"/>
                      <a:endParaRPr lang="en-US" sz="1400" dirty="0">
                        <a:solidFill>
                          <a:schemeClr val="tx1"/>
                        </a:solidFill>
                      </a:endParaRPr>
                    </a:p>
                  </a:txBody>
                  <a:tcPr/>
                </a:tc>
                <a:tc gridSpan="3">
                  <a:txBody>
                    <a:bodyPr/>
                    <a:lstStyle/>
                    <a:p>
                      <a:pPr algn="ctr"/>
                      <a:r>
                        <a:rPr lang="en-US" sz="1400" dirty="0" smtClean="0">
                          <a:solidFill>
                            <a:schemeClr val="tx1"/>
                          </a:solidFill>
                        </a:rPr>
                        <a:t>PROI</a:t>
                      </a:r>
                      <a:endParaRPr lang="en-US" sz="1400" dirty="0">
                        <a:solidFill>
                          <a:schemeClr val="tx1"/>
                        </a:solidFill>
                      </a:endParaRPr>
                    </a:p>
                  </a:txBody>
                  <a:tcPr/>
                </a:tc>
                <a:tc hMerge="1">
                  <a:txBody>
                    <a:bodyPr/>
                    <a:lstStyle/>
                    <a:p>
                      <a:endParaRPr lang="en-US"/>
                    </a:p>
                  </a:txBody>
                  <a:tcPr/>
                </a:tc>
                <a:tc hMerge="1">
                  <a:txBody>
                    <a:bodyPr/>
                    <a:lstStyle/>
                    <a:p>
                      <a:endParaRPr lang="en-US"/>
                    </a:p>
                  </a:txBody>
                  <a:tcPr/>
                </a:tc>
              </a:tr>
              <a:tr h="351107">
                <a:tc>
                  <a:txBody>
                    <a:bodyPr/>
                    <a:lstStyle/>
                    <a:p>
                      <a:endParaRPr lang="en-US" sz="1400" dirty="0"/>
                    </a:p>
                  </a:txBody>
                  <a:tcPr/>
                </a:tc>
                <a:tc>
                  <a:txBody>
                    <a:bodyPr/>
                    <a:lstStyle/>
                    <a:p>
                      <a:pPr algn="ctr"/>
                      <a:r>
                        <a:rPr lang="en-US" sz="1400" dirty="0" smtClean="0"/>
                        <a:t>Foreign Citizen</a:t>
                      </a:r>
                      <a:endParaRPr lang="en-US" sz="1400" dirty="0"/>
                    </a:p>
                  </a:txBody>
                  <a:tcPr/>
                </a:tc>
                <a:tc>
                  <a:txBody>
                    <a:bodyPr/>
                    <a:lstStyle/>
                    <a:p>
                      <a:pPr algn="ctr"/>
                      <a:r>
                        <a:rPr lang="en-US" sz="1400" dirty="0" smtClean="0"/>
                        <a:t>NRIs</a:t>
                      </a:r>
                      <a:endParaRPr lang="en-US" sz="1400" dirty="0"/>
                    </a:p>
                  </a:txBody>
                  <a:tcPr/>
                </a:tc>
                <a:tc>
                  <a:txBody>
                    <a:bodyPr/>
                    <a:lstStyle/>
                    <a:p>
                      <a:pPr algn="ctr"/>
                      <a:r>
                        <a:rPr lang="en-US" sz="1400" dirty="0" smtClean="0"/>
                        <a:t>Other entities</a:t>
                      </a:r>
                      <a:endParaRPr lang="en-US" sz="1400" dirty="0"/>
                    </a:p>
                  </a:txBody>
                  <a:tcPr/>
                </a:tc>
              </a:tr>
              <a:tr h="1347825">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dirty="0" smtClean="0"/>
                        <a:t>Lending</a:t>
                      </a:r>
                      <a:r>
                        <a:rPr lang="en-US" sz="1400" baseline="0" dirty="0" smtClean="0"/>
                        <a:t> in FE</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400"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endParaRPr lang="en-US" sz="1400"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sz="1400" baseline="0" dirty="0" smtClean="0"/>
                        <a:t>Lending in rupee</a:t>
                      </a:r>
                      <a:endParaRPr lang="en-US" sz="1400" dirty="0" smtClean="0"/>
                    </a:p>
                  </a:txBody>
                  <a:tcPr/>
                </a:tc>
                <a:tc>
                  <a:txBody>
                    <a:bodyPr/>
                    <a:lstStyle/>
                    <a:p>
                      <a:pPr algn="ctr"/>
                      <a:endParaRPr lang="en-US" sz="1400" dirty="0">
                        <a:latin typeface="Calibri" pitchFamily="34" charset="0"/>
                        <a:cs typeface="Calibri" pitchFamily="34" charset="0"/>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baseline="0" dirty="0" smtClean="0">
                          <a:latin typeface="Calibri" pitchFamily="34" charset="0"/>
                          <a:cs typeface="Calibri" pitchFamily="34" charset="0"/>
                        </a:rPr>
                        <a:t>Close relative in Foreign exchange- Notf.3</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400" baseline="0" dirty="0" smtClean="0">
                        <a:latin typeface="Calibri" pitchFamily="34" charset="0"/>
                        <a:cs typeface="Calibri" pitchFamily="34" charset="0"/>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400" baseline="0" dirty="0" smtClean="0">
                          <a:latin typeface="Calibri" pitchFamily="34" charset="0"/>
                          <a:cs typeface="Calibri" pitchFamily="34" charset="0"/>
                        </a:rPr>
                        <a:t>Indian co- NCD- Notf.4</a:t>
                      </a:r>
                    </a:p>
                    <a:p>
                      <a:pPr marL="0" marR="0" indent="0" algn="l" defTabSz="914400" rtl="0" eaLnBrk="1" fontAlgn="auto" latinLnBrk="0" hangingPunct="1">
                        <a:lnSpc>
                          <a:spcPct val="100000"/>
                        </a:lnSpc>
                        <a:spcBef>
                          <a:spcPts val="0"/>
                        </a:spcBef>
                        <a:spcAft>
                          <a:spcPts val="0"/>
                        </a:spcAft>
                        <a:buClrTx/>
                        <a:buSzTx/>
                        <a:buFontTx/>
                        <a:buNone/>
                        <a:tabLst/>
                        <a:defRPr/>
                      </a:pPr>
                      <a:r>
                        <a:rPr lang="en-US" sz="1400" baseline="0" dirty="0" smtClean="0">
                          <a:latin typeface="Calibri" pitchFamily="34" charset="0"/>
                          <a:cs typeface="Calibri" pitchFamily="34" charset="0"/>
                        </a:rPr>
                        <a:t>Notf.5 – against fund held in account</a:t>
                      </a:r>
                      <a:endParaRPr lang="en-US" sz="1400" dirty="0">
                        <a:latin typeface="Calibri" pitchFamily="34" charset="0"/>
                        <a:cs typeface="Calibri" pitchFamily="34" charset="0"/>
                      </a:endParaRPr>
                    </a:p>
                  </a:txBody>
                  <a:tcPr/>
                </a:tc>
                <a:tc>
                  <a:txBody>
                    <a:bodyPr/>
                    <a:lstStyle/>
                    <a:p>
                      <a:pPr algn="ctr"/>
                      <a:r>
                        <a:rPr lang="en-US" sz="1400" dirty="0" smtClean="0">
                          <a:latin typeface="Calibri" pitchFamily="34" charset="0"/>
                          <a:cs typeface="Calibri" pitchFamily="34" charset="0"/>
                        </a:rPr>
                        <a:t>ECB</a:t>
                      </a:r>
                      <a:endParaRPr lang="en-US" sz="1400" dirty="0">
                        <a:latin typeface="Calibri" pitchFamily="34" charset="0"/>
                        <a:cs typeface="Calibri" pitchFamily="34" charset="0"/>
                      </a:endParaRPr>
                    </a:p>
                  </a:txBody>
                  <a:tcPr/>
                </a:tc>
              </a:tr>
              <a:tr h="935348">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dirty="0" smtClean="0"/>
                        <a:t>Lending by way of Deposits</a:t>
                      </a:r>
                    </a:p>
                  </a:txBody>
                  <a:tcPr/>
                </a:tc>
                <a:tc>
                  <a:txBody>
                    <a:bodyPr/>
                    <a:lstStyle/>
                    <a:p>
                      <a:pPr algn="ctr"/>
                      <a:endParaRPr lang="en-US" sz="1400" dirty="0">
                        <a:latin typeface="Calibri" pitchFamily="34" charset="0"/>
                        <a:cs typeface="Calibri" pitchFamily="34" charset="0"/>
                      </a:endParaRPr>
                    </a:p>
                  </a:txBody>
                  <a:tcPr/>
                </a:tc>
                <a:tc>
                  <a:txBody>
                    <a:bodyPr/>
                    <a:lstStyle/>
                    <a:p>
                      <a:r>
                        <a:rPr lang="en-US" sz="1400" dirty="0" smtClean="0">
                          <a:latin typeface="Calibri" pitchFamily="34" charset="0"/>
                          <a:cs typeface="Calibri" pitchFamily="34" charset="0"/>
                        </a:rPr>
                        <a:t>Schedule</a:t>
                      </a:r>
                      <a:r>
                        <a:rPr lang="en-US" sz="1400" baseline="0" dirty="0" smtClean="0">
                          <a:latin typeface="Calibri" pitchFamily="34" charset="0"/>
                          <a:cs typeface="Calibri" pitchFamily="34" charset="0"/>
                        </a:rPr>
                        <a:t> 6 &amp; 7 of notf.5(R) , Loan from NRO account, Commercial paper</a:t>
                      </a:r>
                      <a:endParaRPr lang="en-US" sz="1400" dirty="0">
                        <a:latin typeface="Calibri" pitchFamily="34" charset="0"/>
                        <a:cs typeface="Calibri" pitchFamily="34" charset="0"/>
                      </a:endParaRPr>
                    </a:p>
                  </a:txBody>
                  <a:tcPr/>
                </a:tc>
                <a:tc>
                  <a:txBody>
                    <a:bodyPr/>
                    <a:lstStyle/>
                    <a:p>
                      <a:endParaRPr lang="en-US" dirty="0"/>
                    </a:p>
                  </a:txBody>
                  <a:tcPr/>
                </a:tc>
              </a:tr>
              <a:tr h="751025">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dirty="0" smtClean="0"/>
                        <a:t>Portfolio Investment </a:t>
                      </a:r>
                    </a:p>
                  </a:txBody>
                  <a:tcPr/>
                </a:tc>
                <a:tc>
                  <a:txBody>
                    <a:bodyPr/>
                    <a:lstStyle/>
                    <a:p>
                      <a:pPr algn="ctr"/>
                      <a:r>
                        <a:rPr lang="en-US" sz="1400" dirty="0" smtClean="0">
                          <a:latin typeface="Calibri" pitchFamily="34" charset="0"/>
                          <a:cs typeface="Calibri" pitchFamily="34" charset="0"/>
                        </a:rPr>
                        <a:t>Notf. 20(R) – schedule 2, 5,8</a:t>
                      </a:r>
                      <a:endParaRPr lang="en-US" sz="1400" dirty="0">
                        <a:latin typeface="Calibri" pitchFamily="34" charset="0"/>
                        <a:cs typeface="Calibri" pitchFamily="34" charset="0"/>
                      </a:endParaRPr>
                    </a:p>
                  </a:txBody>
                  <a:tcPr/>
                </a:tc>
                <a:tc>
                  <a:txBody>
                    <a:bodyPr/>
                    <a:lstStyle/>
                    <a:p>
                      <a:pPr algn="ctr"/>
                      <a:r>
                        <a:rPr lang="en-US" sz="1400" dirty="0" smtClean="0">
                          <a:latin typeface="Calibri" pitchFamily="34" charset="0"/>
                          <a:cs typeface="Calibri" pitchFamily="34" charset="0"/>
                        </a:rPr>
                        <a:t>[Notf. 20(R) - schedule 3</a:t>
                      </a:r>
                      <a:r>
                        <a:rPr lang="en-US" sz="1400" baseline="0" dirty="0" smtClean="0">
                          <a:latin typeface="Calibri" pitchFamily="34" charset="0"/>
                          <a:cs typeface="Calibri" pitchFamily="34" charset="0"/>
                        </a:rPr>
                        <a:t> and </a:t>
                      </a:r>
                      <a:r>
                        <a:rPr lang="en-US" sz="1400" dirty="0" smtClean="0">
                          <a:latin typeface="Calibri" pitchFamily="34" charset="0"/>
                          <a:cs typeface="Calibri" pitchFamily="34" charset="0"/>
                        </a:rPr>
                        <a:t>5] </a:t>
                      </a:r>
                      <a:endParaRPr lang="en-US" sz="1400" dirty="0">
                        <a:latin typeface="Calibri" pitchFamily="34" charset="0"/>
                        <a:cs typeface="Calibri" pitchFamily="34" charset="0"/>
                      </a:endParaRPr>
                    </a:p>
                  </a:txBody>
                  <a:tcPr/>
                </a:tc>
                <a:tc>
                  <a:txBody>
                    <a:bodyPr/>
                    <a:lstStyle/>
                    <a:p>
                      <a:pPr algn="ctr"/>
                      <a:r>
                        <a:rPr lang="en-US" sz="1400" dirty="0" smtClean="0">
                          <a:latin typeface="Calibri" pitchFamily="34" charset="0"/>
                          <a:cs typeface="Calibri" pitchFamily="34" charset="0"/>
                        </a:rPr>
                        <a:t>Notf. 20(R) – schedule 2, </a:t>
                      </a:r>
                      <a:r>
                        <a:rPr lang="en-US" sz="1400" baseline="0" dirty="0" smtClean="0">
                          <a:latin typeface="Calibri" pitchFamily="34" charset="0"/>
                          <a:cs typeface="Calibri" pitchFamily="34" charset="0"/>
                        </a:rPr>
                        <a:t>5,8</a:t>
                      </a:r>
                      <a:endParaRPr lang="en-US" sz="1400" dirty="0" smtClean="0">
                        <a:latin typeface="Calibri" pitchFamily="34" charset="0"/>
                        <a:cs typeface="Calibri" pitchFamily="34" charset="0"/>
                      </a:endParaRPr>
                    </a:p>
                  </a:txBody>
                  <a:tcPr/>
                </a:tc>
              </a:tr>
              <a:tr h="155321">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sz="1400" dirty="0" smtClean="0"/>
                    </a:p>
                  </a:txBody>
                  <a:tcPr/>
                </a:tc>
                <a:tc gridSpan="3">
                  <a:txBody>
                    <a:bodyPr/>
                    <a:lstStyle/>
                    <a:p>
                      <a:pPr algn="l"/>
                      <a:endParaRPr lang="en-US" sz="1400" dirty="0">
                        <a:latin typeface="Calibri" pitchFamily="34" charset="0"/>
                        <a:cs typeface="Calibri" pitchFamily="34" charset="0"/>
                      </a:endParaRPr>
                    </a:p>
                  </a:txBody>
                  <a:tcPr/>
                </a:tc>
                <a:tc hMerge="1">
                  <a:txBody>
                    <a:bodyPr/>
                    <a:lstStyle/>
                    <a:p>
                      <a:pPr algn="ctr"/>
                      <a:endParaRPr lang="en-US" sz="1400" dirty="0">
                        <a:latin typeface="Calibri" pitchFamily="34" charset="0"/>
                        <a:cs typeface="Calibri" pitchFamily="34" charset="0"/>
                      </a:endParaRPr>
                    </a:p>
                  </a:txBody>
                  <a:tcPr/>
                </a:tc>
                <a:tc hMerge="1">
                  <a:txBody>
                    <a:bodyPr/>
                    <a:lstStyle/>
                    <a:p>
                      <a:pPr algn="ctr"/>
                      <a:endParaRPr lang="en-US" sz="1400" dirty="0" smtClean="0">
                        <a:latin typeface="Calibri" pitchFamily="34" charset="0"/>
                        <a:cs typeface="Calibri" pitchFamily="34" charset="0"/>
                      </a:endParaRPr>
                    </a:p>
                  </a:txBody>
                  <a:tcPr/>
                </a:tc>
              </a:tr>
              <a:tr h="842656">
                <a:tc>
                  <a:txBody>
                    <a:bodyPr/>
                    <a:lstStyle/>
                    <a:p>
                      <a:r>
                        <a:rPr lang="en-US" sz="1400" b="1" dirty="0" smtClean="0"/>
                        <a:t>FDI</a:t>
                      </a:r>
                    </a:p>
                    <a:p>
                      <a:endParaRPr lang="en-US" sz="1400" b="1" dirty="0" smtClean="0"/>
                    </a:p>
                    <a:p>
                      <a:endParaRPr lang="en-US" sz="1400" b="1" dirty="0"/>
                    </a:p>
                  </a:txBody>
                  <a:tcPr/>
                </a:tc>
                <a:tc>
                  <a:txBody>
                    <a:bodyPr/>
                    <a:lstStyle/>
                    <a:p>
                      <a:pPr algn="ctr"/>
                      <a:r>
                        <a:rPr lang="en-US" sz="1400" b="1" dirty="0" smtClean="0">
                          <a:latin typeface="Calibri" pitchFamily="34" charset="0"/>
                          <a:cs typeface="Calibri" pitchFamily="34" charset="0"/>
                        </a:rPr>
                        <a:t>Notf. 20(R) - schedule 1,6,7,8</a:t>
                      </a:r>
                      <a:endParaRPr lang="en-US" sz="1400" b="1" dirty="0">
                        <a:latin typeface="Calibri" pitchFamily="34" charset="0"/>
                        <a:cs typeface="Calibri" pitchFamily="34" charset="0"/>
                      </a:endParaRPr>
                    </a:p>
                  </a:txBody>
                  <a:tcPr/>
                </a:tc>
                <a:tc>
                  <a:txBody>
                    <a:bodyPr/>
                    <a:lstStyle/>
                    <a:p>
                      <a:pPr algn="ctr"/>
                      <a:r>
                        <a:rPr lang="en-US" sz="1400" b="1" dirty="0" smtClean="0">
                          <a:latin typeface="Calibri" pitchFamily="34" charset="0"/>
                          <a:cs typeface="Calibri" pitchFamily="34" charset="0"/>
                        </a:rPr>
                        <a:t>Notf. 20(R) - schedule 1,4, 6,7</a:t>
                      </a:r>
                      <a:endParaRPr lang="en-US" sz="1400" b="1" dirty="0">
                        <a:latin typeface="Calibri" pitchFamily="34" charset="0"/>
                        <a:cs typeface="Calibri" pitchFamily="34" charset="0"/>
                      </a:endParaRPr>
                    </a:p>
                  </a:txBody>
                  <a:tcPr/>
                </a:tc>
                <a:tc>
                  <a:txBody>
                    <a:bodyPr/>
                    <a:lstStyle/>
                    <a:p>
                      <a:pPr algn="ctr"/>
                      <a:r>
                        <a:rPr lang="en-US" sz="1400" b="1" dirty="0" smtClean="0">
                          <a:latin typeface="Calibri" pitchFamily="34" charset="0"/>
                          <a:cs typeface="Calibri" pitchFamily="34" charset="0"/>
                        </a:rPr>
                        <a:t>Notf. 20 (R)- schedule 1,6,7,8</a:t>
                      </a:r>
                    </a:p>
                  </a:txBody>
                  <a:tcPr/>
                </a:tc>
              </a:tr>
            </a:tbl>
          </a:graphicData>
        </a:graphic>
      </p:graphicFrame>
    </p:spTree>
    <p:extLst>
      <p:ext uri="{BB962C8B-B14F-4D97-AF65-F5344CB8AC3E}">
        <p14:creationId xmlns:p14="http://schemas.microsoft.com/office/powerpoint/2010/main" val="589390664"/>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Date Placeholder 3"/>
          <p:cNvSpPr>
            <a:spLocks noGrp="1"/>
          </p:cNvSpPr>
          <p:nvPr>
            <p:ph type="dt" sz="quarter" idx="10"/>
          </p:nvPr>
        </p:nvSpPr>
        <p:spPr/>
        <p:txBody>
          <a:bodyPr/>
          <a:lstStyle/>
          <a:p>
            <a:pPr>
              <a:defRPr/>
            </a:pPr>
            <a:r>
              <a:rPr lang="en-US" smtClean="0"/>
              <a:t>03 May 2018</a:t>
            </a:r>
            <a:endParaRPr lang="en-US" dirty="0"/>
          </a:p>
        </p:txBody>
      </p:sp>
      <p:sp>
        <p:nvSpPr>
          <p:cNvPr id="9219" name="Footer Placeholder 4"/>
          <p:cNvSpPr>
            <a:spLocks noGrp="1"/>
          </p:cNvSpPr>
          <p:nvPr>
            <p:ph type="ftr" sz="quarter" idx="11"/>
          </p:nvPr>
        </p:nvSpPr>
        <p:spPr/>
        <p:txBody>
          <a:bodyPr/>
          <a:lstStyle/>
          <a:p>
            <a:pPr>
              <a:defRPr/>
            </a:pPr>
            <a:r>
              <a:rPr lang="en-US" dirty="0" smtClean="0"/>
              <a:t>P. P. Shah &amp; Asso.</a:t>
            </a:r>
          </a:p>
        </p:txBody>
      </p:sp>
      <p:sp>
        <p:nvSpPr>
          <p:cNvPr id="9220" name="Slide Number Placeholder 5"/>
          <p:cNvSpPr>
            <a:spLocks noGrp="1"/>
          </p:cNvSpPr>
          <p:nvPr>
            <p:ph type="sldNum" sz="quarter" idx="12"/>
          </p:nvPr>
        </p:nvSpPr>
        <p:spPr/>
        <p:txBody>
          <a:bodyPr/>
          <a:lstStyle/>
          <a:p>
            <a:pPr>
              <a:defRPr/>
            </a:pPr>
            <a:fld id="{FB34A73F-7633-4765-B60F-ABA8245B9BEA}" type="slidenum">
              <a:rPr lang="en-US" smtClean="0"/>
              <a:pPr>
                <a:defRPr/>
              </a:pPr>
              <a:t>29</a:t>
            </a:fld>
            <a:endParaRPr lang="en-US" dirty="0" smtClean="0"/>
          </a:p>
        </p:txBody>
      </p:sp>
      <p:sp>
        <p:nvSpPr>
          <p:cNvPr id="9221" name="Rectangle 4"/>
          <p:cNvSpPr>
            <a:spLocks noGrp="1" noChangeArrowheads="1"/>
          </p:cNvSpPr>
          <p:nvPr>
            <p:ph type="title"/>
          </p:nvPr>
        </p:nvSpPr>
        <p:spPr>
          <a:xfrm>
            <a:off x="1150938" y="214313"/>
            <a:ext cx="7793037" cy="1004887"/>
          </a:xfrm>
        </p:spPr>
        <p:txBody>
          <a:bodyPr/>
          <a:lstStyle/>
          <a:p>
            <a:pPr algn="ctr" eaLnBrk="1" hangingPunct="1"/>
            <a:r>
              <a:rPr lang="en-US" sz="3600" dirty="0" smtClean="0"/>
              <a:t>FEMA Practice</a:t>
            </a:r>
          </a:p>
        </p:txBody>
      </p:sp>
      <p:sp>
        <p:nvSpPr>
          <p:cNvPr id="9222" name="Content Placeholder 6"/>
          <p:cNvSpPr>
            <a:spLocks noGrp="1"/>
          </p:cNvSpPr>
          <p:nvPr>
            <p:ph idx="1"/>
          </p:nvPr>
        </p:nvSpPr>
        <p:spPr>
          <a:xfrm>
            <a:off x="685800" y="1219200"/>
            <a:ext cx="8269288" cy="5029200"/>
          </a:xfrm>
        </p:spPr>
        <p:txBody>
          <a:bodyPr/>
          <a:lstStyle/>
          <a:p>
            <a:r>
              <a:rPr lang="en-US" sz="2400" dirty="0" smtClean="0"/>
              <a:t>Structure the transaction as compliant with conditions of Automatic route</a:t>
            </a:r>
          </a:p>
          <a:p>
            <a:r>
              <a:rPr lang="en-US" sz="2400" dirty="0" smtClean="0"/>
              <a:t>Permissible transactions of every person either PRII or that of PROI  are specific as to General or Specific Approval. </a:t>
            </a:r>
          </a:p>
          <a:p>
            <a:pPr>
              <a:buFont typeface="Wingdings" pitchFamily="2" charset="2"/>
              <a:buNone/>
            </a:pPr>
            <a:r>
              <a:rPr lang="en-US" sz="2400" dirty="0" smtClean="0"/>
              <a:t>   eg. Schedule 1 to 10 of Notf20(R) and Purpose of Notf 20/21/FDI. Purpose of drawal-Specific to use.</a:t>
            </a:r>
          </a:p>
          <a:p>
            <a:r>
              <a:rPr lang="en-US" sz="2400" dirty="0" smtClean="0"/>
              <a:t>Ability to structure any transaction as Current account transaction</a:t>
            </a:r>
          </a:p>
          <a:p>
            <a:r>
              <a:rPr lang="en-US" sz="2400" dirty="0" smtClean="0"/>
              <a:t>Interpretation of the provision, intention and philosophy is preferable over the literal meaning.</a:t>
            </a:r>
          </a:p>
          <a:p>
            <a:r>
              <a:rPr lang="en-US" sz="2400" dirty="0" smtClean="0"/>
              <a:t>A Circular law- Dynamics</a:t>
            </a:r>
          </a:p>
          <a:p>
            <a:pPr>
              <a:buFont typeface="Wingdings" pitchFamily="2" charset="2"/>
              <a:buNone/>
            </a:pPr>
            <a:endParaRPr lang="en-US" sz="2400" dirty="0" smtClean="0"/>
          </a:p>
        </p:txBody>
      </p:sp>
    </p:spTree>
    <p:extLst>
      <p:ext uri="{BB962C8B-B14F-4D97-AF65-F5344CB8AC3E}">
        <p14:creationId xmlns:p14="http://schemas.microsoft.com/office/powerpoint/2010/main" val="403154426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title"/>
          </p:nvPr>
        </p:nvSpPr>
        <p:spPr>
          <a:xfrm>
            <a:off x="1150938" y="214313"/>
            <a:ext cx="7793037" cy="928687"/>
          </a:xfrm>
        </p:spPr>
        <p:txBody>
          <a:bodyPr/>
          <a:lstStyle/>
          <a:p>
            <a:pPr algn="ctr"/>
            <a:r>
              <a:rPr lang="en-US" dirty="0" smtClean="0"/>
              <a:t>Overview</a:t>
            </a:r>
          </a:p>
        </p:txBody>
      </p:sp>
      <p:sp>
        <p:nvSpPr>
          <p:cNvPr id="4099" name="Content Placeholder 2"/>
          <p:cNvSpPr>
            <a:spLocks noGrp="1"/>
          </p:cNvSpPr>
          <p:nvPr>
            <p:ph idx="1"/>
          </p:nvPr>
        </p:nvSpPr>
        <p:spPr>
          <a:xfrm>
            <a:off x="914400" y="1143000"/>
            <a:ext cx="7696200" cy="5257800"/>
          </a:xfrm>
        </p:spPr>
        <p:txBody>
          <a:bodyPr/>
          <a:lstStyle/>
          <a:p>
            <a:r>
              <a:rPr lang="en-US" sz="1500" dirty="0"/>
              <a:t>Abbreviations:Authorised Dealer(AD), </a:t>
            </a:r>
          </a:p>
          <a:p>
            <a:pPr>
              <a:buNone/>
            </a:pPr>
            <a:r>
              <a:rPr lang="en-US" sz="1500" dirty="0"/>
              <a:t>                       Capital Account transaction (CAP), </a:t>
            </a:r>
          </a:p>
          <a:p>
            <a:pPr>
              <a:buNone/>
            </a:pPr>
            <a:r>
              <a:rPr lang="en-US" sz="1500" dirty="0"/>
              <a:t>                       Current Account Transaction(CAT),</a:t>
            </a:r>
          </a:p>
          <a:p>
            <a:pPr>
              <a:buNone/>
            </a:pPr>
            <a:r>
              <a:rPr lang="en-US" sz="1500" dirty="0"/>
              <a:t>                       Foreign Exchange(FE), </a:t>
            </a:r>
          </a:p>
          <a:p>
            <a:pPr>
              <a:buNone/>
            </a:pPr>
            <a:r>
              <a:rPr lang="en-US" sz="1500" dirty="0"/>
              <a:t>                       Government of India (GOI) ,</a:t>
            </a:r>
          </a:p>
          <a:p>
            <a:pPr>
              <a:buNone/>
            </a:pPr>
            <a:r>
              <a:rPr lang="en-US" sz="1500" dirty="0"/>
              <a:t>                       Notification no.(Notf.),</a:t>
            </a:r>
          </a:p>
          <a:p>
            <a:pPr>
              <a:buNone/>
            </a:pPr>
            <a:r>
              <a:rPr lang="en-US" sz="1500" dirty="0"/>
              <a:t>                       Person Resident Outside India(PROI),</a:t>
            </a:r>
          </a:p>
          <a:p>
            <a:pPr>
              <a:buNone/>
            </a:pPr>
            <a:r>
              <a:rPr lang="en-US" sz="1500" dirty="0"/>
              <a:t>                       Person Resident in India (PRII</a:t>
            </a:r>
            <a:r>
              <a:rPr lang="en-US" sz="1500" dirty="0" smtClean="0"/>
              <a:t>),</a:t>
            </a:r>
          </a:p>
          <a:p>
            <a:pPr marL="1377950" indent="-4763">
              <a:buNone/>
            </a:pPr>
            <a:r>
              <a:rPr lang="en-US" sz="1500" dirty="0" smtClean="0"/>
              <a:t>Non </a:t>
            </a:r>
            <a:r>
              <a:rPr lang="en-US" sz="1500" dirty="0"/>
              <a:t>Resident Indian (NRI),</a:t>
            </a:r>
          </a:p>
          <a:p>
            <a:pPr marL="1377950" indent="-4763">
              <a:buNone/>
            </a:pPr>
            <a:r>
              <a:rPr lang="en-US" sz="1500" dirty="0" smtClean="0"/>
              <a:t>Person </a:t>
            </a:r>
            <a:r>
              <a:rPr lang="en-US" sz="1500" dirty="0"/>
              <a:t>of Indian Origin (PIO</a:t>
            </a:r>
            <a:r>
              <a:rPr lang="en-US" sz="1500" dirty="0" smtClean="0"/>
              <a:t>),</a:t>
            </a:r>
          </a:p>
          <a:p>
            <a:pPr marL="1377950" indent="-4763">
              <a:buNone/>
            </a:pPr>
            <a:r>
              <a:rPr lang="en-US" sz="1500" dirty="0" smtClean="0"/>
              <a:t>Overseas Citizen of India (OCI),</a:t>
            </a:r>
            <a:endParaRPr lang="en-US" sz="1500" dirty="0"/>
          </a:p>
          <a:p>
            <a:pPr>
              <a:buNone/>
            </a:pPr>
            <a:r>
              <a:rPr lang="en-US" sz="1500" dirty="0"/>
              <a:t>                       Reserve Bank of India (RBI), </a:t>
            </a:r>
          </a:p>
          <a:p>
            <a:pPr>
              <a:buNone/>
            </a:pPr>
            <a:r>
              <a:rPr lang="en-US" sz="1500" dirty="0"/>
              <a:t>                       </a:t>
            </a:r>
            <a:r>
              <a:rPr lang="en-US" sz="1500" dirty="0" smtClean="0"/>
              <a:t>Non-repatriable </a:t>
            </a:r>
            <a:r>
              <a:rPr lang="en-US" sz="1500" dirty="0"/>
              <a:t>basis (NRB</a:t>
            </a:r>
            <a:r>
              <a:rPr lang="en-US" sz="1500" dirty="0" smtClean="0"/>
              <a:t>).</a:t>
            </a:r>
            <a:endParaRPr lang="en-US" sz="1500" dirty="0"/>
          </a:p>
          <a:p>
            <a:pPr>
              <a:buNone/>
            </a:pPr>
            <a:r>
              <a:rPr lang="en-US" sz="1500" dirty="0"/>
              <a:t>                       Repatriable basis(RB</a:t>
            </a:r>
            <a:r>
              <a:rPr lang="en-US" sz="1500" dirty="0" smtClean="0"/>
              <a:t>).</a:t>
            </a:r>
            <a:endParaRPr lang="en-US" sz="1500" dirty="0"/>
          </a:p>
          <a:p>
            <a:pPr>
              <a:buNone/>
            </a:pPr>
            <a:r>
              <a:rPr lang="en-US" sz="1500" dirty="0"/>
              <a:t>                       Subject to (SBT</a:t>
            </a:r>
            <a:r>
              <a:rPr lang="en-US" sz="1500" dirty="0" smtClean="0"/>
              <a:t>).</a:t>
            </a:r>
          </a:p>
          <a:p>
            <a:pPr marL="1377950" indent="-4763">
              <a:buNone/>
            </a:pPr>
            <a:r>
              <a:rPr lang="en-US" sz="1500" dirty="0"/>
              <a:t>Foreign Portfolio Investor (FPI),</a:t>
            </a:r>
          </a:p>
          <a:p>
            <a:pPr marL="1377950" indent="-4763">
              <a:buNone/>
            </a:pPr>
            <a:r>
              <a:rPr lang="en-US" sz="1500" dirty="0"/>
              <a:t>Alternate Investment Fund (AIF),</a:t>
            </a:r>
          </a:p>
          <a:p>
            <a:pPr marL="1377950" indent="-4763">
              <a:buNone/>
            </a:pPr>
            <a:r>
              <a:rPr lang="en-US" sz="1500" dirty="0"/>
              <a:t>Foreign Venture Capital Investor (FVCI),</a:t>
            </a:r>
          </a:p>
          <a:p>
            <a:pPr marL="1377950" indent="-4763">
              <a:buNone/>
            </a:pPr>
            <a:r>
              <a:rPr lang="en-US" sz="1500" dirty="0"/>
              <a:t>Indian Venture Capital Undertaking (IVCU)</a:t>
            </a:r>
          </a:p>
          <a:p>
            <a:pPr>
              <a:buNone/>
            </a:pPr>
            <a:r>
              <a:rPr lang="en-US" sz="1700" dirty="0" smtClean="0"/>
              <a:t> </a:t>
            </a:r>
            <a:endParaRPr lang="en-US" sz="1700" dirty="0"/>
          </a:p>
          <a:p>
            <a:endParaRPr lang="en-US" sz="1700" dirty="0" smtClean="0"/>
          </a:p>
        </p:txBody>
      </p:sp>
      <p:sp>
        <p:nvSpPr>
          <p:cNvPr id="4100" name="Date Placeholder 3"/>
          <p:cNvSpPr>
            <a:spLocks noGrp="1"/>
          </p:cNvSpPr>
          <p:nvPr>
            <p:ph type="dt" sz="quarter" idx="10"/>
          </p:nvPr>
        </p:nvSpPr>
        <p:spPr/>
        <p:txBody>
          <a:bodyPr/>
          <a:lstStyle/>
          <a:p>
            <a:pPr>
              <a:defRPr/>
            </a:pPr>
            <a:r>
              <a:rPr lang="en-US" smtClean="0"/>
              <a:t>03 May 2018</a:t>
            </a:r>
            <a:endParaRPr lang="en-US" dirty="0"/>
          </a:p>
        </p:txBody>
      </p:sp>
      <p:sp>
        <p:nvSpPr>
          <p:cNvPr id="4101" name="Footer Placeholder 4"/>
          <p:cNvSpPr>
            <a:spLocks noGrp="1"/>
          </p:cNvSpPr>
          <p:nvPr>
            <p:ph type="ftr" sz="quarter" idx="11"/>
          </p:nvPr>
        </p:nvSpPr>
        <p:spPr/>
        <p:txBody>
          <a:bodyPr/>
          <a:lstStyle/>
          <a:p>
            <a:pPr>
              <a:defRPr/>
            </a:pPr>
            <a:r>
              <a:rPr lang="en-US" dirty="0" smtClean="0"/>
              <a:t>P. P. Shah &amp; Asso.</a:t>
            </a:r>
          </a:p>
        </p:txBody>
      </p:sp>
      <p:sp>
        <p:nvSpPr>
          <p:cNvPr id="4102" name="Slide Number Placeholder 5"/>
          <p:cNvSpPr>
            <a:spLocks noGrp="1"/>
          </p:cNvSpPr>
          <p:nvPr>
            <p:ph type="sldNum" sz="quarter" idx="12"/>
          </p:nvPr>
        </p:nvSpPr>
        <p:spPr/>
        <p:txBody>
          <a:bodyPr/>
          <a:lstStyle/>
          <a:p>
            <a:pPr>
              <a:defRPr/>
            </a:pPr>
            <a:fld id="{A9DD5350-61FC-4A9C-A602-D8B2E212EADA}" type="slidenum">
              <a:rPr lang="en-US" smtClean="0"/>
              <a:pPr>
                <a:defRPr/>
              </a:pPr>
              <a:t>3</a:t>
            </a:fld>
            <a:endParaRPr lang="en-US" dirty="0" smtClean="0"/>
          </a:p>
        </p:txBody>
      </p:sp>
    </p:spTree>
    <p:extLst>
      <p:ext uri="{BB962C8B-B14F-4D97-AF65-F5344CB8AC3E}">
        <p14:creationId xmlns:p14="http://schemas.microsoft.com/office/powerpoint/2010/main" val="2078070285"/>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Date Placeholder 3"/>
          <p:cNvSpPr>
            <a:spLocks noGrp="1"/>
          </p:cNvSpPr>
          <p:nvPr>
            <p:ph type="dt" sz="quarter" idx="10"/>
          </p:nvPr>
        </p:nvSpPr>
        <p:spPr/>
        <p:txBody>
          <a:bodyPr/>
          <a:lstStyle/>
          <a:p>
            <a:pPr>
              <a:defRPr/>
            </a:pPr>
            <a:r>
              <a:rPr lang="en-US" smtClean="0"/>
              <a:t>03 May 2018</a:t>
            </a:r>
            <a:endParaRPr lang="en-US" dirty="0"/>
          </a:p>
        </p:txBody>
      </p:sp>
      <p:sp>
        <p:nvSpPr>
          <p:cNvPr id="9219" name="Footer Placeholder 4"/>
          <p:cNvSpPr>
            <a:spLocks noGrp="1"/>
          </p:cNvSpPr>
          <p:nvPr>
            <p:ph type="ftr" sz="quarter" idx="11"/>
          </p:nvPr>
        </p:nvSpPr>
        <p:spPr/>
        <p:txBody>
          <a:bodyPr/>
          <a:lstStyle/>
          <a:p>
            <a:pPr>
              <a:defRPr/>
            </a:pPr>
            <a:r>
              <a:rPr lang="en-US" dirty="0" smtClean="0"/>
              <a:t>P. P. Shah &amp; Asso.</a:t>
            </a:r>
          </a:p>
        </p:txBody>
      </p:sp>
      <p:sp>
        <p:nvSpPr>
          <p:cNvPr id="9220" name="Slide Number Placeholder 5"/>
          <p:cNvSpPr>
            <a:spLocks noGrp="1"/>
          </p:cNvSpPr>
          <p:nvPr>
            <p:ph type="sldNum" sz="quarter" idx="12"/>
          </p:nvPr>
        </p:nvSpPr>
        <p:spPr/>
        <p:txBody>
          <a:bodyPr/>
          <a:lstStyle/>
          <a:p>
            <a:pPr>
              <a:defRPr/>
            </a:pPr>
            <a:fld id="{FB34A73F-7633-4765-B60F-ABA8245B9BEA}" type="slidenum">
              <a:rPr lang="en-US" smtClean="0"/>
              <a:pPr>
                <a:defRPr/>
              </a:pPr>
              <a:t>30</a:t>
            </a:fld>
            <a:endParaRPr lang="en-US" dirty="0" smtClean="0"/>
          </a:p>
        </p:txBody>
      </p:sp>
      <p:sp>
        <p:nvSpPr>
          <p:cNvPr id="9221" name="Rectangle 4"/>
          <p:cNvSpPr>
            <a:spLocks noGrp="1" noChangeArrowheads="1"/>
          </p:cNvSpPr>
          <p:nvPr>
            <p:ph type="title"/>
          </p:nvPr>
        </p:nvSpPr>
        <p:spPr>
          <a:xfrm>
            <a:off x="1150938" y="214313"/>
            <a:ext cx="7793037" cy="1004887"/>
          </a:xfrm>
        </p:spPr>
        <p:txBody>
          <a:bodyPr/>
          <a:lstStyle/>
          <a:p>
            <a:pPr eaLnBrk="1" hangingPunct="1"/>
            <a:r>
              <a:rPr lang="en-US" sz="3600" dirty="0" smtClean="0"/>
              <a:t>FEMA Practice – Recent issue of Master Directions</a:t>
            </a:r>
          </a:p>
        </p:txBody>
      </p:sp>
      <p:sp>
        <p:nvSpPr>
          <p:cNvPr id="9222" name="Content Placeholder 6"/>
          <p:cNvSpPr>
            <a:spLocks noGrp="1"/>
          </p:cNvSpPr>
          <p:nvPr>
            <p:ph idx="1"/>
          </p:nvPr>
        </p:nvSpPr>
        <p:spPr>
          <a:xfrm>
            <a:off x="685800" y="1219199"/>
            <a:ext cx="8269288" cy="5237871"/>
          </a:xfrm>
        </p:spPr>
        <p:txBody>
          <a:bodyPr/>
          <a:lstStyle/>
          <a:p>
            <a:r>
              <a:rPr lang="en-US" sz="1400" dirty="0">
                <a:latin typeface="Calibri" panose="020F0502020204030204" pitchFamily="34" charset="0"/>
                <a:cs typeface="Calibri" panose="020F0502020204030204" pitchFamily="34" charset="0"/>
              </a:rPr>
              <a:t>Foreign Exchange Management Act was </a:t>
            </a:r>
            <a:r>
              <a:rPr lang="en-US" sz="1400" b="1" dirty="0">
                <a:latin typeface="Calibri" panose="020F0502020204030204" pitchFamily="34" charset="0"/>
                <a:cs typeface="Calibri" panose="020F0502020204030204" pitchFamily="34" charset="0"/>
              </a:rPr>
              <a:t>enacted in 1999 </a:t>
            </a:r>
            <a:r>
              <a:rPr lang="en-US" sz="1400" dirty="0">
                <a:latin typeface="Calibri" panose="020F0502020204030204" pitchFamily="34" charset="0"/>
                <a:cs typeface="Calibri" panose="020F0502020204030204" pitchFamily="34" charset="0"/>
              </a:rPr>
              <a:t>with 25 original notifications came into </a:t>
            </a:r>
            <a:r>
              <a:rPr lang="en-US" sz="1400" dirty="0" smtClean="0">
                <a:latin typeface="Calibri" panose="020F0502020204030204" pitchFamily="34" charset="0"/>
                <a:cs typeface="Calibri" panose="020F0502020204030204" pitchFamily="34" charset="0"/>
              </a:rPr>
              <a:t>force with </a:t>
            </a:r>
            <a:r>
              <a:rPr lang="en-US" sz="1400" dirty="0">
                <a:latin typeface="Calibri" panose="020F0502020204030204" pitchFamily="34" charset="0"/>
                <a:cs typeface="Calibri" panose="020F0502020204030204" pitchFamily="34" charset="0"/>
              </a:rPr>
              <a:t>effect from June 1, 2000.</a:t>
            </a:r>
          </a:p>
          <a:p>
            <a:r>
              <a:rPr lang="en-US" sz="1400" dirty="0">
                <a:latin typeface="Calibri" panose="020F0502020204030204" pitchFamily="34" charset="0"/>
                <a:cs typeface="Calibri" panose="020F0502020204030204" pitchFamily="34" charset="0"/>
              </a:rPr>
              <a:t>Over the years the regulations framed under FEMA have had </a:t>
            </a:r>
            <a:r>
              <a:rPr lang="en-US" sz="1400" b="1" dirty="0">
                <a:latin typeface="Calibri" panose="020F0502020204030204" pitchFamily="34" charset="0"/>
                <a:cs typeface="Calibri" panose="020F0502020204030204" pitchFamily="34" charset="0"/>
              </a:rPr>
              <a:t>over 330+ amendments</a:t>
            </a:r>
            <a:r>
              <a:rPr lang="en-US" sz="1400" dirty="0">
                <a:latin typeface="Calibri" panose="020F0502020204030204" pitchFamily="34" charset="0"/>
                <a:cs typeface="Calibri" panose="020F0502020204030204" pitchFamily="34" charset="0"/>
              </a:rPr>
              <a:t>.</a:t>
            </a:r>
          </a:p>
          <a:p>
            <a:r>
              <a:rPr lang="en-US" sz="1400" dirty="0">
                <a:latin typeface="Calibri" panose="020F0502020204030204" pitchFamily="34" charset="0"/>
                <a:cs typeface="Calibri" panose="020F0502020204030204" pitchFamily="34" charset="0"/>
              </a:rPr>
              <a:t>Keeping in view the objective of promoting ease of doing business, a need was felt </a:t>
            </a:r>
            <a:r>
              <a:rPr lang="en-US" sz="1400" b="1" dirty="0">
                <a:latin typeface="Calibri" panose="020F0502020204030204" pitchFamily="34" charset="0"/>
                <a:cs typeface="Calibri" panose="020F0502020204030204" pitchFamily="34" charset="0"/>
              </a:rPr>
              <a:t>to consolidate </a:t>
            </a:r>
            <a:r>
              <a:rPr lang="en-US" sz="1400" b="1" dirty="0" smtClean="0">
                <a:latin typeface="Calibri" panose="020F0502020204030204" pitchFamily="34" charset="0"/>
                <a:cs typeface="Calibri" panose="020F0502020204030204" pitchFamily="34" charset="0"/>
              </a:rPr>
              <a:t>the regulations </a:t>
            </a:r>
            <a:r>
              <a:rPr lang="en-US" sz="1400" b="1" dirty="0">
                <a:latin typeface="Calibri" panose="020F0502020204030204" pitchFamily="34" charset="0"/>
                <a:cs typeface="Calibri" panose="020F0502020204030204" pitchFamily="34" charset="0"/>
              </a:rPr>
              <a:t>and rationalise them </a:t>
            </a:r>
            <a:r>
              <a:rPr lang="en-US" sz="1400" dirty="0">
                <a:latin typeface="Calibri" panose="020F0502020204030204" pitchFamily="34" charset="0"/>
                <a:cs typeface="Calibri" panose="020F0502020204030204" pitchFamily="34" charset="0"/>
              </a:rPr>
              <a:t>in the light of evolving business environment and changing practices </a:t>
            </a:r>
            <a:r>
              <a:rPr lang="en-US" sz="1400" dirty="0" smtClean="0">
                <a:latin typeface="Calibri" panose="020F0502020204030204" pitchFamily="34" charset="0"/>
                <a:cs typeface="Calibri" panose="020F0502020204030204" pitchFamily="34" charset="0"/>
              </a:rPr>
              <a:t>in cross-border </a:t>
            </a:r>
            <a:r>
              <a:rPr lang="en-US" sz="1400" dirty="0">
                <a:latin typeface="Calibri" panose="020F0502020204030204" pitchFamily="34" charset="0"/>
                <a:cs typeface="Calibri" panose="020F0502020204030204" pitchFamily="34" charset="0"/>
              </a:rPr>
              <a:t>transactions relating to external trade and payments.</a:t>
            </a:r>
          </a:p>
          <a:p>
            <a:r>
              <a:rPr lang="en-US" sz="1400" b="1" dirty="0">
                <a:latin typeface="Calibri" panose="020F0502020204030204" pitchFamily="34" charset="0"/>
                <a:cs typeface="Calibri" panose="020F0502020204030204" pitchFamily="34" charset="0"/>
              </a:rPr>
              <a:t>17 Master Directions issued on 04 January </a:t>
            </a:r>
            <a:r>
              <a:rPr lang="en-US" sz="1400" b="1" dirty="0" smtClean="0">
                <a:latin typeface="Calibri" panose="020F0502020204030204" pitchFamily="34" charset="0"/>
                <a:cs typeface="Calibri" panose="020F0502020204030204" pitchFamily="34" charset="0"/>
              </a:rPr>
              <a:t>2016 and 1 Master Direction on FDI issued on 04 January 2018 </a:t>
            </a:r>
            <a:r>
              <a:rPr lang="en-US" sz="1400" b="1" dirty="0">
                <a:latin typeface="Calibri" panose="020F0502020204030204" pitchFamily="34" charset="0"/>
                <a:cs typeface="Calibri" panose="020F0502020204030204" pitchFamily="34" charset="0"/>
              </a:rPr>
              <a:t>- Consolidated </a:t>
            </a:r>
            <a:r>
              <a:rPr lang="en-US" sz="1400" dirty="0">
                <a:latin typeface="Calibri" panose="020F0502020204030204" pitchFamily="34" charset="0"/>
                <a:cs typeface="Calibri" panose="020F0502020204030204" pitchFamily="34" charset="0"/>
              </a:rPr>
              <a:t>relevant A.P (DIR Series) </a:t>
            </a:r>
            <a:r>
              <a:rPr lang="en-US" sz="1400" dirty="0" smtClean="0">
                <a:latin typeface="Calibri" panose="020F0502020204030204" pitchFamily="34" charset="0"/>
                <a:cs typeface="Calibri" panose="020F0502020204030204" pitchFamily="34" charset="0"/>
              </a:rPr>
              <a:t>Circulars issued </a:t>
            </a:r>
            <a:r>
              <a:rPr lang="en-US" sz="1400" dirty="0">
                <a:latin typeface="Calibri" panose="020F0502020204030204" pitchFamily="34" charset="0"/>
                <a:cs typeface="Calibri" panose="020F0502020204030204" pitchFamily="34" charset="0"/>
              </a:rPr>
              <a:t>so </a:t>
            </a:r>
            <a:r>
              <a:rPr lang="en-US" sz="1400" dirty="0" smtClean="0">
                <a:latin typeface="Calibri" panose="020F0502020204030204" pitchFamily="34" charset="0"/>
                <a:cs typeface="Calibri" panose="020F0502020204030204" pitchFamily="34" charset="0"/>
              </a:rPr>
              <a:t>far</a:t>
            </a:r>
            <a:endParaRPr lang="en-US" sz="1400" dirty="0">
              <a:latin typeface="Calibri" panose="020F0502020204030204" pitchFamily="34" charset="0"/>
              <a:cs typeface="Calibri" panose="020F0502020204030204" pitchFamily="34" charset="0"/>
            </a:endParaRPr>
          </a:p>
          <a:p>
            <a:r>
              <a:rPr lang="en-US" sz="1400" dirty="0">
                <a:latin typeface="Calibri" panose="020F0502020204030204" pitchFamily="34" charset="0"/>
                <a:cs typeface="Calibri" panose="020F0502020204030204" pitchFamily="34" charset="0"/>
              </a:rPr>
              <a:t>All master regulations will be </a:t>
            </a:r>
            <a:r>
              <a:rPr lang="en-US" sz="1400" b="1" dirty="0">
                <a:latin typeface="Calibri" panose="020F0502020204030204" pitchFamily="34" charset="0"/>
                <a:cs typeface="Calibri" panose="020F0502020204030204" pitchFamily="34" charset="0"/>
              </a:rPr>
              <a:t>fully updated and placed online</a:t>
            </a:r>
            <a:r>
              <a:rPr lang="en-US" sz="1400" dirty="0">
                <a:latin typeface="Calibri" panose="020F0502020204030204" pitchFamily="34" charset="0"/>
                <a:cs typeface="Calibri" panose="020F0502020204030204" pitchFamily="34" charset="0"/>
              </a:rPr>
              <a:t>.</a:t>
            </a:r>
          </a:p>
          <a:p>
            <a:r>
              <a:rPr lang="en-US" sz="1400" dirty="0">
                <a:latin typeface="Calibri" panose="020F0502020204030204" pitchFamily="34" charset="0"/>
                <a:cs typeface="Calibri" panose="020F0502020204030204" pitchFamily="34" charset="0"/>
              </a:rPr>
              <a:t>Reserve Bank will issue Master Directions </a:t>
            </a:r>
            <a:r>
              <a:rPr lang="en-US" sz="1400" b="1" dirty="0">
                <a:latin typeface="Calibri" panose="020F0502020204030204" pitchFamily="34" charset="0"/>
                <a:cs typeface="Calibri" panose="020F0502020204030204" pitchFamily="34" charset="0"/>
              </a:rPr>
              <a:t>on all regulatory matters</a:t>
            </a:r>
            <a:r>
              <a:rPr lang="en-US" sz="1400" dirty="0">
                <a:latin typeface="Calibri" panose="020F0502020204030204" pitchFamily="34" charset="0"/>
                <a:cs typeface="Calibri" panose="020F0502020204030204" pitchFamily="34" charset="0"/>
              </a:rPr>
              <a:t>.</a:t>
            </a:r>
          </a:p>
          <a:p>
            <a:r>
              <a:rPr lang="en-US" sz="1400" dirty="0">
                <a:latin typeface="Calibri" panose="020F0502020204030204" pitchFamily="34" charset="0"/>
                <a:cs typeface="Calibri" panose="020F0502020204030204" pitchFamily="34" charset="0"/>
              </a:rPr>
              <a:t>The </a:t>
            </a:r>
            <a:r>
              <a:rPr lang="en-US" sz="1400" b="1" dirty="0">
                <a:latin typeface="Calibri" panose="020F0502020204030204" pitchFamily="34" charset="0"/>
                <a:cs typeface="Calibri" panose="020F0502020204030204" pitchFamily="34" charset="0"/>
              </a:rPr>
              <a:t>Master Directions to be issued will consolidate instructions on rules and regulations framed </a:t>
            </a:r>
            <a:r>
              <a:rPr lang="en-US" sz="1400" b="1" dirty="0" smtClean="0">
                <a:latin typeface="Calibri" panose="020F0502020204030204" pitchFamily="34" charset="0"/>
                <a:cs typeface="Calibri" panose="020F0502020204030204" pitchFamily="34" charset="0"/>
              </a:rPr>
              <a:t>by the </a:t>
            </a:r>
            <a:r>
              <a:rPr lang="en-US" sz="1400" b="1" dirty="0">
                <a:latin typeface="Calibri" panose="020F0502020204030204" pitchFamily="34" charset="0"/>
                <a:cs typeface="Calibri" panose="020F0502020204030204" pitchFamily="34" charset="0"/>
              </a:rPr>
              <a:t>Reserve Bank under various Acts </a:t>
            </a:r>
            <a:r>
              <a:rPr lang="en-US" sz="1400" dirty="0">
                <a:latin typeface="Calibri" panose="020F0502020204030204" pitchFamily="34" charset="0"/>
                <a:cs typeface="Calibri" panose="020F0502020204030204" pitchFamily="34" charset="0"/>
              </a:rPr>
              <a:t>including banking issues and foreign exchange transactions.</a:t>
            </a:r>
          </a:p>
          <a:p>
            <a:r>
              <a:rPr lang="en-US" sz="1400" dirty="0">
                <a:latin typeface="Calibri" panose="020F0502020204030204" pitchFamily="34" charset="0"/>
                <a:cs typeface="Calibri" panose="020F0502020204030204" pitchFamily="34" charset="0"/>
              </a:rPr>
              <a:t>The process of issuing Master Directions involves issuing one Master Direction for each subject </a:t>
            </a:r>
            <a:r>
              <a:rPr lang="en-US" sz="1400" dirty="0" smtClean="0">
                <a:latin typeface="Calibri" panose="020F0502020204030204" pitchFamily="34" charset="0"/>
                <a:cs typeface="Calibri" panose="020F0502020204030204" pitchFamily="34" charset="0"/>
              </a:rPr>
              <a:t>matter covering </a:t>
            </a:r>
            <a:r>
              <a:rPr lang="en-US" sz="1400" dirty="0">
                <a:latin typeface="Calibri" panose="020F0502020204030204" pitchFamily="34" charset="0"/>
                <a:cs typeface="Calibri" panose="020F0502020204030204" pitchFamily="34" charset="0"/>
              </a:rPr>
              <a:t>all instructions on that subject. </a:t>
            </a:r>
            <a:r>
              <a:rPr lang="en-US" sz="1400" b="1" dirty="0">
                <a:latin typeface="Calibri" panose="020F0502020204030204" pitchFamily="34" charset="0"/>
                <a:cs typeface="Calibri" panose="020F0502020204030204" pitchFamily="34" charset="0"/>
              </a:rPr>
              <a:t>Any change </a:t>
            </a:r>
            <a:r>
              <a:rPr lang="en-US" sz="1400" dirty="0">
                <a:latin typeface="Calibri" panose="020F0502020204030204" pitchFamily="34" charset="0"/>
                <a:cs typeface="Calibri" panose="020F0502020204030204" pitchFamily="34" charset="0"/>
              </a:rPr>
              <a:t>in the rules, regulation or policy will </a:t>
            </a:r>
            <a:r>
              <a:rPr lang="en-US" sz="1400" dirty="0" smtClean="0">
                <a:latin typeface="Calibri" panose="020F0502020204030204" pitchFamily="34" charset="0"/>
                <a:cs typeface="Calibri" panose="020F0502020204030204" pitchFamily="34" charset="0"/>
              </a:rPr>
              <a:t>be communicated </a:t>
            </a:r>
            <a:r>
              <a:rPr lang="en-US" sz="1400" dirty="0">
                <a:latin typeface="Calibri" panose="020F0502020204030204" pitchFamily="34" charset="0"/>
                <a:cs typeface="Calibri" panose="020F0502020204030204" pitchFamily="34" charset="0"/>
              </a:rPr>
              <a:t>during the year </a:t>
            </a:r>
            <a:r>
              <a:rPr lang="en-US" sz="1400" b="1" dirty="0">
                <a:latin typeface="Calibri" panose="020F0502020204030204" pitchFamily="34" charset="0"/>
                <a:cs typeface="Calibri" panose="020F0502020204030204" pitchFamily="34" charset="0"/>
              </a:rPr>
              <a:t>by way of circulars</a:t>
            </a:r>
            <a:r>
              <a:rPr lang="en-US" sz="1400" dirty="0">
                <a:latin typeface="Calibri" panose="020F0502020204030204" pitchFamily="34" charset="0"/>
                <a:cs typeface="Calibri" panose="020F0502020204030204" pitchFamily="34" charset="0"/>
              </a:rPr>
              <a:t>. The </a:t>
            </a:r>
            <a:r>
              <a:rPr lang="en-US" sz="1400" b="1" dirty="0">
                <a:latin typeface="Calibri" panose="020F0502020204030204" pitchFamily="34" charset="0"/>
                <a:cs typeface="Calibri" panose="020F0502020204030204" pitchFamily="34" charset="0"/>
              </a:rPr>
              <a:t>Master Directions will be updated suitably </a:t>
            </a:r>
            <a:r>
              <a:rPr lang="en-US" sz="1400" dirty="0" smtClean="0">
                <a:latin typeface="Calibri" panose="020F0502020204030204" pitchFamily="34" charset="0"/>
                <a:cs typeface="Calibri" panose="020F0502020204030204" pitchFamily="34" charset="0"/>
              </a:rPr>
              <a:t>and simultaneously </a:t>
            </a:r>
            <a:r>
              <a:rPr lang="en-US" sz="1400" dirty="0">
                <a:latin typeface="Calibri" panose="020F0502020204030204" pitchFamily="34" charset="0"/>
                <a:cs typeface="Calibri" panose="020F0502020204030204" pitchFamily="34" charset="0"/>
              </a:rPr>
              <a:t>whenever there is a change in the rules/regulations or there is a change in the policy.</a:t>
            </a:r>
          </a:p>
          <a:p>
            <a:r>
              <a:rPr lang="en-US" sz="1400" dirty="0">
                <a:latin typeface="Calibri" panose="020F0502020204030204" pitchFamily="34" charset="0"/>
                <a:cs typeface="Calibri" panose="020F0502020204030204" pitchFamily="34" charset="0"/>
              </a:rPr>
              <a:t>All the changes will get reflected in the Master Directions available on the RBI website </a:t>
            </a:r>
            <a:r>
              <a:rPr lang="en-US" sz="1400" b="1" dirty="0">
                <a:latin typeface="Calibri" panose="020F0502020204030204" pitchFamily="34" charset="0"/>
                <a:cs typeface="Calibri" panose="020F0502020204030204" pitchFamily="34" charset="0"/>
              </a:rPr>
              <a:t>along with </a:t>
            </a:r>
            <a:r>
              <a:rPr lang="en-US" sz="1400" b="1" dirty="0" smtClean="0">
                <a:latin typeface="Calibri" panose="020F0502020204030204" pitchFamily="34" charset="0"/>
                <a:cs typeface="Calibri" panose="020F0502020204030204" pitchFamily="34" charset="0"/>
              </a:rPr>
              <a:t>the dates </a:t>
            </a:r>
            <a:r>
              <a:rPr lang="en-US" sz="1400" b="1" dirty="0">
                <a:latin typeface="Calibri" panose="020F0502020204030204" pitchFamily="34" charset="0"/>
                <a:cs typeface="Calibri" panose="020F0502020204030204" pitchFamily="34" charset="0"/>
              </a:rPr>
              <a:t>on which changes are made</a:t>
            </a:r>
            <a:r>
              <a:rPr lang="en-US" sz="1400" dirty="0">
                <a:latin typeface="Calibri" panose="020F0502020204030204" pitchFamily="34" charset="0"/>
                <a:cs typeface="Calibri" panose="020F0502020204030204" pitchFamily="34" charset="0"/>
              </a:rPr>
              <a:t>.</a:t>
            </a:r>
          </a:p>
          <a:p>
            <a:r>
              <a:rPr lang="en-US" sz="1400" b="1" dirty="0">
                <a:latin typeface="Calibri" panose="020F0502020204030204" pitchFamily="34" charset="0"/>
                <a:cs typeface="Calibri" panose="020F0502020204030204" pitchFamily="34" charset="0"/>
              </a:rPr>
              <a:t>Explanations of rules and regulations </a:t>
            </a:r>
            <a:r>
              <a:rPr lang="en-US" sz="1400" dirty="0">
                <a:latin typeface="Calibri" panose="020F0502020204030204" pitchFamily="34" charset="0"/>
                <a:cs typeface="Calibri" panose="020F0502020204030204" pitchFamily="34" charset="0"/>
              </a:rPr>
              <a:t>will be issued by way of </a:t>
            </a:r>
            <a:r>
              <a:rPr lang="en-US" sz="1400" b="1" dirty="0">
                <a:latin typeface="Calibri" panose="020F0502020204030204" pitchFamily="34" charset="0"/>
                <a:cs typeface="Calibri" panose="020F0502020204030204" pitchFamily="34" charset="0"/>
              </a:rPr>
              <a:t>Frequently Asked Questions (FAQs) </a:t>
            </a:r>
            <a:r>
              <a:rPr lang="en-US" sz="1400" dirty="0" smtClean="0">
                <a:latin typeface="Calibri" panose="020F0502020204030204" pitchFamily="34" charset="0"/>
                <a:cs typeface="Calibri" panose="020F0502020204030204" pitchFamily="34" charset="0"/>
              </a:rPr>
              <a:t>after issue </a:t>
            </a:r>
            <a:r>
              <a:rPr lang="en-US" sz="1400" dirty="0">
                <a:latin typeface="Calibri" panose="020F0502020204030204" pitchFamily="34" charset="0"/>
                <a:cs typeface="Calibri" panose="020F0502020204030204" pitchFamily="34" charset="0"/>
              </a:rPr>
              <a:t>of the Master Directions </a:t>
            </a:r>
            <a:r>
              <a:rPr lang="en-US" sz="1400" b="1" dirty="0">
                <a:latin typeface="Calibri" panose="020F0502020204030204" pitchFamily="34" charset="0"/>
                <a:cs typeface="Calibri" panose="020F0502020204030204" pitchFamily="34" charset="0"/>
              </a:rPr>
              <a:t>in easy to understand language wherever necessary.</a:t>
            </a:r>
          </a:p>
          <a:p>
            <a:r>
              <a:rPr lang="en-US" sz="1400" dirty="0">
                <a:latin typeface="Calibri" panose="020F0502020204030204" pitchFamily="34" charset="0"/>
                <a:cs typeface="Calibri" panose="020F0502020204030204" pitchFamily="34" charset="0"/>
              </a:rPr>
              <a:t>The existing set of </a:t>
            </a:r>
            <a:r>
              <a:rPr lang="en-US" sz="1400" b="1" dirty="0">
                <a:latin typeface="Calibri" panose="020F0502020204030204" pitchFamily="34" charset="0"/>
                <a:cs typeface="Calibri" panose="020F0502020204030204" pitchFamily="34" charset="0"/>
              </a:rPr>
              <a:t>Master Circulars </a:t>
            </a:r>
            <a:r>
              <a:rPr lang="en-US" sz="1400" dirty="0">
                <a:latin typeface="Calibri" panose="020F0502020204030204" pitchFamily="34" charset="0"/>
                <a:cs typeface="Calibri" panose="020F0502020204030204" pitchFamily="34" charset="0"/>
              </a:rPr>
              <a:t>issued on various subjects will </a:t>
            </a:r>
            <a:r>
              <a:rPr lang="en-US" sz="1400" b="1" dirty="0">
                <a:latin typeface="Calibri" panose="020F0502020204030204" pitchFamily="34" charset="0"/>
                <a:cs typeface="Calibri" panose="020F0502020204030204" pitchFamily="34" charset="0"/>
              </a:rPr>
              <a:t>stand withdrawn </a:t>
            </a:r>
            <a:r>
              <a:rPr lang="en-US" sz="1400" dirty="0">
                <a:latin typeface="Calibri" panose="020F0502020204030204" pitchFamily="34" charset="0"/>
                <a:cs typeface="Calibri" panose="020F0502020204030204" pitchFamily="34" charset="0"/>
              </a:rPr>
              <a:t>with the issue of </a:t>
            </a:r>
            <a:r>
              <a:rPr lang="en-US" sz="1400" dirty="0" smtClean="0">
                <a:latin typeface="Calibri" panose="020F0502020204030204" pitchFamily="34" charset="0"/>
                <a:cs typeface="Calibri" panose="020F0502020204030204" pitchFamily="34" charset="0"/>
              </a:rPr>
              <a:t>the Master </a:t>
            </a:r>
            <a:r>
              <a:rPr lang="en-US" sz="1400" dirty="0">
                <a:latin typeface="Calibri" panose="020F0502020204030204" pitchFamily="34" charset="0"/>
                <a:cs typeface="Calibri" panose="020F0502020204030204" pitchFamily="34" charset="0"/>
              </a:rPr>
              <a:t>Direction </a:t>
            </a:r>
            <a:r>
              <a:rPr lang="en-US" sz="1400" b="1" dirty="0">
                <a:latin typeface="Calibri" panose="020F0502020204030204" pitchFamily="34" charset="0"/>
                <a:cs typeface="Calibri" panose="020F0502020204030204" pitchFamily="34" charset="0"/>
              </a:rPr>
              <a:t>on the subject</a:t>
            </a:r>
            <a:r>
              <a:rPr lang="en-US" sz="1400" dirty="0">
                <a:latin typeface="Calibri" panose="020F0502020204030204" pitchFamily="34" charset="0"/>
                <a:cs typeface="Calibri" panose="020F0502020204030204" pitchFamily="34" charset="0"/>
              </a:rPr>
              <a:t>.</a:t>
            </a:r>
            <a:endParaRPr lang="en-US" sz="1400" dirty="0" smtClean="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107703789"/>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Date Placeholder 3"/>
          <p:cNvSpPr>
            <a:spLocks noGrp="1"/>
          </p:cNvSpPr>
          <p:nvPr>
            <p:ph type="dt" sz="quarter" idx="10"/>
          </p:nvPr>
        </p:nvSpPr>
        <p:spPr/>
        <p:txBody>
          <a:bodyPr/>
          <a:lstStyle/>
          <a:p>
            <a:pPr>
              <a:defRPr/>
            </a:pPr>
            <a:r>
              <a:rPr lang="en-US" smtClean="0"/>
              <a:t>03 May 2018</a:t>
            </a:r>
            <a:endParaRPr lang="en-US" dirty="0"/>
          </a:p>
        </p:txBody>
      </p:sp>
      <p:sp>
        <p:nvSpPr>
          <p:cNvPr id="9219" name="Footer Placeholder 4"/>
          <p:cNvSpPr>
            <a:spLocks noGrp="1"/>
          </p:cNvSpPr>
          <p:nvPr>
            <p:ph type="ftr" sz="quarter" idx="11"/>
          </p:nvPr>
        </p:nvSpPr>
        <p:spPr/>
        <p:txBody>
          <a:bodyPr/>
          <a:lstStyle/>
          <a:p>
            <a:pPr>
              <a:defRPr/>
            </a:pPr>
            <a:r>
              <a:rPr lang="en-US" dirty="0" smtClean="0"/>
              <a:t>P. P. Shah &amp; Asso.</a:t>
            </a:r>
          </a:p>
        </p:txBody>
      </p:sp>
      <p:sp>
        <p:nvSpPr>
          <p:cNvPr id="9220" name="Slide Number Placeholder 5"/>
          <p:cNvSpPr>
            <a:spLocks noGrp="1"/>
          </p:cNvSpPr>
          <p:nvPr>
            <p:ph type="sldNum" sz="quarter" idx="12"/>
          </p:nvPr>
        </p:nvSpPr>
        <p:spPr/>
        <p:txBody>
          <a:bodyPr/>
          <a:lstStyle/>
          <a:p>
            <a:pPr>
              <a:defRPr/>
            </a:pPr>
            <a:fld id="{FB34A73F-7633-4765-B60F-ABA8245B9BEA}" type="slidenum">
              <a:rPr lang="en-US" smtClean="0"/>
              <a:pPr>
                <a:defRPr/>
              </a:pPr>
              <a:t>31</a:t>
            </a:fld>
            <a:endParaRPr lang="en-US" dirty="0" smtClean="0"/>
          </a:p>
        </p:txBody>
      </p:sp>
      <p:sp>
        <p:nvSpPr>
          <p:cNvPr id="9221" name="Rectangle 4"/>
          <p:cNvSpPr>
            <a:spLocks noGrp="1" noChangeArrowheads="1"/>
          </p:cNvSpPr>
          <p:nvPr>
            <p:ph type="title"/>
          </p:nvPr>
        </p:nvSpPr>
        <p:spPr>
          <a:xfrm>
            <a:off x="1150938" y="214313"/>
            <a:ext cx="7793037" cy="1004887"/>
          </a:xfrm>
        </p:spPr>
        <p:txBody>
          <a:bodyPr/>
          <a:lstStyle/>
          <a:p>
            <a:pPr algn="ctr" eaLnBrk="1" hangingPunct="1"/>
            <a:r>
              <a:rPr lang="en-US" sz="2800" dirty="0" smtClean="0"/>
              <a:t>FEMA Practice - </a:t>
            </a:r>
            <a:br>
              <a:rPr lang="en-US" sz="2800" dirty="0" smtClean="0"/>
            </a:br>
            <a:r>
              <a:rPr lang="en-US" sz="2800" dirty="0" smtClean="0"/>
              <a:t>Revised Notifications &amp; Master Directions</a:t>
            </a:r>
          </a:p>
        </p:txBody>
      </p:sp>
      <p:graphicFrame>
        <p:nvGraphicFramePr>
          <p:cNvPr id="2" name="Table 1"/>
          <p:cNvGraphicFramePr>
            <a:graphicFrameLocks noGrp="1"/>
          </p:cNvGraphicFramePr>
          <p:nvPr>
            <p:extLst/>
          </p:nvPr>
        </p:nvGraphicFramePr>
        <p:xfrm>
          <a:off x="534572" y="1673054"/>
          <a:ext cx="8409403" cy="4754880"/>
        </p:xfrm>
        <a:graphic>
          <a:graphicData uri="http://schemas.openxmlformats.org/drawingml/2006/table">
            <a:tbl>
              <a:tblPr firstRow="1" firstCol="1" bandRow="1"/>
              <a:tblGrid>
                <a:gridCol w="598298"/>
                <a:gridCol w="2825293"/>
                <a:gridCol w="2991488"/>
                <a:gridCol w="1994324"/>
              </a:tblGrid>
              <a:tr h="158815">
                <a:tc>
                  <a:txBody>
                    <a:bodyPr/>
                    <a:lstStyle/>
                    <a:p>
                      <a:pPr marL="0" marR="0" algn="ctr">
                        <a:spcBef>
                          <a:spcPts val="0"/>
                        </a:spcBef>
                        <a:spcAft>
                          <a:spcPts val="0"/>
                        </a:spcAft>
                      </a:pPr>
                      <a:r>
                        <a:rPr lang="en-US" sz="1200" b="1" dirty="0">
                          <a:effectLst/>
                          <a:latin typeface="Calibri" panose="020F0502020204030204" pitchFamily="34" charset="0"/>
                          <a:ea typeface="Calibri" panose="020F0502020204030204" pitchFamily="34" charset="0"/>
                          <a:cs typeface="Times New Roman" panose="02020603050405020304" pitchFamily="18" charset="0"/>
                        </a:rPr>
                        <a:t>NTF. No.</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b="1" dirty="0">
                          <a:effectLst/>
                          <a:latin typeface="Calibri" panose="020F0502020204030204" pitchFamily="34" charset="0"/>
                          <a:ea typeface="Calibri" panose="020F0502020204030204" pitchFamily="34" charset="0"/>
                          <a:cs typeface="Times New Roman" panose="02020603050405020304" pitchFamily="18" charset="0"/>
                        </a:rPr>
                        <a:t>Subject</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b="1" dirty="0">
                          <a:effectLst/>
                          <a:latin typeface="Calibri" panose="020F0502020204030204" pitchFamily="34" charset="0"/>
                          <a:ea typeface="Calibri" panose="020F0502020204030204" pitchFamily="34" charset="0"/>
                          <a:cs typeface="Times New Roman" panose="02020603050405020304" pitchFamily="18" charset="0"/>
                        </a:rPr>
                        <a:t>Revised NTF. No., if issued </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b="1" dirty="0">
                          <a:effectLst/>
                          <a:latin typeface="Calibri" panose="020F0502020204030204" pitchFamily="34" charset="0"/>
                          <a:ea typeface="Calibri" panose="020F0502020204030204" pitchFamily="34" charset="0"/>
                          <a:cs typeface="Times New Roman" panose="02020603050405020304" pitchFamily="18" charset="0"/>
                        </a:rPr>
                        <a:t>Master Direction, if issued</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88231">
                <a:tc>
                  <a:txBody>
                    <a:bodyPr/>
                    <a:lstStyle/>
                    <a:p>
                      <a:pPr marL="0" marR="0" algn="ctr">
                        <a:spcBef>
                          <a:spcPts val="0"/>
                        </a:spcBef>
                        <a:spcAft>
                          <a:spcPts val="0"/>
                        </a:spcAft>
                      </a:pPr>
                      <a:r>
                        <a:rPr lang="en-US" sz="1200" b="1" dirty="0">
                          <a:effectLst/>
                          <a:latin typeface="Calibri" panose="020F0502020204030204" pitchFamily="34" charset="0"/>
                          <a:ea typeface="Calibri" panose="020F0502020204030204" pitchFamily="34" charset="0"/>
                          <a:cs typeface="Times New Roman" panose="02020603050405020304" pitchFamily="18" charset="0"/>
                        </a:rPr>
                        <a:t> </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 </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 </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 </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76461">
                <a:tc>
                  <a:txBody>
                    <a:bodyPr/>
                    <a:lstStyle/>
                    <a:p>
                      <a:pPr marL="0" marR="0" algn="ctr">
                        <a:spcBef>
                          <a:spcPts val="0"/>
                        </a:spcBef>
                        <a:spcAft>
                          <a:spcPts val="0"/>
                        </a:spcAft>
                      </a:pPr>
                      <a:r>
                        <a:rPr lang="en-US" sz="1200" b="1" dirty="0">
                          <a:effectLst/>
                          <a:latin typeface="Calibri" panose="020F0502020204030204" pitchFamily="34" charset="0"/>
                          <a:ea typeface="Calibri" panose="020F0502020204030204" pitchFamily="34" charset="0"/>
                          <a:cs typeface="Times New Roman" panose="02020603050405020304" pitchFamily="18" charset="0"/>
                        </a:rPr>
                        <a:t>1</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Permissible Capital Account Transactions</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a:t>
                      </a:r>
                    </a:p>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 </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38223">
                <a:tc>
                  <a:txBody>
                    <a:bodyPr/>
                    <a:lstStyle/>
                    <a:p>
                      <a:pPr marL="0" marR="0" algn="ctr">
                        <a:spcBef>
                          <a:spcPts val="0"/>
                        </a:spcBef>
                        <a:spcAft>
                          <a:spcPts val="0"/>
                        </a:spcAft>
                      </a:pPr>
                      <a:r>
                        <a:rPr lang="en-US" sz="1200" b="1" dirty="0">
                          <a:effectLst/>
                          <a:latin typeface="Calibri" panose="020F0502020204030204" pitchFamily="34" charset="0"/>
                          <a:ea typeface="Calibri" panose="020F0502020204030204" pitchFamily="34" charset="0"/>
                          <a:cs typeface="Times New Roman" panose="02020603050405020304" pitchFamily="18" charset="0"/>
                        </a:rPr>
                        <a:t>2</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Issue of Security in India by a branch, office or agency of a PROI</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58815">
                <a:tc>
                  <a:txBody>
                    <a:bodyPr/>
                    <a:lstStyle/>
                    <a:p>
                      <a:pPr marL="0" marR="0" algn="ctr">
                        <a:spcBef>
                          <a:spcPts val="0"/>
                        </a:spcBef>
                        <a:spcAft>
                          <a:spcPts val="0"/>
                        </a:spcAft>
                      </a:pPr>
                      <a:r>
                        <a:rPr lang="en-US" sz="1200" b="1" dirty="0">
                          <a:effectLst/>
                          <a:latin typeface="Calibri" panose="020F0502020204030204" pitchFamily="34" charset="0"/>
                          <a:ea typeface="Calibri" panose="020F0502020204030204" pitchFamily="34" charset="0"/>
                          <a:cs typeface="Times New Roman" panose="02020603050405020304" pitchFamily="18" charset="0"/>
                        </a:rPr>
                        <a:t>3</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Borrowing and lending in Foreign currency</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FED No. 5 / 2015-16</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58815">
                <a:tc>
                  <a:txBody>
                    <a:bodyPr/>
                    <a:lstStyle/>
                    <a:p>
                      <a:pPr marL="0" marR="0" algn="ctr">
                        <a:spcBef>
                          <a:spcPts val="0"/>
                        </a:spcBef>
                        <a:spcAft>
                          <a:spcPts val="0"/>
                        </a:spcAft>
                      </a:pPr>
                      <a:r>
                        <a:rPr lang="en-US" sz="1200" b="1" dirty="0">
                          <a:effectLst/>
                          <a:latin typeface="Calibri" panose="020F0502020204030204" pitchFamily="34" charset="0"/>
                          <a:ea typeface="Calibri" panose="020F0502020204030204" pitchFamily="34" charset="0"/>
                          <a:cs typeface="Times New Roman" panose="02020603050405020304" pitchFamily="18" charset="0"/>
                        </a:rPr>
                        <a:t>4</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Borrowing and  lending in Rupees</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FED No. 6 / 2015-16</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58815">
                <a:tc>
                  <a:txBody>
                    <a:bodyPr/>
                    <a:lstStyle/>
                    <a:p>
                      <a:pPr marL="0" marR="0" algn="ctr">
                        <a:spcBef>
                          <a:spcPts val="0"/>
                        </a:spcBef>
                        <a:spcAft>
                          <a:spcPts val="0"/>
                        </a:spcAft>
                      </a:pPr>
                      <a:r>
                        <a:rPr lang="en-US" sz="1200" b="1" dirty="0">
                          <a:effectLst/>
                          <a:latin typeface="Calibri" panose="020F0502020204030204" pitchFamily="34" charset="0"/>
                          <a:ea typeface="Calibri" panose="020F0502020204030204" pitchFamily="34" charset="0"/>
                          <a:cs typeface="Times New Roman" panose="02020603050405020304" pitchFamily="18" charset="0"/>
                        </a:rPr>
                        <a:t>5</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Deposits by NRs</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FEMA 5(R)_ FEM (Deposit) Regn. 2016 dt. 01.04.2016</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FED No. 14 / 2015-16</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38223">
                <a:tc>
                  <a:txBody>
                    <a:bodyPr/>
                    <a:lstStyle/>
                    <a:p>
                      <a:pPr marL="0" marR="0" algn="ctr">
                        <a:spcBef>
                          <a:spcPts val="0"/>
                        </a:spcBef>
                        <a:spcAft>
                          <a:spcPts val="0"/>
                        </a:spcAft>
                      </a:pPr>
                      <a:r>
                        <a:rPr lang="en-US" sz="1200" b="1" dirty="0">
                          <a:effectLst/>
                          <a:latin typeface="Calibri" panose="020F0502020204030204" pitchFamily="34" charset="0"/>
                          <a:ea typeface="Calibri" panose="020F0502020204030204" pitchFamily="34" charset="0"/>
                          <a:cs typeface="Times New Roman" panose="02020603050405020304" pitchFamily="18" charset="0"/>
                        </a:rPr>
                        <a:t>6</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Export and Import of foreign currency</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FEMA 06(R)_ FEM (Import &amp; Export of Currency) Regn 2015 dt 29.12.2015</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17631">
                <a:tc>
                  <a:txBody>
                    <a:bodyPr/>
                    <a:lstStyle/>
                    <a:p>
                      <a:pPr marL="0" marR="0" algn="ctr">
                        <a:spcBef>
                          <a:spcPts val="0"/>
                        </a:spcBef>
                        <a:spcAft>
                          <a:spcPts val="0"/>
                        </a:spcAft>
                      </a:pPr>
                      <a:r>
                        <a:rPr lang="en-US" sz="1200" b="1" dirty="0">
                          <a:effectLst/>
                          <a:latin typeface="Calibri" panose="020F0502020204030204" pitchFamily="34" charset="0"/>
                          <a:ea typeface="Calibri" panose="020F0502020204030204" pitchFamily="34" charset="0"/>
                          <a:cs typeface="Times New Roman" panose="02020603050405020304" pitchFamily="18" charset="0"/>
                        </a:rPr>
                        <a:t>7</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 Acquisition and transfer of immovable properties outside India</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FEMA 7(R)_ FEM (Acquisition and Trnsfr of Immovable Properties outside India) Regn 2015 dt 21.01.2016</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en-US" sz="1200" dirty="0" smtClean="0">
                          <a:effectLst/>
                          <a:latin typeface="Calibri" panose="020F0502020204030204" pitchFamily="34" charset="0"/>
                          <a:ea typeface="Calibri" panose="020F0502020204030204" pitchFamily="34" charset="0"/>
                          <a:cs typeface="Times New Roman" panose="02020603050405020304" pitchFamily="18" charset="0"/>
                        </a:rPr>
                        <a:t>FED No. 12 / 2015-16</a:t>
                      </a:r>
                    </a:p>
                    <a:p>
                      <a:pPr marL="0" marR="0" algn="just">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88231">
                <a:tc>
                  <a:txBody>
                    <a:bodyPr/>
                    <a:lstStyle/>
                    <a:p>
                      <a:pPr marL="0" marR="0" algn="ctr">
                        <a:spcBef>
                          <a:spcPts val="0"/>
                        </a:spcBef>
                        <a:spcAft>
                          <a:spcPts val="0"/>
                        </a:spcAft>
                      </a:pPr>
                      <a:r>
                        <a:rPr lang="en-US" sz="1200" b="1" dirty="0">
                          <a:effectLst/>
                          <a:latin typeface="Calibri" panose="020F0502020204030204" pitchFamily="34" charset="0"/>
                          <a:ea typeface="Calibri" panose="020F0502020204030204" pitchFamily="34" charset="0"/>
                          <a:cs typeface="Times New Roman" panose="02020603050405020304" pitchFamily="18" charset="0"/>
                        </a:rPr>
                        <a:t>8</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Guarantees</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38223">
                <a:tc>
                  <a:txBody>
                    <a:bodyPr/>
                    <a:lstStyle/>
                    <a:p>
                      <a:pPr marL="0" marR="0" algn="ctr">
                        <a:spcBef>
                          <a:spcPts val="0"/>
                        </a:spcBef>
                        <a:spcAft>
                          <a:spcPts val="0"/>
                        </a:spcAft>
                      </a:pPr>
                      <a:r>
                        <a:rPr lang="en-US" sz="1200" b="1" dirty="0">
                          <a:effectLst/>
                          <a:latin typeface="Calibri" panose="020F0502020204030204" pitchFamily="34" charset="0"/>
                          <a:ea typeface="Calibri" panose="020F0502020204030204" pitchFamily="34" charset="0"/>
                          <a:cs typeface="Times New Roman" panose="02020603050405020304" pitchFamily="18" charset="0"/>
                        </a:rPr>
                        <a:t>9</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FE realisation, repatriation, surrender</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FEMA 09(R)_ FEM (Realisation, repatriation, surrender of FX) Regn 2015 dt 29.12.2015</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38223">
                <a:tc>
                  <a:txBody>
                    <a:bodyPr/>
                    <a:lstStyle/>
                    <a:p>
                      <a:pPr marL="0" marR="0" algn="ctr">
                        <a:spcBef>
                          <a:spcPts val="0"/>
                        </a:spcBef>
                        <a:spcAft>
                          <a:spcPts val="0"/>
                        </a:spcAft>
                      </a:pPr>
                      <a:r>
                        <a:rPr lang="en-US" sz="1200" b="1" dirty="0">
                          <a:effectLst/>
                          <a:latin typeface="Calibri" panose="020F0502020204030204" pitchFamily="34" charset="0"/>
                          <a:ea typeface="Calibri" panose="020F0502020204030204" pitchFamily="34" charset="0"/>
                          <a:cs typeface="Times New Roman" panose="02020603050405020304" pitchFamily="18" charset="0"/>
                        </a:rPr>
                        <a:t>10</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Foreign Currency Accounts by a PRII</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FEMA </a:t>
                      </a:r>
                      <a:r>
                        <a:rPr lang="en-US" sz="1200" dirty="0" smtClean="0">
                          <a:effectLst/>
                          <a:latin typeface="Calibri" panose="020F0502020204030204" pitchFamily="34" charset="0"/>
                          <a:ea typeface="Calibri" panose="020F0502020204030204" pitchFamily="34" charset="0"/>
                          <a:cs typeface="Times New Roman" panose="02020603050405020304" pitchFamily="18" charset="0"/>
                        </a:rPr>
                        <a:t>10(R)_ </a:t>
                      </a:r>
                      <a:r>
                        <a:rPr lang="en-US" sz="1200" dirty="0">
                          <a:effectLst/>
                          <a:latin typeface="Calibri" panose="020F0502020204030204" pitchFamily="34" charset="0"/>
                          <a:ea typeface="Calibri" panose="020F0502020204030204" pitchFamily="34" charset="0"/>
                          <a:cs typeface="Times New Roman" panose="02020603050405020304" pitchFamily="18" charset="0"/>
                        </a:rPr>
                        <a:t>FEM (Foreign Currency Accounts by PRII) Regn 2015 dt </a:t>
                      </a:r>
                      <a:r>
                        <a:rPr lang="en-US" sz="1200" dirty="0" smtClean="0">
                          <a:effectLst/>
                          <a:latin typeface="Calibri" panose="020F0502020204030204" pitchFamily="34" charset="0"/>
                          <a:ea typeface="Calibri" panose="020F0502020204030204" pitchFamily="34" charset="0"/>
                          <a:cs typeface="Times New Roman" panose="02020603050405020304" pitchFamily="18" charset="0"/>
                        </a:rPr>
                        <a:t>21.01.2016</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FED No. 14 / 2015-16</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38223">
                <a:tc>
                  <a:txBody>
                    <a:bodyPr/>
                    <a:lstStyle/>
                    <a:p>
                      <a:pPr marL="0" marR="0" algn="ctr">
                        <a:spcBef>
                          <a:spcPts val="0"/>
                        </a:spcBef>
                        <a:spcAft>
                          <a:spcPts val="0"/>
                        </a:spcAft>
                      </a:pPr>
                      <a:r>
                        <a:rPr lang="en-US" sz="1200" b="1" dirty="0">
                          <a:effectLst/>
                          <a:latin typeface="Calibri" panose="020F0502020204030204" pitchFamily="34" charset="0"/>
                          <a:ea typeface="Calibri" panose="020F0502020204030204" pitchFamily="34" charset="0"/>
                          <a:cs typeface="Times New Roman" panose="02020603050405020304" pitchFamily="18" charset="0"/>
                        </a:rPr>
                        <a:t>11</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Possession and retention of Foreign currency</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FEMA 11(R)_ FEM (Possession and Retention of FC) Regn 2015 dt 29.12.2015</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58815">
                <a:tc>
                  <a:txBody>
                    <a:bodyPr/>
                    <a:lstStyle/>
                    <a:p>
                      <a:pPr marL="0" marR="0" algn="ctr">
                        <a:spcBef>
                          <a:spcPts val="0"/>
                        </a:spcBef>
                        <a:spcAft>
                          <a:spcPts val="0"/>
                        </a:spcAft>
                      </a:pPr>
                      <a:r>
                        <a:rPr lang="en-US" sz="1200" b="1" dirty="0">
                          <a:effectLst/>
                          <a:latin typeface="Calibri" panose="020F0502020204030204" pitchFamily="34" charset="0"/>
                          <a:ea typeface="Calibri" panose="020F0502020204030204" pitchFamily="34" charset="0"/>
                          <a:cs typeface="Times New Roman" panose="02020603050405020304" pitchFamily="18" charset="0"/>
                        </a:rPr>
                        <a:t>12</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Insurance</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FEMA 12(R)_ FEM (Insurance) Regn 2015 dt 29.12.2015</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FED No. 9 / 2015-16</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58815">
                <a:tc>
                  <a:txBody>
                    <a:bodyPr/>
                    <a:lstStyle/>
                    <a:p>
                      <a:pPr marL="0" marR="0" algn="ctr">
                        <a:spcBef>
                          <a:spcPts val="0"/>
                        </a:spcBef>
                        <a:spcAft>
                          <a:spcPts val="0"/>
                        </a:spcAft>
                      </a:pPr>
                      <a:r>
                        <a:rPr lang="en-US" sz="1200" b="1" dirty="0">
                          <a:effectLst/>
                          <a:latin typeface="Calibri" panose="020F0502020204030204" pitchFamily="34" charset="0"/>
                          <a:ea typeface="Calibri" panose="020F0502020204030204" pitchFamily="34" charset="0"/>
                          <a:cs typeface="Times New Roman" panose="02020603050405020304" pitchFamily="18" charset="0"/>
                        </a:rPr>
                        <a:t>13</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Remittance of assets in India</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FEMA 13(R)_ FEM (Remittance of Assets) Regn 2016 dt 01.04.2016</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FED No. 13 / 2015-16</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3446790154"/>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Date Placeholder 3"/>
          <p:cNvSpPr>
            <a:spLocks noGrp="1"/>
          </p:cNvSpPr>
          <p:nvPr>
            <p:ph type="dt" sz="quarter" idx="10"/>
          </p:nvPr>
        </p:nvSpPr>
        <p:spPr/>
        <p:txBody>
          <a:bodyPr/>
          <a:lstStyle/>
          <a:p>
            <a:pPr>
              <a:defRPr/>
            </a:pPr>
            <a:r>
              <a:rPr lang="en-US" smtClean="0"/>
              <a:t>03 May 2018</a:t>
            </a:r>
            <a:endParaRPr lang="en-US" dirty="0"/>
          </a:p>
        </p:txBody>
      </p:sp>
      <p:sp>
        <p:nvSpPr>
          <p:cNvPr id="9219" name="Footer Placeholder 4"/>
          <p:cNvSpPr>
            <a:spLocks noGrp="1"/>
          </p:cNvSpPr>
          <p:nvPr>
            <p:ph type="ftr" sz="quarter" idx="11"/>
          </p:nvPr>
        </p:nvSpPr>
        <p:spPr/>
        <p:txBody>
          <a:bodyPr/>
          <a:lstStyle/>
          <a:p>
            <a:pPr>
              <a:defRPr/>
            </a:pPr>
            <a:r>
              <a:rPr lang="en-US" dirty="0" smtClean="0"/>
              <a:t>P. P. Shah &amp; Asso.</a:t>
            </a:r>
          </a:p>
        </p:txBody>
      </p:sp>
      <p:sp>
        <p:nvSpPr>
          <p:cNvPr id="9220" name="Slide Number Placeholder 5"/>
          <p:cNvSpPr>
            <a:spLocks noGrp="1"/>
          </p:cNvSpPr>
          <p:nvPr>
            <p:ph type="sldNum" sz="quarter" idx="12"/>
          </p:nvPr>
        </p:nvSpPr>
        <p:spPr/>
        <p:txBody>
          <a:bodyPr/>
          <a:lstStyle/>
          <a:p>
            <a:pPr>
              <a:defRPr/>
            </a:pPr>
            <a:fld id="{FB34A73F-7633-4765-B60F-ABA8245B9BEA}" type="slidenum">
              <a:rPr lang="en-US" smtClean="0"/>
              <a:pPr>
                <a:defRPr/>
              </a:pPr>
              <a:t>32</a:t>
            </a:fld>
            <a:endParaRPr lang="en-US" dirty="0" smtClean="0"/>
          </a:p>
        </p:txBody>
      </p:sp>
      <p:sp>
        <p:nvSpPr>
          <p:cNvPr id="9221" name="Rectangle 4"/>
          <p:cNvSpPr>
            <a:spLocks noGrp="1" noChangeArrowheads="1"/>
          </p:cNvSpPr>
          <p:nvPr>
            <p:ph type="title"/>
          </p:nvPr>
        </p:nvSpPr>
        <p:spPr>
          <a:xfrm>
            <a:off x="1150938" y="214313"/>
            <a:ext cx="7793037" cy="1004887"/>
          </a:xfrm>
        </p:spPr>
        <p:txBody>
          <a:bodyPr/>
          <a:lstStyle/>
          <a:p>
            <a:pPr algn="ctr" eaLnBrk="1" hangingPunct="1"/>
            <a:r>
              <a:rPr lang="en-US" sz="2800" dirty="0"/>
              <a:t>FEMA Practice - </a:t>
            </a:r>
            <a:br>
              <a:rPr lang="en-US" sz="2800" dirty="0"/>
            </a:br>
            <a:r>
              <a:rPr lang="en-US" sz="2800" dirty="0"/>
              <a:t>Revised Notifications &amp; Master Directions</a:t>
            </a:r>
            <a:endParaRPr lang="en-US" sz="2800" dirty="0" smtClean="0"/>
          </a:p>
        </p:txBody>
      </p:sp>
      <p:graphicFrame>
        <p:nvGraphicFramePr>
          <p:cNvPr id="2" name="Table 1"/>
          <p:cNvGraphicFramePr>
            <a:graphicFrameLocks noGrp="1"/>
          </p:cNvGraphicFramePr>
          <p:nvPr>
            <p:extLst>
              <p:ext uri="{D42A27DB-BD31-4B8C-83A1-F6EECF244321}">
                <p14:modId xmlns:p14="http://schemas.microsoft.com/office/powerpoint/2010/main" val="2118178127"/>
              </p:ext>
            </p:extLst>
          </p:nvPr>
        </p:nvGraphicFramePr>
        <p:xfrm>
          <a:off x="365761" y="1359023"/>
          <a:ext cx="8578214" cy="5020305"/>
        </p:xfrm>
        <a:graphic>
          <a:graphicData uri="http://schemas.openxmlformats.org/drawingml/2006/table">
            <a:tbl>
              <a:tblPr firstRow="1" firstCol="1" bandRow="1"/>
              <a:tblGrid>
                <a:gridCol w="610308"/>
                <a:gridCol w="2331460"/>
                <a:gridCol w="3874524"/>
                <a:gridCol w="1761922"/>
              </a:tblGrid>
              <a:tr h="206475">
                <a:tc>
                  <a:txBody>
                    <a:bodyPr/>
                    <a:lstStyle/>
                    <a:p>
                      <a:pPr marL="0" marR="0" algn="ctr">
                        <a:spcBef>
                          <a:spcPts val="0"/>
                        </a:spcBef>
                        <a:spcAft>
                          <a:spcPts val="0"/>
                        </a:spcAft>
                      </a:pPr>
                      <a:r>
                        <a:rPr lang="en-US" sz="1200" b="1" dirty="0">
                          <a:effectLst/>
                          <a:latin typeface="Calibri" panose="020F0502020204030204" pitchFamily="34" charset="0"/>
                          <a:ea typeface="Calibri" panose="020F0502020204030204" pitchFamily="34" charset="0"/>
                          <a:cs typeface="Times New Roman" panose="02020603050405020304" pitchFamily="18" charset="0"/>
                        </a:rPr>
                        <a:t>NTF. No.</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b="1" dirty="0">
                          <a:effectLst/>
                          <a:latin typeface="Calibri" panose="020F0502020204030204" pitchFamily="34" charset="0"/>
                          <a:ea typeface="Calibri" panose="020F0502020204030204" pitchFamily="34" charset="0"/>
                          <a:cs typeface="Times New Roman" panose="02020603050405020304" pitchFamily="18" charset="0"/>
                        </a:rPr>
                        <a:t>Subject</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b="1" dirty="0">
                          <a:effectLst/>
                          <a:latin typeface="Calibri" panose="020F0502020204030204" pitchFamily="34" charset="0"/>
                          <a:ea typeface="Calibri" panose="020F0502020204030204" pitchFamily="34" charset="0"/>
                          <a:cs typeface="Times New Roman" panose="02020603050405020304" pitchFamily="18" charset="0"/>
                        </a:rPr>
                        <a:t>Revised NTF. No., if issued </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b="1" dirty="0">
                          <a:effectLst/>
                          <a:latin typeface="Calibri" panose="020F0502020204030204" pitchFamily="34" charset="0"/>
                          <a:ea typeface="Calibri" panose="020F0502020204030204" pitchFamily="34" charset="0"/>
                          <a:cs typeface="Times New Roman" panose="02020603050405020304" pitchFamily="18" charset="0"/>
                        </a:rPr>
                        <a:t>Master Direction, if issued</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06475">
                <a:tc>
                  <a:txBody>
                    <a:bodyPr/>
                    <a:lstStyle/>
                    <a:p>
                      <a:pPr marL="0" marR="0" algn="ctr">
                        <a:spcBef>
                          <a:spcPts val="0"/>
                        </a:spcBef>
                        <a:spcAft>
                          <a:spcPts val="0"/>
                        </a:spcAft>
                      </a:pPr>
                      <a:r>
                        <a:rPr lang="en-US" sz="1200" b="1" dirty="0">
                          <a:effectLst/>
                          <a:latin typeface="Calibri" panose="020F0502020204030204" pitchFamily="34" charset="0"/>
                          <a:ea typeface="Calibri" panose="020F0502020204030204" pitchFamily="34" charset="0"/>
                          <a:cs typeface="Times New Roman" panose="02020603050405020304" pitchFamily="18" charset="0"/>
                        </a:rPr>
                        <a:t> </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 </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 </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 </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12950">
                <a:tc>
                  <a:txBody>
                    <a:bodyPr/>
                    <a:lstStyle/>
                    <a:p>
                      <a:pPr marL="0" marR="0" algn="ctr">
                        <a:spcBef>
                          <a:spcPts val="0"/>
                        </a:spcBef>
                        <a:spcAft>
                          <a:spcPts val="0"/>
                        </a:spcAft>
                      </a:pPr>
                      <a:r>
                        <a:rPr lang="en-US" sz="1200" b="1" dirty="0">
                          <a:effectLst/>
                          <a:latin typeface="Calibri" panose="020F0502020204030204" pitchFamily="34" charset="0"/>
                          <a:ea typeface="Calibri" panose="020F0502020204030204" pitchFamily="34" charset="0"/>
                          <a:cs typeface="Times New Roman" panose="02020603050405020304" pitchFamily="18" charset="0"/>
                        </a:rPr>
                        <a:t>14</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Manner of receipt and payment</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FEMA 14(R)_ FEM (Manner of Receipt and Payment) Regn 2016 dt 02.05.2016</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12950">
                <a:tc>
                  <a:txBody>
                    <a:bodyPr/>
                    <a:lstStyle/>
                    <a:p>
                      <a:pPr marL="0" marR="0" algn="ctr">
                        <a:spcBef>
                          <a:spcPts val="0"/>
                        </a:spcBef>
                        <a:spcAft>
                          <a:spcPts val="0"/>
                        </a:spcAft>
                      </a:pPr>
                      <a:r>
                        <a:rPr lang="en-US" sz="1200" b="1" dirty="0">
                          <a:effectLst/>
                          <a:latin typeface="Calibri" panose="020F0502020204030204" pitchFamily="34" charset="0"/>
                          <a:ea typeface="Calibri" panose="020F0502020204030204" pitchFamily="34" charset="0"/>
                          <a:cs typeface="Times New Roman" panose="02020603050405020304" pitchFamily="18" charset="0"/>
                        </a:rPr>
                        <a:t>15</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Definition of Currency</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FEMA 15(R)_ FEM (Currency) Regn 2015 dt 29.12.2015</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12950">
                <a:tc>
                  <a:txBody>
                    <a:bodyPr/>
                    <a:lstStyle/>
                    <a:p>
                      <a:pPr marL="0" marR="0" algn="ctr">
                        <a:spcBef>
                          <a:spcPts val="0"/>
                        </a:spcBef>
                        <a:spcAft>
                          <a:spcPts val="0"/>
                        </a:spcAft>
                      </a:pPr>
                      <a:r>
                        <a:rPr lang="en-US" sz="1200" b="1" dirty="0">
                          <a:effectLst/>
                          <a:latin typeface="Calibri" panose="020F0502020204030204" pitchFamily="34" charset="0"/>
                          <a:ea typeface="Calibri" panose="020F0502020204030204" pitchFamily="34" charset="0"/>
                          <a:cs typeface="Times New Roman" panose="02020603050405020304" pitchFamily="18" charset="0"/>
                        </a:rPr>
                        <a:t>16</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Receipt and payment to person outside India</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12950">
                <a:tc>
                  <a:txBody>
                    <a:bodyPr/>
                    <a:lstStyle/>
                    <a:p>
                      <a:pPr marL="0" marR="0" algn="ctr">
                        <a:spcBef>
                          <a:spcPts val="0"/>
                        </a:spcBef>
                        <a:spcAft>
                          <a:spcPts val="0"/>
                        </a:spcAft>
                      </a:pPr>
                      <a:r>
                        <a:rPr lang="en-US" sz="1200" b="1" dirty="0">
                          <a:effectLst/>
                          <a:latin typeface="Calibri" panose="020F0502020204030204" pitchFamily="34" charset="0"/>
                          <a:ea typeface="Calibri" panose="020F0502020204030204" pitchFamily="34" charset="0"/>
                          <a:cs typeface="Times New Roman" panose="02020603050405020304" pitchFamily="18" charset="0"/>
                        </a:rPr>
                        <a:t>17</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Transaction in Indian rupees with resident of Nepal and Bhutan</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12950">
                <a:tc>
                  <a:txBody>
                    <a:bodyPr/>
                    <a:lstStyle/>
                    <a:p>
                      <a:pPr marL="0" marR="0" algn="ctr">
                        <a:spcBef>
                          <a:spcPts val="0"/>
                        </a:spcBef>
                        <a:spcAft>
                          <a:spcPts val="0"/>
                        </a:spcAft>
                      </a:pPr>
                      <a:r>
                        <a:rPr lang="en-US" sz="1200" b="1" dirty="0">
                          <a:effectLst/>
                          <a:latin typeface="Calibri" panose="020F0502020204030204" pitchFamily="34" charset="0"/>
                          <a:ea typeface="Calibri" panose="020F0502020204030204" pitchFamily="34" charset="0"/>
                          <a:cs typeface="Times New Roman" panose="02020603050405020304" pitchFamily="18" charset="0"/>
                        </a:rPr>
                        <a:t>18</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Post Office (Postal  Money Orders)</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FEMA 18(R)_ FEM (Postal Money Order) Regn 2015 dt 29.12.2015</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06475">
                <a:tc>
                  <a:txBody>
                    <a:bodyPr/>
                    <a:lstStyle/>
                    <a:p>
                      <a:pPr marL="0" marR="0" algn="ctr">
                        <a:spcBef>
                          <a:spcPts val="0"/>
                        </a:spcBef>
                        <a:spcAft>
                          <a:spcPts val="0"/>
                        </a:spcAft>
                      </a:pPr>
                      <a:r>
                        <a:rPr lang="en-US" sz="1200" b="1" dirty="0">
                          <a:effectLst/>
                          <a:latin typeface="Calibri" panose="020F0502020204030204" pitchFamily="34" charset="0"/>
                          <a:ea typeface="Calibri" panose="020F0502020204030204" pitchFamily="34" charset="0"/>
                          <a:cs typeface="Times New Roman" panose="02020603050405020304" pitchFamily="18" charset="0"/>
                        </a:rPr>
                        <a:t>19</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Overseas Direct Investment</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FED No. 15 / 2015-16</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06475">
                <a:tc>
                  <a:txBody>
                    <a:bodyPr/>
                    <a:lstStyle/>
                    <a:p>
                      <a:pPr marL="0" marR="0" algn="ctr">
                        <a:spcBef>
                          <a:spcPts val="0"/>
                        </a:spcBef>
                        <a:spcAft>
                          <a:spcPts val="0"/>
                        </a:spcAft>
                      </a:pPr>
                      <a:r>
                        <a:rPr lang="en-US" sz="1200" b="1" dirty="0">
                          <a:effectLst/>
                          <a:latin typeface="Calibri" panose="020F0502020204030204" pitchFamily="34" charset="0"/>
                          <a:ea typeface="Calibri" panose="020F0502020204030204" pitchFamily="34" charset="0"/>
                          <a:cs typeface="Times New Roman" panose="02020603050405020304" pitchFamily="18" charset="0"/>
                        </a:rPr>
                        <a:t>20</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FDI, PIS</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smtClean="0">
                          <a:effectLst/>
                          <a:latin typeface="Calibri" panose="020F0502020204030204" pitchFamily="34" charset="0"/>
                          <a:ea typeface="Calibri" panose="020F0502020204030204" pitchFamily="34" charset="0"/>
                          <a:cs typeface="Times New Roman" panose="02020603050405020304" pitchFamily="18" charset="0"/>
                        </a:rPr>
                        <a:t>FEMA 20(R)_ (Transfer or Issue of Security by a Person Resident Outside India) Regulations, 2017 dt. 07.11.2017</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smtClean="0">
                          <a:effectLst/>
                          <a:latin typeface="Calibri" panose="020F0502020204030204" pitchFamily="34" charset="0"/>
                          <a:ea typeface="Calibri" panose="020F0502020204030204" pitchFamily="34" charset="0"/>
                          <a:cs typeface="Times New Roman" panose="02020603050405020304" pitchFamily="18" charset="0"/>
                        </a:rPr>
                        <a:t>FED No. 11 / 2017-18</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06475">
                <a:tc>
                  <a:txBody>
                    <a:bodyPr/>
                    <a:lstStyle/>
                    <a:p>
                      <a:pPr marL="0" marR="0" algn="ctr">
                        <a:spcBef>
                          <a:spcPts val="0"/>
                        </a:spcBef>
                        <a:spcAft>
                          <a:spcPts val="0"/>
                        </a:spcAft>
                      </a:pPr>
                      <a:r>
                        <a:rPr lang="en-US" sz="1200" b="1" dirty="0">
                          <a:effectLst/>
                          <a:latin typeface="Calibri" panose="020F0502020204030204" pitchFamily="34" charset="0"/>
                          <a:ea typeface="Calibri" panose="020F0502020204030204" pitchFamily="34" charset="0"/>
                          <a:cs typeface="Times New Roman" panose="02020603050405020304" pitchFamily="18" charset="0"/>
                        </a:rPr>
                        <a:t>21</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Immovable property in India</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smtClean="0">
                          <a:effectLst/>
                          <a:latin typeface="Calibri" panose="020F0502020204030204" pitchFamily="34" charset="0"/>
                          <a:ea typeface="Calibri" panose="020F0502020204030204" pitchFamily="34" charset="0"/>
                          <a:cs typeface="Times New Roman" panose="02020603050405020304" pitchFamily="18" charset="0"/>
                        </a:rPr>
                        <a:t>FEMA 21(R)_FEM (Acquisition and Transfer of Immovable Property in India) Regulations, 2018 </a:t>
                      </a:r>
                      <a:r>
                        <a:rPr lang="en-US" sz="1200" dirty="0" err="1" smtClean="0">
                          <a:effectLst/>
                          <a:latin typeface="Calibri" panose="020F0502020204030204" pitchFamily="34" charset="0"/>
                          <a:ea typeface="Calibri" panose="020F0502020204030204" pitchFamily="34" charset="0"/>
                          <a:cs typeface="Times New Roman" panose="02020603050405020304" pitchFamily="18" charset="0"/>
                        </a:rPr>
                        <a:t>dt.</a:t>
                      </a:r>
                      <a:r>
                        <a:rPr lang="en-US" sz="1200" dirty="0" smtClean="0">
                          <a:effectLst/>
                          <a:latin typeface="Calibri" panose="020F0502020204030204" pitchFamily="34" charset="0"/>
                          <a:ea typeface="Calibri" panose="020F0502020204030204" pitchFamily="34" charset="0"/>
                          <a:cs typeface="Times New Roman" panose="02020603050405020304" pitchFamily="18" charset="0"/>
                        </a:rPr>
                        <a:t> 26.03.2018</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FED No. 12 / 2015-16</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12950">
                <a:tc>
                  <a:txBody>
                    <a:bodyPr/>
                    <a:lstStyle/>
                    <a:p>
                      <a:pPr marL="0" marR="0" algn="ctr">
                        <a:spcBef>
                          <a:spcPts val="0"/>
                        </a:spcBef>
                        <a:spcAft>
                          <a:spcPts val="0"/>
                        </a:spcAft>
                      </a:pPr>
                      <a:r>
                        <a:rPr lang="en-US" sz="1200" b="1" dirty="0">
                          <a:effectLst/>
                          <a:latin typeface="Calibri" panose="020F0502020204030204" pitchFamily="34" charset="0"/>
                          <a:ea typeface="Calibri" panose="020F0502020204030204" pitchFamily="34" charset="0"/>
                          <a:cs typeface="Times New Roman" panose="02020603050405020304" pitchFamily="18" charset="0"/>
                        </a:rPr>
                        <a:t>22</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Branch etc in India</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FEMA 22(R)_ FEM (Branch Liaison Project office) Regn 2016 dt 31.03.2016</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FED No. 10 / 2015-16</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12950">
                <a:tc>
                  <a:txBody>
                    <a:bodyPr/>
                    <a:lstStyle/>
                    <a:p>
                      <a:pPr marL="0" marR="0" algn="ctr">
                        <a:spcBef>
                          <a:spcPts val="0"/>
                        </a:spcBef>
                        <a:spcAft>
                          <a:spcPts val="0"/>
                        </a:spcAft>
                      </a:pPr>
                      <a:r>
                        <a:rPr lang="en-US" sz="1200" b="1" dirty="0">
                          <a:effectLst/>
                          <a:latin typeface="Calibri" panose="020F0502020204030204" pitchFamily="34" charset="0"/>
                          <a:ea typeface="Calibri" panose="020F0502020204030204" pitchFamily="34" charset="0"/>
                          <a:cs typeface="Times New Roman" panose="02020603050405020304" pitchFamily="18" charset="0"/>
                        </a:rPr>
                        <a:t>23</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Export of Goods &amp; Services</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FEMA 23(R)_ FEM (Export of Goods &amp; Services) Regn 2015 dt 12.01.2016</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FED No. 16 / 2015-16</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12950">
                <a:tc>
                  <a:txBody>
                    <a:bodyPr/>
                    <a:lstStyle/>
                    <a:p>
                      <a:pPr marL="0" marR="0" algn="ctr">
                        <a:spcBef>
                          <a:spcPts val="0"/>
                        </a:spcBef>
                        <a:spcAft>
                          <a:spcPts val="0"/>
                        </a:spcAft>
                      </a:pPr>
                      <a:r>
                        <a:rPr lang="en-US" sz="1200" b="1" dirty="0">
                          <a:effectLst/>
                          <a:latin typeface="Calibri" panose="020F0502020204030204" pitchFamily="34" charset="0"/>
                          <a:ea typeface="Calibri" panose="020F0502020204030204" pitchFamily="34" charset="0"/>
                          <a:cs typeface="Times New Roman" panose="02020603050405020304" pitchFamily="18" charset="0"/>
                        </a:rPr>
                        <a:t>24</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Investment in Firm or Proprietary concern in India</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smtClean="0">
                          <a:effectLst/>
                          <a:latin typeface="Calibri" panose="020F0502020204030204" pitchFamily="34" charset="0"/>
                          <a:ea typeface="Calibri" panose="020F0502020204030204" pitchFamily="34" charset="0"/>
                          <a:cs typeface="Times New Roman" panose="02020603050405020304" pitchFamily="18" charset="0"/>
                        </a:rPr>
                        <a:t>SUBSUMED IN FEMA 20(R) w.e.f. 07.11.2017</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06475">
                <a:tc>
                  <a:txBody>
                    <a:bodyPr/>
                    <a:lstStyle/>
                    <a:p>
                      <a:pPr marL="0" marR="0" algn="ctr">
                        <a:spcBef>
                          <a:spcPts val="0"/>
                        </a:spcBef>
                        <a:spcAft>
                          <a:spcPts val="0"/>
                        </a:spcAft>
                      </a:pPr>
                      <a:r>
                        <a:rPr lang="en-US" sz="1200" b="1" dirty="0">
                          <a:effectLst/>
                          <a:latin typeface="Calibri" panose="020F0502020204030204" pitchFamily="34" charset="0"/>
                          <a:ea typeface="Calibri" panose="020F0502020204030204" pitchFamily="34" charset="0"/>
                          <a:cs typeface="Times New Roman" panose="02020603050405020304" pitchFamily="18" charset="0"/>
                        </a:rPr>
                        <a:t>25</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Foreign exchange derivative contracts</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476411107"/>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Date Placeholder 3"/>
          <p:cNvSpPr>
            <a:spLocks noGrp="1"/>
          </p:cNvSpPr>
          <p:nvPr>
            <p:ph type="dt" sz="quarter" idx="10"/>
          </p:nvPr>
        </p:nvSpPr>
        <p:spPr/>
        <p:txBody>
          <a:bodyPr/>
          <a:lstStyle/>
          <a:p>
            <a:pPr>
              <a:defRPr/>
            </a:pPr>
            <a:r>
              <a:rPr lang="en-US" smtClean="0"/>
              <a:t>03 May 2018</a:t>
            </a:r>
            <a:endParaRPr lang="en-US" dirty="0"/>
          </a:p>
        </p:txBody>
      </p:sp>
      <p:sp>
        <p:nvSpPr>
          <p:cNvPr id="9219" name="Footer Placeholder 4"/>
          <p:cNvSpPr>
            <a:spLocks noGrp="1"/>
          </p:cNvSpPr>
          <p:nvPr>
            <p:ph type="ftr" sz="quarter" idx="11"/>
          </p:nvPr>
        </p:nvSpPr>
        <p:spPr/>
        <p:txBody>
          <a:bodyPr/>
          <a:lstStyle/>
          <a:p>
            <a:pPr>
              <a:defRPr/>
            </a:pPr>
            <a:r>
              <a:rPr lang="en-US" dirty="0" smtClean="0"/>
              <a:t>P. P. Shah &amp; Asso.</a:t>
            </a:r>
          </a:p>
        </p:txBody>
      </p:sp>
      <p:sp>
        <p:nvSpPr>
          <p:cNvPr id="9220" name="Slide Number Placeholder 5"/>
          <p:cNvSpPr>
            <a:spLocks noGrp="1"/>
          </p:cNvSpPr>
          <p:nvPr>
            <p:ph type="sldNum" sz="quarter" idx="12"/>
          </p:nvPr>
        </p:nvSpPr>
        <p:spPr/>
        <p:txBody>
          <a:bodyPr/>
          <a:lstStyle/>
          <a:p>
            <a:pPr>
              <a:defRPr/>
            </a:pPr>
            <a:fld id="{FB34A73F-7633-4765-B60F-ABA8245B9BEA}" type="slidenum">
              <a:rPr lang="en-US" smtClean="0"/>
              <a:pPr>
                <a:defRPr/>
              </a:pPr>
              <a:t>33</a:t>
            </a:fld>
            <a:endParaRPr lang="en-US" dirty="0" smtClean="0"/>
          </a:p>
        </p:txBody>
      </p:sp>
      <p:sp>
        <p:nvSpPr>
          <p:cNvPr id="9221" name="Rectangle 4"/>
          <p:cNvSpPr>
            <a:spLocks noGrp="1" noChangeArrowheads="1"/>
          </p:cNvSpPr>
          <p:nvPr>
            <p:ph type="title"/>
          </p:nvPr>
        </p:nvSpPr>
        <p:spPr>
          <a:xfrm>
            <a:off x="1150938" y="214313"/>
            <a:ext cx="7793037" cy="1004887"/>
          </a:xfrm>
        </p:spPr>
        <p:txBody>
          <a:bodyPr/>
          <a:lstStyle/>
          <a:p>
            <a:pPr algn="ctr" eaLnBrk="1" hangingPunct="1"/>
            <a:r>
              <a:rPr lang="en-US" sz="2800" dirty="0"/>
              <a:t>FEMA Practice - </a:t>
            </a:r>
            <a:br>
              <a:rPr lang="en-US" sz="2800" dirty="0"/>
            </a:br>
            <a:r>
              <a:rPr lang="en-US" sz="2800" dirty="0"/>
              <a:t>Revised Notifications &amp; Master Directions</a:t>
            </a:r>
            <a:endParaRPr lang="en-US" sz="2800" dirty="0" smtClean="0"/>
          </a:p>
        </p:txBody>
      </p:sp>
      <p:graphicFrame>
        <p:nvGraphicFramePr>
          <p:cNvPr id="3" name="Table 2"/>
          <p:cNvGraphicFramePr>
            <a:graphicFrameLocks noGrp="1"/>
          </p:cNvGraphicFramePr>
          <p:nvPr>
            <p:extLst/>
          </p:nvPr>
        </p:nvGraphicFramePr>
        <p:xfrm>
          <a:off x="492369" y="1720535"/>
          <a:ext cx="8229600" cy="4254574"/>
        </p:xfrm>
        <a:graphic>
          <a:graphicData uri="http://schemas.openxmlformats.org/drawingml/2006/table">
            <a:tbl>
              <a:tblPr firstRow="1" firstCol="1" bandRow="1"/>
              <a:tblGrid>
                <a:gridCol w="5627077"/>
                <a:gridCol w="2602523"/>
              </a:tblGrid>
              <a:tr h="301540">
                <a:tc>
                  <a:txBody>
                    <a:bodyPr/>
                    <a:lstStyle/>
                    <a:p>
                      <a:pPr marL="0" marR="0" algn="just">
                        <a:spcBef>
                          <a:spcPts val="0"/>
                        </a:spcBef>
                        <a:spcAft>
                          <a:spcPts val="0"/>
                        </a:spcAft>
                      </a:pPr>
                      <a:r>
                        <a:rPr lang="en-US" sz="1400" b="1" dirty="0">
                          <a:effectLst/>
                          <a:latin typeface="Calibri" panose="020F0502020204030204" pitchFamily="34" charset="0"/>
                          <a:ea typeface="Calibri" panose="020F0502020204030204" pitchFamily="34" charset="0"/>
                          <a:cs typeface="Times New Roman" panose="02020603050405020304" pitchFamily="18" charset="0"/>
                        </a:rPr>
                        <a:t>Subject</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400" b="1" dirty="0">
                          <a:effectLst/>
                          <a:latin typeface="Calibri" panose="020F0502020204030204" pitchFamily="34" charset="0"/>
                          <a:ea typeface="Calibri" panose="020F0502020204030204" pitchFamily="34" charset="0"/>
                          <a:cs typeface="Times New Roman" panose="02020603050405020304" pitchFamily="18" charset="0"/>
                        </a:rPr>
                        <a:t>Master Direction</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01540">
                <a:tc>
                  <a:txBody>
                    <a:bodyPr/>
                    <a:lstStyle/>
                    <a:p>
                      <a:pPr marL="0" marR="0" algn="just">
                        <a:spcBef>
                          <a:spcPts val="0"/>
                        </a:spcBef>
                        <a:spcAft>
                          <a:spcPts val="0"/>
                        </a:spcAft>
                      </a:pPr>
                      <a:r>
                        <a:rPr lang="en-US" sz="1400" dirty="0">
                          <a:effectLst/>
                          <a:latin typeface="Calibri" panose="020F0502020204030204" pitchFamily="34" charset="0"/>
                          <a:ea typeface="Calibri" panose="020F0502020204030204" pitchFamily="34" charset="0"/>
                          <a:cs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400" dirty="0">
                          <a:effectLst/>
                          <a:latin typeface="Calibri" panose="020F0502020204030204" pitchFamily="34" charset="0"/>
                          <a:ea typeface="Calibri" panose="020F0502020204030204" pitchFamily="34" charset="0"/>
                          <a:cs typeface="Times New Roman" panose="02020603050405020304" pitchFamily="18" charset="0"/>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01540">
                <a:tc>
                  <a:txBody>
                    <a:bodyPr/>
                    <a:lstStyle/>
                    <a:p>
                      <a:pPr marL="0" marR="0" algn="just">
                        <a:spcBef>
                          <a:spcPts val="0"/>
                        </a:spcBef>
                        <a:spcAft>
                          <a:spcPts val="0"/>
                        </a:spcAft>
                      </a:pPr>
                      <a:r>
                        <a:rPr lang="en-US" sz="1400" dirty="0">
                          <a:effectLst/>
                          <a:latin typeface="Calibri" panose="020F0502020204030204" pitchFamily="34" charset="0"/>
                          <a:ea typeface="Calibri" panose="020F0502020204030204" pitchFamily="34" charset="0"/>
                          <a:cs typeface="Times New Roman" panose="02020603050405020304" pitchFamily="18" charset="0"/>
                        </a:rPr>
                        <a:t>Import of Goods &amp; Services</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400" dirty="0">
                          <a:effectLst/>
                          <a:latin typeface="Calibri" panose="020F0502020204030204" pitchFamily="34" charset="0"/>
                          <a:ea typeface="Calibri" panose="020F0502020204030204" pitchFamily="34" charset="0"/>
                          <a:cs typeface="Times New Roman" panose="02020603050405020304" pitchFamily="18" charset="0"/>
                        </a:rPr>
                        <a:t>FED No. 17 / 2015-16</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01540">
                <a:tc>
                  <a:txBody>
                    <a:bodyPr/>
                    <a:lstStyle/>
                    <a:p>
                      <a:pPr marL="0" marR="0" algn="just">
                        <a:spcBef>
                          <a:spcPts val="0"/>
                        </a:spcBef>
                        <a:spcAft>
                          <a:spcPts val="0"/>
                        </a:spcAft>
                      </a:pPr>
                      <a:r>
                        <a:rPr lang="en-US" sz="1400" dirty="0">
                          <a:effectLst/>
                          <a:latin typeface="Calibri" panose="020F0502020204030204" pitchFamily="34" charset="0"/>
                          <a:ea typeface="Calibri" panose="020F0502020204030204" pitchFamily="34" charset="0"/>
                          <a:cs typeface="Times New Roman" panose="02020603050405020304" pitchFamily="18" charset="0"/>
                        </a:rPr>
                        <a:t>Liberalized Remittance Scheme</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400" dirty="0">
                          <a:effectLst/>
                          <a:latin typeface="Calibri" panose="020F0502020204030204" pitchFamily="34" charset="0"/>
                          <a:ea typeface="Calibri" panose="020F0502020204030204" pitchFamily="34" charset="0"/>
                          <a:cs typeface="Times New Roman" panose="02020603050405020304" pitchFamily="18" charset="0"/>
                        </a:rPr>
                        <a:t>FED No.  7 / 2015-16</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01540">
                <a:tc>
                  <a:txBody>
                    <a:bodyPr/>
                    <a:lstStyle/>
                    <a:p>
                      <a:pPr marL="0" marR="0" algn="just">
                        <a:spcBef>
                          <a:spcPts val="0"/>
                        </a:spcBef>
                        <a:spcAft>
                          <a:spcPts val="0"/>
                        </a:spcAft>
                      </a:pPr>
                      <a:r>
                        <a:rPr lang="en-US" sz="1400" dirty="0">
                          <a:effectLst/>
                          <a:latin typeface="Calibri" panose="020F0502020204030204" pitchFamily="34" charset="0"/>
                          <a:ea typeface="Calibri" panose="020F0502020204030204" pitchFamily="34" charset="0"/>
                          <a:cs typeface="Times New Roman" panose="02020603050405020304" pitchFamily="18" charset="0"/>
                        </a:rPr>
                        <a:t>Compounding of Contraventions</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400" dirty="0">
                          <a:effectLst/>
                          <a:latin typeface="Calibri" panose="020F0502020204030204" pitchFamily="34" charset="0"/>
                          <a:ea typeface="Calibri" panose="020F0502020204030204" pitchFamily="34" charset="0"/>
                          <a:cs typeface="Times New Roman" panose="02020603050405020304" pitchFamily="18" charset="0"/>
                        </a:rPr>
                        <a:t>FED No.  4 / 2015-16</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01540">
                <a:tc>
                  <a:txBody>
                    <a:bodyPr/>
                    <a:lstStyle/>
                    <a:p>
                      <a:pPr marL="0" marR="0" algn="just">
                        <a:spcBef>
                          <a:spcPts val="0"/>
                        </a:spcBef>
                        <a:spcAft>
                          <a:spcPts val="0"/>
                        </a:spcAft>
                      </a:pPr>
                      <a:r>
                        <a:rPr lang="en-US" sz="1400" dirty="0">
                          <a:effectLst/>
                          <a:latin typeface="Calibri" panose="020F0502020204030204" pitchFamily="34" charset="0"/>
                          <a:ea typeface="Calibri" panose="020F0502020204030204" pitchFamily="34" charset="0"/>
                          <a:cs typeface="Times New Roman" panose="02020603050405020304" pitchFamily="18" charset="0"/>
                        </a:rPr>
                        <a:t>Other Remittance facilities (current account)</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400" dirty="0">
                          <a:effectLst/>
                          <a:latin typeface="Calibri" panose="020F0502020204030204" pitchFamily="34" charset="0"/>
                          <a:ea typeface="Calibri" panose="020F0502020204030204" pitchFamily="34" charset="0"/>
                          <a:cs typeface="Times New Roman" panose="02020603050405020304" pitchFamily="18" charset="0"/>
                        </a:rPr>
                        <a:t>FED No.  8 / 2015-16</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01540">
                <a:tc>
                  <a:txBody>
                    <a:bodyPr/>
                    <a:lstStyle/>
                    <a:p>
                      <a:pPr marL="0" marR="0" algn="just">
                        <a:spcBef>
                          <a:spcPts val="0"/>
                        </a:spcBef>
                        <a:spcAft>
                          <a:spcPts val="0"/>
                        </a:spcAft>
                      </a:pPr>
                      <a:r>
                        <a:rPr lang="en-US" sz="1400" dirty="0">
                          <a:effectLst/>
                          <a:latin typeface="Calibri" panose="020F0502020204030204" pitchFamily="34" charset="0"/>
                          <a:ea typeface="Calibri" panose="020F0502020204030204" pitchFamily="34" charset="0"/>
                          <a:cs typeface="Times New Roman" panose="02020603050405020304" pitchFamily="18" charset="0"/>
                        </a:rPr>
                        <a:t>Reporting under FEMA</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400" dirty="0">
                          <a:effectLst/>
                          <a:latin typeface="Calibri" panose="020F0502020204030204" pitchFamily="34" charset="0"/>
                          <a:ea typeface="Calibri" panose="020F0502020204030204" pitchFamily="34" charset="0"/>
                          <a:cs typeface="Times New Roman" panose="02020603050405020304" pitchFamily="18" charset="0"/>
                        </a:rPr>
                        <a:t>FED No. 18 / 2015-16</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937633">
                <a:tc>
                  <a:txBody>
                    <a:bodyPr/>
                    <a:lstStyle/>
                    <a:p>
                      <a:pPr marL="0" marR="0" algn="just">
                        <a:spcBef>
                          <a:spcPts val="0"/>
                        </a:spcBef>
                        <a:spcAft>
                          <a:spcPts val="0"/>
                        </a:spcAft>
                      </a:pPr>
                      <a:r>
                        <a:rPr lang="en-US" sz="1400" dirty="0">
                          <a:effectLst/>
                          <a:latin typeface="Calibri" panose="020F0502020204030204" pitchFamily="34" charset="0"/>
                          <a:ea typeface="Calibri" panose="020F0502020204030204" pitchFamily="34" charset="0"/>
                          <a:cs typeface="Times New Roman" panose="02020603050405020304" pitchFamily="18" charset="0"/>
                        </a:rPr>
                        <a:t>Misc </a:t>
                      </a:r>
                      <a:r>
                        <a:rPr lang="en-US" sz="1400" dirty="0" smtClean="0">
                          <a:effectLst/>
                          <a:latin typeface="Calibri" panose="020F0502020204030204" pitchFamily="34" charset="0"/>
                          <a:ea typeface="Calibri" panose="020F0502020204030204" pitchFamily="34" charset="0"/>
                          <a:cs typeface="Times New Roman" panose="02020603050405020304" pitchFamily="18" charset="0"/>
                        </a:rPr>
                        <a:t>Directions</a:t>
                      </a:r>
                      <a:r>
                        <a:rPr lang="en-US" sz="1400" baseline="0" dirty="0" smtClean="0">
                          <a:effectLst/>
                          <a:latin typeface="Calibri" panose="020F0502020204030204" pitchFamily="34" charset="0"/>
                          <a:ea typeface="Calibri" panose="020F0502020204030204" pitchFamily="34" charset="0"/>
                          <a:cs typeface="Times New Roman" panose="02020603050405020304" pitchFamily="18" charset="0"/>
                        </a:rPr>
                        <a:t> </a:t>
                      </a:r>
                      <a:r>
                        <a:rPr lang="en-US" sz="1400" dirty="0" smtClean="0">
                          <a:effectLst/>
                          <a:latin typeface="Calibri" panose="020F0502020204030204" pitchFamily="34" charset="0"/>
                          <a:ea typeface="Calibri" panose="020F0502020204030204" pitchFamily="34" charset="0"/>
                          <a:cs typeface="Times New Roman" panose="02020603050405020304" pitchFamily="18" charset="0"/>
                        </a:rPr>
                        <a:t> </a:t>
                      </a:r>
                      <a:r>
                        <a:rPr lang="en-US" sz="1400" dirty="0">
                          <a:effectLst/>
                          <a:latin typeface="Calibri" panose="020F0502020204030204" pitchFamily="34" charset="0"/>
                          <a:ea typeface="Calibri" panose="020F0502020204030204" pitchFamily="34" charset="0"/>
                          <a:cs typeface="Times New Roman" panose="02020603050405020304" pitchFamily="18" charset="0"/>
                        </a:rPr>
                        <a:t>that do not figure in other Master Directions (TDS on remittances, repatriation of assets abroad &amp; under LRS, Medical expenses of NRI, Routing of funds to India, SIT - sharing of information, IFSC guidelines, FEMA &amp; Black Money Act)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400" dirty="0">
                          <a:effectLst/>
                          <a:latin typeface="Calibri" panose="020F0502020204030204" pitchFamily="34" charset="0"/>
                          <a:ea typeface="Calibri" panose="020F0502020204030204" pitchFamily="34" charset="0"/>
                          <a:cs typeface="Times New Roman" panose="02020603050405020304" pitchFamily="18" charset="0"/>
                        </a:rPr>
                        <a:t>FED No. 19 / 2015-16</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01540">
                <a:tc>
                  <a:txBody>
                    <a:bodyPr/>
                    <a:lstStyle/>
                    <a:p>
                      <a:pPr marL="0" marR="0" algn="just">
                        <a:spcBef>
                          <a:spcPts val="0"/>
                        </a:spcBef>
                        <a:spcAft>
                          <a:spcPts val="0"/>
                        </a:spcAft>
                      </a:pPr>
                      <a:r>
                        <a:rPr lang="en-US" sz="1400" dirty="0">
                          <a:effectLst/>
                          <a:latin typeface="Calibri" panose="020F0502020204030204" pitchFamily="34" charset="0"/>
                          <a:ea typeface="Calibri" panose="020F0502020204030204" pitchFamily="34" charset="0"/>
                          <a:cs typeface="Times New Roman" panose="02020603050405020304" pitchFamily="18" charset="0"/>
                        </a:rPr>
                        <a:t>Money Changing Activities</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400" dirty="0">
                          <a:effectLst/>
                          <a:latin typeface="Calibri" panose="020F0502020204030204" pitchFamily="34" charset="0"/>
                          <a:ea typeface="Calibri" panose="020F0502020204030204" pitchFamily="34" charset="0"/>
                          <a:cs typeface="Times New Roman" panose="02020603050405020304" pitchFamily="18" charset="0"/>
                        </a:rPr>
                        <a:t>FED No.  3 / 2015-16</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01540">
                <a:tc>
                  <a:txBody>
                    <a:bodyPr/>
                    <a:lstStyle/>
                    <a:p>
                      <a:pPr marL="0" marR="0" algn="just">
                        <a:spcBef>
                          <a:spcPts val="0"/>
                        </a:spcBef>
                        <a:spcAft>
                          <a:spcPts val="0"/>
                        </a:spcAft>
                      </a:pPr>
                      <a:r>
                        <a:rPr lang="en-US" sz="1400" dirty="0">
                          <a:effectLst/>
                          <a:latin typeface="Calibri" panose="020F0502020204030204" pitchFamily="34" charset="0"/>
                          <a:ea typeface="Calibri" panose="020F0502020204030204" pitchFamily="34" charset="0"/>
                          <a:cs typeface="Times New Roman" panose="02020603050405020304" pitchFamily="18" charset="0"/>
                        </a:rPr>
                        <a:t>Vostro Accounts by Non-Resident Exchange Houses</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400" dirty="0">
                          <a:effectLst/>
                          <a:latin typeface="Calibri" panose="020F0502020204030204" pitchFamily="34" charset="0"/>
                          <a:ea typeface="Calibri" panose="020F0502020204030204" pitchFamily="34" charset="0"/>
                          <a:cs typeface="Times New Roman" panose="02020603050405020304" pitchFamily="18" charset="0"/>
                        </a:rPr>
                        <a:t>FED No.  2 / 2015-16</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603081">
                <a:tc>
                  <a:txBody>
                    <a:bodyPr/>
                    <a:lstStyle/>
                    <a:p>
                      <a:pPr marL="0" marR="0" algn="just">
                        <a:spcBef>
                          <a:spcPts val="0"/>
                        </a:spcBef>
                        <a:spcAft>
                          <a:spcPts val="0"/>
                        </a:spcAft>
                      </a:pPr>
                      <a:r>
                        <a:rPr lang="en-US" sz="1400" dirty="0">
                          <a:effectLst/>
                          <a:latin typeface="Calibri" panose="020F0502020204030204" pitchFamily="34" charset="0"/>
                          <a:ea typeface="Calibri" panose="020F0502020204030204" pitchFamily="34" charset="0"/>
                          <a:cs typeface="Times New Roman" panose="02020603050405020304" pitchFamily="18" charset="0"/>
                        </a:rPr>
                        <a:t>Gold Monetisation Scheme 2015 dt 22.10.2015_amended to 21.01.2016</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400" dirty="0">
                          <a:effectLst/>
                          <a:latin typeface="Calibri" panose="020F0502020204030204" pitchFamily="34" charset="0"/>
                          <a:ea typeface="Calibri" panose="020F0502020204030204" pitchFamily="34" charset="0"/>
                          <a:cs typeface="Times New Roman" panose="02020603050405020304" pitchFamily="18" charset="0"/>
                        </a:rPr>
                        <a:t>DBR.IBD.No.45/ 23.67.003 / 2015-16</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752751941"/>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Date Placeholder 3"/>
          <p:cNvSpPr>
            <a:spLocks noGrp="1"/>
          </p:cNvSpPr>
          <p:nvPr>
            <p:ph type="dt" sz="quarter" idx="10"/>
          </p:nvPr>
        </p:nvSpPr>
        <p:spPr/>
        <p:txBody>
          <a:bodyPr/>
          <a:lstStyle/>
          <a:p>
            <a:pPr>
              <a:defRPr/>
            </a:pPr>
            <a:r>
              <a:rPr lang="en-US" smtClean="0"/>
              <a:t>03 May 2018</a:t>
            </a:r>
            <a:endParaRPr lang="en-US" dirty="0"/>
          </a:p>
        </p:txBody>
      </p:sp>
      <p:sp>
        <p:nvSpPr>
          <p:cNvPr id="8195" name="Footer Placeholder 4"/>
          <p:cNvSpPr>
            <a:spLocks noGrp="1"/>
          </p:cNvSpPr>
          <p:nvPr>
            <p:ph type="ftr" sz="quarter" idx="11"/>
          </p:nvPr>
        </p:nvSpPr>
        <p:spPr/>
        <p:txBody>
          <a:bodyPr/>
          <a:lstStyle/>
          <a:p>
            <a:pPr>
              <a:defRPr/>
            </a:pPr>
            <a:r>
              <a:rPr lang="en-US" dirty="0" smtClean="0"/>
              <a:t>P. P. Shah &amp; Asso.</a:t>
            </a:r>
          </a:p>
        </p:txBody>
      </p:sp>
      <p:sp>
        <p:nvSpPr>
          <p:cNvPr id="8196" name="Slide Number Placeholder 5"/>
          <p:cNvSpPr>
            <a:spLocks noGrp="1"/>
          </p:cNvSpPr>
          <p:nvPr>
            <p:ph type="sldNum" sz="quarter" idx="12"/>
          </p:nvPr>
        </p:nvSpPr>
        <p:spPr/>
        <p:txBody>
          <a:bodyPr/>
          <a:lstStyle/>
          <a:p>
            <a:pPr>
              <a:defRPr/>
            </a:pPr>
            <a:fld id="{A99C179A-76A7-4B77-950C-279ADB174F97}" type="slidenum">
              <a:rPr lang="en-US" smtClean="0"/>
              <a:pPr>
                <a:defRPr/>
              </a:pPr>
              <a:t>34</a:t>
            </a:fld>
            <a:endParaRPr lang="en-US" dirty="0" smtClean="0"/>
          </a:p>
        </p:txBody>
      </p:sp>
      <p:sp>
        <p:nvSpPr>
          <p:cNvPr id="8197" name="Rectangle 4"/>
          <p:cNvSpPr>
            <a:spLocks noGrp="1" noChangeArrowheads="1"/>
          </p:cNvSpPr>
          <p:nvPr>
            <p:ph type="title"/>
          </p:nvPr>
        </p:nvSpPr>
        <p:spPr>
          <a:xfrm>
            <a:off x="1150938" y="214313"/>
            <a:ext cx="7793037" cy="1004887"/>
          </a:xfrm>
        </p:spPr>
        <p:txBody>
          <a:bodyPr/>
          <a:lstStyle/>
          <a:p>
            <a:pPr eaLnBrk="1" hangingPunct="1"/>
            <a:r>
              <a:rPr lang="en-US" sz="3200" dirty="0" smtClean="0"/>
              <a:t>FEMA NTF. 20 (OLD) – Schemes for Inbound Investment</a:t>
            </a:r>
          </a:p>
        </p:txBody>
      </p:sp>
      <p:sp>
        <p:nvSpPr>
          <p:cNvPr id="8198" name="Rectangle 5"/>
          <p:cNvSpPr>
            <a:spLocks noGrp="1" noChangeArrowheads="1"/>
          </p:cNvSpPr>
          <p:nvPr>
            <p:ph type="body" idx="1"/>
          </p:nvPr>
        </p:nvSpPr>
        <p:spPr>
          <a:xfrm>
            <a:off x="762000" y="1219200"/>
            <a:ext cx="8153400" cy="5105400"/>
          </a:xfrm>
        </p:spPr>
        <p:txBody>
          <a:bodyPr/>
          <a:lstStyle/>
          <a:p>
            <a:pPr eaLnBrk="1" hangingPunct="1">
              <a:buNone/>
            </a:pPr>
            <a:r>
              <a:rPr lang="en-US" sz="1400" b="1" dirty="0" smtClean="0"/>
              <a:t>	</a:t>
            </a:r>
          </a:p>
          <a:p>
            <a:pPr eaLnBrk="1" hangingPunct="1">
              <a:buNone/>
            </a:pPr>
            <a:endParaRPr lang="en-US" sz="1400" b="1" dirty="0"/>
          </a:p>
        </p:txBody>
      </p:sp>
      <p:graphicFrame>
        <p:nvGraphicFramePr>
          <p:cNvPr id="8" name="Content Placeholder 3"/>
          <p:cNvGraphicFramePr>
            <a:graphicFrameLocks/>
          </p:cNvGraphicFramePr>
          <p:nvPr>
            <p:extLst/>
          </p:nvPr>
        </p:nvGraphicFramePr>
        <p:xfrm>
          <a:off x="790575" y="1491916"/>
          <a:ext cx="8153400" cy="4953802"/>
        </p:xfrm>
        <a:graphic>
          <a:graphicData uri="http://schemas.openxmlformats.org/drawingml/2006/table">
            <a:tbl>
              <a:tblPr firstRow="1" bandRow="1">
                <a:tableStyleId>{5C22544A-7EE6-4342-B048-85BDC9FD1C3A}</a:tableStyleId>
              </a:tblPr>
              <a:tblGrid>
                <a:gridCol w="914400"/>
                <a:gridCol w="7239000"/>
              </a:tblGrid>
              <a:tr h="304800">
                <a:tc>
                  <a:txBody>
                    <a:bodyPr/>
                    <a:lstStyle/>
                    <a:p>
                      <a:pPr marL="0" marR="0" algn="just">
                        <a:lnSpc>
                          <a:spcPct val="100000"/>
                        </a:lnSpc>
                        <a:spcBef>
                          <a:spcPts val="0"/>
                        </a:spcBef>
                        <a:spcAft>
                          <a:spcPts val="0"/>
                        </a:spcAft>
                      </a:pPr>
                      <a:r>
                        <a:rPr lang="en-US" sz="1600" b="1" dirty="0" smtClean="0">
                          <a:solidFill>
                            <a:schemeClr val="tx1"/>
                          </a:solidFill>
                          <a:latin typeface="Calibri" panose="020F0502020204030204" pitchFamily="34" charset="0"/>
                          <a:ea typeface="Times New Roman"/>
                          <a:cs typeface="Times-Bold"/>
                        </a:rPr>
                        <a:t>Sch. 1</a:t>
                      </a:r>
                      <a:endParaRPr lang="en-US" sz="1600" dirty="0">
                        <a:solidFill>
                          <a:schemeClr val="tx1"/>
                        </a:solidFill>
                        <a:latin typeface="Calibri" panose="020F0502020204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a:lnSpc>
                          <a:spcPct val="100000"/>
                        </a:lnSpc>
                      </a:pPr>
                      <a:r>
                        <a:rPr lang="en-US" sz="1600" b="1" dirty="0" smtClean="0">
                          <a:solidFill>
                            <a:schemeClr val="tx1"/>
                          </a:solidFill>
                          <a:latin typeface="Calibri" panose="020F0502020204030204" pitchFamily="34" charset="0"/>
                          <a:ea typeface="Times New Roman"/>
                          <a:cs typeface="Times-Bold"/>
                        </a:rPr>
                        <a:t>Foreign Direct Investment</a:t>
                      </a:r>
                      <a:r>
                        <a:rPr lang="en-US" sz="1600" b="1" baseline="0" dirty="0" smtClean="0">
                          <a:solidFill>
                            <a:schemeClr val="tx1"/>
                          </a:solidFill>
                          <a:latin typeface="Calibri" panose="020F0502020204030204" pitchFamily="34" charset="0"/>
                          <a:ea typeface="Times New Roman"/>
                          <a:cs typeface="Times-Bold"/>
                        </a:rPr>
                        <a:t> (‘F</a:t>
                      </a:r>
                      <a:r>
                        <a:rPr lang="en-US" sz="1600" b="1" dirty="0" smtClean="0">
                          <a:solidFill>
                            <a:schemeClr val="tx1"/>
                          </a:solidFill>
                          <a:latin typeface="Calibri" panose="020F0502020204030204" pitchFamily="34" charset="0"/>
                          <a:ea typeface="Times New Roman"/>
                          <a:cs typeface="Times-Bold"/>
                        </a:rPr>
                        <a:t>DI’) Scheme</a:t>
                      </a:r>
                      <a:endParaRPr kumimoji="0" lang="en-US" sz="1600" b="1" kern="1200" dirty="0" smtClean="0">
                        <a:solidFill>
                          <a:schemeClr val="tx1"/>
                        </a:solidFill>
                        <a:latin typeface="Calibri" panose="020F0502020204030204" pitchFamily="34" charset="0"/>
                        <a:ea typeface="+mn-ea"/>
                        <a:cs typeface="+mn-cs"/>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506947">
                <a:tc>
                  <a:txBody>
                    <a:bodyPr/>
                    <a:lstStyle/>
                    <a:p>
                      <a:pPr marL="0" marR="0" algn="just">
                        <a:lnSpc>
                          <a:spcPct val="100000"/>
                        </a:lnSpc>
                        <a:spcBef>
                          <a:spcPts val="0"/>
                        </a:spcBef>
                        <a:spcAft>
                          <a:spcPts val="0"/>
                        </a:spcAft>
                      </a:pPr>
                      <a:r>
                        <a:rPr lang="en-US" sz="1600" b="1" dirty="0" smtClean="0">
                          <a:solidFill>
                            <a:schemeClr val="tx1"/>
                          </a:solidFill>
                          <a:latin typeface="Calibri" panose="020F0502020204030204" pitchFamily="34" charset="0"/>
                          <a:ea typeface="Times New Roman"/>
                          <a:cs typeface="Times-Bold"/>
                        </a:rPr>
                        <a:t>Sch. 2 &amp; 2A</a:t>
                      </a:r>
                      <a:endParaRPr lang="en-US" sz="1600" dirty="0">
                        <a:solidFill>
                          <a:schemeClr val="tx1"/>
                        </a:solidFill>
                        <a:latin typeface="Calibri" panose="020F0502020204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a:lnSpc>
                          <a:spcPct val="100000"/>
                        </a:lnSpc>
                      </a:pPr>
                      <a:r>
                        <a:rPr kumimoji="0" lang="en-IN" sz="1600" b="1" kern="1200" dirty="0" smtClean="0">
                          <a:solidFill>
                            <a:schemeClr val="tx1"/>
                          </a:solidFill>
                          <a:latin typeface="Calibri" panose="020F0502020204030204" pitchFamily="34" charset="0"/>
                          <a:ea typeface="+mn-ea"/>
                          <a:cs typeface="+mn-cs"/>
                        </a:rPr>
                        <a:t>Purchase/Sale of shares or convertible debentures or warrants of an Indian Company by Registered Foreign Portfolio Investor (RFPI) under Foreign Portfolio Investment (FPIs) Scheme (Registered FIIs under Sch. 2 subsumed with Sch. 2A)</a:t>
                      </a:r>
                      <a:endParaRPr kumimoji="0" lang="en-IN" sz="1600" kern="1200" dirty="0" smtClean="0">
                        <a:solidFill>
                          <a:schemeClr val="tx1"/>
                        </a:solidFill>
                        <a:latin typeface="Calibri" panose="020F0502020204030204" pitchFamily="34" charset="0"/>
                        <a:ea typeface="+mn-ea"/>
                        <a:cs typeface="+mn-cs"/>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0617">
                <a:tc>
                  <a:txBody>
                    <a:bodyPr/>
                    <a:lstStyle/>
                    <a:p>
                      <a:pPr marL="0" marR="0" algn="just">
                        <a:lnSpc>
                          <a:spcPct val="100000"/>
                        </a:lnSpc>
                        <a:spcBef>
                          <a:spcPts val="0"/>
                        </a:spcBef>
                        <a:spcAft>
                          <a:spcPts val="0"/>
                        </a:spcAft>
                      </a:pPr>
                      <a:r>
                        <a:rPr lang="en-US" sz="1600" b="1" dirty="0" smtClean="0">
                          <a:solidFill>
                            <a:schemeClr val="tx1"/>
                          </a:solidFill>
                          <a:latin typeface="Calibri" panose="020F0502020204030204" pitchFamily="34" charset="0"/>
                          <a:ea typeface="Times New Roman"/>
                          <a:cs typeface="Times-Bold"/>
                        </a:rPr>
                        <a:t>Sch. </a:t>
                      </a:r>
                      <a:r>
                        <a:rPr lang="en-US" sz="1600" b="1" dirty="0">
                          <a:solidFill>
                            <a:schemeClr val="tx1"/>
                          </a:solidFill>
                          <a:latin typeface="Calibri" panose="020F0502020204030204" pitchFamily="34" charset="0"/>
                          <a:ea typeface="Times New Roman"/>
                          <a:cs typeface="Times-Bold"/>
                        </a:rPr>
                        <a:t>3</a:t>
                      </a:r>
                      <a:endParaRPr lang="en-US" sz="1600" dirty="0">
                        <a:solidFill>
                          <a:schemeClr val="tx1"/>
                        </a:solidFill>
                        <a:latin typeface="Calibri" panose="020F0502020204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a:lnSpc>
                          <a:spcPct val="100000"/>
                        </a:lnSpc>
                      </a:pPr>
                      <a:r>
                        <a:rPr kumimoji="0" lang="en-US" sz="1600" b="1" kern="1200" dirty="0" smtClean="0">
                          <a:solidFill>
                            <a:schemeClr val="tx1"/>
                          </a:solidFill>
                          <a:latin typeface="Calibri" panose="020F0502020204030204" pitchFamily="34" charset="0"/>
                          <a:ea typeface="+mn-ea"/>
                          <a:cs typeface="+mn-cs"/>
                        </a:rPr>
                        <a:t>Acquisition of Securities or Units by a Non-Resident Indian (NRI) on a Stock Exchange in India on Repatriation basis under the Portfolio Investment Scheme</a:t>
                      </a:r>
                      <a:endParaRPr kumimoji="0" lang="en-IN" sz="1600" kern="1200" dirty="0">
                        <a:solidFill>
                          <a:schemeClr val="tx1"/>
                        </a:solidFill>
                        <a:latin typeface="Calibri" panose="020F0502020204030204" pitchFamily="34" charset="0"/>
                        <a:ea typeface="+mn-ea"/>
                        <a:cs typeface="+mn-cs"/>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61097">
                <a:tc>
                  <a:txBody>
                    <a:bodyPr/>
                    <a:lstStyle/>
                    <a:p>
                      <a:pPr marL="0" marR="0" algn="just">
                        <a:lnSpc>
                          <a:spcPct val="100000"/>
                        </a:lnSpc>
                        <a:spcBef>
                          <a:spcPts val="0"/>
                        </a:spcBef>
                        <a:spcAft>
                          <a:spcPts val="0"/>
                        </a:spcAft>
                      </a:pPr>
                      <a:r>
                        <a:rPr lang="en-IN" sz="1600" b="1" dirty="0" smtClean="0">
                          <a:solidFill>
                            <a:schemeClr val="tx1"/>
                          </a:solidFill>
                          <a:latin typeface="Calibri" panose="020F0502020204030204" pitchFamily="34" charset="0"/>
                          <a:ea typeface="Times New Roman"/>
                          <a:cs typeface="Times-Roman"/>
                        </a:rPr>
                        <a:t>Sch. </a:t>
                      </a:r>
                      <a:r>
                        <a:rPr lang="en-IN" sz="1600" b="1" dirty="0">
                          <a:solidFill>
                            <a:schemeClr val="tx1"/>
                          </a:solidFill>
                          <a:latin typeface="Calibri" panose="020F0502020204030204" pitchFamily="34" charset="0"/>
                          <a:ea typeface="Times New Roman"/>
                          <a:cs typeface="Times-Roman"/>
                        </a:rPr>
                        <a:t>4</a:t>
                      </a:r>
                      <a:endParaRPr lang="en-US" sz="1600" dirty="0">
                        <a:solidFill>
                          <a:schemeClr val="tx1"/>
                        </a:solidFill>
                        <a:latin typeface="Calibri" panose="020F0502020204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just">
                        <a:lnSpc>
                          <a:spcPct val="100000"/>
                        </a:lnSpc>
                        <a:spcBef>
                          <a:spcPts val="0"/>
                        </a:spcBef>
                        <a:spcAft>
                          <a:spcPts val="0"/>
                        </a:spcAft>
                      </a:pPr>
                      <a:r>
                        <a:rPr kumimoji="0" lang="en-US" sz="1600" b="1" kern="1200" dirty="0" smtClean="0">
                          <a:solidFill>
                            <a:schemeClr val="tx1"/>
                          </a:solidFill>
                          <a:latin typeface="Calibri" panose="020F0502020204030204" pitchFamily="34" charset="0"/>
                          <a:ea typeface="+mn-ea"/>
                          <a:cs typeface="+mn-cs"/>
                        </a:rPr>
                        <a:t>Acquisition of Securities or units by a Non-Resident Indian (NRI), on Non-Repatriation basis</a:t>
                      </a:r>
                      <a:endParaRPr lang="en-US" sz="1600" b="1" dirty="0">
                        <a:solidFill>
                          <a:schemeClr val="tx1"/>
                        </a:solidFill>
                        <a:latin typeface="Calibri" panose="020F0502020204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196656">
                <a:tc>
                  <a:txBody>
                    <a:bodyPr/>
                    <a:lstStyle/>
                    <a:p>
                      <a:pPr marL="0" marR="0" algn="just">
                        <a:lnSpc>
                          <a:spcPct val="100000"/>
                        </a:lnSpc>
                        <a:spcBef>
                          <a:spcPts val="0"/>
                        </a:spcBef>
                        <a:spcAft>
                          <a:spcPts val="0"/>
                        </a:spcAft>
                      </a:pPr>
                      <a:r>
                        <a:rPr lang="en-IN" sz="1600" b="1" dirty="0" smtClean="0">
                          <a:solidFill>
                            <a:schemeClr val="tx1"/>
                          </a:solidFill>
                          <a:latin typeface="Calibri" panose="020F0502020204030204" pitchFamily="34" charset="0"/>
                          <a:ea typeface="Times New Roman"/>
                          <a:cs typeface="Times-Roman"/>
                        </a:rPr>
                        <a:t>Sch. </a:t>
                      </a:r>
                      <a:r>
                        <a:rPr lang="en-IN" sz="1600" b="1" dirty="0">
                          <a:solidFill>
                            <a:schemeClr val="tx1"/>
                          </a:solidFill>
                          <a:latin typeface="Calibri" panose="020F0502020204030204" pitchFamily="34" charset="0"/>
                          <a:ea typeface="Times New Roman"/>
                          <a:cs typeface="Times-Roman"/>
                        </a:rPr>
                        <a:t>5</a:t>
                      </a:r>
                      <a:endParaRPr lang="en-US" sz="1600" dirty="0">
                        <a:solidFill>
                          <a:schemeClr val="tx1"/>
                        </a:solidFill>
                        <a:latin typeface="Calibri" panose="020F0502020204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just">
                        <a:lnSpc>
                          <a:spcPct val="100000"/>
                        </a:lnSpc>
                        <a:spcBef>
                          <a:spcPts val="0"/>
                        </a:spcBef>
                        <a:spcAft>
                          <a:spcPts val="0"/>
                        </a:spcAft>
                      </a:pPr>
                      <a:r>
                        <a:rPr kumimoji="0" lang="en-US" sz="1600" b="1" kern="1200" dirty="0" smtClean="0">
                          <a:solidFill>
                            <a:schemeClr val="tx1"/>
                          </a:solidFill>
                          <a:latin typeface="Calibri" panose="020F0502020204030204" pitchFamily="34" charset="0"/>
                          <a:ea typeface="+mn-ea"/>
                          <a:cs typeface="+mn-cs"/>
                        </a:rPr>
                        <a:t>Purchase and Sale of Securities other than Shares or Convertible Debentures of an Indian company by a person resident outside India</a:t>
                      </a:r>
                      <a:endParaRPr lang="en-IN" sz="1600" b="0" dirty="0" smtClean="0">
                        <a:solidFill>
                          <a:schemeClr val="tx1"/>
                        </a:solidFill>
                        <a:latin typeface="Calibri" panose="020F0502020204030204" pitchFamily="34" charset="0"/>
                        <a:ea typeface="Times New Roman"/>
                        <a:cs typeface="Times-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59882">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en-IN" sz="1600" b="1" dirty="0" smtClean="0">
                          <a:solidFill>
                            <a:schemeClr val="tx1"/>
                          </a:solidFill>
                          <a:latin typeface="Calibri" panose="020F0502020204030204" pitchFamily="34" charset="0"/>
                          <a:ea typeface="Times New Roman"/>
                          <a:cs typeface="Times-Roman"/>
                        </a:rPr>
                        <a:t>Sch. 6</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just">
                        <a:lnSpc>
                          <a:spcPct val="100000"/>
                        </a:lnSpc>
                        <a:spcBef>
                          <a:spcPts val="0"/>
                        </a:spcBef>
                        <a:spcAft>
                          <a:spcPts val="0"/>
                        </a:spcAft>
                      </a:pPr>
                      <a:r>
                        <a:rPr kumimoji="0" lang="en-US" sz="1600" b="1" kern="1200" dirty="0" smtClean="0">
                          <a:solidFill>
                            <a:schemeClr val="tx1"/>
                          </a:solidFill>
                          <a:latin typeface="Calibri" panose="020F0502020204030204" pitchFamily="34" charset="0"/>
                          <a:ea typeface="+mn-ea"/>
                          <a:cs typeface="+mn-cs"/>
                        </a:rPr>
                        <a:t>Investment by a registered Foreign Venture Capital Investor</a:t>
                      </a:r>
                      <a:endParaRPr lang="en-US" sz="1600" b="0" dirty="0">
                        <a:solidFill>
                          <a:schemeClr val="tx1"/>
                        </a:solidFill>
                        <a:latin typeface="Calibri" panose="020F0502020204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9919">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en-US" sz="1600" b="1" dirty="0" smtClean="0">
                          <a:solidFill>
                            <a:schemeClr val="tx1"/>
                          </a:solidFill>
                          <a:latin typeface="Calibri" panose="020F0502020204030204" pitchFamily="34" charset="0"/>
                          <a:ea typeface="Times New Roman"/>
                          <a:cs typeface="Times-Roman"/>
                        </a:rPr>
                        <a:t>Sch. 7</a:t>
                      </a:r>
                      <a:endParaRPr lang="en-IN" sz="1600" b="1" dirty="0" smtClean="0">
                        <a:solidFill>
                          <a:schemeClr val="tx1"/>
                        </a:solidFill>
                        <a:latin typeface="Calibri" panose="020F0502020204030204" pitchFamily="34" charset="0"/>
                        <a:ea typeface="Times New Roman"/>
                        <a:cs typeface="Times-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just">
                        <a:lnSpc>
                          <a:spcPct val="100000"/>
                        </a:lnSpc>
                        <a:spcBef>
                          <a:spcPts val="0"/>
                        </a:spcBef>
                        <a:spcAft>
                          <a:spcPts val="0"/>
                        </a:spcAft>
                      </a:pPr>
                      <a:r>
                        <a:rPr kumimoji="0" lang="en-US" sz="1600" b="1" kern="1200" dirty="0" smtClean="0">
                          <a:solidFill>
                            <a:schemeClr val="tx1"/>
                          </a:solidFill>
                          <a:latin typeface="Calibri" panose="020F0502020204030204" pitchFamily="34" charset="0"/>
                          <a:ea typeface="+mn-ea"/>
                          <a:cs typeface="+mn-cs"/>
                        </a:rPr>
                        <a:t>Indian depository receipts by eligible companies resident outside India</a:t>
                      </a:r>
                      <a:endParaRPr lang="en-US" sz="1600" b="0" dirty="0">
                        <a:solidFill>
                          <a:schemeClr val="tx1"/>
                        </a:solidFill>
                        <a:latin typeface="Calibri" panose="020F0502020204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433980">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en-IN" sz="1600" b="1" dirty="0" smtClean="0">
                          <a:solidFill>
                            <a:schemeClr val="tx1"/>
                          </a:solidFill>
                          <a:latin typeface="Calibri" panose="020F0502020204030204" pitchFamily="34" charset="0"/>
                          <a:ea typeface="Times New Roman"/>
                          <a:cs typeface="Times-Roman"/>
                        </a:rPr>
                        <a:t>Sch. 8</a:t>
                      </a:r>
                      <a:endParaRPr lang="en-US" sz="1600" dirty="0" smtClean="0">
                        <a:solidFill>
                          <a:schemeClr val="tx1"/>
                        </a:solidFill>
                        <a:latin typeface="Calibri" panose="020F0502020204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kumimoji="0" lang="en-US" sz="1600" b="1" kern="1200" dirty="0" smtClean="0">
                          <a:solidFill>
                            <a:schemeClr val="tx1"/>
                          </a:solidFill>
                          <a:latin typeface="Calibri" panose="020F0502020204030204" pitchFamily="34" charset="0"/>
                          <a:ea typeface="+mn-ea"/>
                          <a:cs typeface="+mn-cs"/>
                        </a:rPr>
                        <a:t>Scheme for investment by Qualified Foreign Investors in equity shares (</a:t>
                      </a:r>
                      <a:r>
                        <a:rPr kumimoji="0" lang="en-US" sz="1600" b="1" kern="1200" dirty="0" smtClean="0">
                          <a:solidFill>
                            <a:schemeClr val="tx1"/>
                          </a:solidFill>
                          <a:latin typeface="Calibri" panose="020F0502020204030204" pitchFamily="34" charset="0"/>
                          <a:ea typeface="+mn-ea"/>
                          <a:cs typeface="Times New Roman"/>
                        </a:rPr>
                        <a:t>Subsumed</a:t>
                      </a:r>
                      <a:r>
                        <a:rPr kumimoji="0" lang="en-US" sz="1600" b="1" kern="1200" baseline="0" dirty="0" smtClean="0">
                          <a:solidFill>
                            <a:schemeClr val="tx1"/>
                          </a:solidFill>
                          <a:latin typeface="Calibri" panose="020F0502020204030204" pitchFamily="34" charset="0"/>
                          <a:ea typeface="+mn-ea"/>
                          <a:cs typeface="Times New Roman"/>
                        </a:rPr>
                        <a:t> under Sch. 2A)</a:t>
                      </a:r>
                      <a:endParaRPr kumimoji="0" lang="en-US" sz="1600" b="1" kern="1200" dirty="0" smtClean="0">
                        <a:solidFill>
                          <a:schemeClr val="tx1"/>
                        </a:solidFill>
                        <a:latin typeface="Calibri" panose="020F0502020204030204" pitchFamily="34" charset="0"/>
                        <a:ea typeface="+mn-ea"/>
                        <a:cs typeface="+mn-cs"/>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45159">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en-US" sz="1600" b="1" dirty="0" smtClean="0">
                          <a:solidFill>
                            <a:schemeClr val="tx1"/>
                          </a:solidFill>
                          <a:latin typeface="Calibri" panose="020F0502020204030204" pitchFamily="34" charset="0"/>
                          <a:ea typeface="Calibri"/>
                          <a:cs typeface="Times New Roman"/>
                        </a:rPr>
                        <a:t>Sch.9</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kumimoji="0" lang="en-US" sz="1600" b="1" kern="1200" dirty="0" smtClean="0">
                          <a:solidFill>
                            <a:schemeClr val="tx1"/>
                          </a:solidFill>
                          <a:latin typeface="Calibri" panose="020F0502020204030204" pitchFamily="34" charset="0"/>
                          <a:ea typeface="+mn-ea"/>
                          <a:cs typeface="+mn-cs"/>
                        </a:rPr>
                        <a:t>Scheme for Acquisition/Transfer by a person resident outside India of capital contribution or profit share of (LLPs)</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45159">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en-US" sz="1600" b="1" dirty="0" smtClean="0">
                          <a:solidFill>
                            <a:schemeClr val="tx1"/>
                          </a:solidFill>
                          <a:latin typeface="Calibri" panose="020F0502020204030204" pitchFamily="34" charset="0"/>
                          <a:ea typeface="Calibri"/>
                          <a:cs typeface="Times New Roman"/>
                        </a:rPr>
                        <a:t>Sch. 10</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0" lang="en-IN" sz="1600" b="1" kern="1200" baseline="0" dirty="0" smtClean="0">
                          <a:solidFill>
                            <a:schemeClr val="tx1"/>
                          </a:solidFill>
                          <a:latin typeface="Calibri" panose="020F0502020204030204" pitchFamily="34" charset="0"/>
                          <a:ea typeface="+mn-ea"/>
                          <a:cs typeface="+mn-cs"/>
                        </a:rPr>
                        <a:t>Depository Receipts Scheme</a:t>
                      </a:r>
                      <a:r>
                        <a:rPr kumimoji="0" lang="en-IN" sz="1600" kern="1200" baseline="0" dirty="0" smtClean="0">
                          <a:solidFill>
                            <a:schemeClr val="tx1"/>
                          </a:solidFill>
                          <a:latin typeface="Calibri" panose="020F0502020204030204" pitchFamily="34" charset="0"/>
                          <a:ea typeface="+mn-ea"/>
                          <a:cs typeface="+mn-cs"/>
                        </a:rPr>
                        <a:t>, 2014 (</a:t>
                      </a:r>
                      <a:r>
                        <a:rPr kumimoji="0" lang="en-IN" sz="1600" b="1" kern="1200" baseline="0" dirty="0" smtClean="0">
                          <a:solidFill>
                            <a:schemeClr val="tx1"/>
                          </a:solidFill>
                          <a:latin typeface="Calibri" panose="020F0502020204030204" pitchFamily="34" charset="0"/>
                          <a:ea typeface="+mn-ea"/>
                          <a:cs typeface="+mn-cs"/>
                        </a:rPr>
                        <a:t>DRs</a:t>
                      </a:r>
                      <a:r>
                        <a:rPr kumimoji="0" lang="en-IN" sz="1600" kern="1200" baseline="0" dirty="0" smtClean="0">
                          <a:solidFill>
                            <a:schemeClr val="tx1"/>
                          </a:solidFill>
                          <a:latin typeface="Calibri" panose="020F0502020204030204" pitchFamily="34" charset="0"/>
                          <a:ea typeface="+mn-ea"/>
                          <a:cs typeface="+mn-cs"/>
                        </a:rPr>
                        <a:t>) </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43840">
                <a:tc>
                  <a:txBody>
                    <a:bodyPr/>
                    <a:lstStyle/>
                    <a:p>
                      <a:pPr algn="l"/>
                      <a:r>
                        <a:rPr lang="en-IN" sz="1600" b="1" dirty="0" smtClean="0">
                          <a:solidFill>
                            <a:schemeClr val="tx1"/>
                          </a:solidFill>
                          <a:latin typeface="Calibri" panose="020F0502020204030204" pitchFamily="34" charset="0"/>
                        </a:rPr>
                        <a:t>Sch. 11</a:t>
                      </a:r>
                      <a:endParaRPr lang="en-IN" sz="1600" b="1" dirty="0">
                        <a:solidFill>
                          <a:schemeClr val="tx1"/>
                        </a:solidFill>
                        <a:latin typeface="Calibri" panose="020F050202020403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en-US" sz="1600" b="1" dirty="0" smtClean="0">
                          <a:solidFill>
                            <a:schemeClr val="tx1"/>
                          </a:solidFill>
                          <a:latin typeface="Calibri" panose="020F0502020204030204" pitchFamily="34" charset="0"/>
                          <a:ea typeface="Calibri"/>
                          <a:cs typeface="Calibri" panose="020F0502020204030204" pitchFamily="34" charset="0"/>
                        </a:rPr>
                        <a:t>Investment by a person resident outside India in an Investment Vehicle</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43840">
                <a:tc gridSpan="2">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600" b="1" dirty="0" smtClean="0">
                          <a:solidFill>
                            <a:schemeClr val="tx1"/>
                          </a:solidFill>
                          <a:latin typeface="Calibri" panose="020F0502020204030204" pitchFamily="34" charset="0"/>
                        </a:rPr>
                        <a:t>Composite Caps: Foreign investments, direct or indirect, </a:t>
                      </a:r>
                      <a:r>
                        <a:rPr kumimoji="0" lang="en-US" sz="1600" b="1" kern="1200" dirty="0" smtClean="0">
                          <a:solidFill>
                            <a:schemeClr val="tx1"/>
                          </a:solidFill>
                          <a:latin typeface="Calibri" panose="020F0502020204030204" pitchFamily="34" charset="0"/>
                          <a:ea typeface="+mn-ea"/>
                          <a:cs typeface="+mn-cs"/>
                        </a:rPr>
                        <a:t>under Schedule 1(FDI), 2 (FII), 2A (FPI), 3 (NRI), 6 (FVCI), 8 (QFI), 9 (LLPs) and 10 (DRs) vide PN 8 dated 30 July 2015 by DIPP</a:t>
                      </a:r>
                      <a:endParaRPr lang="en-IN" sz="1600" b="1" dirty="0">
                        <a:solidFill>
                          <a:schemeClr val="tx1"/>
                        </a:solidFill>
                        <a:latin typeface="Calibri" panose="020F050202020403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lang="en-US"/>
                    </a:p>
                  </a:txBody>
                  <a:tcPr/>
                </a:tc>
              </a:tr>
            </a:tbl>
          </a:graphicData>
        </a:graphic>
      </p:graphicFrame>
    </p:spTree>
    <p:extLst>
      <p:ext uri="{BB962C8B-B14F-4D97-AF65-F5344CB8AC3E}">
        <p14:creationId xmlns:p14="http://schemas.microsoft.com/office/powerpoint/2010/main" val="3963061807"/>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Date Placeholder 3"/>
          <p:cNvSpPr>
            <a:spLocks noGrp="1"/>
          </p:cNvSpPr>
          <p:nvPr>
            <p:ph type="dt" sz="quarter" idx="10"/>
          </p:nvPr>
        </p:nvSpPr>
        <p:spPr/>
        <p:txBody>
          <a:bodyPr/>
          <a:lstStyle/>
          <a:p>
            <a:pPr>
              <a:defRPr/>
            </a:pPr>
            <a:r>
              <a:rPr lang="en-US" smtClean="0"/>
              <a:t>03 May 2018</a:t>
            </a:r>
            <a:endParaRPr lang="en-US" dirty="0"/>
          </a:p>
        </p:txBody>
      </p:sp>
      <p:sp>
        <p:nvSpPr>
          <p:cNvPr id="8195" name="Footer Placeholder 4"/>
          <p:cNvSpPr>
            <a:spLocks noGrp="1"/>
          </p:cNvSpPr>
          <p:nvPr>
            <p:ph type="ftr" sz="quarter" idx="11"/>
          </p:nvPr>
        </p:nvSpPr>
        <p:spPr/>
        <p:txBody>
          <a:bodyPr/>
          <a:lstStyle/>
          <a:p>
            <a:pPr>
              <a:defRPr/>
            </a:pPr>
            <a:r>
              <a:rPr lang="en-US" dirty="0" smtClean="0"/>
              <a:t>P. P. Shah &amp; Asso.</a:t>
            </a:r>
          </a:p>
        </p:txBody>
      </p:sp>
      <p:sp>
        <p:nvSpPr>
          <p:cNvPr id="8196" name="Slide Number Placeholder 5"/>
          <p:cNvSpPr>
            <a:spLocks noGrp="1"/>
          </p:cNvSpPr>
          <p:nvPr>
            <p:ph type="sldNum" sz="quarter" idx="12"/>
          </p:nvPr>
        </p:nvSpPr>
        <p:spPr/>
        <p:txBody>
          <a:bodyPr/>
          <a:lstStyle/>
          <a:p>
            <a:pPr>
              <a:defRPr/>
            </a:pPr>
            <a:fld id="{A99C179A-76A7-4B77-950C-279ADB174F97}" type="slidenum">
              <a:rPr lang="en-US" smtClean="0"/>
              <a:pPr>
                <a:defRPr/>
              </a:pPr>
              <a:t>35</a:t>
            </a:fld>
            <a:endParaRPr lang="en-US" dirty="0" smtClean="0"/>
          </a:p>
        </p:txBody>
      </p:sp>
      <p:sp>
        <p:nvSpPr>
          <p:cNvPr id="8197" name="Rectangle 4"/>
          <p:cNvSpPr>
            <a:spLocks noGrp="1" noChangeArrowheads="1"/>
          </p:cNvSpPr>
          <p:nvPr>
            <p:ph type="title"/>
          </p:nvPr>
        </p:nvSpPr>
        <p:spPr>
          <a:xfrm>
            <a:off x="1150938" y="214313"/>
            <a:ext cx="7793037" cy="1004887"/>
          </a:xfrm>
        </p:spPr>
        <p:txBody>
          <a:bodyPr/>
          <a:lstStyle/>
          <a:p>
            <a:pPr eaLnBrk="1" hangingPunct="1"/>
            <a:r>
              <a:rPr lang="en-US" sz="3200" dirty="0" smtClean="0"/>
              <a:t>FEMA NTF. 20(R) – Schemes for Inbound Investment (NEW)</a:t>
            </a:r>
          </a:p>
        </p:txBody>
      </p:sp>
      <p:sp>
        <p:nvSpPr>
          <p:cNvPr id="8198" name="Rectangle 5"/>
          <p:cNvSpPr>
            <a:spLocks noGrp="1" noChangeArrowheads="1"/>
          </p:cNvSpPr>
          <p:nvPr>
            <p:ph type="body" idx="1"/>
          </p:nvPr>
        </p:nvSpPr>
        <p:spPr>
          <a:xfrm>
            <a:off x="762000" y="1219200"/>
            <a:ext cx="8153400" cy="5105400"/>
          </a:xfrm>
        </p:spPr>
        <p:txBody>
          <a:bodyPr/>
          <a:lstStyle/>
          <a:p>
            <a:pPr eaLnBrk="1" hangingPunct="1">
              <a:buNone/>
            </a:pPr>
            <a:r>
              <a:rPr lang="en-US" sz="1400" b="1" dirty="0" smtClean="0"/>
              <a:t>	</a:t>
            </a:r>
          </a:p>
          <a:p>
            <a:pPr eaLnBrk="1" hangingPunct="1">
              <a:buNone/>
            </a:pPr>
            <a:endParaRPr lang="en-US" sz="1400" b="1" dirty="0"/>
          </a:p>
        </p:txBody>
      </p:sp>
      <p:graphicFrame>
        <p:nvGraphicFramePr>
          <p:cNvPr id="8" name="Content Placeholder 3"/>
          <p:cNvGraphicFramePr>
            <a:graphicFrameLocks/>
          </p:cNvGraphicFramePr>
          <p:nvPr>
            <p:extLst/>
          </p:nvPr>
        </p:nvGraphicFramePr>
        <p:xfrm>
          <a:off x="790575" y="1745135"/>
          <a:ext cx="8153400" cy="4665596"/>
        </p:xfrm>
        <a:graphic>
          <a:graphicData uri="http://schemas.openxmlformats.org/drawingml/2006/table">
            <a:tbl>
              <a:tblPr firstRow="1" bandRow="1">
                <a:tableStyleId>{5C22544A-7EE6-4342-B048-85BDC9FD1C3A}</a:tableStyleId>
              </a:tblPr>
              <a:tblGrid>
                <a:gridCol w="914400"/>
                <a:gridCol w="7239000"/>
              </a:tblGrid>
              <a:tr h="476970">
                <a:tc>
                  <a:txBody>
                    <a:bodyPr/>
                    <a:lstStyle/>
                    <a:p>
                      <a:pPr marL="0" marR="0" algn="just">
                        <a:lnSpc>
                          <a:spcPct val="100000"/>
                        </a:lnSpc>
                        <a:spcBef>
                          <a:spcPts val="0"/>
                        </a:spcBef>
                        <a:spcAft>
                          <a:spcPts val="0"/>
                        </a:spcAft>
                      </a:pPr>
                      <a:r>
                        <a:rPr lang="en-US" sz="1600" b="1" dirty="0" smtClean="0">
                          <a:solidFill>
                            <a:schemeClr val="tx1"/>
                          </a:solidFill>
                          <a:latin typeface="Calibri" panose="020F0502020204030204" pitchFamily="34" charset="0"/>
                          <a:ea typeface="Times New Roman"/>
                          <a:cs typeface="Times-Bold"/>
                        </a:rPr>
                        <a:t>Sch. 1</a:t>
                      </a:r>
                      <a:endParaRPr lang="en-US" sz="1600" dirty="0">
                        <a:solidFill>
                          <a:schemeClr val="tx1"/>
                        </a:solidFill>
                        <a:latin typeface="Calibri" panose="020F0502020204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a:lnSpc>
                          <a:spcPct val="100000"/>
                        </a:lnSpc>
                      </a:pPr>
                      <a:r>
                        <a:rPr lang="en-US" sz="1600" b="1" dirty="0" smtClean="0">
                          <a:solidFill>
                            <a:schemeClr val="tx1"/>
                          </a:solidFill>
                          <a:latin typeface="Calibri" panose="020F0502020204030204" pitchFamily="34" charset="0"/>
                          <a:ea typeface="Times New Roman"/>
                          <a:cs typeface="Times-Bold"/>
                        </a:rPr>
                        <a:t>Purchase / Sale of capital instruments</a:t>
                      </a:r>
                      <a:r>
                        <a:rPr lang="en-US" sz="1600" b="1" baseline="0" dirty="0" smtClean="0">
                          <a:solidFill>
                            <a:schemeClr val="tx1"/>
                          </a:solidFill>
                          <a:latin typeface="Calibri" panose="020F0502020204030204" pitchFamily="34" charset="0"/>
                          <a:ea typeface="Times New Roman"/>
                          <a:cs typeface="Times-Bold"/>
                        </a:rPr>
                        <a:t> of Indian company by PROI (i.e. </a:t>
                      </a:r>
                      <a:r>
                        <a:rPr lang="en-US" sz="1600" b="1" dirty="0" smtClean="0">
                          <a:solidFill>
                            <a:schemeClr val="tx1"/>
                          </a:solidFill>
                          <a:latin typeface="Calibri" panose="020F0502020204030204" pitchFamily="34" charset="0"/>
                          <a:ea typeface="Times New Roman"/>
                          <a:cs typeface="Times-Bold"/>
                        </a:rPr>
                        <a:t>Foreign Direct Investment</a:t>
                      </a:r>
                      <a:r>
                        <a:rPr lang="en-US" sz="1600" b="1" baseline="0" dirty="0" smtClean="0">
                          <a:solidFill>
                            <a:schemeClr val="tx1"/>
                          </a:solidFill>
                          <a:latin typeface="Calibri" panose="020F0502020204030204" pitchFamily="34" charset="0"/>
                          <a:ea typeface="Times New Roman"/>
                          <a:cs typeface="Times-Bold"/>
                        </a:rPr>
                        <a:t> (‘F</a:t>
                      </a:r>
                      <a:r>
                        <a:rPr lang="en-US" sz="1600" b="1" dirty="0" smtClean="0">
                          <a:solidFill>
                            <a:schemeClr val="tx1"/>
                          </a:solidFill>
                          <a:latin typeface="Calibri" panose="020F0502020204030204" pitchFamily="34" charset="0"/>
                          <a:ea typeface="Times New Roman"/>
                          <a:cs typeface="Times-Bold"/>
                        </a:rPr>
                        <a:t>DI’) Scheme)</a:t>
                      </a:r>
                      <a:endParaRPr kumimoji="0" lang="en-US" sz="1600" b="1" kern="1200" dirty="0" smtClean="0">
                        <a:solidFill>
                          <a:schemeClr val="tx1"/>
                        </a:solidFill>
                        <a:latin typeface="Calibri" panose="020F0502020204030204" pitchFamily="34" charset="0"/>
                        <a:ea typeface="+mn-ea"/>
                        <a:cs typeface="+mn-cs"/>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481875">
                <a:tc>
                  <a:txBody>
                    <a:bodyPr/>
                    <a:lstStyle/>
                    <a:p>
                      <a:pPr marL="0" marR="0" algn="just">
                        <a:lnSpc>
                          <a:spcPct val="100000"/>
                        </a:lnSpc>
                        <a:spcBef>
                          <a:spcPts val="0"/>
                        </a:spcBef>
                        <a:spcAft>
                          <a:spcPts val="0"/>
                        </a:spcAft>
                      </a:pPr>
                      <a:r>
                        <a:rPr lang="en-US" sz="1600" b="1" dirty="0" smtClean="0">
                          <a:solidFill>
                            <a:schemeClr val="tx1"/>
                          </a:solidFill>
                          <a:latin typeface="Calibri" panose="020F0502020204030204" pitchFamily="34" charset="0"/>
                          <a:ea typeface="Times New Roman"/>
                          <a:cs typeface="Times-Bold"/>
                        </a:rPr>
                        <a:t>Sch. 2</a:t>
                      </a:r>
                      <a:endParaRPr lang="en-US" sz="1600" dirty="0">
                        <a:solidFill>
                          <a:schemeClr val="tx1"/>
                        </a:solidFill>
                        <a:latin typeface="Calibri" panose="020F0502020204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a:lnSpc>
                          <a:spcPct val="100000"/>
                        </a:lnSpc>
                      </a:pPr>
                      <a:r>
                        <a:rPr kumimoji="0" lang="en-IN" sz="1600" b="1" kern="1200" dirty="0" smtClean="0">
                          <a:solidFill>
                            <a:schemeClr val="tx1"/>
                          </a:solidFill>
                          <a:latin typeface="Calibri" panose="020F0502020204030204" pitchFamily="34" charset="0"/>
                          <a:ea typeface="+mn-ea"/>
                          <a:cs typeface="+mn-cs"/>
                        </a:rPr>
                        <a:t>Purchase/Sale of capital instruments</a:t>
                      </a:r>
                      <a:r>
                        <a:rPr kumimoji="0" lang="en-IN" sz="1600" b="1" kern="1200" baseline="0" dirty="0" smtClean="0">
                          <a:solidFill>
                            <a:schemeClr val="tx1"/>
                          </a:solidFill>
                          <a:latin typeface="Calibri" panose="020F0502020204030204" pitchFamily="34" charset="0"/>
                          <a:ea typeface="+mn-ea"/>
                          <a:cs typeface="+mn-cs"/>
                        </a:rPr>
                        <a:t> of listed Indian company on recognised stock exchange in India by </a:t>
                      </a:r>
                      <a:r>
                        <a:rPr kumimoji="0" lang="en-IN" sz="1600" b="1" kern="1200" dirty="0" smtClean="0">
                          <a:solidFill>
                            <a:schemeClr val="tx1"/>
                          </a:solidFill>
                          <a:latin typeface="Calibri" panose="020F0502020204030204" pitchFamily="34" charset="0"/>
                          <a:ea typeface="+mn-ea"/>
                          <a:cs typeface="+mn-cs"/>
                        </a:rPr>
                        <a:t>Foreign Portfolio Investor (i.e. Portfolio Investment  Scheme)</a:t>
                      </a:r>
                      <a:endParaRPr kumimoji="0" lang="en-IN" sz="1600" kern="1200" dirty="0" smtClean="0">
                        <a:solidFill>
                          <a:schemeClr val="tx1"/>
                        </a:solidFill>
                        <a:latin typeface="Calibri" panose="020F0502020204030204" pitchFamily="34" charset="0"/>
                        <a:ea typeface="+mn-ea"/>
                        <a:cs typeface="+mn-cs"/>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715455">
                <a:tc>
                  <a:txBody>
                    <a:bodyPr/>
                    <a:lstStyle/>
                    <a:p>
                      <a:pPr marL="0" marR="0" algn="just">
                        <a:lnSpc>
                          <a:spcPct val="100000"/>
                        </a:lnSpc>
                        <a:spcBef>
                          <a:spcPts val="0"/>
                        </a:spcBef>
                        <a:spcAft>
                          <a:spcPts val="0"/>
                        </a:spcAft>
                      </a:pPr>
                      <a:r>
                        <a:rPr lang="en-US" sz="1600" b="1" dirty="0" smtClean="0">
                          <a:solidFill>
                            <a:schemeClr val="tx1"/>
                          </a:solidFill>
                          <a:latin typeface="Calibri" panose="020F0502020204030204" pitchFamily="34" charset="0"/>
                          <a:ea typeface="Times New Roman"/>
                          <a:cs typeface="Times-Bold"/>
                        </a:rPr>
                        <a:t>Sch. </a:t>
                      </a:r>
                      <a:r>
                        <a:rPr lang="en-US" sz="1600" b="1" dirty="0">
                          <a:solidFill>
                            <a:schemeClr val="tx1"/>
                          </a:solidFill>
                          <a:latin typeface="Calibri" panose="020F0502020204030204" pitchFamily="34" charset="0"/>
                          <a:ea typeface="Times New Roman"/>
                          <a:cs typeface="Times-Bold"/>
                        </a:rPr>
                        <a:t>3</a:t>
                      </a:r>
                      <a:endParaRPr lang="en-US" sz="1600" dirty="0">
                        <a:solidFill>
                          <a:schemeClr val="tx1"/>
                        </a:solidFill>
                        <a:latin typeface="Calibri" panose="020F0502020204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a:lnSpc>
                          <a:spcPct val="100000"/>
                        </a:lnSpc>
                      </a:pPr>
                      <a:r>
                        <a:rPr kumimoji="0" lang="en-IN" sz="1600" b="1" kern="1200" dirty="0" smtClean="0">
                          <a:solidFill>
                            <a:schemeClr val="tx1"/>
                          </a:solidFill>
                          <a:latin typeface="Calibri" panose="020F0502020204030204" pitchFamily="34" charset="0"/>
                          <a:ea typeface="+mn-ea"/>
                          <a:cs typeface="+mn-cs"/>
                        </a:rPr>
                        <a:t>Purchase/Sale of capital instruments</a:t>
                      </a:r>
                      <a:r>
                        <a:rPr kumimoji="0" lang="en-IN" sz="1600" b="1" kern="1200" baseline="0" dirty="0" smtClean="0">
                          <a:solidFill>
                            <a:schemeClr val="tx1"/>
                          </a:solidFill>
                          <a:latin typeface="Calibri" panose="020F0502020204030204" pitchFamily="34" charset="0"/>
                          <a:ea typeface="+mn-ea"/>
                          <a:cs typeface="+mn-cs"/>
                        </a:rPr>
                        <a:t> of listed Indian company on recognised stock exchange in India by</a:t>
                      </a:r>
                      <a:r>
                        <a:rPr kumimoji="0" lang="en-US" sz="1600" b="1" kern="1200" dirty="0" smtClean="0">
                          <a:solidFill>
                            <a:schemeClr val="tx1"/>
                          </a:solidFill>
                          <a:latin typeface="Calibri" panose="020F0502020204030204" pitchFamily="34" charset="0"/>
                          <a:ea typeface="+mn-ea"/>
                          <a:cs typeface="+mn-cs"/>
                        </a:rPr>
                        <a:t> Non-Resident Indian (NRI) or Overseas Citizen of India (OCI) on repatriation basis (i.e. Portfolio Investment Scheme)</a:t>
                      </a:r>
                      <a:endParaRPr kumimoji="0" lang="en-IN" sz="1600" kern="1200" dirty="0">
                        <a:solidFill>
                          <a:schemeClr val="tx1"/>
                        </a:solidFill>
                        <a:latin typeface="Calibri" panose="020F0502020204030204" pitchFamily="34" charset="0"/>
                        <a:ea typeface="+mn-ea"/>
                        <a:cs typeface="+mn-cs"/>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715455">
                <a:tc>
                  <a:txBody>
                    <a:bodyPr/>
                    <a:lstStyle/>
                    <a:p>
                      <a:pPr marL="0" marR="0" algn="just">
                        <a:lnSpc>
                          <a:spcPct val="100000"/>
                        </a:lnSpc>
                        <a:spcBef>
                          <a:spcPts val="0"/>
                        </a:spcBef>
                        <a:spcAft>
                          <a:spcPts val="0"/>
                        </a:spcAft>
                      </a:pPr>
                      <a:r>
                        <a:rPr lang="en-IN" sz="1600" b="1" dirty="0" smtClean="0">
                          <a:solidFill>
                            <a:schemeClr val="tx1"/>
                          </a:solidFill>
                          <a:latin typeface="Calibri" panose="020F0502020204030204" pitchFamily="34" charset="0"/>
                          <a:ea typeface="Times New Roman"/>
                          <a:cs typeface="Times-Roman"/>
                        </a:rPr>
                        <a:t>Sch. </a:t>
                      </a:r>
                      <a:r>
                        <a:rPr lang="en-IN" sz="1600" b="1" dirty="0">
                          <a:solidFill>
                            <a:schemeClr val="tx1"/>
                          </a:solidFill>
                          <a:latin typeface="Calibri" panose="020F0502020204030204" pitchFamily="34" charset="0"/>
                          <a:ea typeface="Times New Roman"/>
                          <a:cs typeface="Times-Roman"/>
                        </a:rPr>
                        <a:t>4</a:t>
                      </a:r>
                      <a:endParaRPr lang="en-US" sz="1600" dirty="0">
                        <a:solidFill>
                          <a:schemeClr val="tx1"/>
                        </a:solidFill>
                        <a:latin typeface="Calibri" panose="020F0502020204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just">
                        <a:lnSpc>
                          <a:spcPct val="100000"/>
                        </a:lnSpc>
                        <a:spcBef>
                          <a:spcPts val="0"/>
                        </a:spcBef>
                        <a:spcAft>
                          <a:spcPts val="0"/>
                        </a:spcAft>
                      </a:pPr>
                      <a:r>
                        <a:rPr kumimoji="0" lang="en-IN" sz="1600" b="1" kern="1200" dirty="0" smtClean="0">
                          <a:solidFill>
                            <a:schemeClr val="tx1"/>
                          </a:solidFill>
                          <a:latin typeface="Calibri" panose="020F0502020204030204" pitchFamily="34" charset="0"/>
                          <a:ea typeface="+mn-ea"/>
                          <a:cs typeface="+mn-cs"/>
                        </a:rPr>
                        <a:t>Purchase/Sale of capital instruments</a:t>
                      </a:r>
                      <a:r>
                        <a:rPr kumimoji="0" lang="en-IN" sz="1600" b="1" kern="1200" baseline="0" dirty="0" smtClean="0">
                          <a:solidFill>
                            <a:schemeClr val="tx1"/>
                          </a:solidFill>
                          <a:latin typeface="Calibri" panose="020F0502020204030204" pitchFamily="34" charset="0"/>
                          <a:ea typeface="+mn-ea"/>
                          <a:cs typeface="+mn-cs"/>
                        </a:rPr>
                        <a:t> or convertible notes of an Indian company or Units or contribution to capital of an LLP by</a:t>
                      </a:r>
                      <a:r>
                        <a:rPr kumimoji="0" lang="en-US" sz="1600" b="1" kern="1200" dirty="0" smtClean="0">
                          <a:solidFill>
                            <a:schemeClr val="tx1"/>
                          </a:solidFill>
                          <a:latin typeface="Calibri" panose="020F0502020204030204" pitchFamily="34" charset="0"/>
                          <a:ea typeface="+mn-ea"/>
                          <a:cs typeface="+mn-cs"/>
                        </a:rPr>
                        <a:t> Non-Resident Indian (NRI) or Overseas Citizen of India (OCI) on non-repatriation basis</a:t>
                      </a:r>
                      <a:endParaRPr lang="en-US" sz="1600" b="1" dirty="0">
                        <a:solidFill>
                          <a:schemeClr val="tx1"/>
                        </a:solidFill>
                        <a:latin typeface="Calibri" panose="020F0502020204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476970">
                <a:tc>
                  <a:txBody>
                    <a:bodyPr/>
                    <a:lstStyle/>
                    <a:p>
                      <a:pPr marL="0" marR="0" algn="just">
                        <a:lnSpc>
                          <a:spcPct val="100000"/>
                        </a:lnSpc>
                        <a:spcBef>
                          <a:spcPts val="0"/>
                        </a:spcBef>
                        <a:spcAft>
                          <a:spcPts val="0"/>
                        </a:spcAft>
                      </a:pPr>
                      <a:r>
                        <a:rPr lang="en-IN" sz="1600" b="1" dirty="0" smtClean="0">
                          <a:solidFill>
                            <a:schemeClr val="tx1"/>
                          </a:solidFill>
                          <a:latin typeface="Calibri" panose="020F0502020204030204" pitchFamily="34" charset="0"/>
                          <a:ea typeface="Times New Roman"/>
                          <a:cs typeface="Times-Roman"/>
                        </a:rPr>
                        <a:t>Sch. </a:t>
                      </a:r>
                      <a:r>
                        <a:rPr lang="en-IN" sz="1600" b="1" dirty="0">
                          <a:solidFill>
                            <a:schemeClr val="tx1"/>
                          </a:solidFill>
                          <a:latin typeface="Calibri" panose="020F0502020204030204" pitchFamily="34" charset="0"/>
                          <a:ea typeface="Times New Roman"/>
                          <a:cs typeface="Times-Roman"/>
                        </a:rPr>
                        <a:t>5</a:t>
                      </a:r>
                      <a:endParaRPr lang="en-US" sz="1600" dirty="0">
                        <a:solidFill>
                          <a:schemeClr val="tx1"/>
                        </a:solidFill>
                        <a:latin typeface="Calibri" panose="020F0502020204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just">
                        <a:lnSpc>
                          <a:spcPct val="100000"/>
                        </a:lnSpc>
                        <a:spcBef>
                          <a:spcPts val="0"/>
                        </a:spcBef>
                        <a:spcAft>
                          <a:spcPts val="0"/>
                        </a:spcAft>
                      </a:pPr>
                      <a:r>
                        <a:rPr kumimoji="0" lang="en-US" sz="1600" b="1" kern="1200" dirty="0" smtClean="0">
                          <a:solidFill>
                            <a:schemeClr val="tx1"/>
                          </a:solidFill>
                          <a:latin typeface="Calibri" panose="020F0502020204030204" pitchFamily="34" charset="0"/>
                          <a:ea typeface="+mn-ea"/>
                          <a:cs typeface="+mn-cs"/>
                        </a:rPr>
                        <a:t>Purchase and Sale of Securities other than capital instruments by a person resident outside India</a:t>
                      </a:r>
                      <a:endParaRPr lang="en-IN" sz="1600" b="0" dirty="0" smtClean="0">
                        <a:solidFill>
                          <a:schemeClr val="tx1"/>
                        </a:solidFill>
                        <a:latin typeface="Calibri" panose="020F0502020204030204" pitchFamily="34" charset="0"/>
                        <a:ea typeface="Times New Roman"/>
                        <a:cs typeface="Times-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47029">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en-IN" sz="1600" b="1" dirty="0" smtClean="0">
                          <a:solidFill>
                            <a:schemeClr val="tx1"/>
                          </a:solidFill>
                          <a:latin typeface="Calibri" panose="020F0502020204030204" pitchFamily="34" charset="0"/>
                          <a:ea typeface="Times New Roman"/>
                          <a:cs typeface="Times-Roman"/>
                        </a:rPr>
                        <a:t>Sch. 6</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just">
                        <a:lnSpc>
                          <a:spcPct val="100000"/>
                        </a:lnSpc>
                        <a:spcBef>
                          <a:spcPts val="0"/>
                        </a:spcBef>
                        <a:spcAft>
                          <a:spcPts val="0"/>
                        </a:spcAft>
                      </a:pPr>
                      <a:r>
                        <a:rPr kumimoji="0" lang="en-US" sz="1600" b="1" kern="1200" dirty="0" smtClean="0">
                          <a:solidFill>
                            <a:schemeClr val="tx1"/>
                          </a:solidFill>
                          <a:latin typeface="Calibri" panose="020F0502020204030204" pitchFamily="34" charset="0"/>
                          <a:ea typeface="+mn-ea"/>
                          <a:cs typeface="+mn-cs"/>
                        </a:rPr>
                        <a:t>Investment in a Limited Liability Partnership (LLP)</a:t>
                      </a:r>
                      <a:endParaRPr lang="en-US" sz="1600" b="0" dirty="0">
                        <a:solidFill>
                          <a:schemeClr val="tx1"/>
                        </a:solidFill>
                        <a:latin typeface="Calibri" panose="020F0502020204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38485">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en-US" sz="1600" b="1" dirty="0" smtClean="0">
                          <a:solidFill>
                            <a:schemeClr val="tx1"/>
                          </a:solidFill>
                          <a:latin typeface="Calibri" panose="020F0502020204030204" pitchFamily="34" charset="0"/>
                          <a:ea typeface="Times New Roman"/>
                          <a:cs typeface="Times-Roman"/>
                        </a:rPr>
                        <a:t>Sch. 7</a:t>
                      </a:r>
                      <a:endParaRPr lang="en-IN" sz="1600" b="1" dirty="0" smtClean="0">
                        <a:solidFill>
                          <a:schemeClr val="tx1"/>
                        </a:solidFill>
                        <a:latin typeface="Calibri" panose="020F0502020204030204" pitchFamily="34" charset="0"/>
                        <a:ea typeface="Times New Roman"/>
                        <a:cs typeface="Times-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just">
                        <a:lnSpc>
                          <a:spcPct val="100000"/>
                        </a:lnSpc>
                        <a:spcBef>
                          <a:spcPts val="0"/>
                        </a:spcBef>
                        <a:spcAft>
                          <a:spcPts val="0"/>
                        </a:spcAft>
                      </a:pPr>
                      <a:r>
                        <a:rPr kumimoji="0" lang="en-US" sz="1600" b="1" kern="1200" dirty="0" smtClean="0">
                          <a:solidFill>
                            <a:schemeClr val="tx1"/>
                          </a:solidFill>
                          <a:latin typeface="Calibri" panose="020F0502020204030204" pitchFamily="34" charset="0"/>
                          <a:ea typeface="+mn-ea"/>
                          <a:cs typeface="+mn-cs"/>
                        </a:rPr>
                        <a:t>Investment by a Foreign Venture Capital Investor (FVCI)</a:t>
                      </a:r>
                      <a:endParaRPr lang="en-US" sz="1600" b="0" dirty="0">
                        <a:solidFill>
                          <a:schemeClr val="tx1"/>
                        </a:solidFill>
                        <a:latin typeface="Calibri" panose="020F0502020204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73287">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en-IN" sz="1600" b="1" dirty="0" smtClean="0">
                          <a:solidFill>
                            <a:schemeClr val="tx1"/>
                          </a:solidFill>
                          <a:latin typeface="Calibri" panose="020F0502020204030204" pitchFamily="34" charset="0"/>
                          <a:ea typeface="Times New Roman"/>
                          <a:cs typeface="Times-Roman"/>
                        </a:rPr>
                        <a:t>Sch. 8</a:t>
                      </a:r>
                      <a:endParaRPr lang="en-US" sz="1600" dirty="0" smtClean="0">
                        <a:solidFill>
                          <a:schemeClr val="tx1"/>
                        </a:solidFill>
                        <a:latin typeface="Calibri" panose="020F0502020204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en-US" sz="1600" b="1" dirty="0" smtClean="0">
                          <a:solidFill>
                            <a:schemeClr val="tx1"/>
                          </a:solidFill>
                          <a:latin typeface="Calibri" panose="020F0502020204030204" pitchFamily="34" charset="0"/>
                          <a:ea typeface="Calibri"/>
                          <a:cs typeface="Calibri" panose="020F0502020204030204" pitchFamily="34" charset="0"/>
                        </a:rPr>
                        <a:t>Investment by a person resident outside India in an Investment Vehicle</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38485">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en-US" sz="1600" b="1" dirty="0" smtClean="0">
                          <a:solidFill>
                            <a:schemeClr val="tx1"/>
                          </a:solidFill>
                          <a:latin typeface="Calibri" panose="020F0502020204030204" pitchFamily="34" charset="0"/>
                          <a:ea typeface="Calibri"/>
                          <a:cs typeface="Times New Roman"/>
                        </a:rPr>
                        <a:t>Sch.9</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kumimoji="0" lang="en-US" sz="1600" b="1" kern="1200" dirty="0" smtClean="0">
                          <a:solidFill>
                            <a:schemeClr val="tx1"/>
                          </a:solidFill>
                          <a:latin typeface="Calibri" panose="020F0502020204030204" pitchFamily="34" charset="0"/>
                          <a:ea typeface="+mn-ea"/>
                          <a:cs typeface="+mn-cs"/>
                        </a:rPr>
                        <a:t>Investment in Depository receipts by a person resident outside India</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38485">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en-US" sz="1600" b="1" dirty="0" smtClean="0">
                          <a:solidFill>
                            <a:schemeClr val="tx1"/>
                          </a:solidFill>
                          <a:latin typeface="Calibri" panose="020F0502020204030204" pitchFamily="34" charset="0"/>
                          <a:ea typeface="Calibri"/>
                          <a:cs typeface="Times New Roman"/>
                        </a:rPr>
                        <a:t>Sch. 10</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0" lang="en-IN" sz="1600" b="1" kern="1200" baseline="0" dirty="0" smtClean="0">
                          <a:solidFill>
                            <a:schemeClr val="tx1"/>
                          </a:solidFill>
                          <a:latin typeface="Calibri" panose="020F0502020204030204" pitchFamily="34" charset="0"/>
                          <a:ea typeface="+mn-ea"/>
                          <a:cs typeface="+mn-cs"/>
                        </a:rPr>
                        <a:t>Issue of Indian Depository Receipts </a:t>
                      </a:r>
                      <a:r>
                        <a:rPr kumimoji="0" lang="en-IN" sz="1600" kern="1200" baseline="0" dirty="0" smtClean="0">
                          <a:solidFill>
                            <a:schemeClr val="tx1"/>
                          </a:solidFill>
                          <a:latin typeface="Calibri" panose="020F0502020204030204" pitchFamily="34" charset="0"/>
                          <a:ea typeface="+mn-ea"/>
                          <a:cs typeface="+mn-cs"/>
                        </a:rPr>
                        <a:t>(I</a:t>
                      </a:r>
                      <a:r>
                        <a:rPr kumimoji="0" lang="en-IN" sz="1600" b="1" kern="1200" baseline="0" dirty="0" smtClean="0">
                          <a:solidFill>
                            <a:schemeClr val="tx1"/>
                          </a:solidFill>
                          <a:latin typeface="Calibri" panose="020F0502020204030204" pitchFamily="34" charset="0"/>
                          <a:ea typeface="+mn-ea"/>
                          <a:cs typeface="+mn-cs"/>
                        </a:rPr>
                        <a:t>DRs</a:t>
                      </a:r>
                      <a:r>
                        <a:rPr kumimoji="0" lang="en-IN" sz="1600" kern="1200" baseline="0" dirty="0" smtClean="0">
                          <a:solidFill>
                            <a:schemeClr val="tx1"/>
                          </a:solidFill>
                          <a:latin typeface="Calibri" panose="020F0502020204030204" pitchFamily="34" charset="0"/>
                          <a:ea typeface="+mn-ea"/>
                          <a:cs typeface="+mn-cs"/>
                        </a:rPr>
                        <a:t>) </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97921">
                <a:tc>
                  <a:txBody>
                    <a:bodyPr/>
                    <a:lstStyle/>
                    <a:p>
                      <a:pPr algn="l"/>
                      <a:endParaRPr lang="en-IN" sz="1600" b="1" dirty="0">
                        <a:solidFill>
                          <a:schemeClr val="tx1"/>
                        </a:solidFill>
                        <a:latin typeface="Calibri" panose="020F050202020403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endParaRPr lang="en-US" sz="1600" b="1" dirty="0" smtClean="0">
                        <a:solidFill>
                          <a:schemeClr val="tx1"/>
                        </a:solidFill>
                        <a:latin typeface="Calibri" panose="020F0502020204030204" pitchFamily="34" charset="0"/>
                        <a:ea typeface="Calibri"/>
                        <a:cs typeface="Calibri" panose="020F050202020403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38485">
                <a:tc gridSpan="2">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IN" sz="1600" b="1" dirty="0">
                        <a:solidFill>
                          <a:schemeClr val="tx1"/>
                        </a:solidFill>
                        <a:latin typeface="Calibri" panose="020F050202020403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lang="en-US"/>
                    </a:p>
                  </a:txBody>
                  <a:tcPr/>
                </a:tc>
              </a:tr>
            </a:tbl>
          </a:graphicData>
        </a:graphic>
      </p:graphicFrame>
    </p:spTree>
    <p:extLst>
      <p:ext uri="{BB962C8B-B14F-4D97-AF65-F5344CB8AC3E}">
        <p14:creationId xmlns:p14="http://schemas.microsoft.com/office/powerpoint/2010/main" val="3901565393"/>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90069" y="258096"/>
            <a:ext cx="7773194" cy="914400"/>
          </a:xfrm>
        </p:spPr>
        <p:txBody>
          <a:bodyPr>
            <a:noAutofit/>
          </a:bodyPr>
          <a:lstStyle/>
          <a:p>
            <a:r>
              <a:rPr lang="en-US" sz="2800" dirty="0" smtClean="0"/>
              <a:t>Foreign Investment in India- Schematic Representation</a:t>
            </a:r>
            <a:endParaRPr lang="en-US" sz="2800" dirty="0"/>
          </a:p>
        </p:txBody>
      </p:sp>
      <p:sp>
        <p:nvSpPr>
          <p:cNvPr id="3" name="Rectangle 2"/>
          <p:cNvSpPr/>
          <p:nvPr/>
        </p:nvSpPr>
        <p:spPr>
          <a:xfrm>
            <a:off x="2209800" y="1219200"/>
            <a:ext cx="4648200" cy="381000"/>
          </a:xfrm>
          <a:prstGeom prst="rect">
            <a:avLst/>
          </a:prstGeom>
          <a:noFill/>
        </p:spPr>
        <p:style>
          <a:lnRef idx="2">
            <a:schemeClr val="dk1"/>
          </a:lnRef>
          <a:fillRef idx="1">
            <a:schemeClr val="lt1"/>
          </a:fillRef>
          <a:effectRef idx="0">
            <a:schemeClr val="dk1"/>
          </a:effectRef>
          <a:fontRef idx="minor">
            <a:schemeClr val="dk1"/>
          </a:fontRef>
        </p:style>
        <p:txBody>
          <a:bodyPr rtlCol="0" anchor="ctr"/>
          <a:lstStyle/>
          <a:p>
            <a:pPr algn="ctr"/>
            <a:r>
              <a:rPr lang="en-US" b="1" dirty="0" smtClean="0">
                <a:solidFill>
                  <a:schemeClr val="tx1"/>
                </a:solidFill>
                <a:latin typeface="Bookman Old Style" pitchFamily="18" charset="0"/>
              </a:rPr>
              <a:t>Foreign Inbound Investments</a:t>
            </a:r>
            <a:endParaRPr lang="en-US" b="1" dirty="0">
              <a:solidFill>
                <a:schemeClr val="tx1"/>
              </a:solidFill>
              <a:latin typeface="Bookman Old Style" pitchFamily="18" charset="0"/>
            </a:endParaRPr>
          </a:p>
        </p:txBody>
      </p:sp>
      <p:sp>
        <p:nvSpPr>
          <p:cNvPr id="4" name="Rectangle 3"/>
          <p:cNvSpPr/>
          <p:nvPr/>
        </p:nvSpPr>
        <p:spPr>
          <a:xfrm>
            <a:off x="533400" y="2133600"/>
            <a:ext cx="1600200" cy="838200"/>
          </a:xfrm>
          <a:prstGeom prst="rect">
            <a:avLst/>
          </a:prstGeom>
          <a:noFill/>
        </p:spPr>
        <p:style>
          <a:lnRef idx="2">
            <a:schemeClr val="dk1"/>
          </a:lnRef>
          <a:fillRef idx="1">
            <a:schemeClr val="lt1"/>
          </a:fillRef>
          <a:effectRef idx="0">
            <a:schemeClr val="dk1"/>
          </a:effectRef>
          <a:fontRef idx="minor">
            <a:schemeClr val="dk1"/>
          </a:fontRef>
        </p:style>
        <p:txBody>
          <a:bodyPr rtlCol="0" anchor="ctr"/>
          <a:lstStyle/>
          <a:p>
            <a:pPr algn="ctr"/>
            <a:r>
              <a:rPr lang="en-US" sz="1400" dirty="0" smtClean="0">
                <a:solidFill>
                  <a:schemeClr val="tx1"/>
                </a:solidFill>
                <a:latin typeface="Bookman Old Style" pitchFamily="18" charset="0"/>
              </a:rPr>
              <a:t>Foreign Direct Investments</a:t>
            </a:r>
          </a:p>
        </p:txBody>
      </p:sp>
      <p:sp>
        <p:nvSpPr>
          <p:cNvPr id="5" name="Rectangle 4"/>
          <p:cNvSpPr/>
          <p:nvPr/>
        </p:nvSpPr>
        <p:spPr>
          <a:xfrm>
            <a:off x="2362200" y="2133600"/>
            <a:ext cx="1524000" cy="838200"/>
          </a:xfrm>
          <a:prstGeom prst="rect">
            <a:avLst/>
          </a:prstGeom>
          <a:noFill/>
        </p:spPr>
        <p:style>
          <a:lnRef idx="2">
            <a:schemeClr val="dk1"/>
          </a:lnRef>
          <a:fillRef idx="1">
            <a:schemeClr val="lt1"/>
          </a:fillRef>
          <a:effectRef idx="0">
            <a:schemeClr val="dk1"/>
          </a:effectRef>
          <a:fontRef idx="minor">
            <a:schemeClr val="dk1"/>
          </a:fontRef>
        </p:style>
        <p:txBody>
          <a:bodyPr rtlCol="0" anchor="ctr"/>
          <a:lstStyle/>
          <a:p>
            <a:pPr algn="ctr"/>
            <a:r>
              <a:rPr lang="en-US" sz="1400" dirty="0" smtClean="0">
                <a:solidFill>
                  <a:schemeClr val="tx1"/>
                </a:solidFill>
                <a:latin typeface="Bookman Old Style" pitchFamily="18" charset="0"/>
              </a:rPr>
              <a:t>Foreign Portfolio Investments</a:t>
            </a:r>
            <a:endParaRPr lang="en-US" sz="1400" dirty="0">
              <a:solidFill>
                <a:schemeClr val="tx1"/>
              </a:solidFill>
              <a:latin typeface="Bookman Old Style" pitchFamily="18" charset="0"/>
            </a:endParaRPr>
          </a:p>
        </p:txBody>
      </p:sp>
      <p:sp>
        <p:nvSpPr>
          <p:cNvPr id="6" name="Rectangle 5"/>
          <p:cNvSpPr/>
          <p:nvPr/>
        </p:nvSpPr>
        <p:spPr>
          <a:xfrm>
            <a:off x="3962400" y="2133600"/>
            <a:ext cx="1600200" cy="914400"/>
          </a:xfrm>
          <a:prstGeom prst="rect">
            <a:avLst/>
          </a:prstGeom>
          <a:noFill/>
        </p:spPr>
        <p:style>
          <a:lnRef idx="2">
            <a:schemeClr val="dk1"/>
          </a:lnRef>
          <a:fillRef idx="1">
            <a:schemeClr val="lt1"/>
          </a:fillRef>
          <a:effectRef idx="0">
            <a:schemeClr val="dk1"/>
          </a:effectRef>
          <a:fontRef idx="minor">
            <a:schemeClr val="dk1"/>
          </a:fontRef>
        </p:style>
        <p:txBody>
          <a:bodyPr rtlCol="0" anchor="ctr"/>
          <a:lstStyle/>
          <a:p>
            <a:pPr algn="ctr"/>
            <a:r>
              <a:rPr lang="en-US" sz="1400" dirty="0" smtClean="0">
                <a:solidFill>
                  <a:schemeClr val="tx1"/>
                </a:solidFill>
                <a:latin typeface="Bookman Old Style" pitchFamily="18" charset="0"/>
              </a:rPr>
              <a:t>Foreign Venture Capital Investments</a:t>
            </a:r>
            <a:endParaRPr lang="en-US" sz="1400" dirty="0">
              <a:solidFill>
                <a:schemeClr val="tx1"/>
              </a:solidFill>
              <a:latin typeface="Bookman Old Style" pitchFamily="18" charset="0"/>
            </a:endParaRPr>
          </a:p>
        </p:txBody>
      </p:sp>
      <p:sp>
        <p:nvSpPr>
          <p:cNvPr id="7" name="Rectangle 6"/>
          <p:cNvSpPr/>
          <p:nvPr/>
        </p:nvSpPr>
        <p:spPr>
          <a:xfrm>
            <a:off x="5715000" y="2133600"/>
            <a:ext cx="1524000" cy="838200"/>
          </a:xfrm>
          <a:prstGeom prst="rect">
            <a:avLst/>
          </a:prstGeom>
          <a:noFill/>
        </p:spPr>
        <p:style>
          <a:lnRef idx="2">
            <a:schemeClr val="dk1"/>
          </a:lnRef>
          <a:fillRef idx="1">
            <a:schemeClr val="lt1"/>
          </a:fillRef>
          <a:effectRef idx="0">
            <a:schemeClr val="dk1"/>
          </a:effectRef>
          <a:fontRef idx="minor">
            <a:schemeClr val="dk1"/>
          </a:fontRef>
        </p:style>
        <p:txBody>
          <a:bodyPr rtlCol="0" anchor="ctr"/>
          <a:lstStyle/>
          <a:p>
            <a:pPr algn="ctr"/>
            <a:r>
              <a:rPr lang="en-US" sz="1400" dirty="0" smtClean="0">
                <a:solidFill>
                  <a:schemeClr val="tx1"/>
                </a:solidFill>
                <a:latin typeface="Bookman Old Style" pitchFamily="18" charset="0"/>
              </a:rPr>
              <a:t>Other Investments </a:t>
            </a:r>
          </a:p>
          <a:p>
            <a:pPr algn="ctr"/>
            <a:r>
              <a:rPr lang="en-US" sz="1400" dirty="0" smtClean="0">
                <a:solidFill>
                  <a:schemeClr val="tx1"/>
                </a:solidFill>
                <a:latin typeface="Bookman Old Style" pitchFamily="18" charset="0"/>
              </a:rPr>
              <a:t>(G-Sec, NCDs, etc.)</a:t>
            </a:r>
            <a:endParaRPr lang="en-US" sz="1400" dirty="0">
              <a:solidFill>
                <a:schemeClr val="tx1"/>
              </a:solidFill>
              <a:latin typeface="Bookman Old Style" pitchFamily="18" charset="0"/>
            </a:endParaRPr>
          </a:p>
        </p:txBody>
      </p:sp>
      <p:sp>
        <p:nvSpPr>
          <p:cNvPr id="8" name="Rectangle 7"/>
          <p:cNvSpPr/>
          <p:nvPr/>
        </p:nvSpPr>
        <p:spPr>
          <a:xfrm>
            <a:off x="7391400" y="2133600"/>
            <a:ext cx="1620000" cy="838200"/>
          </a:xfrm>
          <a:prstGeom prst="rect">
            <a:avLst/>
          </a:prstGeom>
          <a:noFill/>
        </p:spPr>
        <p:style>
          <a:lnRef idx="2">
            <a:schemeClr val="dk1"/>
          </a:lnRef>
          <a:fillRef idx="1">
            <a:schemeClr val="lt1"/>
          </a:fillRef>
          <a:effectRef idx="0">
            <a:schemeClr val="dk1"/>
          </a:effectRef>
          <a:fontRef idx="minor">
            <a:schemeClr val="dk1"/>
          </a:fontRef>
        </p:style>
        <p:txBody>
          <a:bodyPr rtlCol="0" anchor="ctr"/>
          <a:lstStyle/>
          <a:p>
            <a:pPr algn="ctr"/>
            <a:r>
              <a:rPr lang="en-US" sz="1400" dirty="0" smtClean="0">
                <a:solidFill>
                  <a:schemeClr val="tx1"/>
                </a:solidFill>
                <a:latin typeface="Bookman Old Style" pitchFamily="18" charset="0"/>
              </a:rPr>
              <a:t>Investments on </a:t>
            </a:r>
            <a:r>
              <a:rPr lang="en-US" sz="1400" b="1" dirty="0" smtClean="0">
                <a:solidFill>
                  <a:schemeClr val="tx1"/>
                </a:solidFill>
                <a:latin typeface="Bookman Old Style" pitchFamily="18" charset="0"/>
              </a:rPr>
              <a:t>Non-Repatriable </a:t>
            </a:r>
            <a:r>
              <a:rPr lang="en-US" sz="1400" dirty="0" smtClean="0">
                <a:solidFill>
                  <a:schemeClr val="tx1"/>
                </a:solidFill>
                <a:latin typeface="Bookman Old Style" pitchFamily="18" charset="0"/>
              </a:rPr>
              <a:t>basis</a:t>
            </a:r>
            <a:endParaRPr lang="en-US" sz="1400" dirty="0">
              <a:solidFill>
                <a:schemeClr val="tx1"/>
              </a:solidFill>
              <a:latin typeface="Bookman Old Style" pitchFamily="18" charset="0"/>
            </a:endParaRPr>
          </a:p>
        </p:txBody>
      </p:sp>
      <p:sp>
        <p:nvSpPr>
          <p:cNvPr id="9" name="Rectangle 8"/>
          <p:cNvSpPr/>
          <p:nvPr/>
        </p:nvSpPr>
        <p:spPr>
          <a:xfrm>
            <a:off x="3429000" y="4495800"/>
            <a:ext cx="838200" cy="1143000"/>
          </a:xfrm>
          <a:prstGeom prst="rect">
            <a:avLst/>
          </a:prstGeom>
          <a:noFill/>
        </p:spPr>
        <p:style>
          <a:lnRef idx="2">
            <a:schemeClr val="dk1"/>
          </a:lnRef>
          <a:fillRef idx="1">
            <a:schemeClr val="lt1"/>
          </a:fillRef>
          <a:effectRef idx="0">
            <a:schemeClr val="dk1"/>
          </a:effectRef>
          <a:fontRef idx="minor">
            <a:schemeClr val="dk1"/>
          </a:fontRef>
        </p:style>
        <p:txBody>
          <a:bodyPr rtlCol="0" anchor="ctr"/>
          <a:lstStyle/>
          <a:p>
            <a:pPr algn="ctr"/>
            <a:r>
              <a:rPr lang="en-US" sz="1400" dirty="0" smtClean="0">
                <a:solidFill>
                  <a:schemeClr val="tx1"/>
                </a:solidFill>
                <a:latin typeface="Bookman Old Style" pitchFamily="18" charset="0"/>
              </a:rPr>
              <a:t>FPIs</a:t>
            </a:r>
          </a:p>
          <a:p>
            <a:pPr algn="ctr"/>
            <a:r>
              <a:rPr lang="en-US" sz="1400" b="1" dirty="0" smtClean="0">
                <a:solidFill>
                  <a:schemeClr val="tx1"/>
                </a:solidFill>
                <a:latin typeface="Bookman Old Style" pitchFamily="18" charset="0"/>
              </a:rPr>
              <a:t>Sch. 2</a:t>
            </a:r>
            <a:endParaRPr lang="en-US" sz="1400" b="1" dirty="0">
              <a:solidFill>
                <a:schemeClr val="tx1"/>
              </a:solidFill>
              <a:latin typeface="Bookman Old Style" pitchFamily="18" charset="0"/>
            </a:endParaRPr>
          </a:p>
        </p:txBody>
      </p:sp>
      <p:sp>
        <p:nvSpPr>
          <p:cNvPr id="10" name="Rectangle 9"/>
          <p:cNvSpPr/>
          <p:nvPr/>
        </p:nvSpPr>
        <p:spPr>
          <a:xfrm>
            <a:off x="76200" y="4495800"/>
            <a:ext cx="1295400" cy="990600"/>
          </a:xfrm>
          <a:prstGeom prst="rect">
            <a:avLst/>
          </a:prstGeom>
          <a:noFill/>
        </p:spPr>
        <p:style>
          <a:lnRef idx="2">
            <a:schemeClr val="dk1"/>
          </a:lnRef>
          <a:fillRef idx="1">
            <a:schemeClr val="lt1"/>
          </a:fillRef>
          <a:effectRef idx="0">
            <a:schemeClr val="dk1"/>
          </a:effectRef>
          <a:fontRef idx="minor">
            <a:schemeClr val="dk1"/>
          </a:fontRef>
        </p:style>
        <p:txBody>
          <a:bodyPr rtlCol="0" anchor="ctr"/>
          <a:lstStyle/>
          <a:p>
            <a:pPr algn="ctr"/>
            <a:r>
              <a:rPr lang="en-US" sz="1400" dirty="0" smtClean="0">
                <a:solidFill>
                  <a:schemeClr val="tx1"/>
                </a:solidFill>
                <a:latin typeface="Bookman Old Style" pitchFamily="18" charset="0"/>
              </a:rPr>
              <a:t>Automatic Route</a:t>
            </a:r>
            <a:endParaRPr lang="en-US" sz="1400" dirty="0">
              <a:solidFill>
                <a:schemeClr val="tx1"/>
              </a:solidFill>
              <a:latin typeface="Bookman Old Style" pitchFamily="18" charset="0"/>
            </a:endParaRPr>
          </a:p>
        </p:txBody>
      </p:sp>
      <p:sp>
        <p:nvSpPr>
          <p:cNvPr id="11" name="Rectangle 10"/>
          <p:cNvSpPr/>
          <p:nvPr/>
        </p:nvSpPr>
        <p:spPr>
          <a:xfrm>
            <a:off x="1524000" y="4495799"/>
            <a:ext cx="914400" cy="1020097"/>
          </a:xfrm>
          <a:prstGeom prst="rect">
            <a:avLst/>
          </a:prstGeom>
          <a:noFill/>
        </p:spPr>
        <p:style>
          <a:lnRef idx="2">
            <a:schemeClr val="dk1"/>
          </a:lnRef>
          <a:fillRef idx="1">
            <a:schemeClr val="lt1"/>
          </a:fillRef>
          <a:effectRef idx="0">
            <a:schemeClr val="dk1"/>
          </a:effectRef>
          <a:fontRef idx="minor">
            <a:schemeClr val="dk1"/>
          </a:fontRef>
        </p:style>
        <p:txBody>
          <a:bodyPr rtlCol="0" anchor="ctr"/>
          <a:lstStyle/>
          <a:p>
            <a:pPr algn="ctr"/>
            <a:r>
              <a:rPr lang="en-US" sz="1400" dirty="0" smtClean="0">
                <a:solidFill>
                  <a:schemeClr val="tx1"/>
                </a:solidFill>
                <a:latin typeface="Bookman Old Style" pitchFamily="18" charset="0"/>
              </a:rPr>
              <a:t>Govt. Route</a:t>
            </a:r>
          </a:p>
        </p:txBody>
      </p:sp>
      <p:sp>
        <p:nvSpPr>
          <p:cNvPr id="12" name="Rectangle 11"/>
          <p:cNvSpPr/>
          <p:nvPr/>
        </p:nvSpPr>
        <p:spPr>
          <a:xfrm>
            <a:off x="2590800" y="4495800"/>
            <a:ext cx="762000" cy="914400"/>
          </a:xfrm>
          <a:prstGeom prst="rect">
            <a:avLst/>
          </a:prstGeom>
          <a:noFill/>
        </p:spPr>
        <p:style>
          <a:lnRef idx="2">
            <a:schemeClr val="dk1"/>
          </a:lnRef>
          <a:fillRef idx="1">
            <a:schemeClr val="lt1"/>
          </a:fillRef>
          <a:effectRef idx="0">
            <a:schemeClr val="dk1"/>
          </a:effectRef>
          <a:fontRef idx="minor">
            <a:schemeClr val="dk1"/>
          </a:fontRef>
        </p:style>
        <p:txBody>
          <a:bodyPr rtlCol="0" anchor="ctr"/>
          <a:lstStyle/>
          <a:p>
            <a:pPr algn="ctr"/>
            <a:r>
              <a:rPr lang="en-US" sz="1400" dirty="0" smtClean="0">
                <a:solidFill>
                  <a:schemeClr val="tx1"/>
                </a:solidFill>
                <a:latin typeface="Bookman Old Style" pitchFamily="18" charset="0"/>
              </a:rPr>
              <a:t>NRIs/ OCIs</a:t>
            </a:r>
          </a:p>
          <a:p>
            <a:pPr algn="ctr"/>
            <a:r>
              <a:rPr lang="en-US" sz="1400" b="1" dirty="0" smtClean="0">
                <a:solidFill>
                  <a:schemeClr val="tx1"/>
                </a:solidFill>
                <a:latin typeface="Bookman Old Style" pitchFamily="18" charset="0"/>
              </a:rPr>
              <a:t>Sch. 3</a:t>
            </a:r>
            <a:endParaRPr lang="en-US" sz="1400" b="1" dirty="0">
              <a:solidFill>
                <a:srgbClr val="FF0000"/>
              </a:solidFill>
              <a:latin typeface="Bookman Old Style" pitchFamily="18" charset="0"/>
            </a:endParaRPr>
          </a:p>
        </p:txBody>
      </p:sp>
      <p:sp>
        <p:nvSpPr>
          <p:cNvPr id="13" name="Rectangle 12"/>
          <p:cNvSpPr/>
          <p:nvPr/>
        </p:nvSpPr>
        <p:spPr>
          <a:xfrm>
            <a:off x="4343400" y="4495800"/>
            <a:ext cx="1371600" cy="914400"/>
          </a:xfrm>
          <a:prstGeom prst="rect">
            <a:avLst/>
          </a:prstGeom>
          <a:noFill/>
        </p:spPr>
        <p:style>
          <a:lnRef idx="2">
            <a:schemeClr val="dk1"/>
          </a:lnRef>
          <a:fillRef idx="1">
            <a:schemeClr val="lt1"/>
          </a:fillRef>
          <a:effectRef idx="0">
            <a:schemeClr val="dk1"/>
          </a:effectRef>
          <a:fontRef idx="minor">
            <a:schemeClr val="dk1"/>
          </a:fontRef>
        </p:style>
        <p:txBody>
          <a:bodyPr rtlCol="0" anchor="ctr"/>
          <a:lstStyle/>
          <a:p>
            <a:pPr algn="ctr"/>
            <a:r>
              <a:rPr lang="en-US" sz="1400" dirty="0" smtClean="0">
                <a:solidFill>
                  <a:schemeClr val="tx1"/>
                </a:solidFill>
                <a:latin typeface="Bookman Old Style" pitchFamily="18" charset="0"/>
              </a:rPr>
              <a:t>SEBI Regd. FVCIs/AIFs</a:t>
            </a:r>
          </a:p>
          <a:p>
            <a:pPr algn="ctr"/>
            <a:r>
              <a:rPr lang="en-US" sz="1400" b="1" dirty="0" smtClean="0">
                <a:solidFill>
                  <a:schemeClr val="tx1"/>
                </a:solidFill>
                <a:latin typeface="Bookman Old Style" pitchFamily="18" charset="0"/>
              </a:rPr>
              <a:t>Sch. 7</a:t>
            </a:r>
            <a:endParaRPr lang="en-US" sz="1400" b="1" dirty="0">
              <a:solidFill>
                <a:schemeClr val="tx1"/>
              </a:solidFill>
              <a:latin typeface="Bookman Old Style" pitchFamily="18" charset="0"/>
            </a:endParaRPr>
          </a:p>
        </p:txBody>
      </p:sp>
      <p:sp>
        <p:nvSpPr>
          <p:cNvPr id="14" name="Rectangle 13"/>
          <p:cNvSpPr/>
          <p:nvPr/>
        </p:nvSpPr>
        <p:spPr>
          <a:xfrm>
            <a:off x="5791200" y="4495800"/>
            <a:ext cx="2057400" cy="914400"/>
          </a:xfrm>
          <a:prstGeom prst="rect">
            <a:avLst/>
          </a:prstGeom>
          <a:noFill/>
        </p:spPr>
        <p:style>
          <a:lnRef idx="2">
            <a:schemeClr val="dk1"/>
          </a:lnRef>
          <a:fillRef idx="1">
            <a:schemeClr val="lt1"/>
          </a:fillRef>
          <a:effectRef idx="0">
            <a:schemeClr val="dk1"/>
          </a:effectRef>
          <a:fontRef idx="minor">
            <a:schemeClr val="dk1"/>
          </a:fontRef>
        </p:style>
        <p:txBody>
          <a:bodyPr rtlCol="0" anchor="ctr"/>
          <a:lstStyle/>
          <a:p>
            <a:pPr algn="ctr"/>
            <a:r>
              <a:rPr lang="en-US" sz="1400" dirty="0">
                <a:solidFill>
                  <a:schemeClr val="tx1"/>
                </a:solidFill>
                <a:latin typeface="Bookman Old Style" pitchFamily="18" charset="0"/>
              </a:rPr>
              <a:t>F</a:t>
            </a:r>
            <a:r>
              <a:rPr lang="en-US" sz="1400" dirty="0" smtClean="0">
                <a:solidFill>
                  <a:schemeClr val="tx1"/>
                </a:solidFill>
                <a:latin typeface="Bookman Old Style" pitchFamily="18" charset="0"/>
              </a:rPr>
              <a:t>PIs, NRIs, OCIs, </a:t>
            </a:r>
          </a:p>
          <a:p>
            <a:pPr algn="ctr"/>
            <a:r>
              <a:rPr lang="en-US" sz="1400" dirty="0" smtClean="0">
                <a:solidFill>
                  <a:schemeClr val="tx1"/>
                </a:solidFill>
                <a:latin typeface="Bookman Old Style" pitchFamily="18" charset="0"/>
              </a:rPr>
              <a:t>Long Term Investors</a:t>
            </a:r>
          </a:p>
          <a:p>
            <a:pPr algn="ctr"/>
            <a:r>
              <a:rPr lang="en-US" sz="1400" b="1" dirty="0" smtClean="0">
                <a:solidFill>
                  <a:schemeClr val="tx1"/>
                </a:solidFill>
                <a:latin typeface="Bookman Old Style" pitchFamily="18" charset="0"/>
              </a:rPr>
              <a:t>Sch. 5</a:t>
            </a:r>
            <a:endParaRPr lang="en-US" sz="1400" b="1" dirty="0">
              <a:solidFill>
                <a:schemeClr val="tx1"/>
              </a:solidFill>
              <a:latin typeface="Bookman Old Style" pitchFamily="18" charset="0"/>
            </a:endParaRPr>
          </a:p>
        </p:txBody>
      </p:sp>
      <p:sp>
        <p:nvSpPr>
          <p:cNvPr id="16" name="Rectangle 15"/>
          <p:cNvSpPr/>
          <p:nvPr/>
        </p:nvSpPr>
        <p:spPr>
          <a:xfrm>
            <a:off x="7924800" y="4495800"/>
            <a:ext cx="1066800" cy="914400"/>
          </a:xfrm>
          <a:prstGeom prst="rect">
            <a:avLst/>
          </a:prstGeom>
          <a:noFill/>
        </p:spPr>
        <p:style>
          <a:lnRef idx="2">
            <a:schemeClr val="dk1"/>
          </a:lnRef>
          <a:fillRef idx="1">
            <a:schemeClr val="lt1"/>
          </a:fillRef>
          <a:effectRef idx="0">
            <a:schemeClr val="dk1"/>
          </a:effectRef>
          <a:fontRef idx="minor">
            <a:schemeClr val="dk1"/>
          </a:fontRef>
        </p:style>
        <p:txBody>
          <a:bodyPr rtlCol="0" anchor="ctr"/>
          <a:lstStyle/>
          <a:p>
            <a:pPr algn="ctr"/>
            <a:r>
              <a:rPr lang="en-US" sz="1400" dirty="0" smtClean="0">
                <a:solidFill>
                  <a:schemeClr val="tx1"/>
                </a:solidFill>
                <a:latin typeface="Bookman Old Style" pitchFamily="18" charset="0"/>
              </a:rPr>
              <a:t>NRIs, OCIs</a:t>
            </a:r>
          </a:p>
          <a:p>
            <a:pPr algn="ctr"/>
            <a:r>
              <a:rPr lang="en-US" sz="1400" b="1" dirty="0" smtClean="0">
                <a:solidFill>
                  <a:schemeClr val="tx1"/>
                </a:solidFill>
                <a:latin typeface="Bookman Old Style" pitchFamily="18" charset="0"/>
              </a:rPr>
              <a:t>Sch. 4</a:t>
            </a:r>
            <a:endParaRPr lang="en-US" sz="1400" b="1" dirty="0">
              <a:solidFill>
                <a:schemeClr val="tx1"/>
              </a:solidFill>
              <a:latin typeface="Bookman Old Style" pitchFamily="18" charset="0"/>
            </a:endParaRPr>
          </a:p>
        </p:txBody>
      </p:sp>
      <p:sp>
        <p:nvSpPr>
          <p:cNvPr id="17" name="Rectangle 16"/>
          <p:cNvSpPr/>
          <p:nvPr/>
        </p:nvSpPr>
        <p:spPr>
          <a:xfrm>
            <a:off x="4343400" y="6019800"/>
            <a:ext cx="1524000" cy="457200"/>
          </a:xfrm>
          <a:prstGeom prst="rect">
            <a:avLst/>
          </a:prstGeom>
          <a:noFill/>
        </p:spPr>
        <p:style>
          <a:lnRef idx="2">
            <a:schemeClr val="dk1"/>
          </a:lnRef>
          <a:fillRef idx="1">
            <a:schemeClr val="lt1"/>
          </a:fillRef>
          <a:effectRef idx="0">
            <a:schemeClr val="dk1"/>
          </a:effectRef>
          <a:fontRef idx="minor">
            <a:schemeClr val="dk1"/>
          </a:fontRef>
        </p:style>
        <p:txBody>
          <a:bodyPr rtlCol="0" anchor="ctr"/>
          <a:lstStyle/>
          <a:p>
            <a:pPr algn="ctr"/>
            <a:r>
              <a:rPr lang="en-US" sz="1400" b="1" dirty="0" smtClean="0">
                <a:solidFill>
                  <a:schemeClr val="tx1"/>
                </a:solidFill>
                <a:latin typeface="Bookman Old Style" pitchFamily="18" charset="0"/>
              </a:rPr>
              <a:t>VCF, IVCUs</a:t>
            </a:r>
            <a:endParaRPr lang="en-US" sz="1400" b="1" dirty="0">
              <a:solidFill>
                <a:schemeClr val="tx1"/>
              </a:solidFill>
              <a:latin typeface="Bookman Old Style" pitchFamily="18" charset="0"/>
            </a:endParaRPr>
          </a:p>
        </p:txBody>
      </p:sp>
      <p:cxnSp>
        <p:nvCxnSpPr>
          <p:cNvPr id="20" name="Straight Connector 19"/>
          <p:cNvCxnSpPr/>
          <p:nvPr/>
        </p:nvCxnSpPr>
        <p:spPr>
          <a:xfrm rot="5400000">
            <a:off x="3086894" y="3237706"/>
            <a:ext cx="533400" cy="1588"/>
          </a:xfrm>
          <a:prstGeom prst="line">
            <a:avLst/>
          </a:prstGeom>
        </p:spPr>
        <p:style>
          <a:lnRef idx="1">
            <a:schemeClr val="dk1"/>
          </a:lnRef>
          <a:fillRef idx="0">
            <a:schemeClr val="dk1"/>
          </a:fillRef>
          <a:effectRef idx="0">
            <a:schemeClr val="dk1"/>
          </a:effectRef>
          <a:fontRef idx="minor">
            <a:schemeClr val="tx1"/>
          </a:fontRef>
        </p:style>
      </p:cxnSp>
      <p:cxnSp>
        <p:nvCxnSpPr>
          <p:cNvPr id="21" name="Straight Connector 20"/>
          <p:cNvCxnSpPr/>
          <p:nvPr/>
        </p:nvCxnSpPr>
        <p:spPr>
          <a:xfrm rot="5400000">
            <a:off x="1143794" y="3047206"/>
            <a:ext cx="152400" cy="1588"/>
          </a:xfrm>
          <a:prstGeom prst="line">
            <a:avLst/>
          </a:prstGeom>
        </p:spPr>
        <p:style>
          <a:lnRef idx="1">
            <a:schemeClr val="dk1"/>
          </a:lnRef>
          <a:fillRef idx="0">
            <a:schemeClr val="dk1"/>
          </a:fillRef>
          <a:effectRef idx="0">
            <a:schemeClr val="dk1"/>
          </a:effectRef>
          <a:fontRef idx="minor">
            <a:schemeClr val="tx1"/>
          </a:fontRef>
        </p:style>
      </p:cxnSp>
      <p:cxnSp>
        <p:nvCxnSpPr>
          <p:cNvPr id="22" name="Straight Connector 21"/>
          <p:cNvCxnSpPr/>
          <p:nvPr/>
        </p:nvCxnSpPr>
        <p:spPr>
          <a:xfrm rot="5400000">
            <a:off x="4382294" y="1713706"/>
            <a:ext cx="228600" cy="1588"/>
          </a:xfrm>
          <a:prstGeom prst="line">
            <a:avLst/>
          </a:prstGeom>
        </p:spPr>
        <p:style>
          <a:lnRef idx="1">
            <a:schemeClr val="dk1"/>
          </a:lnRef>
          <a:fillRef idx="0">
            <a:schemeClr val="dk1"/>
          </a:fillRef>
          <a:effectRef idx="0">
            <a:schemeClr val="dk1"/>
          </a:effectRef>
          <a:fontRef idx="minor">
            <a:schemeClr val="tx1"/>
          </a:fontRef>
        </p:style>
      </p:cxnSp>
      <p:cxnSp>
        <p:nvCxnSpPr>
          <p:cNvPr id="24" name="Straight Connector 23"/>
          <p:cNvCxnSpPr/>
          <p:nvPr/>
        </p:nvCxnSpPr>
        <p:spPr>
          <a:xfrm>
            <a:off x="1143000" y="1828800"/>
            <a:ext cx="7239000" cy="1588"/>
          </a:xfrm>
          <a:prstGeom prst="line">
            <a:avLst/>
          </a:prstGeom>
        </p:spPr>
        <p:style>
          <a:lnRef idx="1">
            <a:schemeClr val="dk1"/>
          </a:lnRef>
          <a:fillRef idx="0">
            <a:schemeClr val="dk1"/>
          </a:fillRef>
          <a:effectRef idx="0">
            <a:schemeClr val="dk1"/>
          </a:effectRef>
          <a:fontRef idx="minor">
            <a:schemeClr val="tx1"/>
          </a:fontRef>
        </p:style>
      </p:cxnSp>
      <p:cxnSp>
        <p:nvCxnSpPr>
          <p:cNvPr id="27" name="Straight Connector 26"/>
          <p:cNvCxnSpPr/>
          <p:nvPr/>
        </p:nvCxnSpPr>
        <p:spPr>
          <a:xfrm>
            <a:off x="838200" y="3124200"/>
            <a:ext cx="990600" cy="1588"/>
          </a:xfrm>
          <a:prstGeom prst="line">
            <a:avLst/>
          </a:prstGeom>
        </p:spPr>
        <p:style>
          <a:lnRef idx="1">
            <a:schemeClr val="dk1"/>
          </a:lnRef>
          <a:fillRef idx="0">
            <a:schemeClr val="dk1"/>
          </a:fillRef>
          <a:effectRef idx="0">
            <a:schemeClr val="dk1"/>
          </a:effectRef>
          <a:fontRef idx="minor">
            <a:schemeClr val="tx1"/>
          </a:fontRef>
        </p:style>
      </p:cxnSp>
      <p:cxnSp>
        <p:nvCxnSpPr>
          <p:cNvPr id="28" name="Straight Connector 27"/>
          <p:cNvCxnSpPr/>
          <p:nvPr/>
        </p:nvCxnSpPr>
        <p:spPr>
          <a:xfrm>
            <a:off x="3352800" y="3505200"/>
            <a:ext cx="468000" cy="1588"/>
          </a:xfrm>
          <a:prstGeom prst="line">
            <a:avLst/>
          </a:prstGeom>
        </p:spPr>
        <p:style>
          <a:lnRef idx="1">
            <a:schemeClr val="dk1"/>
          </a:lnRef>
          <a:fillRef idx="0">
            <a:schemeClr val="dk1"/>
          </a:fillRef>
          <a:effectRef idx="0">
            <a:schemeClr val="dk1"/>
          </a:effectRef>
          <a:fontRef idx="minor">
            <a:schemeClr val="tx1"/>
          </a:fontRef>
        </p:style>
      </p:cxnSp>
      <p:cxnSp>
        <p:nvCxnSpPr>
          <p:cNvPr id="30" name="Straight Arrow Connector 29"/>
          <p:cNvCxnSpPr/>
          <p:nvPr/>
        </p:nvCxnSpPr>
        <p:spPr>
          <a:xfrm rot="5400000">
            <a:off x="8230394" y="1980406"/>
            <a:ext cx="304800" cy="158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31" name="Straight Arrow Connector 30"/>
          <p:cNvCxnSpPr/>
          <p:nvPr/>
        </p:nvCxnSpPr>
        <p:spPr>
          <a:xfrm rot="5400000">
            <a:off x="6325394" y="1980406"/>
            <a:ext cx="304800" cy="158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32" name="Straight Arrow Connector 31"/>
          <p:cNvCxnSpPr/>
          <p:nvPr/>
        </p:nvCxnSpPr>
        <p:spPr>
          <a:xfrm rot="5400000">
            <a:off x="4572794" y="1980406"/>
            <a:ext cx="304800" cy="158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33" name="Straight Arrow Connector 32"/>
          <p:cNvCxnSpPr/>
          <p:nvPr/>
        </p:nvCxnSpPr>
        <p:spPr>
          <a:xfrm rot="5400000">
            <a:off x="2896394" y="1980406"/>
            <a:ext cx="304800" cy="158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34" name="Straight Arrow Connector 33"/>
          <p:cNvCxnSpPr/>
          <p:nvPr/>
        </p:nvCxnSpPr>
        <p:spPr>
          <a:xfrm rot="5400000">
            <a:off x="991394" y="1980406"/>
            <a:ext cx="304800" cy="158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35" name="Straight Arrow Connector 34"/>
          <p:cNvCxnSpPr/>
          <p:nvPr/>
        </p:nvCxnSpPr>
        <p:spPr>
          <a:xfrm rot="5400000">
            <a:off x="686594" y="3275806"/>
            <a:ext cx="304800" cy="1588"/>
          </a:xfrm>
          <a:prstGeom prst="straightConnector1">
            <a:avLst/>
          </a:prstGeom>
          <a:ln>
            <a:tailEnd type="none"/>
          </a:ln>
        </p:spPr>
        <p:style>
          <a:lnRef idx="1">
            <a:schemeClr val="dk1"/>
          </a:lnRef>
          <a:fillRef idx="0">
            <a:schemeClr val="dk1"/>
          </a:fillRef>
          <a:effectRef idx="0">
            <a:schemeClr val="dk1"/>
          </a:effectRef>
          <a:fontRef idx="minor">
            <a:schemeClr val="tx1"/>
          </a:fontRef>
        </p:style>
      </p:cxnSp>
      <p:cxnSp>
        <p:nvCxnSpPr>
          <p:cNvPr id="36" name="Straight Arrow Connector 35"/>
          <p:cNvCxnSpPr/>
          <p:nvPr/>
        </p:nvCxnSpPr>
        <p:spPr>
          <a:xfrm rot="5400000">
            <a:off x="1677194" y="3275806"/>
            <a:ext cx="304800" cy="1588"/>
          </a:xfrm>
          <a:prstGeom prst="straightConnector1">
            <a:avLst/>
          </a:prstGeom>
          <a:ln>
            <a:tailEnd type="none"/>
          </a:ln>
        </p:spPr>
        <p:style>
          <a:lnRef idx="1">
            <a:schemeClr val="dk1"/>
          </a:lnRef>
          <a:fillRef idx="0">
            <a:schemeClr val="dk1"/>
          </a:fillRef>
          <a:effectRef idx="0">
            <a:schemeClr val="dk1"/>
          </a:effectRef>
          <a:fontRef idx="minor">
            <a:schemeClr val="tx1"/>
          </a:fontRef>
        </p:style>
      </p:cxnSp>
      <p:cxnSp>
        <p:nvCxnSpPr>
          <p:cNvPr id="37" name="Straight Arrow Connector 36"/>
          <p:cNvCxnSpPr/>
          <p:nvPr/>
        </p:nvCxnSpPr>
        <p:spPr>
          <a:xfrm rot="5400000">
            <a:off x="2133600" y="3733800"/>
            <a:ext cx="1524000" cy="158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38" name="Straight Arrow Connector 37"/>
          <p:cNvCxnSpPr/>
          <p:nvPr/>
        </p:nvCxnSpPr>
        <p:spPr>
          <a:xfrm rot="5400000">
            <a:off x="3324794" y="3990406"/>
            <a:ext cx="972000" cy="158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39" name="Straight Arrow Connector 38"/>
          <p:cNvCxnSpPr/>
          <p:nvPr/>
        </p:nvCxnSpPr>
        <p:spPr>
          <a:xfrm rot="5400000">
            <a:off x="4228703" y="3772297"/>
            <a:ext cx="1448594" cy="158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40" name="Straight Arrow Connector 39"/>
          <p:cNvCxnSpPr/>
          <p:nvPr/>
        </p:nvCxnSpPr>
        <p:spPr>
          <a:xfrm rot="5400000">
            <a:off x="7590397" y="3687203"/>
            <a:ext cx="1584000" cy="794"/>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41" name="Straight Arrow Connector 40"/>
          <p:cNvCxnSpPr/>
          <p:nvPr/>
        </p:nvCxnSpPr>
        <p:spPr>
          <a:xfrm rot="5400000">
            <a:off x="5867400" y="3733800"/>
            <a:ext cx="1524000" cy="158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43" name="Straight Arrow Connector 42"/>
          <p:cNvCxnSpPr/>
          <p:nvPr/>
        </p:nvCxnSpPr>
        <p:spPr>
          <a:xfrm rot="5400000">
            <a:off x="4763294" y="5676106"/>
            <a:ext cx="533400" cy="158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
        <p:nvSpPr>
          <p:cNvPr id="53" name="Rectangle 52"/>
          <p:cNvSpPr/>
          <p:nvPr/>
        </p:nvSpPr>
        <p:spPr>
          <a:xfrm>
            <a:off x="228600" y="6019800"/>
            <a:ext cx="2286000" cy="609600"/>
          </a:xfrm>
          <a:prstGeom prst="rect">
            <a:avLst/>
          </a:prstGeom>
          <a:noFill/>
        </p:spPr>
        <p:style>
          <a:lnRef idx="2">
            <a:schemeClr val="dk1"/>
          </a:lnRef>
          <a:fillRef idx="1">
            <a:schemeClr val="lt1"/>
          </a:fillRef>
          <a:effectRef idx="0">
            <a:schemeClr val="dk1"/>
          </a:effectRef>
          <a:fontRef idx="minor">
            <a:schemeClr val="dk1"/>
          </a:fontRef>
        </p:style>
        <p:txBody>
          <a:bodyPr rtlCol="0" anchor="ctr"/>
          <a:lstStyle/>
          <a:p>
            <a:pPr algn="ctr"/>
            <a:r>
              <a:rPr lang="en-US" sz="1400" b="1" dirty="0" smtClean="0">
                <a:solidFill>
                  <a:schemeClr val="tx1"/>
                </a:solidFill>
                <a:latin typeface="Bookman Old Style" pitchFamily="18" charset="0"/>
              </a:rPr>
              <a:t>Persons Resident Outside India</a:t>
            </a:r>
            <a:endParaRPr lang="en-US" sz="1400" b="1" dirty="0">
              <a:solidFill>
                <a:schemeClr val="tx1"/>
              </a:solidFill>
              <a:latin typeface="Bookman Old Style" pitchFamily="18" charset="0"/>
            </a:endParaRPr>
          </a:p>
        </p:txBody>
      </p:sp>
      <p:cxnSp>
        <p:nvCxnSpPr>
          <p:cNvPr id="56" name="Straight Connector 55"/>
          <p:cNvCxnSpPr/>
          <p:nvPr/>
        </p:nvCxnSpPr>
        <p:spPr>
          <a:xfrm rot="5400000">
            <a:off x="913606" y="5562600"/>
            <a:ext cx="153194" cy="794"/>
          </a:xfrm>
          <a:prstGeom prst="line">
            <a:avLst/>
          </a:prstGeom>
        </p:spPr>
        <p:style>
          <a:lnRef idx="1">
            <a:schemeClr val="dk1"/>
          </a:lnRef>
          <a:fillRef idx="0">
            <a:schemeClr val="dk1"/>
          </a:fillRef>
          <a:effectRef idx="0">
            <a:schemeClr val="dk1"/>
          </a:effectRef>
          <a:fontRef idx="minor">
            <a:schemeClr val="tx1"/>
          </a:fontRef>
        </p:style>
      </p:cxnSp>
      <p:cxnSp>
        <p:nvCxnSpPr>
          <p:cNvPr id="58" name="Straight Connector 57"/>
          <p:cNvCxnSpPr>
            <a:stCxn id="11" idx="2"/>
          </p:cNvCxnSpPr>
          <p:nvPr/>
        </p:nvCxnSpPr>
        <p:spPr>
          <a:xfrm rot="5400000">
            <a:off x="1919748" y="5577348"/>
            <a:ext cx="122904" cy="1588"/>
          </a:xfrm>
          <a:prstGeom prst="line">
            <a:avLst/>
          </a:prstGeom>
        </p:spPr>
        <p:style>
          <a:lnRef idx="1">
            <a:schemeClr val="dk1"/>
          </a:lnRef>
          <a:fillRef idx="0">
            <a:schemeClr val="dk1"/>
          </a:fillRef>
          <a:effectRef idx="0">
            <a:schemeClr val="dk1"/>
          </a:effectRef>
          <a:fontRef idx="minor">
            <a:schemeClr val="tx1"/>
          </a:fontRef>
        </p:style>
      </p:cxnSp>
      <p:cxnSp>
        <p:nvCxnSpPr>
          <p:cNvPr id="59" name="Straight Connector 58"/>
          <p:cNvCxnSpPr/>
          <p:nvPr/>
        </p:nvCxnSpPr>
        <p:spPr>
          <a:xfrm>
            <a:off x="990600" y="5638800"/>
            <a:ext cx="990600" cy="1588"/>
          </a:xfrm>
          <a:prstGeom prst="line">
            <a:avLst/>
          </a:prstGeom>
        </p:spPr>
        <p:style>
          <a:lnRef idx="1">
            <a:schemeClr val="dk1"/>
          </a:lnRef>
          <a:fillRef idx="0">
            <a:schemeClr val="dk1"/>
          </a:fillRef>
          <a:effectRef idx="0">
            <a:schemeClr val="dk1"/>
          </a:effectRef>
          <a:fontRef idx="minor">
            <a:schemeClr val="tx1"/>
          </a:fontRef>
        </p:style>
      </p:cxnSp>
      <p:cxnSp>
        <p:nvCxnSpPr>
          <p:cNvPr id="61" name="Straight Arrow Connector 60"/>
          <p:cNvCxnSpPr/>
          <p:nvPr/>
        </p:nvCxnSpPr>
        <p:spPr>
          <a:xfrm rot="5400000">
            <a:off x="1219994" y="5790406"/>
            <a:ext cx="304800" cy="158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
        <p:nvSpPr>
          <p:cNvPr id="48" name="Rectangle 47"/>
          <p:cNvSpPr/>
          <p:nvPr/>
        </p:nvSpPr>
        <p:spPr>
          <a:xfrm>
            <a:off x="152400" y="3429000"/>
            <a:ext cx="1143000" cy="457200"/>
          </a:xfrm>
          <a:prstGeom prst="rect">
            <a:avLst/>
          </a:prstGeom>
          <a:noFill/>
        </p:spPr>
        <p:style>
          <a:lnRef idx="2">
            <a:schemeClr val="dk1"/>
          </a:lnRef>
          <a:fillRef idx="1">
            <a:schemeClr val="lt1"/>
          </a:fillRef>
          <a:effectRef idx="0">
            <a:schemeClr val="dk1"/>
          </a:effectRef>
          <a:fontRef idx="minor">
            <a:schemeClr val="dk1"/>
          </a:fontRef>
        </p:style>
        <p:txBody>
          <a:bodyPr rtlCol="0" anchor="ctr"/>
          <a:lstStyle/>
          <a:p>
            <a:pPr algn="ctr"/>
            <a:r>
              <a:rPr lang="en-US" sz="1400" dirty="0" smtClean="0">
                <a:solidFill>
                  <a:schemeClr val="tx1"/>
                </a:solidFill>
                <a:latin typeface="Bookman Old Style" pitchFamily="18" charset="0"/>
              </a:rPr>
              <a:t>Company</a:t>
            </a:r>
          </a:p>
          <a:p>
            <a:pPr algn="ctr"/>
            <a:r>
              <a:rPr lang="en-US" sz="1400" b="1" dirty="0" smtClean="0">
                <a:solidFill>
                  <a:schemeClr val="tx1"/>
                </a:solidFill>
                <a:latin typeface="Bookman Old Style" pitchFamily="18" charset="0"/>
              </a:rPr>
              <a:t>Sch. 1, 9</a:t>
            </a:r>
          </a:p>
        </p:txBody>
      </p:sp>
      <p:sp>
        <p:nvSpPr>
          <p:cNvPr id="49" name="Rectangle 48"/>
          <p:cNvSpPr/>
          <p:nvPr/>
        </p:nvSpPr>
        <p:spPr>
          <a:xfrm>
            <a:off x="1371600" y="3429000"/>
            <a:ext cx="990600" cy="457200"/>
          </a:xfrm>
          <a:prstGeom prst="rect">
            <a:avLst/>
          </a:prstGeom>
          <a:noFill/>
        </p:spPr>
        <p:style>
          <a:lnRef idx="2">
            <a:schemeClr val="dk1"/>
          </a:lnRef>
          <a:fillRef idx="1">
            <a:schemeClr val="lt1"/>
          </a:fillRef>
          <a:effectRef idx="0">
            <a:schemeClr val="dk1"/>
          </a:effectRef>
          <a:fontRef idx="minor">
            <a:schemeClr val="dk1"/>
          </a:fontRef>
        </p:style>
        <p:txBody>
          <a:bodyPr rtlCol="0" anchor="ctr"/>
          <a:lstStyle/>
          <a:p>
            <a:pPr algn="ctr"/>
            <a:r>
              <a:rPr lang="en-US" sz="1400" dirty="0" smtClean="0">
                <a:solidFill>
                  <a:schemeClr val="tx1"/>
                </a:solidFill>
                <a:latin typeface="Bookman Old Style" pitchFamily="18" charset="0"/>
              </a:rPr>
              <a:t>LLP</a:t>
            </a:r>
          </a:p>
          <a:p>
            <a:pPr algn="ctr"/>
            <a:r>
              <a:rPr lang="en-US" sz="1400" b="1" dirty="0" smtClean="0">
                <a:solidFill>
                  <a:schemeClr val="tx1"/>
                </a:solidFill>
                <a:latin typeface="Bookman Old Style" pitchFamily="18" charset="0"/>
              </a:rPr>
              <a:t>Sch. 6</a:t>
            </a:r>
          </a:p>
        </p:txBody>
      </p:sp>
      <p:cxnSp>
        <p:nvCxnSpPr>
          <p:cNvPr id="50" name="Straight Arrow Connector 49"/>
          <p:cNvCxnSpPr/>
          <p:nvPr/>
        </p:nvCxnSpPr>
        <p:spPr>
          <a:xfrm rot="5400000">
            <a:off x="534194" y="4190206"/>
            <a:ext cx="609600" cy="158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51" name="Straight Arrow Connector 50"/>
          <p:cNvCxnSpPr>
            <a:endCxn id="11" idx="0"/>
          </p:cNvCxnSpPr>
          <p:nvPr/>
        </p:nvCxnSpPr>
        <p:spPr>
          <a:xfrm>
            <a:off x="839788" y="3886200"/>
            <a:ext cx="1141412" cy="609599"/>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55" name="Straight Arrow Connector 54"/>
          <p:cNvCxnSpPr/>
          <p:nvPr/>
        </p:nvCxnSpPr>
        <p:spPr>
          <a:xfrm rot="5400000">
            <a:off x="1752194" y="4191406"/>
            <a:ext cx="612000" cy="158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46" name="Straight Arrow Connector 45"/>
          <p:cNvCxnSpPr/>
          <p:nvPr/>
        </p:nvCxnSpPr>
        <p:spPr>
          <a:xfrm flipH="1">
            <a:off x="915194" y="3886200"/>
            <a:ext cx="1118937" cy="591000"/>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
        <p:nvSpPr>
          <p:cNvPr id="15" name="Date Placeholder 14"/>
          <p:cNvSpPr>
            <a:spLocks noGrp="1"/>
          </p:cNvSpPr>
          <p:nvPr>
            <p:ph type="dt" sz="half" idx="10"/>
          </p:nvPr>
        </p:nvSpPr>
        <p:spPr>
          <a:xfrm>
            <a:off x="1167997" y="6412450"/>
            <a:ext cx="1905000" cy="457200"/>
          </a:xfrm>
        </p:spPr>
        <p:txBody>
          <a:bodyPr/>
          <a:lstStyle/>
          <a:p>
            <a:pPr>
              <a:defRPr/>
            </a:pPr>
            <a:r>
              <a:rPr lang="en-US" smtClean="0"/>
              <a:t>03 May 2018</a:t>
            </a:r>
            <a:endParaRPr lang="en-US" dirty="0"/>
          </a:p>
        </p:txBody>
      </p:sp>
      <p:sp>
        <p:nvSpPr>
          <p:cNvPr id="18" name="Footer Placeholder 17"/>
          <p:cNvSpPr>
            <a:spLocks noGrp="1"/>
          </p:cNvSpPr>
          <p:nvPr>
            <p:ph type="ftr" sz="quarter" idx="11"/>
          </p:nvPr>
        </p:nvSpPr>
        <p:spPr>
          <a:xfrm>
            <a:off x="3635564" y="6399212"/>
            <a:ext cx="2895600" cy="457200"/>
          </a:xfrm>
        </p:spPr>
        <p:txBody>
          <a:bodyPr/>
          <a:lstStyle/>
          <a:p>
            <a:pPr>
              <a:defRPr/>
            </a:pPr>
            <a:r>
              <a:rPr lang="en-US" dirty="0" smtClean="0"/>
              <a:t>P. P. Shah &amp; Asso.</a:t>
            </a:r>
            <a:endParaRPr lang="en-US" dirty="0"/>
          </a:p>
        </p:txBody>
      </p:sp>
      <p:sp>
        <p:nvSpPr>
          <p:cNvPr id="19" name="Slide Number Placeholder 18"/>
          <p:cNvSpPr>
            <a:spLocks noGrp="1"/>
          </p:cNvSpPr>
          <p:nvPr>
            <p:ph type="sldNum" sz="quarter" idx="12"/>
          </p:nvPr>
        </p:nvSpPr>
        <p:spPr>
          <a:xfrm>
            <a:off x="7076287" y="6412450"/>
            <a:ext cx="1905000" cy="457200"/>
          </a:xfrm>
        </p:spPr>
        <p:txBody>
          <a:bodyPr/>
          <a:lstStyle/>
          <a:p>
            <a:pPr>
              <a:defRPr/>
            </a:pPr>
            <a:fld id="{AEE33614-1576-4826-9A5E-50DBDA8E8AF6}" type="slidenum">
              <a:rPr lang="en-US" smtClean="0"/>
              <a:pPr>
                <a:defRPr/>
              </a:pPr>
              <a:t>36</a:t>
            </a:fld>
            <a:endParaRPr lang="en-US" dirty="0"/>
          </a:p>
        </p:txBody>
      </p:sp>
      <p:sp>
        <p:nvSpPr>
          <p:cNvPr id="52" name="Date Placeholder 14"/>
          <p:cNvSpPr txBox="1">
            <a:spLocks/>
          </p:cNvSpPr>
          <p:nvPr/>
        </p:nvSpPr>
        <p:spPr bwMode="auto">
          <a:xfrm>
            <a:off x="2590800" y="6170612"/>
            <a:ext cx="1603161" cy="31803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defPPr>
              <a:defRPr lang="en-US"/>
            </a:defPPr>
            <a:lvl1pPr algn="l" rtl="0" eaLnBrk="1" fontAlgn="base" hangingPunct="1">
              <a:spcBef>
                <a:spcPct val="0"/>
              </a:spcBef>
              <a:spcAft>
                <a:spcPct val="0"/>
              </a:spcAft>
              <a:defRPr sz="1400" kern="1200">
                <a:solidFill>
                  <a:schemeClr val="tx1"/>
                </a:solidFill>
                <a:latin typeface="Tahoma" pitchFamily="34" charset="0"/>
                <a:ea typeface="+mn-ea"/>
                <a:cs typeface="+mn-cs"/>
              </a:defRPr>
            </a:lvl1pPr>
            <a:lvl2pPr marL="457200" algn="l" rtl="0" fontAlgn="base">
              <a:spcBef>
                <a:spcPct val="0"/>
              </a:spcBef>
              <a:spcAft>
                <a:spcPct val="0"/>
              </a:spcAft>
              <a:defRPr kern="1200">
                <a:solidFill>
                  <a:schemeClr val="tx1"/>
                </a:solidFill>
                <a:latin typeface="Tahoma" pitchFamily="34" charset="0"/>
                <a:ea typeface="+mn-ea"/>
                <a:cs typeface="Arial" charset="0"/>
              </a:defRPr>
            </a:lvl2pPr>
            <a:lvl3pPr marL="914400" algn="l" rtl="0" fontAlgn="base">
              <a:spcBef>
                <a:spcPct val="0"/>
              </a:spcBef>
              <a:spcAft>
                <a:spcPct val="0"/>
              </a:spcAft>
              <a:defRPr kern="1200">
                <a:solidFill>
                  <a:schemeClr val="tx1"/>
                </a:solidFill>
                <a:latin typeface="Tahoma" pitchFamily="34" charset="0"/>
                <a:ea typeface="+mn-ea"/>
                <a:cs typeface="Arial" charset="0"/>
              </a:defRPr>
            </a:lvl3pPr>
            <a:lvl4pPr marL="1371600" algn="l" rtl="0" fontAlgn="base">
              <a:spcBef>
                <a:spcPct val="0"/>
              </a:spcBef>
              <a:spcAft>
                <a:spcPct val="0"/>
              </a:spcAft>
              <a:defRPr kern="1200">
                <a:solidFill>
                  <a:schemeClr val="tx1"/>
                </a:solidFill>
                <a:latin typeface="Tahoma" pitchFamily="34" charset="0"/>
                <a:ea typeface="+mn-ea"/>
                <a:cs typeface="Arial" charset="0"/>
              </a:defRPr>
            </a:lvl4pPr>
            <a:lvl5pPr marL="1828800" algn="l" rtl="0" fontAlgn="base">
              <a:spcBef>
                <a:spcPct val="0"/>
              </a:spcBef>
              <a:spcAft>
                <a:spcPct val="0"/>
              </a:spcAft>
              <a:defRPr kern="1200">
                <a:solidFill>
                  <a:schemeClr val="tx1"/>
                </a:solidFill>
                <a:latin typeface="Tahoma" pitchFamily="34" charset="0"/>
                <a:ea typeface="+mn-ea"/>
                <a:cs typeface="Arial" charset="0"/>
              </a:defRPr>
            </a:lvl5pPr>
            <a:lvl6pPr marL="2286000" algn="l" defTabSz="914400" rtl="0" eaLnBrk="1" latinLnBrk="0" hangingPunct="1">
              <a:defRPr kern="1200">
                <a:solidFill>
                  <a:schemeClr val="tx1"/>
                </a:solidFill>
                <a:latin typeface="Tahoma" pitchFamily="34" charset="0"/>
                <a:ea typeface="+mn-ea"/>
                <a:cs typeface="Arial" charset="0"/>
              </a:defRPr>
            </a:lvl6pPr>
            <a:lvl7pPr marL="2743200" algn="l" defTabSz="914400" rtl="0" eaLnBrk="1" latinLnBrk="0" hangingPunct="1">
              <a:defRPr kern="1200">
                <a:solidFill>
                  <a:schemeClr val="tx1"/>
                </a:solidFill>
                <a:latin typeface="Tahoma" pitchFamily="34" charset="0"/>
                <a:ea typeface="+mn-ea"/>
                <a:cs typeface="Arial" charset="0"/>
              </a:defRPr>
            </a:lvl7pPr>
            <a:lvl8pPr marL="3200400" algn="l" defTabSz="914400" rtl="0" eaLnBrk="1" latinLnBrk="0" hangingPunct="1">
              <a:defRPr kern="1200">
                <a:solidFill>
                  <a:schemeClr val="tx1"/>
                </a:solidFill>
                <a:latin typeface="Tahoma" pitchFamily="34" charset="0"/>
                <a:ea typeface="+mn-ea"/>
                <a:cs typeface="Arial" charset="0"/>
              </a:defRPr>
            </a:lvl8pPr>
            <a:lvl9pPr marL="3657600" algn="l" defTabSz="914400" rtl="0" eaLnBrk="1" latinLnBrk="0" hangingPunct="1">
              <a:defRPr kern="1200">
                <a:solidFill>
                  <a:schemeClr val="tx1"/>
                </a:solidFill>
                <a:latin typeface="Tahoma" pitchFamily="34" charset="0"/>
                <a:ea typeface="+mn-ea"/>
                <a:cs typeface="Arial" charset="0"/>
              </a:defRPr>
            </a:lvl9pPr>
          </a:lstStyle>
          <a:p>
            <a:pPr algn="ctr">
              <a:defRPr/>
            </a:pPr>
            <a:r>
              <a:rPr lang="en-US" dirty="0" smtClean="0"/>
              <a:t>Available to or for</a:t>
            </a:r>
            <a:endParaRPr lang="en-US" dirty="0"/>
          </a:p>
        </p:txBody>
      </p:sp>
    </p:spTree>
    <p:extLst>
      <p:ext uri="{BB962C8B-B14F-4D97-AF65-F5344CB8AC3E}">
        <p14:creationId xmlns:p14="http://schemas.microsoft.com/office/powerpoint/2010/main" val="3579297337"/>
      </p:ext>
    </p:extLst>
  </p:cSld>
  <p:clrMapOvr>
    <a:masterClrMapping/>
  </p:clrMapOvr>
  <p:transition/>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Date Placeholder 3"/>
          <p:cNvSpPr>
            <a:spLocks noGrp="1"/>
          </p:cNvSpPr>
          <p:nvPr>
            <p:ph type="dt" sz="quarter" idx="10"/>
          </p:nvPr>
        </p:nvSpPr>
        <p:spPr>
          <a:xfrm>
            <a:off x="479425" y="6448926"/>
            <a:ext cx="1905000" cy="457200"/>
          </a:xfrm>
        </p:spPr>
        <p:txBody>
          <a:bodyPr/>
          <a:lstStyle/>
          <a:p>
            <a:pPr>
              <a:defRPr/>
            </a:pPr>
            <a:r>
              <a:rPr lang="en-US" smtClean="0"/>
              <a:t>03 May 2018</a:t>
            </a:r>
            <a:endParaRPr lang="en-US" dirty="0"/>
          </a:p>
        </p:txBody>
      </p:sp>
      <p:sp>
        <p:nvSpPr>
          <p:cNvPr id="9219" name="Footer Placeholder 4"/>
          <p:cNvSpPr>
            <a:spLocks noGrp="1"/>
          </p:cNvSpPr>
          <p:nvPr>
            <p:ph type="ftr" sz="quarter" idx="11"/>
          </p:nvPr>
        </p:nvSpPr>
        <p:spPr>
          <a:xfrm>
            <a:off x="3599656" y="6400800"/>
            <a:ext cx="2895600" cy="457200"/>
          </a:xfrm>
        </p:spPr>
        <p:txBody>
          <a:bodyPr/>
          <a:lstStyle/>
          <a:p>
            <a:pPr>
              <a:defRPr/>
            </a:pPr>
            <a:r>
              <a:rPr lang="en-US" dirty="0" smtClean="0"/>
              <a:t>P. P. Shah &amp; Asso.</a:t>
            </a:r>
          </a:p>
        </p:txBody>
      </p:sp>
      <p:sp>
        <p:nvSpPr>
          <p:cNvPr id="9220" name="Slide Number Placeholder 5"/>
          <p:cNvSpPr>
            <a:spLocks noGrp="1"/>
          </p:cNvSpPr>
          <p:nvPr>
            <p:ph type="sldNum" sz="quarter" idx="12"/>
          </p:nvPr>
        </p:nvSpPr>
        <p:spPr>
          <a:xfrm>
            <a:off x="7239000" y="6400800"/>
            <a:ext cx="1905000" cy="457200"/>
          </a:xfrm>
        </p:spPr>
        <p:txBody>
          <a:bodyPr/>
          <a:lstStyle/>
          <a:p>
            <a:pPr>
              <a:defRPr/>
            </a:pPr>
            <a:fld id="{FB34A73F-7633-4765-B60F-ABA8245B9BEA}" type="slidenum">
              <a:rPr lang="en-US" smtClean="0"/>
              <a:pPr>
                <a:defRPr/>
              </a:pPr>
              <a:t>37</a:t>
            </a:fld>
            <a:endParaRPr lang="en-US" dirty="0" smtClean="0"/>
          </a:p>
        </p:txBody>
      </p:sp>
      <p:sp>
        <p:nvSpPr>
          <p:cNvPr id="9221" name="Rectangle 4"/>
          <p:cNvSpPr>
            <a:spLocks noGrp="1" noChangeArrowheads="1"/>
          </p:cNvSpPr>
          <p:nvPr>
            <p:ph type="title"/>
          </p:nvPr>
        </p:nvSpPr>
        <p:spPr>
          <a:xfrm>
            <a:off x="1150938" y="214313"/>
            <a:ext cx="7793037" cy="1004887"/>
          </a:xfrm>
        </p:spPr>
        <p:txBody>
          <a:bodyPr/>
          <a:lstStyle/>
          <a:p>
            <a:pPr eaLnBrk="1" hangingPunct="1"/>
            <a:r>
              <a:rPr lang="en-US" sz="2800" dirty="0" smtClean="0"/>
              <a:t>Schemes for Inbound Investment – FEMA Ntf. 20(R)</a:t>
            </a:r>
          </a:p>
        </p:txBody>
      </p:sp>
      <p:sp>
        <p:nvSpPr>
          <p:cNvPr id="9222" name="Content Placeholder 6"/>
          <p:cNvSpPr>
            <a:spLocks noGrp="1"/>
          </p:cNvSpPr>
          <p:nvPr>
            <p:ph idx="1"/>
          </p:nvPr>
        </p:nvSpPr>
        <p:spPr>
          <a:xfrm>
            <a:off x="685800" y="1219200"/>
            <a:ext cx="8269288" cy="5229726"/>
          </a:xfrm>
        </p:spPr>
        <p:txBody>
          <a:bodyPr/>
          <a:lstStyle/>
          <a:p>
            <a:pPr marL="0" indent="0">
              <a:buNone/>
            </a:pPr>
            <a:r>
              <a:rPr lang="en-US" sz="1500" dirty="0" smtClean="0">
                <a:latin typeface="Calibri" panose="020F0502020204030204" pitchFamily="34" charset="0"/>
                <a:cs typeface="Calibri" panose="020F0502020204030204" pitchFamily="34" charset="0"/>
              </a:rPr>
              <a:t>•</a:t>
            </a:r>
          </a:p>
        </p:txBody>
      </p:sp>
      <p:graphicFrame>
        <p:nvGraphicFramePr>
          <p:cNvPr id="2" name="Table 1"/>
          <p:cNvGraphicFramePr>
            <a:graphicFrameLocks noGrp="1"/>
          </p:cNvGraphicFramePr>
          <p:nvPr>
            <p:extLst/>
          </p:nvPr>
        </p:nvGraphicFramePr>
        <p:xfrm>
          <a:off x="225085" y="1219201"/>
          <a:ext cx="8718891" cy="5395877"/>
        </p:xfrm>
        <a:graphic>
          <a:graphicData uri="http://schemas.openxmlformats.org/drawingml/2006/table">
            <a:tbl>
              <a:tblPr firstRow="1" firstCol="1" bandRow="1"/>
              <a:tblGrid>
                <a:gridCol w="1828798"/>
                <a:gridCol w="745588"/>
                <a:gridCol w="886264"/>
                <a:gridCol w="751983"/>
                <a:gridCol w="684913"/>
                <a:gridCol w="592012"/>
                <a:gridCol w="672739"/>
                <a:gridCol w="773073"/>
                <a:gridCol w="829994"/>
                <a:gridCol w="953527"/>
              </a:tblGrid>
              <a:tr h="171168">
                <a:tc>
                  <a:txBody>
                    <a:bodyPr/>
                    <a:lstStyle/>
                    <a:p>
                      <a:pPr marL="0" marR="0" algn="r">
                        <a:lnSpc>
                          <a:spcPct val="107000"/>
                        </a:lnSpc>
                        <a:spcBef>
                          <a:spcPts val="0"/>
                        </a:spcBef>
                        <a:spcAft>
                          <a:spcPts val="300"/>
                        </a:spcAft>
                      </a:pPr>
                      <a:r>
                        <a:rPr lang="en-US" sz="1100" b="1" dirty="0">
                          <a:effectLst/>
                          <a:latin typeface="Calibri" panose="020F0502020204030204" pitchFamily="34" charset="0"/>
                          <a:ea typeface="Calibri" panose="020F0502020204030204" pitchFamily="34" charset="0"/>
                          <a:cs typeface="Times New Roman" panose="02020603050405020304" pitchFamily="18" charset="0"/>
                        </a:rPr>
                        <a:t>Schedule No. </a:t>
                      </a:r>
                      <a:r>
                        <a:rPr lang="en-US" sz="1100" b="1" dirty="0">
                          <a:effectLst/>
                          <a:latin typeface="Calibri" panose="020F0502020204030204" pitchFamily="34" charset="0"/>
                          <a:ea typeface="Calibri" panose="020F0502020204030204" pitchFamily="34" charset="0"/>
                          <a:cs typeface="Times New Roman" panose="02020603050405020304" pitchFamily="18" charset="0"/>
                          <a:sym typeface="Wingdings" panose="05000000000000000000" pitchFamily="2" charset="2"/>
                        </a:rPr>
                        <a:t></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100" b="1" dirty="0">
                          <a:effectLst/>
                          <a:latin typeface="Calibri" panose="020F0502020204030204" pitchFamily="34" charset="0"/>
                          <a:ea typeface="Calibri" panose="020F0502020204030204" pitchFamily="34" charset="0"/>
                          <a:cs typeface="Times New Roman" panose="02020603050405020304" pitchFamily="18" charset="0"/>
                        </a:rPr>
                        <a:t>1</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100" b="1" dirty="0">
                          <a:effectLst/>
                          <a:latin typeface="Calibri" panose="020F0502020204030204" pitchFamily="34" charset="0"/>
                          <a:ea typeface="Calibri" panose="020F0502020204030204" pitchFamily="34" charset="0"/>
                          <a:cs typeface="Times New Roman" panose="02020603050405020304" pitchFamily="18" charset="0"/>
                        </a:rPr>
                        <a:t>2</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100" b="1" dirty="0">
                          <a:effectLst/>
                          <a:latin typeface="Calibri" panose="020F0502020204030204" pitchFamily="34" charset="0"/>
                          <a:ea typeface="Calibri" panose="020F0502020204030204" pitchFamily="34" charset="0"/>
                          <a:cs typeface="Times New Roman" panose="02020603050405020304" pitchFamily="18" charset="0"/>
                        </a:rPr>
                        <a:t>3</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100" b="1" dirty="0">
                          <a:effectLst/>
                          <a:latin typeface="Calibri" panose="020F0502020204030204" pitchFamily="34" charset="0"/>
                          <a:ea typeface="Calibri" panose="020F0502020204030204" pitchFamily="34" charset="0"/>
                          <a:cs typeface="Times New Roman" panose="02020603050405020304" pitchFamily="18" charset="0"/>
                        </a:rPr>
                        <a:t>4</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100" b="1" dirty="0">
                          <a:effectLst/>
                          <a:latin typeface="Calibri" panose="020F0502020204030204" pitchFamily="34" charset="0"/>
                          <a:ea typeface="Calibri" panose="020F0502020204030204" pitchFamily="34" charset="0"/>
                          <a:cs typeface="Times New Roman" panose="02020603050405020304" pitchFamily="18" charset="0"/>
                        </a:rPr>
                        <a:t>6</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100" b="1" dirty="0">
                          <a:effectLst/>
                          <a:latin typeface="Calibri" panose="020F0502020204030204" pitchFamily="34" charset="0"/>
                          <a:ea typeface="Calibri" panose="020F0502020204030204" pitchFamily="34" charset="0"/>
                          <a:cs typeface="Times New Roman" panose="02020603050405020304" pitchFamily="18" charset="0"/>
                        </a:rPr>
                        <a:t>7</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100" b="1" dirty="0">
                          <a:effectLst/>
                          <a:latin typeface="Calibri" panose="020F0502020204030204" pitchFamily="34" charset="0"/>
                          <a:ea typeface="Calibri" panose="020F0502020204030204" pitchFamily="34" charset="0"/>
                          <a:cs typeface="Times New Roman" panose="02020603050405020304" pitchFamily="18" charset="0"/>
                        </a:rPr>
                        <a:t>8</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100" b="1" dirty="0">
                          <a:effectLst/>
                          <a:latin typeface="Calibri" panose="020F0502020204030204" pitchFamily="34" charset="0"/>
                          <a:ea typeface="Calibri" panose="020F0502020204030204" pitchFamily="34" charset="0"/>
                          <a:cs typeface="Times New Roman" panose="02020603050405020304" pitchFamily="18" charset="0"/>
                        </a:rPr>
                        <a:t>9</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100" b="1" dirty="0">
                          <a:effectLst/>
                          <a:latin typeface="Calibri" panose="020F0502020204030204" pitchFamily="34" charset="0"/>
                          <a:ea typeface="Calibri" panose="020F0502020204030204" pitchFamily="34" charset="0"/>
                          <a:cs typeface="Times New Roman" panose="02020603050405020304" pitchFamily="18" charset="0"/>
                        </a:rPr>
                        <a:t>10</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721023">
                <a:tc>
                  <a:txBody>
                    <a:bodyPr/>
                    <a:lstStyle/>
                    <a:p>
                      <a:pPr marL="0" marR="0" algn="r">
                        <a:lnSpc>
                          <a:spcPct val="107000"/>
                        </a:lnSpc>
                        <a:spcBef>
                          <a:spcPts val="0"/>
                        </a:spcBef>
                        <a:spcAft>
                          <a:spcPts val="300"/>
                        </a:spcAft>
                      </a:pPr>
                      <a:endParaRPr lang="en-US" sz="1100" b="1" dirty="0" smtClean="0">
                        <a:effectLst/>
                        <a:latin typeface="Calibri" panose="020F0502020204030204" pitchFamily="34" charset="0"/>
                        <a:ea typeface="Calibri" panose="020F0502020204030204" pitchFamily="34" charset="0"/>
                        <a:cs typeface="Times New Roman" panose="02020603050405020304" pitchFamily="18" charset="0"/>
                      </a:endParaRPr>
                    </a:p>
                    <a:p>
                      <a:pPr marL="0" marR="0" algn="r">
                        <a:lnSpc>
                          <a:spcPct val="107000"/>
                        </a:lnSpc>
                        <a:spcBef>
                          <a:spcPts val="0"/>
                        </a:spcBef>
                        <a:spcAft>
                          <a:spcPts val="300"/>
                        </a:spcAft>
                      </a:pPr>
                      <a:endParaRPr lang="en-US" sz="1100" b="1" dirty="0" smtClean="0">
                        <a:effectLst/>
                        <a:latin typeface="Calibri" panose="020F0502020204030204" pitchFamily="34" charset="0"/>
                        <a:ea typeface="Calibri" panose="020F0502020204030204" pitchFamily="34" charset="0"/>
                        <a:cs typeface="Times New Roman" panose="02020603050405020304" pitchFamily="18" charset="0"/>
                      </a:endParaRPr>
                    </a:p>
                    <a:p>
                      <a:pPr marL="0" marR="0" algn="r">
                        <a:lnSpc>
                          <a:spcPct val="107000"/>
                        </a:lnSpc>
                        <a:spcBef>
                          <a:spcPts val="0"/>
                        </a:spcBef>
                        <a:spcAft>
                          <a:spcPts val="300"/>
                        </a:spcAft>
                      </a:pPr>
                      <a:r>
                        <a:rPr lang="en-US" sz="1100" b="1" dirty="0" smtClean="0">
                          <a:effectLst/>
                          <a:latin typeface="Calibri" panose="020F0502020204030204" pitchFamily="34" charset="0"/>
                          <a:ea typeface="Calibri" panose="020F0502020204030204" pitchFamily="34" charset="0"/>
                          <a:cs typeface="Times New Roman" panose="02020603050405020304" pitchFamily="18" charset="0"/>
                        </a:rPr>
                        <a:t>Type </a:t>
                      </a:r>
                      <a:r>
                        <a:rPr lang="en-US" sz="1100" b="1" dirty="0">
                          <a:effectLst/>
                          <a:latin typeface="Calibri" panose="020F0502020204030204" pitchFamily="34" charset="0"/>
                          <a:ea typeface="Calibri" panose="020F0502020204030204" pitchFamily="34" charset="0"/>
                          <a:cs typeface="Times New Roman" panose="02020603050405020304" pitchFamily="18" charset="0"/>
                        </a:rPr>
                        <a:t>of Investor </a:t>
                      </a:r>
                      <a:r>
                        <a:rPr lang="en-US" sz="1100" b="1" dirty="0">
                          <a:effectLst/>
                          <a:latin typeface="Calibri" panose="020F0502020204030204" pitchFamily="34" charset="0"/>
                          <a:ea typeface="Calibri" panose="020F0502020204030204" pitchFamily="34" charset="0"/>
                          <a:cs typeface="Times New Roman" panose="02020603050405020304" pitchFamily="18" charset="0"/>
                          <a:sym typeface="Wingdings" panose="05000000000000000000" pitchFamily="2" charset="2"/>
                        </a:rPr>
                        <a:t></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100" b="1" dirty="0">
                          <a:effectLst/>
                          <a:latin typeface="Calibri" panose="020F0502020204030204" pitchFamily="34" charset="0"/>
                          <a:ea typeface="Calibri" panose="020F0502020204030204" pitchFamily="34" charset="0"/>
                          <a:cs typeface="Times New Roman" panose="02020603050405020304" pitchFamily="18" charset="0"/>
                        </a:rPr>
                        <a:t>PROI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gn="ctr">
                        <a:lnSpc>
                          <a:spcPct val="107000"/>
                        </a:lnSpc>
                        <a:spcBef>
                          <a:spcPts val="0"/>
                        </a:spcBef>
                        <a:spcAft>
                          <a:spcPts val="300"/>
                        </a:spcAft>
                      </a:pPr>
                      <a:r>
                        <a:rPr lang="en-US" sz="1100" b="1" dirty="0">
                          <a:effectLst/>
                          <a:latin typeface="Calibri" panose="020F0502020204030204" pitchFamily="34" charset="0"/>
                          <a:ea typeface="Calibri" panose="020F0502020204030204" pitchFamily="34" charset="0"/>
                          <a:cs typeface="Times New Roman" panose="02020603050405020304" pitchFamily="18" charset="0"/>
                        </a:rPr>
                        <a:t>(repatriation)</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100" b="1" dirty="0">
                          <a:effectLst/>
                          <a:latin typeface="Calibri" panose="020F0502020204030204" pitchFamily="34" charset="0"/>
                          <a:ea typeface="Calibri" panose="020F0502020204030204" pitchFamily="34" charset="0"/>
                          <a:cs typeface="Times New Roman" panose="02020603050405020304" pitchFamily="18" charset="0"/>
                        </a:rPr>
                        <a:t>FPI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gn="ctr">
                        <a:lnSpc>
                          <a:spcPct val="107000"/>
                        </a:lnSpc>
                        <a:spcBef>
                          <a:spcPts val="0"/>
                        </a:spcBef>
                        <a:spcAft>
                          <a:spcPts val="300"/>
                        </a:spcAft>
                      </a:pPr>
                      <a:r>
                        <a:rPr lang="en-US" sz="1100" b="1" dirty="0">
                          <a:effectLst/>
                          <a:latin typeface="Calibri" panose="020F0502020204030204" pitchFamily="34" charset="0"/>
                          <a:ea typeface="Calibri" panose="020F0502020204030204" pitchFamily="34" charset="0"/>
                          <a:cs typeface="Times New Roman" panose="02020603050405020304" pitchFamily="18" charset="0"/>
                        </a:rPr>
                        <a:t>(repatriation)</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100" b="1" dirty="0">
                          <a:effectLst/>
                          <a:latin typeface="Calibri" panose="020F0502020204030204" pitchFamily="34" charset="0"/>
                          <a:ea typeface="Calibri" panose="020F0502020204030204" pitchFamily="34" charset="0"/>
                          <a:cs typeface="Times New Roman" panose="02020603050405020304" pitchFamily="18" charset="0"/>
                        </a:rPr>
                        <a:t>NRI / OCI</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gn="ctr">
                        <a:lnSpc>
                          <a:spcPct val="107000"/>
                        </a:lnSpc>
                        <a:spcBef>
                          <a:spcPts val="0"/>
                        </a:spcBef>
                        <a:spcAft>
                          <a:spcPts val="300"/>
                        </a:spcAft>
                      </a:pPr>
                      <a:r>
                        <a:rPr lang="en-US" sz="1100" b="1" dirty="0">
                          <a:effectLst/>
                          <a:latin typeface="Calibri" panose="020F0502020204030204" pitchFamily="34" charset="0"/>
                          <a:ea typeface="Calibri" panose="020F0502020204030204" pitchFamily="34" charset="0"/>
                          <a:cs typeface="Times New Roman" panose="02020603050405020304" pitchFamily="18" charset="0"/>
                        </a:rPr>
                        <a:t>(repatriation)</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100" b="1" dirty="0">
                          <a:effectLst/>
                          <a:latin typeface="Calibri" panose="020F0502020204030204" pitchFamily="34" charset="0"/>
                          <a:ea typeface="Calibri" panose="020F0502020204030204" pitchFamily="34" charset="0"/>
                          <a:cs typeface="Times New Roman" panose="02020603050405020304" pitchFamily="18" charset="0"/>
                        </a:rPr>
                        <a:t>NRI / OCI</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gn="ctr">
                        <a:lnSpc>
                          <a:spcPct val="107000"/>
                        </a:lnSpc>
                        <a:spcBef>
                          <a:spcPts val="0"/>
                        </a:spcBef>
                        <a:spcAft>
                          <a:spcPts val="300"/>
                        </a:spcAft>
                      </a:pPr>
                      <a:r>
                        <a:rPr lang="en-US" sz="1100" b="1" dirty="0">
                          <a:effectLst/>
                          <a:latin typeface="Calibri" panose="020F0502020204030204" pitchFamily="34" charset="0"/>
                          <a:ea typeface="Calibri" panose="020F0502020204030204" pitchFamily="34" charset="0"/>
                          <a:cs typeface="Times New Roman" panose="02020603050405020304" pitchFamily="18" charset="0"/>
                        </a:rPr>
                        <a:t>(non-repatriation)</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100" b="1" dirty="0">
                          <a:effectLst/>
                          <a:latin typeface="Calibri" panose="020F0502020204030204" pitchFamily="34" charset="0"/>
                          <a:ea typeface="Calibri" panose="020F0502020204030204" pitchFamily="34" charset="0"/>
                          <a:cs typeface="Times New Roman" panose="02020603050405020304" pitchFamily="18" charset="0"/>
                        </a:rPr>
                        <a:t>PROI</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gn="ctr">
                        <a:lnSpc>
                          <a:spcPct val="107000"/>
                        </a:lnSpc>
                        <a:spcBef>
                          <a:spcPts val="0"/>
                        </a:spcBef>
                        <a:spcAft>
                          <a:spcPts val="300"/>
                        </a:spcAft>
                      </a:pPr>
                      <a:r>
                        <a:rPr lang="en-US" sz="1100" b="1" dirty="0">
                          <a:effectLst/>
                          <a:latin typeface="Calibri" panose="020F0502020204030204" pitchFamily="34" charset="0"/>
                          <a:ea typeface="Calibri" panose="020F0502020204030204" pitchFamily="34" charset="0"/>
                          <a:cs typeface="Times New Roman" panose="02020603050405020304" pitchFamily="18" charset="0"/>
                        </a:rPr>
                        <a:t>(repatriation)</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100" b="1" dirty="0">
                          <a:effectLst/>
                          <a:latin typeface="Calibri" panose="020F0502020204030204" pitchFamily="34" charset="0"/>
                          <a:ea typeface="Calibri" panose="020F0502020204030204" pitchFamily="34" charset="0"/>
                          <a:cs typeface="Times New Roman" panose="02020603050405020304" pitchFamily="18" charset="0"/>
                        </a:rPr>
                        <a:t>FVCI</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gn="ctr">
                        <a:lnSpc>
                          <a:spcPct val="107000"/>
                        </a:lnSpc>
                        <a:spcBef>
                          <a:spcPts val="0"/>
                        </a:spcBef>
                        <a:spcAft>
                          <a:spcPts val="300"/>
                        </a:spcAft>
                      </a:pPr>
                      <a:r>
                        <a:rPr lang="en-US" sz="1100" b="1" dirty="0">
                          <a:effectLst/>
                          <a:latin typeface="Calibri" panose="020F0502020204030204" pitchFamily="34" charset="0"/>
                          <a:ea typeface="Calibri" panose="020F0502020204030204" pitchFamily="34" charset="0"/>
                          <a:cs typeface="Times New Roman" panose="02020603050405020304" pitchFamily="18" charset="0"/>
                        </a:rPr>
                        <a:t>(repatriation)</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100" b="1" dirty="0">
                          <a:effectLst/>
                          <a:latin typeface="Calibri" panose="020F0502020204030204" pitchFamily="34" charset="0"/>
                          <a:ea typeface="Calibri" panose="020F0502020204030204" pitchFamily="34" charset="0"/>
                          <a:cs typeface="Times New Roman" panose="02020603050405020304" pitchFamily="18" charset="0"/>
                        </a:rPr>
                        <a:t>PROI</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gn="ctr">
                        <a:lnSpc>
                          <a:spcPct val="107000"/>
                        </a:lnSpc>
                        <a:spcBef>
                          <a:spcPts val="0"/>
                        </a:spcBef>
                        <a:spcAft>
                          <a:spcPts val="300"/>
                        </a:spcAft>
                      </a:pPr>
                      <a:r>
                        <a:rPr lang="en-US" sz="1100" b="1" dirty="0">
                          <a:effectLst/>
                          <a:latin typeface="Calibri" panose="020F0502020204030204" pitchFamily="34" charset="0"/>
                          <a:ea typeface="Calibri" panose="020F0502020204030204" pitchFamily="34" charset="0"/>
                          <a:cs typeface="Times New Roman" panose="02020603050405020304" pitchFamily="18" charset="0"/>
                        </a:rPr>
                        <a:t>(repatriation)</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100" b="1" dirty="0">
                          <a:effectLst/>
                          <a:latin typeface="Calibri" panose="020F0502020204030204" pitchFamily="34" charset="0"/>
                          <a:ea typeface="Calibri" panose="020F0502020204030204" pitchFamily="34" charset="0"/>
                          <a:cs typeface="Times New Roman" panose="02020603050405020304" pitchFamily="18" charset="0"/>
                        </a:rPr>
                        <a:t>PROI</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gn="ctr">
                        <a:lnSpc>
                          <a:spcPct val="107000"/>
                        </a:lnSpc>
                        <a:spcBef>
                          <a:spcPts val="0"/>
                        </a:spcBef>
                        <a:spcAft>
                          <a:spcPts val="300"/>
                        </a:spcAft>
                      </a:pPr>
                      <a:r>
                        <a:rPr lang="en-US" sz="1100" b="1" dirty="0">
                          <a:effectLst/>
                          <a:latin typeface="Calibri" panose="020F0502020204030204" pitchFamily="34" charset="0"/>
                          <a:ea typeface="Calibri" panose="020F0502020204030204" pitchFamily="34" charset="0"/>
                          <a:cs typeface="Times New Roman" panose="02020603050405020304" pitchFamily="18" charset="0"/>
                        </a:rPr>
                        <a:t>(repatriation)</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100" b="1" dirty="0">
                          <a:effectLst/>
                          <a:latin typeface="Calibri" panose="020F0502020204030204" pitchFamily="34" charset="0"/>
                          <a:ea typeface="Calibri" panose="020F0502020204030204" pitchFamily="34" charset="0"/>
                          <a:cs typeface="Times New Roman" panose="02020603050405020304" pitchFamily="18" charset="0"/>
                        </a:rPr>
                        <a:t>FPI / NRI / OCI</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gn="ctr">
                        <a:lnSpc>
                          <a:spcPct val="107000"/>
                        </a:lnSpc>
                        <a:spcBef>
                          <a:spcPts val="0"/>
                        </a:spcBef>
                        <a:spcAft>
                          <a:spcPts val="300"/>
                        </a:spcAft>
                      </a:pPr>
                      <a:r>
                        <a:rPr lang="en-US" sz="1100" b="1" dirty="0">
                          <a:effectLst/>
                          <a:latin typeface="Calibri" panose="020F0502020204030204" pitchFamily="34" charset="0"/>
                          <a:ea typeface="Calibri" panose="020F0502020204030204" pitchFamily="34" charset="0"/>
                          <a:cs typeface="Times New Roman" panose="02020603050405020304" pitchFamily="18" charset="0"/>
                        </a:rPr>
                        <a:t>(repatriation)</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71168">
                <a:tc>
                  <a:txBody>
                    <a:bodyPr/>
                    <a:lstStyle/>
                    <a:p>
                      <a:pPr marL="0" marR="0">
                        <a:lnSpc>
                          <a:spcPct val="107000"/>
                        </a:lnSpc>
                        <a:spcBef>
                          <a:spcPts val="0"/>
                        </a:spcBef>
                        <a:spcAft>
                          <a:spcPts val="300"/>
                        </a:spcAft>
                      </a:pPr>
                      <a:r>
                        <a:rPr lang="en-US" sz="1100" b="1" dirty="0">
                          <a:effectLst/>
                          <a:latin typeface="Calibri" panose="020F0502020204030204" pitchFamily="34" charset="0"/>
                          <a:ea typeface="Calibri" panose="020F0502020204030204" pitchFamily="34" charset="0"/>
                          <a:cs typeface="Times New Roman" panose="02020603050405020304" pitchFamily="18" charset="0"/>
                        </a:rPr>
                        <a:t>Instrument</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100" b="1" dirty="0">
                          <a:effectLst/>
                          <a:latin typeface="Calibri" panose="020F0502020204030204" pitchFamily="34" charset="0"/>
                          <a:ea typeface="Calibri" panose="020F0502020204030204" pitchFamily="34" charset="0"/>
                          <a:cs typeface="Times New Roman" panose="02020603050405020304" pitchFamily="18" charset="0"/>
                        </a:rPr>
                        <a: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100" b="1" dirty="0">
                          <a:effectLst/>
                          <a:latin typeface="Calibri" panose="020F0502020204030204" pitchFamily="34" charset="0"/>
                          <a:ea typeface="Calibri" panose="020F0502020204030204" pitchFamily="34" charset="0"/>
                          <a:cs typeface="Times New Roman" panose="02020603050405020304" pitchFamily="18" charset="0"/>
                        </a:rPr>
                        <a: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100" b="1" dirty="0">
                          <a:effectLst/>
                          <a:latin typeface="Calibri" panose="020F0502020204030204" pitchFamily="34" charset="0"/>
                          <a:ea typeface="Calibri" panose="020F0502020204030204" pitchFamily="34" charset="0"/>
                          <a:cs typeface="Times New Roman" panose="02020603050405020304" pitchFamily="18" charset="0"/>
                        </a:rPr>
                        <a: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100" b="1" dirty="0">
                          <a:effectLst/>
                          <a:latin typeface="Calibri" panose="020F0502020204030204" pitchFamily="34" charset="0"/>
                          <a:ea typeface="Calibri" panose="020F0502020204030204" pitchFamily="34" charset="0"/>
                          <a:cs typeface="Times New Roman" panose="02020603050405020304" pitchFamily="18" charset="0"/>
                        </a:rPr>
                        <a: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100" b="1" dirty="0">
                          <a:effectLst/>
                          <a:latin typeface="Calibri" panose="020F0502020204030204" pitchFamily="34" charset="0"/>
                          <a:ea typeface="Calibri" panose="020F0502020204030204" pitchFamily="34" charset="0"/>
                          <a:cs typeface="Times New Roman" panose="02020603050405020304" pitchFamily="18" charset="0"/>
                        </a:rPr>
                        <a: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100" b="1" dirty="0">
                          <a:effectLst/>
                          <a:latin typeface="Calibri" panose="020F0502020204030204" pitchFamily="34" charset="0"/>
                          <a:ea typeface="Calibri" panose="020F0502020204030204" pitchFamily="34" charset="0"/>
                          <a:cs typeface="Times New Roman" panose="02020603050405020304" pitchFamily="18" charset="0"/>
                        </a:rPr>
                        <a: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100" b="1" dirty="0">
                          <a:effectLst/>
                          <a:latin typeface="Calibri" panose="020F0502020204030204" pitchFamily="34" charset="0"/>
                          <a:ea typeface="Calibri" panose="020F0502020204030204" pitchFamily="34" charset="0"/>
                          <a:cs typeface="Times New Roman" panose="02020603050405020304" pitchFamily="18" charset="0"/>
                        </a:rPr>
                        <a: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100" b="1" dirty="0">
                          <a:effectLst/>
                          <a:latin typeface="Calibri" panose="020F0502020204030204" pitchFamily="34" charset="0"/>
                          <a:ea typeface="Calibri" panose="020F0502020204030204" pitchFamily="34" charset="0"/>
                          <a:cs typeface="Times New Roman" panose="02020603050405020304" pitchFamily="18" charset="0"/>
                        </a:rPr>
                        <a: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100" b="1" dirty="0">
                          <a:effectLst/>
                          <a:latin typeface="Calibri" panose="020F0502020204030204" pitchFamily="34" charset="0"/>
                          <a:ea typeface="Calibri" panose="020F0502020204030204" pitchFamily="34" charset="0"/>
                          <a:cs typeface="Times New Roman" panose="02020603050405020304" pitchFamily="18" charset="0"/>
                        </a:rPr>
                        <a: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807176">
                <a:tc>
                  <a:txBody>
                    <a:bodyPr/>
                    <a:lstStyle/>
                    <a:p>
                      <a:pPr marL="0" marR="0">
                        <a:lnSpc>
                          <a:spcPct val="107000"/>
                        </a:lnSpc>
                        <a:spcBef>
                          <a:spcPts val="0"/>
                        </a:spcBef>
                        <a:spcAft>
                          <a:spcPts val="30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Equity Shares (incl. partly paid-up; 25% consideration up-front &amp; balance within 12 months)</a:t>
                      </a: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Y</a:t>
                      </a: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30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Y (listed co.)</a:t>
                      </a: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30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Y (listed co.)</a:t>
                      </a: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Y</a:t>
                      </a: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30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a:t>
                      </a: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Y</a:t>
                      </a: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30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a:t>
                      </a: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30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a:t>
                      </a: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30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a:t>
                      </a: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644300">
                <a:tc>
                  <a:txBody>
                    <a:bodyPr/>
                    <a:lstStyle/>
                    <a:p>
                      <a:pPr marL="0" marR="0">
                        <a:lnSpc>
                          <a:spcPct val="107000"/>
                        </a:lnSpc>
                        <a:spcBef>
                          <a:spcPts val="0"/>
                        </a:spcBef>
                        <a:spcAft>
                          <a:spcPts val="30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Share Warrants (25% consideration up-front &amp; balance within 18 months)</a:t>
                      </a: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Y</a:t>
                      </a: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30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Y (listed co.)</a:t>
                      </a: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30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Y (listed co.)</a:t>
                      </a: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Y</a:t>
                      </a: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30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a:t>
                      </a: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Y</a:t>
                      </a: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30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a:t>
                      </a: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30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a:t>
                      </a: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30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a:t>
                      </a: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13502">
                <a:tc>
                  <a:txBody>
                    <a:bodyPr/>
                    <a:lstStyle/>
                    <a:p>
                      <a:pPr marL="0" marR="0">
                        <a:lnSpc>
                          <a:spcPct val="107000"/>
                        </a:lnSpc>
                        <a:spcBef>
                          <a:spcPts val="0"/>
                        </a:spcBef>
                        <a:spcAft>
                          <a:spcPts val="30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Debentures (fully, compulsorily and mandatorily convertible)</a:t>
                      </a: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Y</a:t>
                      </a: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30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Y (listed co.)</a:t>
                      </a: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30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Y (listed co.)</a:t>
                      </a: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Y</a:t>
                      </a: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30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a:t>
                      </a: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Y</a:t>
                      </a: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30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a:t>
                      </a: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30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a:t>
                      </a: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30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a:t>
                      </a: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13502">
                <a:tc>
                  <a:txBody>
                    <a:bodyPr/>
                    <a:lstStyle/>
                    <a:p>
                      <a:pPr marL="0" marR="0">
                        <a:lnSpc>
                          <a:spcPct val="107000"/>
                        </a:lnSpc>
                        <a:spcBef>
                          <a:spcPts val="0"/>
                        </a:spcBef>
                        <a:spcAft>
                          <a:spcPts val="30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Preference Shares (fully, compulsorily and mandatorily convertible)</a:t>
                      </a: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Y</a:t>
                      </a: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30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Y (listed co.)</a:t>
                      </a: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30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Y (listed co.)</a:t>
                      </a: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Y</a:t>
                      </a: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30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a:t>
                      </a: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Y</a:t>
                      </a: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30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a:t>
                      </a: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30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a:t>
                      </a: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30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a:t>
                      </a: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71168">
                <a:tc>
                  <a:txBody>
                    <a:bodyPr/>
                    <a:lstStyle/>
                    <a:p>
                      <a:pPr marL="0" marR="0">
                        <a:lnSpc>
                          <a:spcPct val="107000"/>
                        </a:lnSpc>
                        <a:spcBef>
                          <a:spcPts val="0"/>
                        </a:spcBef>
                        <a:spcAft>
                          <a:spcPts val="30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Convertible Note </a:t>
                      </a: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a:t>
                      </a: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30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a:t>
                      </a: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30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a:t>
                      </a: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Y</a:t>
                      </a: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30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a:t>
                      </a: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Y</a:t>
                      </a: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30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a:t>
                      </a: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30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a:t>
                      </a: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30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a:t>
                      </a: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13502">
                <a:tc>
                  <a:txBody>
                    <a:bodyPr/>
                    <a:lstStyle/>
                    <a:p>
                      <a:pPr marL="0" marR="0">
                        <a:lnSpc>
                          <a:spcPct val="107000"/>
                        </a:lnSpc>
                        <a:spcBef>
                          <a:spcPts val="0"/>
                        </a:spcBef>
                        <a:spcAft>
                          <a:spcPts val="30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Units in Investment Vehicle</a:t>
                      </a: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a:t>
                      </a: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30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a:t>
                      </a: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30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a:t>
                      </a: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Y</a:t>
                      </a: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30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a:t>
                      </a: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30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VCF, Cat-I AIF, Cat-II AIF</a:t>
                      </a: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Y</a:t>
                      </a: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a:t>
                      </a: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a:t>
                      </a: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71168">
                <a:tc>
                  <a:txBody>
                    <a:bodyPr/>
                    <a:lstStyle/>
                    <a:p>
                      <a:pPr marL="0" marR="0">
                        <a:lnSpc>
                          <a:spcPct val="107000"/>
                        </a:lnSpc>
                        <a:spcBef>
                          <a:spcPts val="0"/>
                        </a:spcBef>
                        <a:spcAft>
                          <a:spcPts val="30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Capital in LLP</a:t>
                      </a: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a:t>
                      </a: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30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a:t>
                      </a: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30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a:t>
                      </a: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Y</a:t>
                      </a: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Y</a:t>
                      </a: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a:t>
                      </a: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a:t>
                      </a: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a:t>
                      </a: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a:t>
                      </a: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42334">
                <a:tc>
                  <a:txBody>
                    <a:bodyPr/>
                    <a:lstStyle/>
                    <a:p>
                      <a:pPr marL="0" marR="0">
                        <a:lnSpc>
                          <a:spcPct val="107000"/>
                        </a:lnSpc>
                        <a:spcBef>
                          <a:spcPts val="0"/>
                        </a:spcBef>
                        <a:spcAft>
                          <a:spcPts val="30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Capital in Firm or proprietorship</a:t>
                      </a: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a:t>
                      </a: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30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a:t>
                      </a: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30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a:t>
                      </a: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Y</a:t>
                      </a: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30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a:t>
                      </a: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30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a:t>
                      </a: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30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a:t>
                      </a: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30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a:t>
                      </a: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30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a:t>
                      </a: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71168">
                <a:tc>
                  <a:txBody>
                    <a:bodyPr/>
                    <a:lstStyle/>
                    <a:p>
                      <a:pPr marL="0" marR="0">
                        <a:lnSpc>
                          <a:spcPct val="107000"/>
                        </a:lnSpc>
                        <a:spcBef>
                          <a:spcPts val="0"/>
                        </a:spcBef>
                        <a:spcAft>
                          <a:spcPts val="30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Depository Receipts</a:t>
                      </a: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a:t>
                      </a: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30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a:t>
                      </a: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30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a:t>
                      </a: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a:t>
                      </a: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30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a:t>
                      </a: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30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a:t>
                      </a: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30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a:t>
                      </a: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Y</a:t>
                      </a: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30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a:t>
                      </a: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18547">
                <a:tc>
                  <a:txBody>
                    <a:bodyPr/>
                    <a:lstStyle/>
                    <a:p>
                      <a:pPr marL="0" marR="0">
                        <a:lnSpc>
                          <a:spcPct val="107000"/>
                        </a:lnSpc>
                        <a:spcBef>
                          <a:spcPts val="0"/>
                        </a:spcBef>
                        <a:spcAft>
                          <a:spcPts val="30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Indian Depository Receipts</a:t>
                      </a: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a:t>
                      </a: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30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a:t>
                      </a: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30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a:t>
                      </a: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a:t>
                      </a: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30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a:t>
                      </a: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30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a:t>
                      </a: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30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a:t>
                      </a: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30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a:t>
                      </a: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Y</a:t>
                      </a: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105678351"/>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Date Placeholder 3"/>
          <p:cNvSpPr>
            <a:spLocks noGrp="1"/>
          </p:cNvSpPr>
          <p:nvPr>
            <p:ph type="dt" sz="quarter" idx="10"/>
          </p:nvPr>
        </p:nvSpPr>
        <p:spPr>
          <a:xfrm>
            <a:off x="479425" y="6448926"/>
            <a:ext cx="1905000" cy="457200"/>
          </a:xfrm>
        </p:spPr>
        <p:txBody>
          <a:bodyPr/>
          <a:lstStyle/>
          <a:p>
            <a:pPr>
              <a:defRPr/>
            </a:pPr>
            <a:r>
              <a:rPr lang="en-US" smtClean="0"/>
              <a:t>03 May 2018</a:t>
            </a:r>
            <a:endParaRPr lang="en-US" dirty="0"/>
          </a:p>
        </p:txBody>
      </p:sp>
      <p:sp>
        <p:nvSpPr>
          <p:cNvPr id="9219" name="Footer Placeholder 4"/>
          <p:cNvSpPr>
            <a:spLocks noGrp="1"/>
          </p:cNvSpPr>
          <p:nvPr>
            <p:ph type="ftr" sz="quarter" idx="11"/>
          </p:nvPr>
        </p:nvSpPr>
        <p:spPr>
          <a:xfrm>
            <a:off x="3599656" y="6400800"/>
            <a:ext cx="2895600" cy="457200"/>
          </a:xfrm>
        </p:spPr>
        <p:txBody>
          <a:bodyPr/>
          <a:lstStyle/>
          <a:p>
            <a:pPr>
              <a:defRPr/>
            </a:pPr>
            <a:r>
              <a:rPr lang="en-US" dirty="0" smtClean="0"/>
              <a:t>P. P. Shah &amp; Asso.</a:t>
            </a:r>
          </a:p>
        </p:txBody>
      </p:sp>
      <p:sp>
        <p:nvSpPr>
          <p:cNvPr id="9220" name="Slide Number Placeholder 5"/>
          <p:cNvSpPr>
            <a:spLocks noGrp="1"/>
          </p:cNvSpPr>
          <p:nvPr>
            <p:ph type="sldNum" sz="quarter" idx="12"/>
          </p:nvPr>
        </p:nvSpPr>
        <p:spPr>
          <a:xfrm>
            <a:off x="7239000" y="6400800"/>
            <a:ext cx="1905000" cy="457200"/>
          </a:xfrm>
        </p:spPr>
        <p:txBody>
          <a:bodyPr/>
          <a:lstStyle/>
          <a:p>
            <a:pPr>
              <a:defRPr/>
            </a:pPr>
            <a:fld id="{FB34A73F-7633-4765-B60F-ABA8245B9BEA}" type="slidenum">
              <a:rPr lang="en-US" smtClean="0"/>
              <a:pPr>
                <a:defRPr/>
              </a:pPr>
              <a:t>38</a:t>
            </a:fld>
            <a:endParaRPr lang="en-US" dirty="0" smtClean="0"/>
          </a:p>
        </p:txBody>
      </p:sp>
      <p:sp>
        <p:nvSpPr>
          <p:cNvPr id="9221" name="Rectangle 4"/>
          <p:cNvSpPr>
            <a:spLocks noGrp="1" noChangeArrowheads="1"/>
          </p:cNvSpPr>
          <p:nvPr>
            <p:ph type="title"/>
          </p:nvPr>
        </p:nvSpPr>
        <p:spPr>
          <a:xfrm>
            <a:off x="1150938" y="214313"/>
            <a:ext cx="7793037" cy="1004887"/>
          </a:xfrm>
        </p:spPr>
        <p:txBody>
          <a:bodyPr/>
          <a:lstStyle/>
          <a:p>
            <a:pPr eaLnBrk="1" hangingPunct="1"/>
            <a:r>
              <a:rPr lang="en-US" sz="2800" dirty="0" smtClean="0"/>
              <a:t>Schemes for Inbound Investment – FEMA Ntf. 20(R)</a:t>
            </a:r>
          </a:p>
        </p:txBody>
      </p:sp>
      <p:sp>
        <p:nvSpPr>
          <p:cNvPr id="9222" name="Content Placeholder 6"/>
          <p:cNvSpPr>
            <a:spLocks noGrp="1"/>
          </p:cNvSpPr>
          <p:nvPr>
            <p:ph idx="1"/>
          </p:nvPr>
        </p:nvSpPr>
        <p:spPr>
          <a:xfrm>
            <a:off x="685800" y="1219200"/>
            <a:ext cx="8269288" cy="5229726"/>
          </a:xfrm>
        </p:spPr>
        <p:txBody>
          <a:bodyPr/>
          <a:lstStyle/>
          <a:p>
            <a:pPr marL="0" indent="0">
              <a:buNone/>
            </a:pPr>
            <a:r>
              <a:rPr lang="en-US" sz="1500" dirty="0" smtClean="0">
                <a:latin typeface="Calibri" panose="020F0502020204030204" pitchFamily="34" charset="0"/>
                <a:cs typeface="Calibri" panose="020F0502020204030204" pitchFamily="34" charset="0"/>
              </a:rPr>
              <a:t>•</a:t>
            </a:r>
          </a:p>
        </p:txBody>
      </p:sp>
      <p:graphicFrame>
        <p:nvGraphicFramePr>
          <p:cNvPr id="4" name="Table 3"/>
          <p:cNvGraphicFramePr>
            <a:graphicFrameLocks noGrp="1"/>
          </p:cNvGraphicFramePr>
          <p:nvPr>
            <p:extLst/>
          </p:nvPr>
        </p:nvGraphicFramePr>
        <p:xfrm>
          <a:off x="323556" y="1219200"/>
          <a:ext cx="8510955" cy="5172058"/>
        </p:xfrm>
        <a:graphic>
          <a:graphicData uri="http://schemas.openxmlformats.org/drawingml/2006/table">
            <a:tbl>
              <a:tblPr firstRow="1" firstCol="1" bandRow="1"/>
              <a:tblGrid>
                <a:gridCol w="2202297"/>
                <a:gridCol w="890456"/>
                <a:gridCol w="890457"/>
                <a:gridCol w="1011197"/>
                <a:gridCol w="1343230"/>
                <a:gridCol w="2173318"/>
              </a:tblGrid>
              <a:tr h="121024">
                <a:tc>
                  <a:txBody>
                    <a:bodyPr/>
                    <a:lstStyle/>
                    <a:p>
                      <a:pPr marL="0" marR="0" algn="r">
                        <a:lnSpc>
                          <a:spcPct val="107000"/>
                        </a:lnSpc>
                        <a:spcBef>
                          <a:spcPts val="0"/>
                        </a:spcBef>
                        <a:spcAft>
                          <a:spcPts val="300"/>
                        </a:spcAft>
                      </a:pPr>
                      <a:r>
                        <a:rPr lang="en-US" sz="1000" b="1" dirty="0">
                          <a:effectLst/>
                          <a:latin typeface="Calibri" panose="020F0502020204030204" pitchFamily="34" charset="0"/>
                          <a:ea typeface="Calibri" panose="020F0502020204030204" pitchFamily="34" charset="0"/>
                          <a:cs typeface="Times New Roman" panose="02020603050405020304" pitchFamily="18" charset="0"/>
                        </a:rPr>
                        <a:t>Schedule No. </a:t>
                      </a:r>
                      <a:r>
                        <a:rPr lang="en-US" sz="1000" b="1" dirty="0">
                          <a:effectLst/>
                          <a:latin typeface="Calibri" panose="020F0502020204030204" pitchFamily="34" charset="0"/>
                          <a:ea typeface="Calibri" panose="020F0502020204030204" pitchFamily="34" charset="0"/>
                          <a:cs typeface="Times New Roman" panose="02020603050405020304" pitchFamily="18" charset="0"/>
                          <a:sym typeface="Wingdings" panose="05000000000000000000" pitchFamily="2" charset="2"/>
                        </a:rPr>
                        <a:t></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6267" marR="462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000" b="1" dirty="0">
                          <a:effectLst/>
                          <a:latin typeface="Calibri" panose="020F0502020204030204" pitchFamily="34" charset="0"/>
                          <a:ea typeface="Calibri" panose="020F0502020204030204" pitchFamily="34" charset="0"/>
                          <a:cs typeface="Times New Roman" panose="02020603050405020304" pitchFamily="18" charset="0"/>
                        </a:rPr>
                        <a:t>5</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6267" marR="462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000" b="1" dirty="0">
                          <a:effectLst/>
                          <a:latin typeface="Calibri" panose="020F0502020204030204" pitchFamily="34" charset="0"/>
                          <a:ea typeface="Calibri" panose="020F0502020204030204" pitchFamily="34" charset="0"/>
                          <a:cs typeface="Times New Roman" panose="02020603050405020304" pitchFamily="18" charset="0"/>
                        </a:rPr>
                        <a:t>5</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6267" marR="462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000" b="1" dirty="0">
                          <a:effectLst/>
                          <a:latin typeface="Calibri" panose="020F0502020204030204" pitchFamily="34" charset="0"/>
                          <a:ea typeface="Calibri" panose="020F0502020204030204" pitchFamily="34" charset="0"/>
                          <a:cs typeface="Times New Roman" panose="02020603050405020304" pitchFamily="18" charset="0"/>
                        </a:rPr>
                        <a:t>5</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6267" marR="462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000" b="1" dirty="0">
                          <a:effectLst/>
                          <a:latin typeface="Calibri" panose="020F0502020204030204" pitchFamily="34" charset="0"/>
                          <a:ea typeface="Calibri" panose="020F0502020204030204" pitchFamily="34" charset="0"/>
                          <a:cs typeface="Times New Roman" panose="02020603050405020304" pitchFamily="18" charset="0"/>
                        </a:rPr>
                        <a:t>5</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6267" marR="462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000" b="1" dirty="0">
                          <a:effectLst/>
                          <a:latin typeface="Calibri" panose="020F0502020204030204" pitchFamily="34" charset="0"/>
                          <a:ea typeface="Calibri" panose="020F0502020204030204" pitchFamily="34" charset="0"/>
                          <a:cs typeface="Times New Roman" panose="02020603050405020304" pitchFamily="18" charset="0"/>
                        </a:rPr>
                        <a:t>5</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6267" marR="462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63070">
                <a:tc>
                  <a:txBody>
                    <a:bodyPr/>
                    <a:lstStyle/>
                    <a:p>
                      <a:pPr marL="0" marR="0" algn="r">
                        <a:lnSpc>
                          <a:spcPct val="107000"/>
                        </a:lnSpc>
                        <a:spcBef>
                          <a:spcPts val="0"/>
                        </a:spcBef>
                        <a:spcAft>
                          <a:spcPts val="300"/>
                        </a:spcAft>
                      </a:pPr>
                      <a:r>
                        <a:rPr lang="en-US" sz="1000" b="1" dirty="0">
                          <a:effectLst/>
                          <a:latin typeface="Calibri" panose="020F0502020204030204" pitchFamily="34" charset="0"/>
                          <a:ea typeface="Calibri" panose="020F0502020204030204" pitchFamily="34" charset="0"/>
                          <a:cs typeface="Times New Roman" panose="02020603050405020304" pitchFamily="18" charset="0"/>
                        </a:rPr>
                        <a:t>Type of Investor </a:t>
                      </a:r>
                      <a:r>
                        <a:rPr lang="en-US" sz="1000" b="1" dirty="0">
                          <a:effectLst/>
                          <a:latin typeface="Calibri" panose="020F0502020204030204" pitchFamily="34" charset="0"/>
                          <a:ea typeface="Calibri" panose="020F0502020204030204" pitchFamily="34" charset="0"/>
                          <a:cs typeface="Times New Roman" panose="02020603050405020304" pitchFamily="18" charset="0"/>
                          <a:sym typeface="Wingdings" panose="05000000000000000000" pitchFamily="2" charset="2"/>
                        </a:rPr>
                        <a:t></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6267" marR="462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000" b="1" dirty="0">
                          <a:effectLst/>
                          <a:latin typeface="Calibri" panose="020F0502020204030204" pitchFamily="34" charset="0"/>
                          <a:ea typeface="Calibri" panose="020F0502020204030204" pitchFamily="34" charset="0"/>
                          <a:cs typeface="Times New Roman" panose="02020603050405020304" pitchFamily="18" charset="0"/>
                        </a:rPr>
                        <a:t>FPI</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p>
                      <a:pPr marL="0" marR="0" algn="ctr">
                        <a:lnSpc>
                          <a:spcPct val="107000"/>
                        </a:lnSpc>
                        <a:spcBef>
                          <a:spcPts val="0"/>
                        </a:spcBef>
                        <a:spcAft>
                          <a:spcPts val="300"/>
                        </a:spcAft>
                      </a:pPr>
                      <a:r>
                        <a:rPr lang="en-US" sz="1000" b="1" dirty="0">
                          <a:effectLst/>
                          <a:latin typeface="Calibri" panose="020F0502020204030204" pitchFamily="34" charset="0"/>
                          <a:ea typeface="Calibri" panose="020F0502020204030204" pitchFamily="34" charset="0"/>
                          <a:cs typeface="Times New Roman" panose="02020603050405020304" pitchFamily="18" charset="0"/>
                        </a:rPr>
                        <a:t>(repatriation)</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6267" marR="462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000" b="1" dirty="0">
                          <a:effectLst/>
                          <a:latin typeface="Calibri" panose="020F0502020204030204" pitchFamily="34" charset="0"/>
                          <a:ea typeface="Calibri" panose="020F0502020204030204" pitchFamily="34" charset="0"/>
                          <a:cs typeface="Times New Roman" panose="02020603050405020304" pitchFamily="18" charset="0"/>
                        </a:rPr>
                        <a:t>NRI / OCI</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p>
                      <a:pPr marL="0" marR="0" algn="ctr">
                        <a:lnSpc>
                          <a:spcPct val="107000"/>
                        </a:lnSpc>
                        <a:spcBef>
                          <a:spcPts val="0"/>
                        </a:spcBef>
                        <a:spcAft>
                          <a:spcPts val="300"/>
                        </a:spcAft>
                      </a:pPr>
                      <a:r>
                        <a:rPr lang="en-US" sz="1000" b="1" dirty="0">
                          <a:effectLst/>
                          <a:latin typeface="Calibri" panose="020F0502020204030204" pitchFamily="34" charset="0"/>
                          <a:ea typeface="Calibri" panose="020F0502020204030204" pitchFamily="34" charset="0"/>
                          <a:cs typeface="Times New Roman" panose="02020603050405020304" pitchFamily="18" charset="0"/>
                        </a:rPr>
                        <a:t>(repatriation)</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6267" marR="462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000" b="1" dirty="0">
                          <a:effectLst/>
                          <a:latin typeface="Calibri" panose="020F0502020204030204" pitchFamily="34" charset="0"/>
                          <a:ea typeface="Calibri" panose="020F0502020204030204" pitchFamily="34" charset="0"/>
                          <a:cs typeface="Times New Roman" panose="02020603050405020304" pitchFamily="18" charset="0"/>
                        </a:rPr>
                        <a:t>NRI / OCI</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p>
                      <a:pPr marL="0" marR="0" algn="ctr">
                        <a:lnSpc>
                          <a:spcPct val="107000"/>
                        </a:lnSpc>
                        <a:spcBef>
                          <a:spcPts val="0"/>
                        </a:spcBef>
                        <a:spcAft>
                          <a:spcPts val="300"/>
                        </a:spcAft>
                      </a:pPr>
                      <a:r>
                        <a:rPr lang="en-US" sz="1000" b="1" dirty="0">
                          <a:effectLst/>
                          <a:latin typeface="Calibri" panose="020F0502020204030204" pitchFamily="34" charset="0"/>
                          <a:ea typeface="Calibri" panose="020F0502020204030204" pitchFamily="34" charset="0"/>
                          <a:cs typeface="Times New Roman" panose="02020603050405020304" pitchFamily="18" charset="0"/>
                        </a:rPr>
                        <a:t>(non-repatriation)</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6267" marR="462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000" b="1" dirty="0">
                          <a:effectLst/>
                          <a:latin typeface="Calibri" panose="020F0502020204030204" pitchFamily="34" charset="0"/>
                          <a:ea typeface="Calibri" panose="020F0502020204030204" pitchFamily="34" charset="0"/>
                          <a:cs typeface="Times New Roman" panose="02020603050405020304" pitchFamily="18" charset="0"/>
                        </a:rPr>
                        <a:t>Foreign Central Bank or Multilateral Dev. Bank</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p>
                      <a:pPr marL="0" marR="0" algn="ctr">
                        <a:lnSpc>
                          <a:spcPct val="107000"/>
                        </a:lnSpc>
                        <a:spcBef>
                          <a:spcPts val="0"/>
                        </a:spcBef>
                        <a:spcAft>
                          <a:spcPts val="300"/>
                        </a:spcAft>
                      </a:pPr>
                      <a:r>
                        <a:rPr lang="en-US" sz="1000" b="1" dirty="0">
                          <a:effectLst/>
                          <a:latin typeface="Calibri" panose="020F0502020204030204" pitchFamily="34" charset="0"/>
                          <a:ea typeface="Calibri" panose="020F0502020204030204" pitchFamily="34" charset="0"/>
                          <a:cs typeface="Times New Roman" panose="02020603050405020304" pitchFamily="18" charset="0"/>
                        </a:rPr>
                        <a:t>(repatriation)</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6267" marR="462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000" b="1" dirty="0">
                          <a:effectLst/>
                          <a:latin typeface="Calibri" panose="020F0502020204030204" pitchFamily="34" charset="0"/>
                          <a:ea typeface="Calibri" panose="020F0502020204030204" pitchFamily="34" charset="0"/>
                          <a:cs typeface="Times New Roman" panose="02020603050405020304" pitchFamily="18" charset="0"/>
                        </a:rPr>
                        <a:t>Sovereign Wealth Funds (SWFs), Multilateral Agencies, Endowment Funds, Insurance Funds, Pension Funds  (repatriation)</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6267" marR="462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21024">
                <a:tc>
                  <a:txBody>
                    <a:bodyPr/>
                    <a:lstStyle/>
                    <a:p>
                      <a:pPr marL="0" marR="0">
                        <a:lnSpc>
                          <a:spcPct val="107000"/>
                        </a:lnSpc>
                        <a:spcBef>
                          <a:spcPts val="0"/>
                        </a:spcBef>
                        <a:spcAft>
                          <a:spcPts val="30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Govt. securities / Treasury Bills</a:t>
                      </a:r>
                    </a:p>
                  </a:txBody>
                  <a:tcPr marL="46267" marR="462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Y</a:t>
                      </a:r>
                    </a:p>
                  </a:txBody>
                  <a:tcPr marL="46267" marR="462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Y</a:t>
                      </a:r>
                    </a:p>
                  </a:txBody>
                  <a:tcPr marL="46267" marR="462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Y</a:t>
                      </a:r>
                    </a:p>
                  </a:txBody>
                  <a:tcPr marL="46267" marR="462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Y</a:t>
                      </a:r>
                    </a:p>
                  </a:txBody>
                  <a:tcPr marL="46267" marR="462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Y</a:t>
                      </a:r>
                    </a:p>
                  </a:txBody>
                  <a:tcPr marL="46267" marR="462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21024">
                <a:tc>
                  <a:txBody>
                    <a:bodyPr/>
                    <a:lstStyle/>
                    <a:p>
                      <a:pPr marL="0" marR="0">
                        <a:lnSpc>
                          <a:spcPct val="107000"/>
                        </a:lnSpc>
                        <a:spcBef>
                          <a:spcPts val="0"/>
                        </a:spcBef>
                        <a:spcAft>
                          <a:spcPts val="30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NCDs of Indian Companies</a:t>
                      </a:r>
                    </a:p>
                  </a:txBody>
                  <a:tcPr marL="46267" marR="462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Y</a:t>
                      </a:r>
                    </a:p>
                  </a:txBody>
                  <a:tcPr marL="46267" marR="462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30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 </a:t>
                      </a:r>
                    </a:p>
                  </a:txBody>
                  <a:tcPr marL="46267" marR="462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 </a:t>
                      </a:r>
                    </a:p>
                  </a:txBody>
                  <a:tcPr marL="46267" marR="462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30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 </a:t>
                      </a:r>
                    </a:p>
                  </a:txBody>
                  <a:tcPr marL="46267" marR="462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Y (listed; unlisted in Infrastructure sector)</a:t>
                      </a:r>
                    </a:p>
                  </a:txBody>
                  <a:tcPr marL="46267" marR="462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21024">
                <a:tc>
                  <a:txBody>
                    <a:bodyPr/>
                    <a:lstStyle/>
                    <a:p>
                      <a:pPr marL="0" marR="0">
                        <a:lnSpc>
                          <a:spcPct val="107000"/>
                        </a:lnSpc>
                        <a:spcBef>
                          <a:spcPts val="0"/>
                        </a:spcBef>
                        <a:spcAft>
                          <a:spcPts val="30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Commercial Paper of Ind. Co.</a:t>
                      </a:r>
                    </a:p>
                  </a:txBody>
                  <a:tcPr marL="46267" marR="462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Y</a:t>
                      </a:r>
                    </a:p>
                  </a:txBody>
                  <a:tcPr marL="46267" marR="462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30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 </a:t>
                      </a:r>
                    </a:p>
                  </a:txBody>
                  <a:tcPr marL="46267" marR="462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 </a:t>
                      </a:r>
                    </a:p>
                  </a:txBody>
                  <a:tcPr marL="46267" marR="462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30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 </a:t>
                      </a:r>
                    </a:p>
                  </a:txBody>
                  <a:tcPr marL="46267" marR="462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Y</a:t>
                      </a:r>
                    </a:p>
                  </a:txBody>
                  <a:tcPr marL="46267" marR="462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21024">
                <a:tc>
                  <a:txBody>
                    <a:bodyPr/>
                    <a:lstStyle/>
                    <a:p>
                      <a:pPr marL="0" marR="0">
                        <a:lnSpc>
                          <a:spcPct val="107000"/>
                        </a:lnSpc>
                        <a:spcBef>
                          <a:spcPts val="0"/>
                        </a:spcBef>
                        <a:spcAft>
                          <a:spcPts val="30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Units of domestic Mutual Funds</a:t>
                      </a:r>
                    </a:p>
                  </a:txBody>
                  <a:tcPr marL="46267" marR="462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Y</a:t>
                      </a:r>
                    </a:p>
                  </a:txBody>
                  <a:tcPr marL="46267" marR="462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Y</a:t>
                      </a:r>
                    </a:p>
                  </a:txBody>
                  <a:tcPr marL="46267" marR="462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Y</a:t>
                      </a:r>
                    </a:p>
                  </a:txBody>
                  <a:tcPr marL="46267" marR="462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30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 </a:t>
                      </a:r>
                    </a:p>
                  </a:txBody>
                  <a:tcPr marL="46267" marR="462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Y</a:t>
                      </a:r>
                    </a:p>
                  </a:txBody>
                  <a:tcPr marL="46267" marR="462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21024">
                <a:tc>
                  <a:txBody>
                    <a:bodyPr/>
                    <a:lstStyle/>
                    <a:p>
                      <a:pPr marL="0" marR="0">
                        <a:lnSpc>
                          <a:spcPct val="107000"/>
                        </a:lnSpc>
                        <a:spcBef>
                          <a:spcPts val="0"/>
                        </a:spcBef>
                        <a:spcAft>
                          <a:spcPts val="30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Security Receipts of ARCs</a:t>
                      </a:r>
                    </a:p>
                  </a:txBody>
                  <a:tcPr marL="46267" marR="462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Y</a:t>
                      </a:r>
                    </a:p>
                  </a:txBody>
                  <a:tcPr marL="46267" marR="462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30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 </a:t>
                      </a:r>
                    </a:p>
                  </a:txBody>
                  <a:tcPr marL="46267" marR="462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 </a:t>
                      </a:r>
                    </a:p>
                  </a:txBody>
                  <a:tcPr marL="46267" marR="462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30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 </a:t>
                      </a:r>
                    </a:p>
                  </a:txBody>
                  <a:tcPr marL="46267" marR="462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Y</a:t>
                      </a:r>
                    </a:p>
                  </a:txBody>
                  <a:tcPr marL="46267" marR="462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06150">
                <a:tc>
                  <a:txBody>
                    <a:bodyPr/>
                    <a:lstStyle/>
                    <a:p>
                      <a:pPr marL="0" marR="0">
                        <a:lnSpc>
                          <a:spcPct val="107000"/>
                        </a:lnSpc>
                        <a:spcBef>
                          <a:spcPts val="0"/>
                        </a:spcBef>
                        <a:spcAft>
                          <a:spcPts val="30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Perpetual Debt Instruments of banks</a:t>
                      </a:r>
                    </a:p>
                  </a:txBody>
                  <a:tcPr marL="46267" marR="462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Y</a:t>
                      </a:r>
                    </a:p>
                  </a:txBody>
                  <a:tcPr marL="46267" marR="462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Y</a:t>
                      </a:r>
                    </a:p>
                  </a:txBody>
                  <a:tcPr marL="46267" marR="462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 </a:t>
                      </a:r>
                    </a:p>
                  </a:txBody>
                  <a:tcPr marL="46267" marR="462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 </a:t>
                      </a:r>
                    </a:p>
                  </a:txBody>
                  <a:tcPr marL="46267" marR="462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Y</a:t>
                      </a:r>
                    </a:p>
                  </a:txBody>
                  <a:tcPr marL="46267" marR="462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42047">
                <a:tc>
                  <a:txBody>
                    <a:bodyPr/>
                    <a:lstStyle/>
                    <a:p>
                      <a:pPr marL="0" marR="0">
                        <a:lnSpc>
                          <a:spcPct val="107000"/>
                        </a:lnSpc>
                        <a:spcBef>
                          <a:spcPts val="0"/>
                        </a:spcBef>
                        <a:spcAft>
                          <a:spcPts val="30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NCDs of Infrastructure Finance Companies</a:t>
                      </a:r>
                    </a:p>
                  </a:txBody>
                  <a:tcPr marL="46267" marR="462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Y</a:t>
                      </a:r>
                    </a:p>
                  </a:txBody>
                  <a:tcPr marL="46267" marR="462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 </a:t>
                      </a:r>
                    </a:p>
                  </a:txBody>
                  <a:tcPr marL="46267" marR="462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 </a:t>
                      </a:r>
                    </a:p>
                  </a:txBody>
                  <a:tcPr marL="46267" marR="462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 </a:t>
                      </a:r>
                    </a:p>
                  </a:txBody>
                  <a:tcPr marL="46267" marR="462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Y</a:t>
                      </a:r>
                    </a:p>
                  </a:txBody>
                  <a:tcPr marL="46267" marR="462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63070">
                <a:tc>
                  <a:txBody>
                    <a:bodyPr/>
                    <a:lstStyle/>
                    <a:p>
                      <a:pPr marL="0" marR="0">
                        <a:lnSpc>
                          <a:spcPct val="107000"/>
                        </a:lnSpc>
                        <a:spcBef>
                          <a:spcPts val="0"/>
                        </a:spcBef>
                        <a:spcAft>
                          <a:spcPts val="30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Rupee denominated bonds/ units issued by Infrastructure Debt Funds</a:t>
                      </a:r>
                    </a:p>
                  </a:txBody>
                  <a:tcPr marL="46267" marR="462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Y</a:t>
                      </a:r>
                    </a:p>
                  </a:txBody>
                  <a:tcPr marL="46267" marR="462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Y</a:t>
                      </a:r>
                    </a:p>
                  </a:txBody>
                  <a:tcPr marL="46267" marR="462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 </a:t>
                      </a:r>
                    </a:p>
                  </a:txBody>
                  <a:tcPr marL="46267" marR="462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30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 </a:t>
                      </a:r>
                    </a:p>
                  </a:txBody>
                  <a:tcPr marL="46267" marR="462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Y</a:t>
                      </a:r>
                    </a:p>
                  </a:txBody>
                  <a:tcPr marL="46267" marR="462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21024">
                <a:tc>
                  <a:txBody>
                    <a:bodyPr/>
                    <a:lstStyle/>
                    <a:p>
                      <a:pPr marL="0" marR="0">
                        <a:lnSpc>
                          <a:spcPct val="107000"/>
                        </a:lnSpc>
                        <a:spcBef>
                          <a:spcPts val="0"/>
                        </a:spcBef>
                        <a:spcAft>
                          <a:spcPts val="30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Credit enhanced bonds</a:t>
                      </a:r>
                    </a:p>
                  </a:txBody>
                  <a:tcPr marL="46267" marR="462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Y</a:t>
                      </a:r>
                    </a:p>
                  </a:txBody>
                  <a:tcPr marL="46267" marR="462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30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 </a:t>
                      </a:r>
                    </a:p>
                  </a:txBody>
                  <a:tcPr marL="46267" marR="462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 </a:t>
                      </a:r>
                    </a:p>
                  </a:txBody>
                  <a:tcPr marL="46267" marR="462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30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 </a:t>
                      </a:r>
                    </a:p>
                  </a:txBody>
                  <a:tcPr marL="46267" marR="462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Y</a:t>
                      </a:r>
                    </a:p>
                  </a:txBody>
                  <a:tcPr marL="46267" marR="462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84093">
                <a:tc>
                  <a:txBody>
                    <a:bodyPr/>
                    <a:lstStyle/>
                    <a:p>
                      <a:pPr marL="0" marR="0">
                        <a:lnSpc>
                          <a:spcPct val="107000"/>
                        </a:lnSpc>
                        <a:spcBef>
                          <a:spcPts val="0"/>
                        </a:spcBef>
                        <a:spcAft>
                          <a:spcPts val="30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Listed non-convertible/ redeemable preference shares or debentures issued in terms of Regulation 9 of FEMA 20</a:t>
                      </a:r>
                    </a:p>
                  </a:txBody>
                  <a:tcPr marL="46267" marR="462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Y</a:t>
                      </a:r>
                    </a:p>
                  </a:txBody>
                  <a:tcPr marL="46267" marR="462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Y</a:t>
                      </a:r>
                    </a:p>
                  </a:txBody>
                  <a:tcPr marL="46267" marR="462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Y</a:t>
                      </a:r>
                    </a:p>
                  </a:txBody>
                  <a:tcPr marL="46267" marR="462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30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 </a:t>
                      </a:r>
                    </a:p>
                  </a:txBody>
                  <a:tcPr marL="46267" marR="462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Y</a:t>
                      </a:r>
                    </a:p>
                  </a:txBody>
                  <a:tcPr marL="46267" marR="462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42047">
                <a:tc>
                  <a:txBody>
                    <a:bodyPr/>
                    <a:lstStyle/>
                    <a:p>
                      <a:pPr marL="0" marR="0">
                        <a:lnSpc>
                          <a:spcPct val="107000"/>
                        </a:lnSpc>
                        <a:spcBef>
                          <a:spcPts val="0"/>
                        </a:spcBef>
                        <a:spcAft>
                          <a:spcPts val="30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Security receipts issued by securitization companies</a:t>
                      </a:r>
                    </a:p>
                  </a:txBody>
                  <a:tcPr marL="46267" marR="462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Y</a:t>
                      </a:r>
                    </a:p>
                  </a:txBody>
                  <a:tcPr marL="46267" marR="462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30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 </a:t>
                      </a:r>
                    </a:p>
                  </a:txBody>
                  <a:tcPr marL="46267" marR="462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 </a:t>
                      </a:r>
                    </a:p>
                  </a:txBody>
                  <a:tcPr marL="46267" marR="462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30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 </a:t>
                      </a:r>
                    </a:p>
                  </a:txBody>
                  <a:tcPr marL="46267" marR="462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Y</a:t>
                      </a:r>
                    </a:p>
                  </a:txBody>
                  <a:tcPr marL="46267" marR="462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63070">
                <a:tc>
                  <a:txBody>
                    <a:bodyPr/>
                    <a:lstStyle/>
                    <a:p>
                      <a:pPr marL="0" marR="0">
                        <a:lnSpc>
                          <a:spcPct val="107000"/>
                        </a:lnSpc>
                        <a:spcBef>
                          <a:spcPts val="0"/>
                        </a:spcBef>
                        <a:spcAft>
                          <a:spcPts val="30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Securitised debt instruments issued by SPV set up by Banks, FIs, NBFCs for securitisation</a:t>
                      </a:r>
                    </a:p>
                  </a:txBody>
                  <a:tcPr marL="46267" marR="462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Y</a:t>
                      </a:r>
                    </a:p>
                  </a:txBody>
                  <a:tcPr marL="46267" marR="462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30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 </a:t>
                      </a:r>
                    </a:p>
                  </a:txBody>
                  <a:tcPr marL="46267" marR="462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 </a:t>
                      </a:r>
                    </a:p>
                  </a:txBody>
                  <a:tcPr marL="46267" marR="462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30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 </a:t>
                      </a:r>
                    </a:p>
                  </a:txBody>
                  <a:tcPr marL="46267" marR="462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 </a:t>
                      </a:r>
                    </a:p>
                  </a:txBody>
                  <a:tcPr marL="46267" marR="462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21024">
                <a:tc>
                  <a:txBody>
                    <a:bodyPr/>
                    <a:lstStyle/>
                    <a:p>
                      <a:pPr marL="0" marR="0">
                        <a:lnSpc>
                          <a:spcPct val="107000"/>
                        </a:lnSpc>
                        <a:spcBef>
                          <a:spcPts val="0"/>
                        </a:spcBef>
                        <a:spcAft>
                          <a:spcPts val="30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Bonds of PSUs</a:t>
                      </a:r>
                    </a:p>
                  </a:txBody>
                  <a:tcPr marL="46267" marR="462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 </a:t>
                      </a:r>
                    </a:p>
                  </a:txBody>
                  <a:tcPr marL="46267" marR="462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Y</a:t>
                      </a:r>
                    </a:p>
                  </a:txBody>
                  <a:tcPr marL="46267" marR="462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 </a:t>
                      </a:r>
                    </a:p>
                  </a:txBody>
                  <a:tcPr marL="46267" marR="462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30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 </a:t>
                      </a:r>
                    </a:p>
                  </a:txBody>
                  <a:tcPr marL="46267" marR="462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 </a:t>
                      </a:r>
                    </a:p>
                  </a:txBody>
                  <a:tcPr marL="46267" marR="462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63070">
                <a:tc>
                  <a:txBody>
                    <a:bodyPr/>
                    <a:lstStyle/>
                    <a:p>
                      <a:pPr marL="0" marR="0">
                        <a:lnSpc>
                          <a:spcPct val="107000"/>
                        </a:lnSpc>
                        <a:spcBef>
                          <a:spcPts val="0"/>
                        </a:spcBef>
                        <a:spcAft>
                          <a:spcPts val="30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Shares in Public Sector Enterprises being disinvested by the Central Government</a:t>
                      </a:r>
                    </a:p>
                  </a:txBody>
                  <a:tcPr marL="46267" marR="462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 </a:t>
                      </a:r>
                    </a:p>
                  </a:txBody>
                  <a:tcPr marL="46267" marR="462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Y</a:t>
                      </a:r>
                    </a:p>
                  </a:txBody>
                  <a:tcPr marL="46267" marR="462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 </a:t>
                      </a:r>
                    </a:p>
                  </a:txBody>
                  <a:tcPr marL="46267" marR="462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30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 </a:t>
                      </a:r>
                    </a:p>
                  </a:txBody>
                  <a:tcPr marL="46267" marR="462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 </a:t>
                      </a:r>
                    </a:p>
                  </a:txBody>
                  <a:tcPr marL="46267" marR="462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21024">
                <a:tc>
                  <a:txBody>
                    <a:bodyPr/>
                    <a:lstStyle/>
                    <a:p>
                      <a:pPr marL="0" marR="0">
                        <a:lnSpc>
                          <a:spcPct val="107000"/>
                        </a:lnSpc>
                        <a:spcBef>
                          <a:spcPts val="0"/>
                        </a:spcBef>
                        <a:spcAft>
                          <a:spcPts val="30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National Pension Scheme</a:t>
                      </a:r>
                    </a:p>
                  </a:txBody>
                  <a:tcPr marL="46267" marR="462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 </a:t>
                      </a:r>
                    </a:p>
                  </a:txBody>
                  <a:tcPr marL="46267" marR="462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Y</a:t>
                      </a:r>
                    </a:p>
                  </a:txBody>
                  <a:tcPr marL="46267" marR="462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 </a:t>
                      </a:r>
                    </a:p>
                  </a:txBody>
                  <a:tcPr marL="46267" marR="462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30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 </a:t>
                      </a:r>
                    </a:p>
                  </a:txBody>
                  <a:tcPr marL="46267" marR="462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 </a:t>
                      </a:r>
                    </a:p>
                  </a:txBody>
                  <a:tcPr marL="46267" marR="462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21024">
                <a:tc>
                  <a:txBody>
                    <a:bodyPr/>
                    <a:lstStyle/>
                    <a:p>
                      <a:pPr marL="0" marR="0">
                        <a:lnSpc>
                          <a:spcPct val="107000"/>
                        </a:lnSpc>
                        <a:spcBef>
                          <a:spcPts val="0"/>
                        </a:spcBef>
                        <a:spcAft>
                          <a:spcPts val="30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National Savings Certificates</a:t>
                      </a:r>
                    </a:p>
                  </a:txBody>
                  <a:tcPr marL="46267" marR="462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 </a:t>
                      </a:r>
                    </a:p>
                  </a:txBody>
                  <a:tcPr marL="46267" marR="462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 </a:t>
                      </a:r>
                    </a:p>
                  </a:txBody>
                  <a:tcPr marL="46267" marR="462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Y</a:t>
                      </a:r>
                    </a:p>
                  </a:txBody>
                  <a:tcPr marL="46267" marR="462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30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 </a:t>
                      </a:r>
                    </a:p>
                  </a:txBody>
                  <a:tcPr marL="46267" marR="462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 </a:t>
                      </a:r>
                    </a:p>
                  </a:txBody>
                  <a:tcPr marL="46267" marR="462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21024">
                <a:tc>
                  <a:txBody>
                    <a:bodyPr/>
                    <a:lstStyle/>
                    <a:p>
                      <a:pPr marL="0" marR="0">
                        <a:lnSpc>
                          <a:spcPct val="107000"/>
                        </a:lnSpc>
                        <a:spcBef>
                          <a:spcPts val="0"/>
                        </a:spcBef>
                        <a:spcAft>
                          <a:spcPts val="30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Chit Funds (authorised)</a:t>
                      </a:r>
                    </a:p>
                  </a:txBody>
                  <a:tcPr marL="46267" marR="462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 </a:t>
                      </a:r>
                    </a:p>
                  </a:txBody>
                  <a:tcPr marL="46267" marR="462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 </a:t>
                      </a:r>
                    </a:p>
                  </a:txBody>
                  <a:tcPr marL="46267" marR="462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Y</a:t>
                      </a:r>
                    </a:p>
                  </a:txBody>
                  <a:tcPr marL="46267" marR="462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30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 </a:t>
                      </a:r>
                    </a:p>
                  </a:txBody>
                  <a:tcPr marL="46267" marR="462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 </a:t>
                      </a:r>
                    </a:p>
                  </a:txBody>
                  <a:tcPr marL="46267" marR="462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4179304015"/>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Date Placeholder 3"/>
          <p:cNvSpPr>
            <a:spLocks noGrp="1"/>
          </p:cNvSpPr>
          <p:nvPr>
            <p:ph type="dt" sz="quarter" idx="10"/>
          </p:nvPr>
        </p:nvSpPr>
        <p:spPr>
          <a:xfrm>
            <a:off x="479425" y="6448926"/>
            <a:ext cx="1905000" cy="457200"/>
          </a:xfrm>
        </p:spPr>
        <p:txBody>
          <a:bodyPr/>
          <a:lstStyle/>
          <a:p>
            <a:pPr>
              <a:defRPr/>
            </a:pPr>
            <a:r>
              <a:rPr lang="en-US" smtClean="0"/>
              <a:t>03 May 2018</a:t>
            </a:r>
            <a:endParaRPr lang="en-US" dirty="0"/>
          </a:p>
        </p:txBody>
      </p:sp>
      <p:sp>
        <p:nvSpPr>
          <p:cNvPr id="9219" name="Footer Placeholder 4"/>
          <p:cNvSpPr>
            <a:spLocks noGrp="1"/>
          </p:cNvSpPr>
          <p:nvPr>
            <p:ph type="ftr" sz="quarter" idx="11"/>
          </p:nvPr>
        </p:nvSpPr>
        <p:spPr>
          <a:xfrm>
            <a:off x="3606800" y="6349541"/>
            <a:ext cx="2895600" cy="457200"/>
          </a:xfrm>
        </p:spPr>
        <p:txBody>
          <a:bodyPr/>
          <a:lstStyle/>
          <a:p>
            <a:pPr>
              <a:defRPr/>
            </a:pPr>
            <a:r>
              <a:rPr lang="en-US" dirty="0" smtClean="0"/>
              <a:t>P. P. Shah &amp; Asso.</a:t>
            </a:r>
          </a:p>
        </p:txBody>
      </p:sp>
      <p:sp>
        <p:nvSpPr>
          <p:cNvPr id="9220" name="Slide Number Placeholder 5"/>
          <p:cNvSpPr>
            <a:spLocks noGrp="1"/>
          </p:cNvSpPr>
          <p:nvPr>
            <p:ph type="sldNum" sz="quarter" idx="12"/>
          </p:nvPr>
        </p:nvSpPr>
        <p:spPr>
          <a:xfrm>
            <a:off x="7239000" y="6400800"/>
            <a:ext cx="1905000" cy="457200"/>
          </a:xfrm>
        </p:spPr>
        <p:txBody>
          <a:bodyPr/>
          <a:lstStyle/>
          <a:p>
            <a:pPr>
              <a:defRPr/>
            </a:pPr>
            <a:fld id="{FB34A73F-7633-4765-B60F-ABA8245B9BEA}" type="slidenum">
              <a:rPr lang="en-US" smtClean="0"/>
              <a:pPr>
                <a:defRPr/>
              </a:pPr>
              <a:t>39</a:t>
            </a:fld>
            <a:endParaRPr lang="en-US" dirty="0" smtClean="0"/>
          </a:p>
        </p:txBody>
      </p:sp>
      <p:sp>
        <p:nvSpPr>
          <p:cNvPr id="9221" name="Rectangle 4"/>
          <p:cNvSpPr>
            <a:spLocks noGrp="1" noChangeArrowheads="1"/>
          </p:cNvSpPr>
          <p:nvPr>
            <p:ph type="title"/>
          </p:nvPr>
        </p:nvSpPr>
        <p:spPr>
          <a:xfrm>
            <a:off x="1150938" y="214313"/>
            <a:ext cx="7793037" cy="1004887"/>
          </a:xfrm>
        </p:spPr>
        <p:txBody>
          <a:bodyPr/>
          <a:lstStyle/>
          <a:p>
            <a:pPr eaLnBrk="1" hangingPunct="1"/>
            <a:r>
              <a:rPr lang="en-US" sz="2800" dirty="0" smtClean="0"/>
              <a:t>Schemes for Inbound Investment – FEMA Ntf. 20(R)</a:t>
            </a:r>
          </a:p>
        </p:txBody>
      </p:sp>
      <p:sp>
        <p:nvSpPr>
          <p:cNvPr id="9222" name="Content Placeholder 6"/>
          <p:cNvSpPr>
            <a:spLocks noGrp="1"/>
          </p:cNvSpPr>
          <p:nvPr>
            <p:ph idx="1"/>
          </p:nvPr>
        </p:nvSpPr>
        <p:spPr>
          <a:xfrm>
            <a:off x="685800" y="1219200"/>
            <a:ext cx="8269288" cy="5229726"/>
          </a:xfrm>
        </p:spPr>
        <p:txBody>
          <a:bodyPr/>
          <a:lstStyle/>
          <a:p>
            <a:pPr marL="0" indent="0">
              <a:buNone/>
            </a:pPr>
            <a:r>
              <a:rPr lang="en-US" sz="1500" dirty="0" smtClean="0">
                <a:latin typeface="Calibri" panose="020F0502020204030204" pitchFamily="34" charset="0"/>
                <a:cs typeface="Calibri" panose="020F0502020204030204" pitchFamily="34" charset="0"/>
              </a:rPr>
              <a:t>• </a:t>
            </a:r>
            <a:r>
              <a:rPr lang="en-US" sz="1500" b="1" dirty="0" smtClean="0">
                <a:latin typeface="Calibri" panose="020F0502020204030204" pitchFamily="34" charset="0"/>
                <a:cs typeface="Calibri" panose="020F0502020204030204" pitchFamily="34" charset="0"/>
              </a:rPr>
              <a:t>    </a:t>
            </a:r>
            <a:r>
              <a:rPr lang="en-US" sz="1800" b="1" dirty="0" smtClean="0">
                <a:latin typeface="Calibri" panose="020F0502020204030204" pitchFamily="34" charset="0"/>
                <a:cs typeface="Calibri" panose="020F0502020204030204" pitchFamily="34" charset="0"/>
              </a:rPr>
              <a:t>Important Regulations of FEMA Ntf. 20(R):</a:t>
            </a:r>
            <a:endParaRPr lang="en-US" sz="1800" dirty="0" smtClean="0">
              <a:latin typeface="Calibri" panose="020F0502020204030204" pitchFamily="34" charset="0"/>
              <a:cs typeface="Calibri" panose="020F0502020204030204" pitchFamily="34" charset="0"/>
            </a:endParaRPr>
          </a:p>
          <a:p>
            <a:pPr marL="0" indent="0">
              <a:buNone/>
            </a:pPr>
            <a:r>
              <a:rPr lang="en-US" sz="1500" b="1" dirty="0" smtClean="0">
                <a:latin typeface="Calibri" panose="020F0502020204030204" pitchFamily="34" charset="0"/>
                <a:cs typeface="Calibri" panose="020F0502020204030204" pitchFamily="34" charset="0"/>
              </a:rPr>
              <a:t>      </a:t>
            </a:r>
          </a:p>
          <a:p>
            <a:pPr marL="0" indent="0">
              <a:buNone/>
            </a:pPr>
            <a:r>
              <a:rPr lang="en-US" sz="1500" b="1" dirty="0" smtClean="0">
                <a:latin typeface="Calibri" panose="020F0502020204030204" pitchFamily="34" charset="0"/>
                <a:cs typeface="Calibri" panose="020F0502020204030204" pitchFamily="34" charset="0"/>
              </a:rPr>
              <a:t>3</a:t>
            </a:r>
            <a:r>
              <a:rPr lang="en-US" sz="1500" b="1" dirty="0">
                <a:latin typeface="Calibri" panose="020F0502020204030204" pitchFamily="34" charset="0"/>
                <a:cs typeface="Calibri" panose="020F0502020204030204" pitchFamily="34" charset="0"/>
              </a:rPr>
              <a:t>. Restriction on investment by a person resident outside India</a:t>
            </a:r>
          </a:p>
          <a:p>
            <a:pPr marL="0" indent="0">
              <a:buNone/>
            </a:pPr>
            <a:r>
              <a:rPr lang="en-US" sz="1500" dirty="0">
                <a:latin typeface="Calibri" panose="020F0502020204030204" pitchFamily="34" charset="0"/>
                <a:cs typeface="Calibri" panose="020F0502020204030204" pitchFamily="34" charset="0"/>
              </a:rPr>
              <a:t>Save as otherwise provided in the Act, or rules or regulations made thereunder, no person resident outside India shall make any investment in India.</a:t>
            </a:r>
          </a:p>
          <a:p>
            <a:pPr marL="223838" indent="0">
              <a:buNone/>
            </a:pPr>
            <a:r>
              <a:rPr lang="en-US" sz="1500" dirty="0">
                <a:latin typeface="Calibri" panose="020F0502020204030204" pitchFamily="34" charset="0"/>
                <a:cs typeface="Calibri" panose="020F0502020204030204" pitchFamily="34" charset="0"/>
              </a:rPr>
              <a:t>Provided that an investment made in accordance with the Act or the rules or the regulations framed thereunder and held on the date of commencement of these Regulations, shall be deemed to have been made under these Regulations and shall accordingly be governed by these Regulations.</a:t>
            </a:r>
          </a:p>
          <a:p>
            <a:pPr marL="223838" indent="0">
              <a:buNone/>
            </a:pPr>
            <a:r>
              <a:rPr lang="en-US" sz="1500" dirty="0">
                <a:latin typeface="Calibri" panose="020F0502020204030204" pitchFamily="34" charset="0"/>
                <a:cs typeface="Calibri" panose="020F0502020204030204" pitchFamily="34" charset="0"/>
              </a:rPr>
              <a:t>Provided further that the Reserve Bank may, on an application made to it and for sufficient reasons, permit a person resident outside India to make any investment in India subject to such conditions as may be considered necessary.</a:t>
            </a:r>
            <a:endParaRPr lang="en-US" sz="1500" dirty="0" smtClean="0">
              <a:latin typeface="Calibri" panose="020F0502020204030204" pitchFamily="34" charset="0"/>
              <a:cs typeface="Calibri" panose="020F0502020204030204" pitchFamily="34" charset="0"/>
            </a:endParaRPr>
          </a:p>
          <a:p>
            <a:pPr marL="0" indent="0">
              <a:buNone/>
            </a:pPr>
            <a:endParaRPr lang="en-US" sz="1500" b="1" dirty="0" smtClean="0">
              <a:latin typeface="Calibri" panose="020F0502020204030204" pitchFamily="34" charset="0"/>
              <a:cs typeface="Calibri" panose="020F0502020204030204" pitchFamily="34" charset="0"/>
            </a:endParaRPr>
          </a:p>
          <a:p>
            <a:pPr marL="0" indent="0">
              <a:buNone/>
            </a:pPr>
            <a:r>
              <a:rPr lang="en-US" sz="1500" b="1" dirty="0" smtClean="0">
                <a:latin typeface="Calibri" panose="020F0502020204030204" pitchFamily="34" charset="0"/>
                <a:cs typeface="Calibri" panose="020F0502020204030204" pitchFamily="34" charset="0"/>
              </a:rPr>
              <a:t>4</a:t>
            </a:r>
            <a:r>
              <a:rPr lang="en-US" sz="1500" b="1" dirty="0">
                <a:latin typeface="Calibri" panose="020F0502020204030204" pitchFamily="34" charset="0"/>
                <a:cs typeface="Calibri" panose="020F0502020204030204" pitchFamily="34" charset="0"/>
              </a:rPr>
              <a:t>. Restriction on receiving investment</a:t>
            </a:r>
          </a:p>
          <a:p>
            <a:pPr marL="0" indent="0">
              <a:buNone/>
            </a:pPr>
            <a:r>
              <a:rPr lang="en-US" sz="1500" dirty="0">
                <a:latin typeface="Calibri" panose="020F0502020204030204" pitchFamily="34" charset="0"/>
                <a:cs typeface="Calibri" panose="020F0502020204030204" pitchFamily="34" charset="0"/>
              </a:rPr>
              <a:t>Save as otherwise provided in the Act, or rules or regulations made thereunder, an Indian entity or an investment vehicle, or a venture capital fund or a Firm or an Association of Persons or a proprietary concern shall not receive any investment in India from a person resident outside India or record such investment in its books.</a:t>
            </a:r>
          </a:p>
          <a:p>
            <a:pPr marL="176213" indent="0">
              <a:buNone/>
            </a:pPr>
            <a:r>
              <a:rPr lang="en-US" sz="1500" dirty="0">
                <a:latin typeface="Calibri" panose="020F0502020204030204" pitchFamily="34" charset="0"/>
                <a:cs typeface="Calibri" panose="020F0502020204030204" pitchFamily="34" charset="0"/>
              </a:rPr>
              <a:t>Provided that the Reserve Bank may, on an application made to it and for sufficient reasons, permit an Indian entity or an investment vehicle, or a venture capital fund or a Firm or an Association of Persons or a proprietary concern to receive any investment in India from a person resident outside India or to record such investment subject to such conditions as may be considered necessary.</a:t>
            </a:r>
            <a:endParaRPr lang="en-US" sz="1500" dirty="0" smtClean="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92752033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Date Placeholder 3"/>
          <p:cNvSpPr>
            <a:spLocks noGrp="1"/>
          </p:cNvSpPr>
          <p:nvPr>
            <p:ph type="dt" sz="quarter" idx="10"/>
          </p:nvPr>
        </p:nvSpPr>
        <p:spPr>
          <a:xfrm>
            <a:off x="1150938" y="6384315"/>
            <a:ext cx="1905000" cy="457200"/>
          </a:xfrm>
        </p:spPr>
        <p:txBody>
          <a:bodyPr/>
          <a:lstStyle/>
          <a:p>
            <a:pPr>
              <a:defRPr/>
            </a:pPr>
            <a:r>
              <a:rPr lang="en-US" smtClean="0"/>
              <a:t>03 May 2018</a:t>
            </a:r>
            <a:endParaRPr lang="en-US" dirty="0"/>
          </a:p>
        </p:txBody>
      </p:sp>
      <p:sp>
        <p:nvSpPr>
          <p:cNvPr id="5123" name="Footer Placeholder 4"/>
          <p:cNvSpPr>
            <a:spLocks noGrp="1"/>
          </p:cNvSpPr>
          <p:nvPr>
            <p:ph type="ftr" sz="quarter" idx="11"/>
          </p:nvPr>
        </p:nvSpPr>
        <p:spPr>
          <a:xfrm>
            <a:off x="3618022" y="6400800"/>
            <a:ext cx="2895600" cy="457200"/>
          </a:xfrm>
        </p:spPr>
        <p:txBody>
          <a:bodyPr/>
          <a:lstStyle/>
          <a:p>
            <a:pPr>
              <a:defRPr/>
            </a:pPr>
            <a:r>
              <a:rPr lang="en-US" dirty="0" smtClean="0"/>
              <a:t>P. P. Shah &amp; Asso.</a:t>
            </a:r>
          </a:p>
        </p:txBody>
      </p:sp>
      <p:sp>
        <p:nvSpPr>
          <p:cNvPr id="5124" name="Slide Number Placeholder 5"/>
          <p:cNvSpPr>
            <a:spLocks noGrp="1"/>
          </p:cNvSpPr>
          <p:nvPr>
            <p:ph type="sldNum" sz="quarter" idx="12"/>
          </p:nvPr>
        </p:nvSpPr>
        <p:spPr/>
        <p:txBody>
          <a:bodyPr/>
          <a:lstStyle/>
          <a:p>
            <a:pPr>
              <a:defRPr/>
            </a:pPr>
            <a:fld id="{3FD7C8DE-07DC-4131-809B-CE59E6B43DA3}" type="slidenum">
              <a:rPr lang="en-US" smtClean="0"/>
              <a:pPr>
                <a:defRPr/>
              </a:pPr>
              <a:t>4</a:t>
            </a:fld>
            <a:endParaRPr lang="en-US" dirty="0" smtClean="0"/>
          </a:p>
        </p:txBody>
      </p:sp>
      <p:sp>
        <p:nvSpPr>
          <p:cNvPr id="5125" name="Rectangle 4"/>
          <p:cNvSpPr>
            <a:spLocks noGrp="1" noChangeArrowheads="1"/>
          </p:cNvSpPr>
          <p:nvPr>
            <p:ph type="title"/>
          </p:nvPr>
        </p:nvSpPr>
        <p:spPr>
          <a:xfrm>
            <a:off x="1150938" y="214313"/>
            <a:ext cx="7793037" cy="1004887"/>
          </a:xfrm>
        </p:spPr>
        <p:txBody>
          <a:bodyPr/>
          <a:lstStyle/>
          <a:p>
            <a:pPr algn="ctr" eaLnBrk="1" hangingPunct="1"/>
            <a:r>
              <a:rPr lang="en-US" sz="3600" dirty="0" smtClean="0"/>
              <a:t>Overview of Foreign Exchange Management Act</a:t>
            </a:r>
          </a:p>
        </p:txBody>
      </p:sp>
      <p:sp>
        <p:nvSpPr>
          <p:cNvPr id="5126" name="Rectangle 5"/>
          <p:cNvSpPr>
            <a:spLocks noGrp="1" noChangeArrowheads="1"/>
          </p:cNvSpPr>
          <p:nvPr>
            <p:ph type="body" idx="1"/>
          </p:nvPr>
        </p:nvSpPr>
        <p:spPr>
          <a:xfrm>
            <a:off x="0" y="1219200"/>
            <a:ext cx="9144000" cy="5364480"/>
          </a:xfrm>
        </p:spPr>
        <p:txBody>
          <a:bodyPr/>
          <a:lstStyle/>
          <a:p>
            <a:pPr eaLnBrk="1" hangingPunct="1"/>
            <a:endParaRPr lang="en-US" sz="1800" dirty="0" smtClean="0"/>
          </a:p>
          <a:p>
            <a:pPr eaLnBrk="1" hangingPunct="1"/>
            <a:r>
              <a:rPr lang="en-US" sz="1700" dirty="0" smtClean="0"/>
              <a:t>Applies to whole of India and all branches, offices and agencies outside India, which are owned or controlled by person resident in India – Extra territorial jurisdiction</a:t>
            </a:r>
          </a:p>
          <a:p>
            <a:pPr eaLnBrk="1" hangingPunct="1"/>
            <a:r>
              <a:rPr lang="en-US" sz="1700" dirty="0" smtClean="0"/>
              <a:t>Broadly, the objectives of FEMA are: (i) To facilitate external trade and payments; and (ii) To promote the orderly development and maintenance of foreign exchange market. The Act has assigned an important role to the RBI in the administration of FEMA. </a:t>
            </a:r>
          </a:p>
          <a:p>
            <a:pPr eaLnBrk="1" hangingPunct="1"/>
            <a:r>
              <a:rPr lang="en-US" sz="1700" dirty="0" smtClean="0"/>
              <a:t>FEMA has total 49 sections in which sections 1 to 9 are substantive and the rest are procedural /administrative to carry out function such as Appellate, Investigation, search and authorization to various statutory bodies to make rules, regulations, amendments</a:t>
            </a:r>
          </a:p>
          <a:p>
            <a:pPr eaLnBrk="1" hangingPunct="1"/>
            <a:r>
              <a:rPr lang="en-US" sz="1700" dirty="0" smtClean="0"/>
              <a:t>Section 46 of the Act grants power to Central Government to makes rules and section 47 (as amended by Finance Act, 2015) of the Act grants power to RBI to make regulations to implements its provisions and the rules made there under; also provides that earlier regulations made by RBI, for which power now vests with Central Govt. remain valid until amended / rescinded by Central Govt.</a:t>
            </a:r>
          </a:p>
          <a:p>
            <a:pPr eaLnBrk="1" hangingPunct="1"/>
            <a:r>
              <a:rPr lang="en-US" sz="1700" dirty="0" smtClean="0"/>
              <a:t>Every Rule and Regulation made under this Act shall be laid before each house of parliament Section 48.</a:t>
            </a:r>
          </a:p>
          <a:p>
            <a:pPr eaLnBrk="1" hangingPunct="1"/>
            <a:r>
              <a:rPr lang="en-US" sz="1700" dirty="0" smtClean="0"/>
              <a:t>Section 49 deals with Repeal and savings</a:t>
            </a:r>
          </a:p>
          <a:p>
            <a:pPr eaLnBrk="1" hangingPunct="1"/>
            <a:r>
              <a:rPr lang="en-US" sz="1700" b="1" dirty="0" smtClean="0"/>
              <a:t>Finance Act, 2015 has amended Sections 2, 6, 13, 18, 46 &amp; 47 and inserted new Section 37A</a:t>
            </a:r>
            <a:endParaRPr lang="en-US" sz="1800" dirty="0" smtClean="0"/>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Date Placeholder 3"/>
          <p:cNvSpPr>
            <a:spLocks noGrp="1"/>
          </p:cNvSpPr>
          <p:nvPr>
            <p:ph type="dt" sz="quarter" idx="10"/>
          </p:nvPr>
        </p:nvSpPr>
        <p:spPr>
          <a:xfrm>
            <a:off x="516210" y="6400800"/>
            <a:ext cx="1905000" cy="457200"/>
          </a:xfrm>
        </p:spPr>
        <p:txBody>
          <a:bodyPr/>
          <a:lstStyle/>
          <a:p>
            <a:pPr>
              <a:defRPr/>
            </a:pPr>
            <a:r>
              <a:rPr lang="en-US" smtClean="0"/>
              <a:t>03 May 2018</a:t>
            </a:r>
            <a:endParaRPr lang="en-US" dirty="0"/>
          </a:p>
        </p:txBody>
      </p:sp>
      <p:sp>
        <p:nvSpPr>
          <p:cNvPr id="9219" name="Footer Placeholder 4"/>
          <p:cNvSpPr>
            <a:spLocks noGrp="1"/>
          </p:cNvSpPr>
          <p:nvPr>
            <p:ph type="ftr" sz="quarter" idx="11"/>
          </p:nvPr>
        </p:nvSpPr>
        <p:spPr>
          <a:xfrm>
            <a:off x="3631323" y="6420101"/>
            <a:ext cx="2895600" cy="457200"/>
          </a:xfrm>
        </p:spPr>
        <p:txBody>
          <a:bodyPr/>
          <a:lstStyle/>
          <a:p>
            <a:pPr>
              <a:defRPr/>
            </a:pPr>
            <a:r>
              <a:rPr lang="en-US" dirty="0" smtClean="0"/>
              <a:t>P. P. Shah &amp; Asso.</a:t>
            </a:r>
          </a:p>
        </p:txBody>
      </p:sp>
      <p:sp>
        <p:nvSpPr>
          <p:cNvPr id="9220" name="Slide Number Placeholder 5"/>
          <p:cNvSpPr>
            <a:spLocks noGrp="1"/>
          </p:cNvSpPr>
          <p:nvPr>
            <p:ph type="sldNum" sz="quarter" idx="12"/>
          </p:nvPr>
        </p:nvSpPr>
        <p:spPr>
          <a:xfrm>
            <a:off x="7038975" y="6420101"/>
            <a:ext cx="1905000" cy="457200"/>
          </a:xfrm>
        </p:spPr>
        <p:txBody>
          <a:bodyPr/>
          <a:lstStyle/>
          <a:p>
            <a:pPr>
              <a:defRPr/>
            </a:pPr>
            <a:fld id="{FB34A73F-7633-4765-B60F-ABA8245B9BEA}" type="slidenum">
              <a:rPr lang="en-US" smtClean="0"/>
              <a:pPr>
                <a:defRPr/>
              </a:pPr>
              <a:t>40</a:t>
            </a:fld>
            <a:endParaRPr lang="en-US" dirty="0" smtClean="0"/>
          </a:p>
        </p:txBody>
      </p:sp>
      <p:sp>
        <p:nvSpPr>
          <p:cNvPr id="9221" name="Rectangle 4"/>
          <p:cNvSpPr>
            <a:spLocks noGrp="1" noChangeArrowheads="1"/>
          </p:cNvSpPr>
          <p:nvPr>
            <p:ph type="title"/>
          </p:nvPr>
        </p:nvSpPr>
        <p:spPr>
          <a:xfrm>
            <a:off x="1150938" y="214313"/>
            <a:ext cx="7793037" cy="1004887"/>
          </a:xfrm>
        </p:spPr>
        <p:txBody>
          <a:bodyPr/>
          <a:lstStyle/>
          <a:p>
            <a:pPr eaLnBrk="1" hangingPunct="1"/>
            <a:r>
              <a:rPr lang="en-US" sz="2800" dirty="0" smtClean="0"/>
              <a:t>Schemes for Inbound Investment – FEMA Ntf. 20(R)</a:t>
            </a:r>
          </a:p>
        </p:txBody>
      </p:sp>
      <p:sp>
        <p:nvSpPr>
          <p:cNvPr id="9222" name="Content Placeholder 6"/>
          <p:cNvSpPr>
            <a:spLocks noGrp="1"/>
          </p:cNvSpPr>
          <p:nvPr>
            <p:ph idx="1"/>
          </p:nvPr>
        </p:nvSpPr>
        <p:spPr>
          <a:xfrm>
            <a:off x="674687" y="1219200"/>
            <a:ext cx="8269288" cy="5422232"/>
          </a:xfrm>
        </p:spPr>
        <p:txBody>
          <a:bodyPr/>
          <a:lstStyle/>
          <a:p>
            <a:pPr marL="0" indent="0">
              <a:buNone/>
            </a:pPr>
            <a:r>
              <a:rPr lang="en-US" sz="1800" dirty="0" smtClean="0">
                <a:latin typeface="Calibri" panose="020F0502020204030204" pitchFamily="34" charset="0"/>
                <a:cs typeface="Calibri" panose="020F0502020204030204" pitchFamily="34" charset="0"/>
              </a:rPr>
              <a:t>• </a:t>
            </a:r>
            <a:r>
              <a:rPr lang="en-US" sz="1800" b="1" dirty="0" smtClean="0">
                <a:latin typeface="Calibri" panose="020F0502020204030204" pitchFamily="34" charset="0"/>
                <a:cs typeface="Calibri" panose="020F0502020204030204" pitchFamily="34" charset="0"/>
              </a:rPr>
              <a:t>             Important Regulations of FEMA Ntf. 20(R) (con’t):</a:t>
            </a:r>
          </a:p>
          <a:p>
            <a:pPr>
              <a:buSzPct val="100000"/>
              <a:buFont typeface="+mj-lt"/>
              <a:buAutoNum type="arabicPeriod" startAt="5"/>
            </a:pPr>
            <a:r>
              <a:rPr lang="en-US" sz="1800" b="1" dirty="0" smtClean="0">
                <a:latin typeface="Calibri" panose="020F0502020204030204" pitchFamily="34" charset="0"/>
                <a:cs typeface="Calibri" panose="020F0502020204030204" pitchFamily="34" charset="0"/>
              </a:rPr>
              <a:t>Permission for making investment by a person </a:t>
            </a:r>
            <a:r>
              <a:rPr lang="en-US" sz="1800" b="1" dirty="0">
                <a:latin typeface="Calibri" panose="020F0502020204030204" pitchFamily="34" charset="0"/>
                <a:cs typeface="Calibri" panose="020F0502020204030204" pitchFamily="34" charset="0"/>
              </a:rPr>
              <a:t>resident outside </a:t>
            </a:r>
            <a:r>
              <a:rPr lang="en-US" sz="1800" b="1" dirty="0" smtClean="0">
                <a:latin typeface="Calibri" panose="020F0502020204030204" pitchFamily="34" charset="0"/>
                <a:cs typeface="Calibri" panose="020F0502020204030204" pitchFamily="34" charset="0"/>
              </a:rPr>
              <a:t>India [Sch. 1 to 10].</a:t>
            </a:r>
            <a:endParaRPr lang="en-US" sz="1800" b="1" dirty="0">
              <a:latin typeface="Calibri" panose="020F0502020204030204" pitchFamily="34" charset="0"/>
              <a:cs typeface="Calibri" panose="020F0502020204030204" pitchFamily="34" charset="0"/>
            </a:endParaRPr>
          </a:p>
          <a:p>
            <a:pPr>
              <a:buSzPct val="100000"/>
              <a:buFont typeface="+mj-lt"/>
              <a:buAutoNum type="arabicPeriod" startAt="5"/>
            </a:pPr>
            <a:r>
              <a:rPr lang="en-US" sz="1800" b="1" dirty="0" smtClean="0">
                <a:latin typeface="Calibri" panose="020F0502020204030204" pitchFamily="34" charset="0"/>
                <a:cs typeface="Calibri" panose="020F0502020204030204" pitchFamily="34" charset="0"/>
              </a:rPr>
              <a:t>Acquisition through a rights issue or a bonus issue.</a:t>
            </a:r>
            <a:endParaRPr lang="en-US" sz="1800" b="1" dirty="0">
              <a:latin typeface="Calibri" panose="020F0502020204030204" pitchFamily="34" charset="0"/>
              <a:cs typeface="Calibri" panose="020F0502020204030204" pitchFamily="34" charset="0"/>
            </a:endParaRPr>
          </a:p>
          <a:p>
            <a:pPr>
              <a:buSzPct val="100000"/>
              <a:buFont typeface="+mj-lt"/>
              <a:buAutoNum type="arabicPeriod" startAt="5"/>
            </a:pPr>
            <a:r>
              <a:rPr lang="en-US" sz="1800" b="1" dirty="0" smtClean="0">
                <a:latin typeface="Calibri" panose="020F0502020204030204" pitchFamily="34" charset="0"/>
                <a:cs typeface="Calibri" panose="020F0502020204030204" pitchFamily="34" charset="0"/>
              </a:rPr>
              <a:t>Issue </a:t>
            </a:r>
            <a:r>
              <a:rPr lang="en-US" sz="1800" b="1" dirty="0">
                <a:latin typeface="Calibri" panose="020F0502020204030204" pitchFamily="34" charset="0"/>
                <a:cs typeface="Calibri" panose="020F0502020204030204" pitchFamily="34" charset="0"/>
              </a:rPr>
              <a:t>of shares under Employees Stock Options Scheme to persons resident outside </a:t>
            </a:r>
            <a:r>
              <a:rPr lang="en-US" sz="1800" b="1" dirty="0" smtClean="0">
                <a:latin typeface="Calibri" panose="020F0502020204030204" pitchFamily="34" charset="0"/>
                <a:cs typeface="Calibri" panose="020F0502020204030204" pitchFamily="34" charset="0"/>
              </a:rPr>
              <a:t>India.</a:t>
            </a:r>
            <a:endParaRPr lang="en-US" sz="1800" b="1" dirty="0">
              <a:latin typeface="Calibri" panose="020F0502020204030204" pitchFamily="34" charset="0"/>
              <a:cs typeface="Calibri" panose="020F0502020204030204" pitchFamily="34" charset="0"/>
            </a:endParaRPr>
          </a:p>
          <a:p>
            <a:pPr>
              <a:buSzPct val="100000"/>
              <a:buFont typeface="+mj-lt"/>
              <a:buAutoNum type="arabicPeriod" startAt="5"/>
            </a:pPr>
            <a:r>
              <a:rPr lang="en-US" sz="1800" b="1" dirty="0" smtClean="0">
                <a:latin typeface="Calibri" panose="020F0502020204030204" pitchFamily="34" charset="0"/>
                <a:cs typeface="Calibri" panose="020F0502020204030204" pitchFamily="34" charset="0"/>
              </a:rPr>
              <a:t>Issue </a:t>
            </a:r>
            <a:r>
              <a:rPr lang="en-US" sz="1800" b="1" dirty="0">
                <a:latin typeface="Calibri" panose="020F0502020204030204" pitchFamily="34" charset="0"/>
                <a:cs typeface="Calibri" panose="020F0502020204030204" pitchFamily="34" charset="0"/>
              </a:rPr>
              <a:t>of Convertible Notes by an Indian startup company</a:t>
            </a:r>
            <a:r>
              <a:rPr lang="en-US" sz="1800" b="1" dirty="0" smtClean="0">
                <a:latin typeface="Calibri" panose="020F0502020204030204" pitchFamily="34" charset="0"/>
                <a:cs typeface="Calibri" panose="020F0502020204030204" pitchFamily="34" charset="0"/>
              </a:rPr>
              <a:t>.</a:t>
            </a:r>
          </a:p>
          <a:p>
            <a:pPr>
              <a:buSzPct val="100000"/>
              <a:buFont typeface="+mj-lt"/>
              <a:buAutoNum type="arabicPeriod" startAt="5"/>
            </a:pPr>
            <a:r>
              <a:rPr lang="en-US" sz="1800" b="1" dirty="0" smtClean="0">
                <a:latin typeface="Calibri" panose="020F0502020204030204" pitchFamily="34" charset="0"/>
                <a:cs typeface="Calibri" panose="020F0502020204030204" pitchFamily="34" charset="0"/>
              </a:rPr>
              <a:t>Merger </a:t>
            </a:r>
            <a:r>
              <a:rPr lang="en-US" sz="1800" b="1" dirty="0">
                <a:latin typeface="Calibri" panose="020F0502020204030204" pitchFamily="34" charset="0"/>
                <a:cs typeface="Calibri" panose="020F0502020204030204" pitchFamily="34" charset="0"/>
              </a:rPr>
              <a:t>or demerger or amalgamation of Indian </a:t>
            </a:r>
            <a:r>
              <a:rPr lang="en-US" sz="1800" b="1" dirty="0" smtClean="0">
                <a:latin typeface="Calibri" panose="020F0502020204030204" pitchFamily="34" charset="0"/>
                <a:cs typeface="Calibri" panose="020F0502020204030204" pitchFamily="34" charset="0"/>
              </a:rPr>
              <a:t>companies.</a:t>
            </a:r>
          </a:p>
          <a:p>
            <a:pPr>
              <a:buSzPct val="100000"/>
              <a:buFont typeface="+mj-lt"/>
              <a:buAutoNum type="arabicPeriod" startAt="5"/>
            </a:pPr>
            <a:r>
              <a:rPr lang="en-US" sz="1800" b="1" dirty="0" smtClean="0">
                <a:latin typeface="Calibri" panose="020F0502020204030204" pitchFamily="34" charset="0"/>
                <a:cs typeface="Calibri" panose="020F0502020204030204" pitchFamily="34" charset="0"/>
              </a:rPr>
              <a:t>Transfer </a:t>
            </a:r>
            <a:r>
              <a:rPr lang="en-US" sz="1800" b="1" dirty="0">
                <a:latin typeface="Calibri" panose="020F0502020204030204" pitchFamily="34" charset="0"/>
                <a:cs typeface="Calibri" panose="020F0502020204030204" pitchFamily="34" charset="0"/>
              </a:rPr>
              <a:t>of capital instruments of an Indian company by or to a person </a:t>
            </a:r>
            <a:r>
              <a:rPr lang="en-US" sz="1800" b="1" dirty="0" smtClean="0">
                <a:latin typeface="Calibri" panose="020F0502020204030204" pitchFamily="34" charset="0"/>
                <a:cs typeface="Calibri" panose="020F0502020204030204" pitchFamily="34" charset="0"/>
              </a:rPr>
              <a:t>resident outside </a:t>
            </a:r>
            <a:r>
              <a:rPr lang="en-US" sz="1800" b="1" dirty="0">
                <a:latin typeface="Calibri" panose="020F0502020204030204" pitchFamily="34" charset="0"/>
                <a:cs typeface="Calibri" panose="020F0502020204030204" pitchFamily="34" charset="0"/>
              </a:rPr>
              <a:t>India</a:t>
            </a:r>
            <a:r>
              <a:rPr lang="en-US" sz="1800" b="1" dirty="0" smtClean="0">
                <a:latin typeface="Calibri" panose="020F0502020204030204" pitchFamily="34" charset="0"/>
                <a:cs typeface="Calibri" panose="020F0502020204030204" pitchFamily="34" charset="0"/>
              </a:rPr>
              <a:t>.</a:t>
            </a:r>
          </a:p>
          <a:p>
            <a:pPr>
              <a:buSzPct val="100000"/>
              <a:buFont typeface="+mj-lt"/>
              <a:buAutoNum type="arabicPeriod" startAt="5"/>
            </a:pPr>
            <a:r>
              <a:rPr lang="en-US" sz="1800" b="1" dirty="0" smtClean="0">
                <a:latin typeface="Calibri" panose="020F0502020204030204" pitchFamily="34" charset="0"/>
                <a:cs typeface="Calibri" panose="020F0502020204030204" pitchFamily="34" charset="0"/>
              </a:rPr>
              <a:t>Pricing Guidelines.</a:t>
            </a:r>
            <a:endParaRPr lang="en-US" sz="1800" b="1" dirty="0">
              <a:latin typeface="Calibri" panose="020F0502020204030204" pitchFamily="34" charset="0"/>
              <a:cs typeface="Calibri" panose="020F0502020204030204" pitchFamily="34" charset="0"/>
            </a:endParaRPr>
          </a:p>
          <a:p>
            <a:pPr>
              <a:buSzPct val="100000"/>
              <a:buFont typeface="+mj-lt"/>
              <a:buAutoNum type="arabicPeriod" startAt="5"/>
            </a:pPr>
            <a:r>
              <a:rPr lang="en-US" sz="1800" b="1" dirty="0" smtClean="0">
                <a:latin typeface="Calibri" panose="020F0502020204030204" pitchFamily="34" charset="0"/>
                <a:cs typeface="Calibri" panose="020F0502020204030204" pitchFamily="34" charset="0"/>
              </a:rPr>
              <a:t>Taxes </a:t>
            </a:r>
            <a:r>
              <a:rPr lang="en-US" sz="1800" b="1" dirty="0">
                <a:latin typeface="Calibri" panose="020F0502020204030204" pitchFamily="34" charset="0"/>
                <a:cs typeface="Calibri" panose="020F0502020204030204" pitchFamily="34" charset="0"/>
              </a:rPr>
              <a:t>and Remittance of sale </a:t>
            </a:r>
            <a:r>
              <a:rPr lang="en-US" sz="1800" b="1" dirty="0" smtClean="0">
                <a:latin typeface="Calibri" panose="020F0502020204030204" pitchFamily="34" charset="0"/>
                <a:cs typeface="Calibri" panose="020F0502020204030204" pitchFamily="34" charset="0"/>
              </a:rPr>
              <a:t>proceeds.</a:t>
            </a:r>
          </a:p>
          <a:p>
            <a:pPr>
              <a:buSzPct val="100000"/>
              <a:buFont typeface="+mj-lt"/>
              <a:buAutoNum type="arabicPeriod" startAt="5"/>
            </a:pPr>
            <a:r>
              <a:rPr lang="en-US" sz="1800" b="1" dirty="0" smtClean="0">
                <a:latin typeface="Calibri" panose="020F0502020204030204" pitchFamily="34" charset="0"/>
                <a:cs typeface="Calibri" panose="020F0502020204030204" pitchFamily="34" charset="0"/>
              </a:rPr>
              <a:t>Reporting requirements.</a:t>
            </a:r>
          </a:p>
          <a:p>
            <a:pPr>
              <a:buSzPct val="100000"/>
              <a:buFont typeface="+mj-lt"/>
              <a:buAutoNum type="arabicPeriod" startAt="5"/>
            </a:pPr>
            <a:r>
              <a:rPr lang="en-US" sz="1800" b="1" dirty="0" smtClean="0">
                <a:latin typeface="Calibri" panose="020F0502020204030204" pitchFamily="34" charset="0"/>
                <a:cs typeface="Calibri" panose="020F0502020204030204" pitchFamily="34" charset="0"/>
              </a:rPr>
              <a:t>Downstream Investment.</a:t>
            </a:r>
          </a:p>
          <a:p>
            <a:pPr>
              <a:buSzPct val="100000"/>
              <a:buFont typeface="+mj-lt"/>
              <a:buAutoNum type="arabicPeriod" startAt="5"/>
            </a:pPr>
            <a:r>
              <a:rPr lang="en-US" sz="1800" b="1" dirty="0" smtClean="0">
                <a:latin typeface="Calibri" panose="020F0502020204030204" pitchFamily="34" charset="0"/>
                <a:cs typeface="Calibri" panose="020F0502020204030204" pitchFamily="34" charset="0"/>
              </a:rPr>
              <a:t>Prohibited </a:t>
            </a:r>
            <a:r>
              <a:rPr lang="en-US" sz="1800" b="1" dirty="0">
                <a:latin typeface="Calibri" panose="020F0502020204030204" pitchFamily="34" charset="0"/>
                <a:cs typeface="Calibri" panose="020F0502020204030204" pitchFamily="34" charset="0"/>
              </a:rPr>
              <a:t>activities for investment by a person resident outside </a:t>
            </a:r>
            <a:r>
              <a:rPr lang="en-US" sz="1800" b="1" dirty="0" smtClean="0">
                <a:latin typeface="Calibri" panose="020F0502020204030204" pitchFamily="34" charset="0"/>
                <a:cs typeface="Calibri" panose="020F0502020204030204" pitchFamily="34" charset="0"/>
              </a:rPr>
              <a:t>India.</a:t>
            </a:r>
          </a:p>
          <a:p>
            <a:pPr>
              <a:buSzPct val="100000"/>
              <a:buFont typeface="+mj-lt"/>
              <a:buAutoNum type="arabicPeriod" startAt="5"/>
            </a:pPr>
            <a:r>
              <a:rPr lang="en-US" sz="1800" b="1" dirty="0" smtClean="0">
                <a:latin typeface="Calibri" panose="020F0502020204030204" pitchFamily="34" charset="0"/>
                <a:cs typeface="Calibri" panose="020F0502020204030204" pitchFamily="34" charset="0"/>
              </a:rPr>
              <a:t>Permitted </a:t>
            </a:r>
            <a:r>
              <a:rPr lang="en-US" sz="1800" b="1" dirty="0">
                <a:latin typeface="Calibri" panose="020F0502020204030204" pitchFamily="34" charset="0"/>
                <a:cs typeface="Calibri" panose="020F0502020204030204" pitchFamily="34" charset="0"/>
              </a:rPr>
              <a:t>sectors, entry routes and sectoral caps for total foreign </a:t>
            </a:r>
            <a:r>
              <a:rPr lang="en-US" sz="1800" b="1" dirty="0" smtClean="0">
                <a:latin typeface="Calibri" panose="020F0502020204030204" pitchFamily="34" charset="0"/>
                <a:cs typeface="Calibri" panose="020F0502020204030204" pitchFamily="34" charset="0"/>
              </a:rPr>
              <a:t>investment.</a:t>
            </a:r>
            <a:endParaRPr lang="en-US" sz="1800" b="1"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357489014"/>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Date Placeholder 3"/>
          <p:cNvSpPr>
            <a:spLocks noGrp="1"/>
          </p:cNvSpPr>
          <p:nvPr>
            <p:ph type="dt" sz="quarter" idx="10"/>
          </p:nvPr>
        </p:nvSpPr>
        <p:spPr>
          <a:xfrm>
            <a:off x="198438" y="6400800"/>
            <a:ext cx="1905000" cy="457200"/>
          </a:xfrm>
        </p:spPr>
        <p:txBody>
          <a:bodyPr/>
          <a:lstStyle/>
          <a:p>
            <a:pPr>
              <a:defRPr/>
            </a:pPr>
            <a:r>
              <a:rPr lang="en-US" smtClean="0"/>
              <a:t>03 May 2018</a:t>
            </a:r>
            <a:endParaRPr lang="en-US" dirty="0"/>
          </a:p>
        </p:txBody>
      </p:sp>
      <p:sp>
        <p:nvSpPr>
          <p:cNvPr id="9219" name="Footer Placeholder 4"/>
          <p:cNvSpPr>
            <a:spLocks noGrp="1"/>
          </p:cNvSpPr>
          <p:nvPr>
            <p:ph type="ftr" sz="quarter" idx="11"/>
          </p:nvPr>
        </p:nvSpPr>
        <p:spPr>
          <a:xfrm>
            <a:off x="3753852" y="6422420"/>
            <a:ext cx="2895600" cy="457200"/>
          </a:xfrm>
        </p:spPr>
        <p:txBody>
          <a:bodyPr/>
          <a:lstStyle/>
          <a:p>
            <a:pPr>
              <a:defRPr/>
            </a:pPr>
            <a:r>
              <a:rPr lang="en-US" dirty="0" smtClean="0"/>
              <a:t>P. P. Shah &amp; Asso.</a:t>
            </a:r>
          </a:p>
        </p:txBody>
      </p:sp>
      <p:sp>
        <p:nvSpPr>
          <p:cNvPr id="9220" name="Slide Number Placeholder 5"/>
          <p:cNvSpPr>
            <a:spLocks noGrp="1"/>
          </p:cNvSpPr>
          <p:nvPr>
            <p:ph type="sldNum" sz="quarter" idx="12"/>
          </p:nvPr>
        </p:nvSpPr>
        <p:spPr>
          <a:xfrm>
            <a:off x="7050088" y="6422420"/>
            <a:ext cx="1905000" cy="457200"/>
          </a:xfrm>
        </p:spPr>
        <p:txBody>
          <a:bodyPr/>
          <a:lstStyle/>
          <a:p>
            <a:pPr>
              <a:defRPr/>
            </a:pPr>
            <a:fld id="{FB34A73F-7633-4765-B60F-ABA8245B9BEA}" type="slidenum">
              <a:rPr lang="en-US" smtClean="0"/>
              <a:pPr>
                <a:defRPr/>
              </a:pPr>
              <a:t>41</a:t>
            </a:fld>
            <a:endParaRPr lang="en-US" dirty="0" smtClean="0"/>
          </a:p>
        </p:txBody>
      </p:sp>
      <p:sp>
        <p:nvSpPr>
          <p:cNvPr id="9221" name="Rectangle 4"/>
          <p:cNvSpPr>
            <a:spLocks noGrp="1" noChangeArrowheads="1"/>
          </p:cNvSpPr>
          <p:nvPr>
            <p:ph type="title"/>
          </p:nvPr>
        </p:nvSpPr>
        <p:spPr>
          <a:xfrm>
            <a:off x="1150938" y="214313"/>
            <a:ext cx="7793037" cy="1004887"/>
          </a:xfrm>
        </p:spPr>
        <p:txBody>
          <a:bodyPr/>
          <a:lstStyle/>
          <a:p>
            <a:pPr eaLnBrk="1" hangingPunct="1"/>
            <a:r>
              <a:rPr lang="en-US" sz="2800" dirty="0" smtClean="0"/>
              <a:t>Important conditions of Automatic Route of FDI</a:t>
            </a:r>
          </a:p>
        </p:txBody>
      </p:sp>
      <p:sp>
        <p:nvSpPr>
          <p:cNvPr id="9222" name="Content Placeholder 6"/>
          <p:cNvSpPr>
            <a:spLocks noGrp="1"/>
          </p:cNvSpPr>
          <p:nvPr>
            <p:ph idx="1"/>
          </p:nvPr>
        </p:nvSpPr>
        <p:spPr>
          <a:xfrm>
            <a:off x="946484" y="1219200"/>
            <a:ext cx="8008604" cy="5342022"/>
          </a:xfrm>
        </p:spPr>
        <p:txBody>
          <a:bodyPr/>
          <a:lstStyle/>
          <a:p>
            <a:r>
              <a:rPr lang="en-US" sz="2000" dirty="0" smtClean="0">
                <a:latin typeface="Calibri" panose="020F0502020204030204" pitchFamily="34" charset="0"/>
                <a:cs typeface="Calibri" panose="020F0502020204030204" pitchFamily="34" charset="0"/>
              </a:rPr>
              <a:t>Sectors</a:t>
            </a:r>
          </a:p>
          <a:p>
            <a:r>
              <a:rPr lang="en-US" sz="2000" dirty="0" smtClean="0">
                <a:latin typeface="Calibri" panose="020F0502020204030204" pitchFamily="34" charset="0"/>
                <a:cs typeface="Calibri" panose="020F0502020204030204" pitchFamily="34" charset="0"/>
              </a:rPr>
              <a:t>Conditionalities</a:t>
            </a:r>
          </a:p>
          <a:p>
            <a:r>
              <a:rPr lang="en-US" sz="2000" dirty="0" smtClean="0">
                <a:latin typeface="Calibri" panose="020F0502020204030204" pitchFamily="34" charset="0"/>
                <a:cs typeface="Calibri" panose="020F0502020204030204" pitchFamily="34" charset="0"/>
              </a:rPr>
              <a:t>Issue of shares against exchange of shares, swap of shares, incorporation and allied expenses, other entitlements in kind, ESOP shares, conversion of ECBs</a:t>
            </a:r>
          </a:p>
          <a:p>
            <a:r>
              <a:rPr lang="en-US" sz="2000" dirty="0" smtClean="0">
                <a:latin typeface="Calibri" panose="020F0502020204030204" pitchFamily="34" charset="0"/>
                <a:cs typeface="Calibri" panose="020F0502020204030204" pitchFamily="34" charset="0"/>
              </a:rPr>
              <a:t>Issue and Transfer</a:t>
            </a:r>
          </a:p>
          <a:p>
            <a:r>
              <a:rPr lang="en-US" sz="2000" dirty="0" smtClean="0">
                <a:latin typeface="Calibri" panose="020F0502020204030204" pitchFamily="34" charset="0"/>
                <a:cs typeface="Calibri" panose="020F0502020204030204" pitchFamily="34" charset="0"/>
              </a:rPr>
              <a:t>Valuation norms</a:t>
            </a:r>
          </a:p>
          <a:p>
            <a:r>
              <a:rPr lang="en-US" sz="2000" dirty="0" smtClean="0">
                <a:latin typeface="Calibri" panose="020F0502020204030204" pitchFamily="34" charset="0"/>
                <a:cs typeface="Calibri" panose="020F0502020204030204" pitchFamily="34" charset="0"/>
              </a:rPr>
              <a:t>Re-lending or stock market operations or prohibited activities</a:t>
            </a:r>
          </a:p>
          <a:p>
            <a:r>
              <a:rPr lang="en-US" sz="2000" dirty="0" smtClean="0">
                <a:latin typeface="Calibri" panose="020F0502020204030204" pitchFamily="34" charset="0"/>
                <a:cs typeface="Calibri" panose="020F0502020204030204" pitchFamily="34" charset="0"/>
              </a:rPr>
              <a:t>Payments to be received in FE</a:t>
            </a:r>
          </a:p>
          <a:p>
            <a:r>
              <a:rPr lang="en-US" sz="2000" dirty="0" smtClean="0">
                <a:latin typeface="Calibri" panose="020F0502020204030204" pitchFamily="34" charset="0"/>
                <a:cs typeface="Calibri" panose="020F0502020204030204" pitchFamily="34" charset="0"/>
              </a:rPr>
              <a:t>Reporting  as per Regulations</a:t>
            </a:r>
          </a:p>
          <a:p>
            <a:r>
              <a:rPr lang="en-US" sz="2000" dirty="0" smtClean="0">
                <a:latin typeface="Calibri" panose="020F0502020204030204" pitchFamily="34" charset="0"/>
                <a:cs typeface="Calibri" panose="020F0502020204030204" pitchFamily="34" charset="0"/>
              </a:rPr>
              <a:t>FDI in LLP – not at par with Investee Indian company</a:t>
            </a:r>
          </a:p>
          <a:p>
            <a:r>
              <a:rPr lang="en-US" sz="2000" dirty="0" smtClean="0">
                <a:latin typeface="Calibri" panose="020F0502020204030204" pitchFamily="34" charset="0"/>
                <a:cs typeface="Calibri" panose="020F0502020204030204" pitchFamily="34" charset="0"/>
              </a:rPr>
              <a:t>Investment under Schedule 4 – a deemed Resident investment – meaning</a:t>
            </a:r>
          </a:p>
          <a:p>
            <a:r>
              <a:rPr lang="en-US" sz="2000" dirty="0" smtClean="0">
                <a:latin typeface="Calibri" panose="020F0502020204030204" pitchFamily="34" charset="0"/>
                <a:cs typeface="Calibri" panose="020F0502020204030204" pitchFamily="34" charset="0"/>
              </a:rPr>
              <a:t>Gift of shares</a:t>
            </a:r>
          </a:p>
          <a:p>
            <a:r>
              <a:rPr lang="en-US" sz="2000" dirty="0" smtClean="0">
                <a:latin typeface="Calibri" panose="020F0502020204030204" pitchFamily="34" charset="0"/>
                <a:cs typeface="Calibri" panose="020F0502020204030204" pitchFamily="34" charset="0"/>
              </a:rPr>
              <a:t>Brownfield vs Greenfield</a:t>
            </a:r>
          </a:p>
        </p:txBody>
      </p:sp>
    </p:spTree>
    <p:extLst>
      <p:ext uri="{BB962C8B-B14F-4D97-AF65-F5344CB8AC3E}">
        <p14:creationId xmlns:p14="http://schemas.microsoft.com/office/powerpoint/2010/main" val="1549298695"/>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Footer Placeholder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ahoma" panose="020B0604030504040204" pitchFamily="34" charset="0"/>
              </a:defRPr>
            </a:lvl1pPr>
            <a:lvl2pPr marL="685817" indent="-263776">
              <a:defRPr>
                <a:solidFill>
                  <a:schemeClr val="tx1"/>
                </a:solidFill>
                <a:latin typeface="Tahoma" panose="020B0604030504040204" pitchFamily="34" charset="0"/>
              </a:defRPr>
            </a:lvl2pPr>
            <a:lvl3pPr marL="1055103" indent="-211021">
              <a:defRPr>
                <a:solidFill>
                  <a:schemeClr val="tx1"/>
                </a:solidFill>
                <a:latin typeface="Tahoma" panose="020B0604030504040204" pitchFamily="34" charset="0"/>
              </a:defRPr>
            </a:lvl3pPr>
            <a:lvl4pPr marL="1477145" indent="-211021">
              <a:defRPr>
                <a:solidFill>
                  <a:schemeClr val="tx1"/>
                </a:solidFill>
                <a:latin typeface="Tahoma" panose="020B0604030504040204" pitchFamily="34" charset="0"/>
              </a:defRPr>
            </a:lvl4pPr>
            <a:lvl5pPr marL="1899186" indent="-211021">
              <a:defRPr>
                <a:solidFill>
                  <a:schemeClr val="tx1"/>
                </a:solidFill>
                <a:latin typeface="Tahoma" panose="020B0604030504040204" pitchFamily="34" charset="0"/>
              </a:defRPr>
            </a:lvl5pPr>
            <a:lvl6pPr marL="2321227" indent="-211021" eaLnBrk="0" fontAlgn="base" hangingPunct="0">
              <a:spcBef>
                <a:spcPct val="0"/>
              </a:spcBef>
              <a:spcAft>
                <a:spcPct val="0"/>
              </a:spcAft>
              <a:defRPr>
                <a:solidFill>
                  <a:schemeClr val="tx1"/>
                </a:solidFill>
                <a:latin typeface="Tahoma" panose="020B0604030504040204" pitchFamily="34" charset="0"/>
              </a:defRPr>
            </a:lvl6pPr>
            <a:lvl7pPr marL="2743269" indent="-211021" eaLnBrk="0" fontAlgn="base" hangingPunct="0">
              <a:spcBef>
                <a:spcPct val="0"/>
              </a:spcBef>
              <a:spcAft>
                <a:spcPct val="0"/>
              </a:spcAft>
              <a:defRPr>
                <a:solidFill>
                  <a:schemeClr val="tx1"/>
                </a:solidFill>
                <a:latin typeface="Tahoma" panose="020B0604030504040204" pitchFamily="34" charset="0"/>
              </a:defRPr>
            </a:lvl7pPr>
            <a:lvl8pPr marL="3165310" indent="-211021" eaLnBrk="0" fontAlgn="base" hangingPunct="0">
              <a:spcBef>
                <a:spcPct val="0"/>
              </a:spcBef>
              <a:spcAft>
                <a:spcPct val="0"/>
              </a:spcAft>
              <a:defRPr>
                <a:solidFill>
                  <a:schemeClr val="tx1"/>
                </a:solidFill>
                <a:latin typeface="Tahoma" panose="020B0604030504040204" pitchFamily="34" charset="0"/>
              </a:defRPr>
            </a:lvl8pPr>
            <a:lvl9pPr marL="3587351" indent="-211021" eaLnBrk="0" fontAlgn="base" hangingPunct="0">
              <a:spcBef>
                <a:spcPct val="0"/>
              </a:spcBef>
              <a:spcAft>
                <a:spcPct val="0"/>
              </a:spcAft>
              <a:defRPr>
                <a:solidFill>
                  <a:schemeClr val="tx1"/>
                </a:solidFill>
                <a:latin typeface="Tahoma" panose="020B0604030504040204" pitchFamily="34" charset="0"/>
              </a:defRPr>
            </a:lvl9pPr>
          </a:lstStyle>
          <a:p>
            <a:r>
              <a:rPr lang="en-US" altLang="en-US" dirty="0" smtClean="0"/>
              <a:t>P. P. Shah &amp; Asso.</a:t>
            </a:r>
          </a:p>
        </p:txBody>
      </p:sp>
      <p:sp>
        <p:nvSpPr>
          <p:cNvPr id="6147"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ahoma" panose="020B0604030504040204" pitchFamily="34" charset="0"/>
              </a:defRPr>
            </a:lvl1pPr>
            <a:lvl2pPr marL="685817" indent="-263776">
              <a:defRPr>
                <a:solidFill>
                  <a:schemeClr val="tx1"/>
                </a:solidFill>
                <a:latin typeface="Tahoma" panose="020B0604030504040204" pitchFamily="34" charset="0"/>
              </a:defRPr>
            </a:lvl2pPr>
            <a:lvl3pPr marL="1055103" indent="-211021">
              <a:defRPr>
                <a:solidFill>
                  <a:schemeClr val="tx1"/>
                </a:solidFill>
                <a:latin typeface="Tahoma" panose="020B0604030504040204" pitchFamily="34" charset="0"/>
              </a:defRPr>
            </a:lvl3pPr>
            <a:lvl4pPr marL="1477145" indent="-211021">
              <a:defRPr>
                <a:solidFill>
                  <a:schemeClr val="tx1"/>
                </a:solidFill>
                <a:latin typeface="Tahoma" panose="020B0604030504040204" pitchFamily="34" charset="0"/>
              </a:defRPr>
            </a:lvl4pPr>
            <a:lvl5pPr marL="1899186" indent="-211021">
              <a:defRPr>
                <a:solidFill>
                  <a:schemeClr val="tx1"/>
                </a:solidFill>
                <a:latin typeface="Tahoma" panose="020B0604030504040204" pitchFamily="34" charset="0"/>
              </a:defRPr>
            </a:lvl5pPr>
            <a:lvl6pPr marL="2321227" indent="-211021" eaLnBrk="0" fontAlgn="base" hangingPunct="0">
              <a:spcBef>
                <a:spcPct val="0"/>
              </a:spcBef>
              <a:spcAft>
                <a:spcPct val="0"/>
              </a:spcAft>
              <a:defRPr>
                <a:solidFill>
                  <a:schemeClr val="tx1"/>
                </a:solidFill>
                <a:latin typeface="Tahoma" panose="020B0604030504040204" pitchFamily="34" charset="0"/>
              </a:defRPr>
            </a:lvl6pPr>
            <a:lvl7pPr marL="2743269" indent="-211021" eaLnBrk="0" fontAlgn="base" hangingPunct="0">
              <a:spcBef>
                <a:spcPct val="0"/>
              </a:spcBef>
              <a:spcAft>
                <a:spcPct val="0"/>
              </a:spcAft>
              <a:defRPr>
                <a:solidFill>
                  <a:schemeClr val="tx1"/>
                </a:solidFill>
                <a:latin typeface="Tahoma" panose="020B0604030504040204" pitchFamily="34" charset="0"/>
              </a:defRPr>
            </a:lvl7pPr>
            <a:lvl8pPr marL="3165310" indent="-211021" eaLnBrk="0" fontAlgn="base" hangingPunct="0">
              <a:spcBef>
                <a:spcPct val="0"/>
              </a:spcBef>
              <a:spcAft>
                <a:spcPct val="0"/>
              </a:spcAft>
              <a:defRPr>
                <a:solidFill>
                  <a:schemeClr val="tx1"/>
                </a:solidFill>
                <a:latin typeface="Tahoma" panose="020B0604030504040204" pitchFamily="34" charset="0"/>
              </a:defRPr>
            </a:lvl8pPr>
            <a:lvl9pPr marL="3587351" indent="-211021" eaLnBrk="0" fontAlgn="base" hangingPunct="0">
              <a:spcBef>
                <a:spcPct val="0"/>
              </a:spcBef>
              <a:spcAft>
                <a:spcPct val="0"/>
              </a:spcAft>
              <a:defRPr>
                <a:solidFill>
                  <a:schemeClr val="tx1"/>
                </a:solidFill>
                <a:latin typeface="Tahoma" panose="020B0604030504040204" pitchFamily="34" charset="0"/>
              </a:defRPr>
            </a:lvl9pPr>
          </a:lstStyle>
          <a:p>
            <a:fld id="{3E70C768-72DD-4768-8B27-3C0F01636F57}" type="slidenum">
              <a:rPr lang="en-US" altLang="en-US"/>
              <a:pPr/>
              <a:t>42</a:t>
            </a:fld>
            <a:endParaRPr lang="en-US" altLang="en-US" dirty="0"/>
          </a:p>
        </p:txBody>
      </p:sp>
      <p:sp>
        <p:nvSpPr>
          <p:cNvPr id="6148" name="Rectangle 2"/>
          <p:cNvSpPr>
            <a:spLocks noGrp="1" noChangeArrowheads="1"/>
          </p:cNvSpPr>
          <p:nvPr>
            <p:ph type="title"/>
          </p:nvPr>
        </p:nvSpPr>
        <p:spPr>
          <a:xfrm>
            <a:off x="1150938" y="214313"/>
            <a:ext cx="7793037" cy="940719"/>
          </a:xfrm>
        </p:spPr>
        <p:txBody>
          <a:bodyPr/>
          <a:lstStyle/>
          <a:p>
            <a:pPr eaLnBrk="1" hangingPunct="1"/>
            <a:r>
              <a:rPr lang="en-US" altLang="en-US" sz="3139" dirty="0" smtClean="0"/>
              <a:t>Foreign Direct Investment </a:t>
            </a:r>
            <a:r>
              <a:rPr lang="en-US" altLang="en-US" sz="3139" dirty="0"/>
              <a:t>in India</a:t>
            </a:r>
          </a:p>
        </p:txBody>
      </p:sp>
      <p:sp>
        <p:nvSpPr>
          <p:cNvPr id="6149" name="Rectangle 3"/>
          <p:cNvSpPr>
            <a:spLocks noGrp="1" noChangeArrowheads="1"/>
          </p:cNvSpPr>
          <p:nvPr>
            <p:ph type="body" idx="1"/>
          </p:nvPr>
        </p:nvSpPr>
        <p:spPr>
          <a:xfrm>
            <a:off x="1034716" y="1402759"/>
            <a:ext cx="7772400" cy="4998041"/>
          </a:xfrm>
        </p:spPr>
        <p:txBody>
          <a:bodyPr/>
          <a:lstStyle/>
          <a:p>
            <a:pPr eaLnBrk="1" hangingPunct="1">
              <a:lnSpc>
                <a:spcPct val="80000"/>
              </a:lnSpc>
            </a:pPr>
            <a:r>
              <a:rPr lang="en-US" altLang="en-US" sz="2000" dirty="0"/>
              <a:t>Regulatory &amp; Legal Framework</a:t>
            </a:r>
          </a:p>
          <a:p>
            <a:pPr eaLnBrk="1" hangingPunct="1">
              <a:lnSpc>
                <a:spcPct val="80000"/>
              </a:lnSpc>
              <a:buFont typeface="Wingdings" panose="05000000000000000000" pitchFamily="2" charset="2"/>
              <a:buNone/>
            </a:pPr>
            <a:r>
              <a:rPr lang="en-US" altLang="en-US" sz="2000" dirty="0"/>
              <a:t>	Industrial Development (Regulation) Act, 1951 &amp; FEMA </a:t>
            </a:r>
            <a:r>
              <a:rPr lang="en-US" altLang="en-US" sz="2000" dirty="0" smtClean="0"/>
              <a:t>1999</a:t>
            </a:r>
          </a:p>
          <a:p>
            <a:pPr eaLnBrk="1" hangingPunct="1">
              <a:lnSpc>
                <a:spcPct val="80000"/>
              </a:lnSpc>
              <a:buFont typeface="Wingdings" panose="05000000000000000000" pitchFamily="2" charset="2"/>
              <a:buNone/>
            </a:pPr>
            <a:endParaRPr lang="en-US" altLang="en-US" sz="2000" dirty="0"/>
          </a:p>
          <a:p>
            <a:pPr eaLnBrk="1" hangingPunct="1">
              <a:lnSpc>
                <a:spcPct val="80000"/>
              </a:lnSpc>
            </a:pPr>
            <a:r>
              <a:rPr lang="en-US" altLang="en-US" sz="2000" dirty="0"/>
              <a:t>Overall Policy of Government, mainly focusses on</a:t>
            </a:r>
          </a:p>
          <a:p>
            <a:pPr marL="745900" lvl="1" indent="-253518" eaLnBrk="1" hangingPunct="1">
              <a:lnSpc>
                <a:spcPct val="80000"/>
              </a:lnSpc>
            </a:pPr>
            <a:r>
              <a:rPr lang="en-US" altLang="en-US" sz="2000" dirty="0"/>
              <a:t>Public Sector</a:t>
            </a:r>
          </a:p>
          <a:p>
            <a:pPr marL="745900" lvl="1" indent="-253518" eaLnBrk="1" hangingPunct="1">
              <a:lnSpc>
                <a:spcPct val="80000"/>
              </a:lnSpc>
            </a:pPr>
            <a:r>
              <a:rPr lang="en-US" altLang="en-US" sz="2000" dirty="0"/>
              <a:t>Compulsory Licensing</a:t>
            </a:r>
          </a:p>
          <a:p>
            <a:pPr marL="745900" lvl="1" indent="-253518" eaLnBrk="1" hangingPunct="1">
              <a:lnSpc>
                <a:spcPct val="80000"/>
              </a:lnSpc>
            </a:pPr>
            <a:r>
              <a:rPr lang="en-US" altLang="en-US" sz="2000" dirty="0" smtClean="0"/>
              <a:t>Erstwhile Small </a:t>
            </a:r>
            <a:r>
              <a:rPr lang="en-US" altLang="en-US" sz="2000" dirty="0"/>
              <a:t>Scale Sector – Micro, Small &amp; Medium Enterprises (Development) Act, 2006.</a:t>
            </a:r>
          </a:p>
          <a:p>
            <a:pPr marL="745900" lvl="1" indent="-253518" eaLnBrk="1" hangingPunct="1">
              <a:lnSpc>
                <a:spcPct val="80000"/>
              </a:lnSpc>
            </a:pPr>
            <a:r>
              <a:rPr lang="en-US" altLang="en-US" sz="2000" dirty="0"/>
              <a:t>Locational </a:t>
            </a:r>
            <a:r>
              <a:rPr lang="en-US" altLang="en-US" sz="2000" dirty="0" smtClean="0"/>
              <a:t>Restrictions</a:t>
            </a:r>
            <a:endParaRPr lang="en-US" altLang="en-US" sz="2000" dirty="0"/>
          </a:p>
          <a:p>
            <a:pPr eaLnBrk="1" hangingPunct="1">
              <a:lnSpc>
                <a:spcPct val="80000"/>
              </a:lnSpc>
            </a:pPr>
            <a:endParaRPr lang="en-US" altLang="en-US" sz="2000" dirty="0" smtClean="0"/>
          </a:p>
          <a:p>
            <a:pPr eaLnBrk="1" hangingPunct="1">
              <a:lnSpc>
                <a:spcPct val="80000"/>
              </a:lnSpc>
            </a:pPr>
            <a:r>
              <a:rPr lang="en-US" altLang="en-US" sz="2000" dirty="0" smtClean="0"/>
              <a:t>Prohibitions.</a:t>
            </a:r>
            <a:endParaRPr lang="en-US" altLang="en-US" sz="2000" dirty="0"/>
          </a:p>
          <a:p>
            <a:pPr eaLnBrk="1" hangingPunct="1">
              <a:lnSpc>
                <a:spcPct val="80000"/>
              </a:lnSpc>
            </a:pPr>
            <a:endParaRPr lang="en-US" altLang="en-US" sz="2000" dirty="0" smtClean="0"/>
          </a:p>
          <a:p>
            <a:pPr eaLnBrk="1" hangingPunct="1">
              <a:lnSpc>
                <a:spcPct val="80000"/>
              </a:lnSpc>
            </a:pPr>
            <a:r>
              <a:rPr lang="en-US" altLang="en-US" sz="2000" dirty="0" smtClean="0"/>
              <a:t>Consolidated FDI </a:t>
            </a:r>
            <a:r>
              <a:rPr lang="en-US" altLang="en-US" sz="2000" dirty="0"/>
              <a:t>policy, Sector Specific </a:t>
            </a:r>
            <a:r>
              <a:rPr lang="en-US" altLang="en-US" sz="2000" dirty="0" smtClean="0"/>
              <a:t>Guidelines (Regn. 16 of FEMA Ntf. 20(R)), </a:t>
            </a:r>
            <a:r>
              <a:rPr lang="en-US" altLang="en-US" sz="2000" dirty="0"/>
              <a:t>Automatic route &amp; </a:t>
            </a:r>
            <a:r>
              <a:rPr lang="en-US" altLang="en-US" sz="2000" dirty="0" smtClean="0"/>
              <a:t>Procedures </a:t>
            </a:r>
          </a:p>
          <a:p>
            <a:pPr eaLnBrk="1" hangingPunct="1">
              <a:lnSpc>
                <a:spcPct val="80000"/>
              </a:lnSpc>
            </a:pPr>
            <a:endParaRPr lang="en-US" altLang="en-US" sz="2000" dirty="0"/>
          </a:p>
          <a:p>
            <a:pPr eaLnBrk="1" hangingPunct="1">
              <a:lnSpc>
                <a:spcPct val="80000"/>
              </a:lnSpc>
            </a:pPr>
            <a:r>
              <a:rPr lang="en-US" altLang="en-US" sz="2000" dirty="0"/>
              <a:t>FEMA provides for Rules/ modes of investment, manner of receipts, Valuations and reporting procedures.</a:t>
            </a:r>
          </a:p>
          <a:p>
            <a:pPr eaLnBrk="1" hangingPunct="1">
              <a:lnSpc>
                <a:spcPct val="80000"/>
              </a:lnSpc>
              <a:buFont typeface="Wingdings" panose="05000000000000000000" pitchFamily="2" charset="2"/>
              <a:buNone/>
            </a:pPr>
            <a:endParaRPr lang="en-US" altLang="en-US" sz="2000" dirty="0"/>
          </a:p>
          <a:p>
            <a:pPr eaLnBrk="1" hangingPunct="1">
              <a:lnSpc>
                <a:spcPct val="80000"/>
              </a:lnSpc>
              <a:buFont typeface="Wingdings" panose="05000000000000000000" pitchFamily="2" charset="2"/>
              <a:buNone/>
            </a:pPr>
            <a:endParaRPr lang="en-US" altLang="en-US" sz="2000" dirty="0"/>
          </a:p>
          <a:p>
            <a:pPr eaLnBrk="1" hangingPunct="1">
              <a:lnSpc>
                <a:spcPct val="80000"/>
              </a:lnSpc>
              <a:buFont typeface="Wingdings" panose="05000000000000000000" pitchFamily="2" charset="2"/>
              <a:buNone/>
            </a:pPr>
            <a:endParaRPr lang="en-US" altLang="en-US" sz="2000" dirty="0">
              <a:solidFill>
                <a:schemeClr val="accent1"/>
              </a:solidFill>
            </a:endParaRPr>
          </a:p>
        </p:txBody>
      </p:sp>
      <p:sp>
        <p:nvSpPr>
          <p:cNvPr id="2" name="Date Placeholder 1"/>
          <p:cNvSpPr>
            <a:spLocks noGrp="1"/>
          </p:cNvSpPr>
          <p:nvPr>
            <p:ph type="dt" sz="half" idx="10"/>
          </p:nvPr>
        </p:nvSpPr>
        <p:spPr/>
        <p:txBody>
          <a:bodyPr/>
          <a:lstStyle/>
          <a:p>
            <a:pPr>
              <a:defRPr/>
            </a:pPr>
            <a:r>
              <a:rPr lang="en-US" smtClean="0"/>
              <a:t>03 May 2018</a:t>
            </a:r>
            <a:endParaRPr lang="en-US" dirty="0"/>
          </a:p>
        </p:txBody>
      </p:sp>
    </p:spTree>
    <p:extLst>
      <p:ext uri="{BB962C8B-B14F-4D97-AF65-F5344CB8AC3E}">
        <p14:creationId xmlns:p14="http://schemas.microsoft.com/office/powerpoint/2010/main" val="1414027457"/>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Footer Placeholder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ahoma" panose="020B0604030504040204" pitchFamily="34" charset="0"/>
              </a:defRPr>
            </a:lvl1pPr>
            <a:lvl2pPr marL="685817" indent="-263776">
              <a:defRPr>
                <a:solidFill>
                  <a:schemeClr val="tx1"/>
                </a:solidFill>
                <a:latin typeface="Tahoma" panose="020B0604030504040204" pitchFamily="34" charset="0"/>
              </a:defRPr>
            </a:lvl2pPr>
            <a:lvl3pPr marL="1055103" indent="-211021">
              <a:defRPr>
                <a:solidFill>
                  <a:schemeClr val="tx1"/>
                </a:solidFill>
                <a:latin typeface="Tahoma" panose="020B0604030504040204" pitchFamily="34" charset="0"/>
              </a:defRPr>
            </a:lvl3pPr>
            <a:lvl4pPr marL="1477145" indent="-211021">
              <a:defRPr>
                <a:solidFill>
                  <a:schemeClr val="tx1"/>
                </a:solidFill>
                <a:latin typeface="Tahoma" panose="020B0604030504040204" pitchFamily="34" charset="0"/>
              </a:defRPr>
            </a:lvl4pPr>
            <a:lvl5pPr marL="1899186" indent="-211021">
              <a:defRPr>
                <a:solidFill>
                  <a:schemeClr val="tx1"/>
                </a:solidFill>
                <a:latin typeface="Tahoma" panose="020B0604030504040204" pitchFamily="34" charset="0"/>
              </a:defRPr>
            </a:lvl5pPr>
            <a:lvl6pPr marL="2321227" indent="-211021" eaLnBrk="0" fontAlgn="base" hangingPunct="0">
              <a:spcBef>
                <a:spcPct val="0"/>
              </a:spcBef>
              <a:spcAft>
                <a:spcPct val="0"/>
              </a:spcAft>
              <a:defRPr>
                <a:solidFill>
                  <a:schemeClr val="tx1"/>
                </a:solidFill>
                <a:latin typeface="Tahoma" panose="020B0604030504040204" pitchFamily="34" charset="0"/>
              </a:defRPr>
            </a:lvl6pPr>
            <a:lvl7pPr marL="2743269" indent="-211021" eaLnBrk="0" fontAlgn="base" hangingPunct="0">
              <a:spcBef>
                <a:spcPct val="0"/>
              </a:spcBef>
              <a:spcAft>
                <a:spcPct val="0"/>
              </a:spcAft>
              <a:defRPr>
                <a:solidFill>
                  <a:schemeClr val="tx1"/>
                </a:solidFill>
                <a:latin typeface="Tahoma" panose="020B0604030504040204" pitchFamily="34" charset="0"/>
              </a:defRPr>
            </a:lvl7pPr>
            <a:lvl8pPr marL="3165310" indent="-211021" eaLnBrk="0" fontAlgn="base" hangingPunct="0">
              <a:spcBef>
                <a:spcPct val="0"/>
              </a:spcBef>
              <a:spcAft>
                <a:spcPct val="0"/>
              </a:spcAft>
              <a:defRPr>
                <a:solidFill>
                  <a:schemeClr val="tx1"/>
                </a:solidFill>
                <a:latin typeface="Tahoma" panose="020B0604030504040204" pitchFamily="34" charset="0"/>
              </a:defRPr>
            </a:lvl8pPr>
            <a:lvl9pPr marL="3587351" indent="-211021" eaLnBrk="0" fontAlgn="base" hangingPunct="0">
              <a:spcBef>
                <a:spcPct val="0"/>
              </a:spcBef>
              <a:spcAft>
                <a:spcPct val="0"/>
              </a:spcAft>
              <a:defRPr>
                <a:solidFill>
                  <a:schemeClr val="tx1"/>
                </a:solidFill>
                <a:latin typeface="Tahoma" panose="020B0604030504040204" pitchFamily="34" charset="0"/>
              </a:defRPr>
            </a:lvl9pPr>
          </a:lstStyle>
          <a:p>
            <a:r>
              <a:rPr lang="en-US" altLang="en-US" dirty="0" smtClean="0"/>
              <a:t>P. P. Shah &amp; Asso.</a:t>
            </a:r>
          </a:p>
        </p:txBody>
      </p:sp>
      <p:sp>
        <p:nvSpPr>
          <p:cNvPr id="10243"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ahoma" panose="020B0604030504040204" pitchFamily="34" charset="0"/>
              </a:defRPr>
            </a:lvl1pPr>
            <a:lvl2pPr marL="685817" indent="-263776">
              <a:defRPr>
                <a:solidFill>
                  <a:schemeClr val="tx1"/>
                </a:solidFill>
                <a:latin typeface="Tahoma" panose="020B0604030504040204" pitchFamily="34" charset="0"/>
              </a:defRPr>
            </a:lvl2pPr>
            <a:lvl3pPr marL="1055103" indent="-211021">
              <a:defRPr>
                <a:solidFill>
                  <a:schemeClr val="tx1"/>
                </a:solidFill>
                <a:latin typeface="Tahoma" panose="020B0604030504040204" pitchFamily="34" charset="0"/>
              </a:defRPr>
            </a:lvl3pPr>
            <a:lvl4pPr marL="1477145" indent="-211021">
              <a:defRPr>
                <a:solidFill>
                  <a:schemeClr val="tx1"/>
                </a:solidFill>
                <a:latin typeface="Tahoma" panose="020B0604030504040204" pitchFamily="34" charset="0"/>
              </a:defRPr>
            </a:lvl4pPr>
            <a:lvl5pPr marL="1899186" indent="-211021">
              <a:defRPr>
                <a:solidFill>
                  <a:schemeClr val="tx1"/>
                </a:solidFill>
                <a:latin typeface="Tahoma" panose="020B0604030504040204" pitchFamily="34" charset="0"/>
              </a:defRPr>
            </a:lvl5pPr>
            <a:lvl6pPr marL="2321227" indent="-211021" eaLnBrk="0" fontAlgn="base" hangingPunct="0">
              <a:spcBef>
                <a:spcPct val="0"/>
              </a:spcBef>
              <a:spcAft>
                <a:spcPct val="0"/>
              </a:spcAft>
              <a:defRPr>
                <a:solidFill>
                  <a:schemeClr val="tx1"/>
                </a:solidFill>
                <a:latin typeface="Tahoma" panose="020B0604030504040204" pitchFamily="34" charset="0"/>
              </a:defRPr>
            </a:lvl6pPr>
            <a:lvl7pPr marL="2743269" indent="-211021" eaLnBrk="0" fontAlgn="base" hangingPunct="0">
              <a:spcBef>
                <a:spcPct val="0"/>
              </a:spcBef>
              <a:spcAft>
                <a:spcPct val="0"/>
              </a:spcAft>
              <a:defRPr>
                <a:solidFill>
                  <a:schemeClr val="tx1"/>
                </a:solidFill>
                <a:latin typeface="Tahoma" panose="020B0604030504040204" pitchFamily="34" charset="0"/>
              </a:defRPr>
            </a:lvl7pPr>
            <a:lvl8pPr marL="3165310" indent="-211021" eaLnBrk="0" fontAlgn="base" hangingPunct="0">
              <a:spcBef>
                <a:spcPct val="0"/>
              </a:spcBef>
              <a:spcAft>
                <a:spcPct val="0"/>
              </a:spcAft>
              <a:defRPr>
                <a:solidFill>
                  <a:schemeClr val="tx1"/>
                </a:solidFill>
                <a:latin typeface="Tahoma" panose="020B0604030504040204" pitchFamily="34" charset="0"/>
              </a:defRPr>
            </a:lvl8pPr>
            <a:lvl9pPr marL="3587351" indent="-211021" eaLnBrk="0" fontAlgn="base" hangingPunct="0">
              <a:spcBef>
                <a:spcPct val="0"/>
              </a:spcBef>
              <a:spcAft>
                <a:spcPct val="0"/>
              </a:spcAft>
              <a:defRPr>
                <a:solidFill>
                  <a:schemeClr val="tx1"/>
                </a:solidFill>
                <a:latin typeface="Tahoma" panose="020B0604030504040204" pitchFamily="34" charset="0"/>
              </a:defRPr>
            </a:lvl9pPr>
          </a:lstStyle>
          <a:p>
            <a:fld id="{3300C1F1-C2A4-4AEB-918C-3A08F88D9526}" type="slidenum">
              <a:rPr lang="en-US" altLang="en-US"/>
              <a:pPr/>
              <a:t>43</a:t>
            </a:fld>
            <a:endParaRPr lang="en-US" altLang="en-US" dirty="0"/>
          </a:p>
        </p:txBody>
      </p:sp>
      <p:sp>
        <p:nvSpPr>
          <p:cNvPr id="10244" name="Rectangle 2"/>
          <p:cNvSpPr>
            <a:spLocks noGrp="1" noChangeArrowheads="1"/>
          </p:cNvSpPr>
          <p:nvPr>
            <p:ph type="title"/>
          </p:nvPr>
        </p:nvSpPr>
        <p:spPr>
          <a:xfrm>
            <a:off x="1150327" y="474784"/>
            <a:ext cx="7993673" cy="648163"/>
          </a:xfrm>
        </p:spPr>
        <p:txBody>
          <a:bodyPr/>
          <a:lstStyle/>
          <a:p>
            <a:pPr eaLnBrk="1" hangingPunct="1"/>
            <a:r>
              <a:rPr lang="en-US" altLang="en-US" sz="3139" dirty="0"/>
              <a:t>Automatic Route of Investment to PROI</a:t>
            </a:r>
          </a:p>
        </p:txBody>
      </p:sp>
      <p:sp>
        <p:nvSpPr>
          <p:cNvPr id="10245" name="Rectangle 3"/>
          <p:cNvSpPr>
            <a:spLocks noGrp="1" noChangeArrowheads="1"/>
          </p:cNvSpPr>
          <p:nvPr>
            <p:ph type="body" idx="1"/>
          </p:nvPr>
        </p:nvSpPr>
        <p:spPr>
          <a:xfrm>
            <a:off x="962526" y="1300336"/>
            <a:ext cx="7960201" cy="5068380"/>
          </a:xfrm>
        </p:spPr>
        <p:txBody>
          <a:bodyPr/>
          <a:lstStyle/>
          <a:p>
            <a:pPr eaLnBrk="1" hangingPunct="1">
              <a:lnSpc>
                <a:spcPct val="80000"/>
              </a:lnSpc>
            </a:pPr>
            <a:r>
              <a:rPr lang="en-US" altLang="en-US" sz="1846" dirty="0"/>
              <a:t>Main Conditions of issue of Shares (Reg. 5, Schedule 1, Notification No. FEMA </a:t>
            </a:r>
            <a:r>
              <a:rPr lang="en-US" altLang="en-US" sz="1846" dirty="0" smtClean="0"/>
              <a:t>20(R)/2017-RB </a:t>
            </a:r>
            <a:r>
              <a:rPr lang="en-US" altLang="en-US" sz="1846" dirty="0"/>
              <a:t>dated </a:t>
            </a:r>
            <a:r>
              <a:rPr lang="en-US" altLang="en-US" sz="1846" dirty="0" smtClean="0"/>
              <a:t>Nov 7, 2017).</a:t>
            </a:r>
            <a:endParaRPr lang="en-US" altLang="en-US" sz="1846" dirty="0"/>
          </a:p>
          <a:p>
            <a:pPr eaLnBrk="1" hangingPunct="1">
              <a:lnSpc>
                <a:spcPct val="80000"/>
              </a:lnSpc>
            </a:pPr>
            <a:endParaRPr lang="en-US" altLang="en-US" sz="1846" dirty="0" smtClean="0"/>
          </a:p>
          <a:p>
            <a:pPr eaLnBrk="1" hangingPunct="1">
              <a:lnSpc>
                <a:spcPct val="80000"/>
              </a:lnSpc>
            </a:pPr>
            <a:r>
              <a:rPr lang="en-US" altLang="en-US" sz="1846" dirty="0" smtClean="0"/>
              <a:t>Eligible </a:t>
            </a:r>
            <a:r>
              <a:rPr lang="en-US" altLang="en-US" sz="1846" dirty="0"/>
              <a:t>Persons: </a:t>
            </a:r>
          </a:p>
          <a:p>
            <a:pPr lvl="1" eaLnBrk="1" hangingPunct="1">
              <a:lnSpc>
                <a:spcPct val="80000"/>
              </a:lnSpc>
            </a:pPr>
            <a:r>
              <a:rPr lang="en-US" altLang="en-US" sz="1846" dirty="0"/>
              <a:t>PROI other than citizen of Pakistan, entities of Pakistan. </a:t>
            </a:r>
            <a:endParaRPr lang="en-US" altLang="en-US" sz="1846" dirty="0" smtClean="0"/>
          </a:p>
          <a:p>
            <a:pPr lvl="1" eaLnBrk="1" hangingPunct="1">
              <a:lnSpc>
                <a:spcPct val="80000"/>
              </a:lnSpc>
            </a:pPr>
            <a:endParaRPr lang="en-US" altLang="en-US" sz="1846" dirty="0"/>
          </a:p>
          <a:p>
            <a:pPr lvl="1" eaLnBrk="1" hangingPunct="1">
              <a:lnSpc>
                <a:spcPct val="80000"/>
              </a:lnSpc>
            </a:pPr>
            <a:r>
              <a:rPr lang="en-US" altLang="en-US" sz="1846" dirty="0"/>
              <a:t>Bangladesh Citizens &amp; entities only with prior approval of FIPB</a:t>
            </a:r>
            <a:r>
              <a:rPr lang="en-US" altLang="en-US" sz="1846" dirty="0" smtClean="0"/>
              <a:t>.</a:t>
            </a:r>
          </a:p>
          <a:p>
            <a:pPr lvl="1" eaLnBrk="1" hangingPunct="1">
              <a:lnSpc>
                <a:spcPct val="80000"/>
              </a:lnSpc>
            </a:pPr>
            <a:endParaRPr lang="en-US" altLang="en-US" sz="1846" dirty="0"/>
          </a:p>
          <a:p>
            <a:pPr lvl="1" eaLnBrk="1" hangingPunct="1">
              <a:lnSpc>
                <a:spcPct val="80000"/>
              </a:lnSpc>
            </a:pPr>
            <a:r>
              <a:rPr lang="en-US" altLang="en-US" sz="1846" dirty="0"/>
              <a:t>OCB: Bonus Shares permitted, Right Shares with RBI Approval</a:t>
            </a:r>
            <a:r>
              <a:rPr lang="en-US" altLang="en-US" sz="1846" dirty="0" smtClean="0"/>
              <a:t>.</a:t>
            </a:r>
          </a:p>
          <a:p>
            <a:pPr lvl="1" eaLnBrk="1" hangingPunct="1">
              <a:lnSpc>
                <a:spcPct val="80000"/>
              </a:lnSpc>
            </a:pPr>
            <a:endParaRPr lang="en-US" altLang="en-US" sz="1846" dirty="0" smtClean="0"/>
          </a:p>
          <a:p>
            <a:pPr lvl="1" eaLnBrk="1" hangingPunct="1">
              <a:lnSpc>
                <a:spcPct val="80000"/>
              </a:lnSpc>
            </a:pPr>
            <a:r>
              <a:rPr lang="en-US" altLang="en-US" sz="1846" dirty="0"/>
              <a:t>A company, trust and partnership firm incorporated outside India and owned and controlled by NRIs can invest in India with the special dispensation as available to NRIs under the FDI </a:t>
            </a:r>
            <a:r>
              <a:rPr lang="en-US" altLang="en-US" sz="1846" dirty="0" smtClean="0"/>
              <a:t>Policy</a:t>
            </a:r>
          </a:p>
          <a:p>
            <a:pPr lvl="1" eaLnBrk="1" hangingPunct="1">
              <a:lnSpc>
                <a:spcPct val="80000"/>
              </a:lnSpc>
            </a:pPr>
            <a:endParaRPr lang="en-US" altLang="en-US" sz="1846" dirty="0" smtClean="0"/>
          </a:p>
          <a:p>
            <a:pPr lvl="1" eaLnBrk="1" hangingPunct="1">
              <a:lnSpc>
                <a:spcPct val="80000"/>
              </a:lnSpc>
            </a:pPr>
            <a:r>
              <a:rPr lang="en-US" altLang="en-US" sz="1846" dirty="0" smtClean="0"/>
              <a:t>FPI under Sch. 2 may invest in excess of PIS limits upto sectoral cap / statutory ceiling subject to prior intimation to RBI</a:t>
            </a:r>
          </a:p>
          <a:p>
            <a:pPr lvl="1" eaLnBrk="1" hangingPunct="1">
              <a:lnSpc>
                <a:spcPct val="80000"/>
              </a:lnSpc>
            </a:pPr>
            <a:endParaRPr lang="en-US" altLang="en-US" sz="1846" dirty="0" smtClean="0"/>
          </a:p>
          <a:p>
            <a:pPr lvl="1" eaLnBrk="1" hangingPunct="1">
              <a:lnSpc>
                <a:spcPct val="80000"/>
              </a:lnSpc>
            </a:pPr>
            <a:r>
              <a:rPr lang="en-US" altLang="en-US" sz="1846" dirty="0" smtClean="0"/>
              <a:t>SEBI registered FVCI may contribute up to 100% of capital of Indian company under Sch. 7</a:t>
            </a:r>
            <a:endParaRPr lang="en-US" altLang="en-US" sz="1846" dirty="0"/>
          </a:p>
        </p:txBody>
      </p:sp>
      <p:sp>
        <p:nvSpPr>
          <p:cNvPr id="2" name="Date Placeholder 1"/>
          <p:cNvSpPr>
            <a:spLocks noGrp="1"/>
          </p:cNvSpPr>
          <p:nvPr>
            <p:ph type="dt" sz="half" idx="10"/>
          </p:nvPr>
        </p:nvSpPr>
        <p:spPr/>
        <p:txBody>
          <a:bodyPr/>
          <a:lstStyle/>
          <a:p>
            <a:pPr>
              <a:defRPr/>
            </a:pPr>
            <a:r>
              <a:rPr lang="en-US" smtClean="0"/>
              <a:t>03 May 2018</a:t>
            </a:r>
            <a:endParaRPr lang="en-US" dirty="0"/>
          </a:p>
        </p:txBody>
      </p:sp>
    </p:spTree>
    <p:extLst>
      <p:ext uri="{BB962C8B-B14F-4D97-AF65-F5344CB8AC3E}">
        <p14:creationId xmlns:p14="http://schemas.microsoft.com/office/powerpoint/2010/main" val="4056354312"/>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Footer Placeholder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ahoma" panose="020B0604030504040204" pitchFamily="34" charset="0"/>
              </a:defRPr>
            </a:lvl1pPr>
            <a:lvl2pPr marL="685817" indent="-263776">
              <a:defRPr>
                <a:solidFill>
                  <a:schemeClr val="tx1"/>
                </a:solidFill>
                <a:latin typeface="Tahoma" panose="020B0604030504040204" pitchFamily="34" charset="0"/>
              </a:defRPr>
            </a:lvl2pPr>
            <a:lvl3pPr marL="1055103" indent="-211021">
              <a:defRPr>
                <a:solidFill>
                  <a:schemeClr val="tx1"/>
                </a:solidFill>
                <a:latin typeface="Tahoma" panose="020B0604030504040204" pitchFamily="34" charset="0"/>
              </a:defRPr>
            </a:lvl3pPr>
            <a:lvl4pPr marL="1477145" indent="-211021">
              <a:defRPr>
                <a:solidFill>
                  <a:schemeClr val="tx1"/>
                </a:solidFill>
                <a:latin typeface="Tahoma" panose="020B0604030504040204" pitchFamily="34" charset="0"/>
              </a:defRPr>
            </a:lvl4pPr>
            <a:lvl5pPr marL="1899186" indent="-211021">
              <a:defRPr>
                <a:solidFill>
                  <a:schemeClr val="tx1"/>
                </a:solidFill>
                <a:latin typeface="Tahoma" panose="020B0604030504040204" pitchFamily="34" charset="0"/>
              </a:defRPr>
            </a:lvl5pPr>
            <a:lvl6pPr marL="2321227" indent="-211021" eaLnBrk="0" fontAlgn="base" hangingPunct="0">
              <a:spcBef>
                <a:spcPct val="0"/>
              </a:spcBef>
              <a:spcAft>
                <a:spcPct val="0"/>
              </a:spcAft>
              <a:defRPr>
                <a:solidFill>
                  <a:schemeClr val="tx1"/>
                </a:solidFill>
                <a:latin typeface="Tahoma" panose="020B0604030504040204" pitchFamily="34" charset="0"/>
              </a:defRPr>
            </a:lvl6pPr>
            <a:lvl7pPr marL="2743269" indent="-211021" eaLnBrk="0" fontAlgn="base" hangingPunct="0">
              <a:spcBef>
                <a:spcPct val="0"/>
              </a:spcBef>
              <a:spcAft>
                <a:spcPct val="0"/>
              </a:spcAft>
              <a:defRPr>
                <a:solidFill>
                  <a:schemeClr val="tx1"/>
                </a:solidFill>
                <a:latin typeface="Tahoma" panose="020B0604030504040204" pitchFamily="34" charset="0"/>
              </a:defRPr>
            </a:lvl7pPr>
            <a:lvl8pPr marL="3165310" indent="-211021" eaLnBrk="0" fontAlgn="base" hangingPunct="0">
              <a:spcBef>
                <a:spcPct val="0"/>
              </a:spcBef>
              <a:spcAft>
                <a:spcPct val="0"/>
              </a:spcAft>
              <a:defRPr>
                <a:solidFill>
                  <a:schemeClr val="tx1"/>
                </a:solidFill>
                <a:latin typeface="Tahoma" panose="020B0604030504040204" pitchFamily="34" charset="0"/>
              </a:defRPr>
            </a:lvl8pPr>
            <a:lvl9pPr marL="3587351" indent="-211021" eaLnBrk="0" fontAlgn="base" hangingPunct="0">
              <a:spcBef>
                <a:spcPct val="0"/>
              </a:spcBef>
              <a:spcAft>
                <a:spcPct val="0"/>
              </a:spcAft>
              <a:defRPr>
                <a:solidFill>
                  <a:schemeClr val="tx1"/>
                </a:solidFill>
                <a:latin typeface="Tahoma" panose="020B0604030504040204" pitchFamily="34" charset="0"/>
              </a:defRPr>
            </a:lvl9pPr>
          </a:lstStyle>
          <a:p>
            <a:r>
              <a:rPr lang="en-US" altLang="en-US" dirty="0" smtClean="0"/>
              <a:t>P. P. Shah &amp; Asso.</a:t>
            </a:r>
          </a:p>
        </p:txBody>
      </p:sp>
      <p:sp>
        <p:nvSpPr>
          <p:cNvPr id="10243"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ahoma" panose="020B0604030504040204" pitchFamily="34" charset="0"/>
              </a:defRPr>
            </a:lvl1pPr>
            <a:lvl2pPr marL="685817" indent="-263776">
              <a:defRPr>
                <a:solidFill>
                  <a:schemeClr val="tx1"/>
                </a:solidFill>
                <a:latin typeface="Tahoma" panose="020B0604030504040204" pitchFamily="34" charset="0"/>
              </a:defRPr>
            </a:lvl2pPr>
            <a:lvl3pPr marL="1055103" indent="-211021">
              <a:defRPr>
                <a:solidFill>
                  <a:schemeClr val="tx1"/>
                </a:solidFill>
                <a:latin typeface="Tahoma" panose="020B0604030504040204" pitchFamily="34" charset="0"/>
              </a:defRPr>
            </a:lvl3pPr>
            <a:lvl4pPr marL="1477145" indent="-211021">
              <a:defRPr>
                <a:solidFill>
                  <a:schemeClr val="tx1"/>
                </a:solidFill>
                <a:latin typeface="Tahoma" panose="020B0604030504040204" pitchFamily="34" charset="0"/>
              </a:defRPr>
            </a:lvl4pPr>
            <a:lvl5pPr marL="1899186" indent="-211021">
              <a:defRPr>
                <a:solidFill>
                  <a:schemeClr val="tx1"/>
                </a:solidFill>
                <a:latin typeface="Tahoma" panose="020B0604030504040204" pitchFamily="34" charset="0"/>
              </a:defRPr>
            </a:lvl5pPr>
            <a:lvl6pPr marL="2321227" indent="-211021" eaLnBrk="0" fontAlgn="base" hangingPunct="0">
              <a:spcBef>
                <a:spcPct val="0"/>
              </a:spcBef>
              <a:spcAft>
                <a:spcPct val="0"/>
              </a:spcAft>
              <a:defRPr>
                <a:solidFill>
                  <a:schemeClr val="tx1"/>
                </a:solidFill>
                <a:latin typeface="Tahoma" panose="020B0604030504040204" pitchFamily="34" charset="0"/>
              </a:defRPr>
            </a:lvl6pPr>
            <a:lvl7pPr marL="2743269" indent="-211021" eaLnBrk="0" fontAlgn="base" hangingPunct="0">
              <a:spcBef>
                <a:spcPct val="0"/>
              </a:spcBef>
              <a:spcAft>
                <a:spcPct val="0"/>
              </a:spcAft>
              <a:defRPr>
                <a:solidFill>
                  <a:schemeClr val="tx1"/>
                </a:solidFill>
                <a:latin typeface="Tahoma" panose="020B0604030504040204" pitchFamily="34" charset="0"/>
              </a:defRPr>
            </a:lvl7pPr>
            <a:lvl8pPr marL="3165310" indent="-211021" eaLnBrk="0" fontAlgn="base" hangingPunct="0">
              <a:spcBef>
                <a:spcPct val="0"/>
              </a:spcBef>
              <a:spcAft>
                <a:spcPct val="0"/>
              </a:spcAft>
              <a:defRPr>
                <a:solidFill>
                  <a:schemeClr val="tx1"/>
                </a:solidFill>
                <a:latin typeface="Tahoma" panose="020B0604030504040204" pitchFamily="34" charset="0"/>
              </a:defRPr>
            </a:lvl8pPr>
            <a:lvl9pPr marL="3587351" indent="-211021" eaLnBrk="0" fontAlgn="base" hangingPunct="0">
              <a:spcBef>
                <a:spcPct val="0"/>
              </a:spcBef>
              <a:spcAft>
                <a:spcPct val="0"/>
              </a:spcAft>
              <a:defRPr>
                <a:solidFill>
                  <a:schemeClr val="tx1"/>
                </a:solidFill>
                <a:latin typeface="Tahoma" panose="020B0604030504040204" pitchFamily="34" charset="0"/>
              </a:defRPr>
            </a:lvl9pPr>
          </a:lstStyle>
          <a:p>
            <a:fld id="{3300C1F1-C2A4-4AEB-918C-3A08F88D9526}" type="slidenum">
              <a:rPr lang="en-US" altLang="en-US"/>
              <a:pPr/>
              <a:t>44</a:t>
            </a:fld>
            <a:endParaRPr lang="en-US" altLang="en-US" dirty="0"/>
          </a:p>
        </p:txBody>
      </p:sp>
      <p:sp>
        <p:nvSpPr>
          <p:cNvPr id="10244" name="Rectangle 2"/>
          <p:cNvSpPr>
            <a:spLocks noGrp="1" noChangeArrowheads="1"/>
          </p:cNvSpPr>
          <p:nvPr>
            <p:ph type="title"/>
          </p:nvPr>
        </p:nvSpPr>
        <p:spPr>
          <a:xfrm>
            <a:off x="1150327" y="474784"/>
            <a:ext cx="7993673" cy="648163"/>
          </a:xfrm>
        </p:spPr>
        <p:txBody>
          <a:bodyPr/>
          <a:lstStyle/>
          <a:p>
            <a:pPr eaLnBrk="1" hangingPunct="1"/>
            <a:r>
              <a:rPr lang="en-US" altLang="en-US" sz="3139" dirty="0"/>
              <a:t>Automatic Route of Investment to PROI</a:t>
            </a:r>
          </a:p>
        </p:txBody>
      </p:sp>
      <p:sp>
        <p:nvSpPr>
          <p:cNvPr id="10245" name="Rectangle 3"/>
          <p:cNvSpPr>
            <a:spLocks noGrp="1" noChangeArrowheads="1"/>
          </p:cNvSpPr>
          <p:nvPr>
            <p:ph type="body" idx="1"/>
          </p:nvPr>
        </p:nvSpPr>
        <p:spPr>
          <a:xfrm>
            <a:off x="962526" y="1300336"/>
            <a:ext cx="7960201" cy="5068380"/>
          </a:xfrm>
        </p:spPr>
        <p:txBody>
          <a:bodyPr/>
          <a:lstStyle/>
          <a:p>
            <a:pPr eaLnBrk="1" hangingPunct="1">
              <a:lnSpc>
                <a:spcPct val="80000"/>
              </a:lnSpc>
            </a:pPr>
            <a:r>
              <a:rPr lang="en-US" altLang="en-US" sz="1846" dirty="0" smtClean="0"/>
              <a:t>Eligible Investee Entities:</a:t>
            </a:r>
          </a:p>
          <a:p>
            <a:pPr eaLnBrk="1" hangingPunct="1">
              <a:lnSpc>
                <a:spcPct val="80000"/>
              </a:lnSpc>
            </a:pPr>
            <a:endParaRPr lang="en-US" altLang="en-US" sz="1846" dirty="0"/>
          </a:p>
          <a:p>
            <a:pPr lvl="1" eaLnBrk="1" hangingPunct="1">
              <a:lnSpc>
                <a:spcPct val="80000"/>
              </a:lnSpc>
            </a:pPr>
            <a:r>
              <a:rPr lang="en-US" altLang="en-US" sz="1846" dirty="0" smtClean="0"/>
              <a:t>Indian companies </a:t>
            </a:r>
          </a:p>
          <a:p>
            <a:pPr lvl="1" eaLnBrk="1" hangingPunct="1">
              <a:lnSpc>
                <a:spcPct val="80000"/>
              </a:lnSpc>
            </a:pPr>
            <a:endParaRPr lang="en-US" altLang="en-US" sz="1846" dirty="0"/>
          </a:p>
          <a:p>
            <a:pPr lvl="1" eaLnBrk="1" hangingPunct="1">
              <a:lnSpc>
                <a:spcPct val="80000"/>
              </a:lnSpc>
            </a:pPr>
            <a:r>
              <a:rPr lang="en-US" altLang="en-US" sz="1846" dirty="0" smtClean="0"/>
              <a:t>Partnership Firm / Proprietorship concern (only for NRI / OCI on non-repatriation basis)</a:t>
            </a:r>
          </a:p>
          <a:p>
            <a:pPr lvl="1" eaLnBrk="1" hangingPunct="1">
              <a:lnSpc>
                <a:spcPct val="80000"/>
              </a:lnSpc>
            </a:pPr>
            <a:endParaRPr lang="en-US" altLang="en-US" sz="1846" dirty="0"/>
          </a:p>
          <a:p>
            <a:pPr lvl="1" eaLnBrk="1" hangingPunct="1">
              <a:lnSpc>
                <a:spcPct val="80000"/>
              </a:lnSpc>
            </a:pPr>
            <a:r>
              <a:rPr lang="en-US" altLang="en-US" sz="1846" dirty="0" smtClean="0"/>
              <a:t>Trusts in the form of SEBI regulated Venture Capital Fund</a:t>
            </a:r>
          </a:p>
          <a:p>
            <a:pPr lvl="1" eaLnBrk="1" hangingPunct="1">
              <a:lnSpc>
                <a:spcPct val="80000"/>
              </a:lnSpc>
            </a:pPr>
            <a:endParaRPr lang="en-US" altLang="en-US" sz="1846" dirty="0" smtClean="0"/>
          </a:p>
          <a:p>
            <a:pPr lvl="1" eaLnBrk="1" hangingPunct="1">
              <a:lnSpc>
                <a:spcPct val="80000"/>
              </a:lnSpc>
            </a:pPr>
            <a:r>
              <a:rPr lang="en-US" altLang="en-US" sz="1846" dirty="0" smtClean="0"/>
              <a:t>Limited Liability Partnerships</a:t>
            </a:r>
          </a:p>
          <a:p>
            <a:pPr lvl="1" eaLnBrk="1" hangingPunct="1">
              <a:lnSpc>
                <a:spcPct val="80000"/>
              </a:lnSpc>
            </a:pPr>
            <a:endParaRPr lang="en-US" altLang="en-US" sz="1846" dirty="0"/>
          </a:p>
          <a:p>
            <a:pPr lvl="1" eaLnBrk="1" hangingPunct="1">
              <a:lnSpc>
                <a:spcPct val="80000"/>
              </a:lnSpc>
            </a:pPr>
            <a:r>
              <a:rPr lang="en-US" altLang="en-US" sz="1846" dirty="0" smtClean="0"/>
              <a:t>Investment Vehicles: SEBI registered and regulated </a:t>
            </a:r>
            <a:r>
              <a:rPr lang="en-US" altLang="en-US" sz="1846" dirty="0"/>
              <a:t>Alternative Investment Funds, Real Estate Investment Trusts and Infrastructure Investment Trusts</a:t>
            </a:r>
          </a:p>
        </p:txBody>
      </p:sp>
      <p:sp>
        <p:nvSpPr>
          <p:cNvPr id="2" name="Date Placeholder 1"/>
          <p:cNvSpPr>
            <a:spLocks noGrp="1"/>
          </p:cNvSpPr>
          <p:nvPr>
            <p:ph type="dt" sz="half" idx="10"/>
          </p:nvPr>
        </p:nvSpPr>
        <p:spPr/>
        <p:txBody>
          <a:bodyPr/>
          <a:lstStyle/>
          <a:p>
            <a:pPr>
              <a:defRPr/>
            </a:pPr>
            <a:r>
              <a:rPr lang="en-US" smtClean="0"/>
              <a:t>03 May 2018</a:t>
            </a:r>
            <a:endParaRPr lang="en-US" dirty="0"/>
          </a:p>
        </p:txBody>
      </p:sp>
    </p:spTree>
    <p:extLst>
      <p:ext uri="{BB962C8B-B14F-4D97-AF65-F5344CB8AC3E}">
        <p14:creationId xmlns:p14="http://schemas.microsoft.com/office/powerpoint/2010/main" val="45277662"/>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Footer Placeholder 4"/>
          <p:cNvSpPr>
            <a:spLocks noGrp="1"/>
          </p:cNvSpPr>
          <p:nvPr>
            <p:ph type="ftr" sz="quarter" idx="11"/>
          </p:nvPr>
        </p:nvSpPr>
        <p:spPr>
          <a:xfrm>
            <a:off x="3606800" y="6400800"/>
            <a:ext cx="28956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ahoma" panose="020B0604030504040204" pitchFamily="34" charset="0"/>
              </a:defRPr>
            </a:lvl1pPr>
            <a:lvl2pPr marL="685817" indent="-263776">
              <a:defRPr>
                <a:solidFill>
                  <a:schemeClr val="tx1"/>
                </a:solidFill>
                <a:latin typeface="Tahoma" panose="020B0604030504040204" pitchFamily="34" charset="0"/>
              </a:defRPr>
            </a:lvl2pPr>
            <a:lvl3pPr marL="1055103" indent="-211021">
              <a:defRPr>
                <a:solidFill>
                  <a:schemeClr val="tx1"/>
                </a:solidFill>
                <a:latin typeface="Tahoma" panose="020B0604030504040204" pitchFamily="34" charset="0"/>
              </a:defRPr>
            </a:lvl3pPr>
            <a:lvl4pPr marL="1477145" indent="-211021">
              <a:defRPr>
                <a:solidFill>
                  <a:schemeClr val="tx1"/>
                </a:solidFill>
                <a:latin typeface="Tahoma" panose="020B0604030504040204" pitchFamily="34" charset="0"/>
              </a:defRPr>
            </a:lvl4pPr>
            <a:lvl5pPr marL="1899186" indent="-211021">
              <a:defRPr>
                <a:solidFill>
                  <a:schemeClr val="tx1"/>
                </a:solidFill>
                <a:latin typeface="Tahoma" panose="020B0604030504040204" pitchFamily="34" charset="0"/>
              </a:defRPr>
            </a:lvl5pPr>
            <a:lvl6pPr marL="2321227" indent="-211021" eaLnBrk="0" fontAlgn="base" hangingPunct="0">
              <a:spcBef>
                <a:spcPct val="0"/>
              </a:spcBef>
              <a:spcAft>
                <a:spcPct val="0"/>
              </a:spcAft>
              <a:defRPr>
                <a:solidFill>
                  <a:schemeClr val="tx1"/>
                </a:solidFill>
                <a:latin typeface="Tahoma" panose="020B0604030504040204" pitchFamily="34" charset="0"/>
              </a:defRPr>
            </a:lvl6pPr>
            <a:lvl7pPr marL="2743269" indent="-211021" eaLnBrk="0" fontAlgn="base" hangingPunct="0">
              <a:spcBef>
                <a:spcPct val="0"/>
              </a:spcBef>
              <a:spcAft>
                <a:spcPct val="0"/>
              </a:spcAft>
              <a:defRPr>
                <a:solidFill>
                  <a:schemeClr val="tx1"/>
                </a:solidFill>
                <a:latin typeface="Tahoma" panose="020B0604030504040204" pitchFamily="34" charset="0"/>
              </a:defRPr>
            </a:lvl7pPr>
            <a:lvl8pPr marL="3165310" indent="-211021" eaLnBrk="0" fontAlgn="base" hangingPunct="0">
              <a:spcBef>
                <a:spcPct val="0"/>
              </a:spcBef>
              <a:spcAft>
                <a:spcPct val="0"/>
              </a:spcAft>
              <a:defRPr>
                <a:solidFill>
                  <a:schemeClr val="tx1"/>
                </a:solidFill>
                <a:latin typeface="Tahoma" panose="020B0604030504040204" pitchFamily="34" charset="0"/>
              </a:defRPr>
            </a:lvl8pPr>
            <a:lvl9pPr marL="3587351" indent="-211021" eaLnBrk="0" fontAlgn="base" hangingPunct="0">
              <a:spcBef>
                <a:spcPct val="0"/>
              </a:spcBef>
              <a:spcAft>
                <a:spcPct val="0"/>
              </a:spcAft>
              <a:defRPr>
                <a:solidFill>
                  <a:schemeClr val="tx1"/>
                </a:solidFill>
                <a:latin typeface="Tahoma" panose="020B0604030504040204" pitchFamily="34" charset="0"/>
              </a:defRPr>
            </a:lvl9pPr>
          </a:lstStyle>
          <a:p>
            <a:r>
              <a:rPr lang="en-US" altLang="en-US" dirty="0" smtClean="0"/>
              <a:t>P. P. Shah &amp; Asso.</a:t>
            </a:r>
          </a:p>
        </p:txBody>
      </p:sp>
      <p:sp>
        <p:nvSpPr>
          <p:cNvPr id="10243" name="Slide Number Placeholder 5"/>
          <p:cNvSpPr>
            <a:spLocks noGrp="1"/>
          </p:cNvSpPr>
          <p:nvPr>
            <p:ph type="sldNum" sz="quarter" idx="12"/>
          </p:nvPr>
        </p:nvSpPr>
        <p:spPr>
          <a:xfrm>
            <a:off x="7239000" y="6416842"/>
            <a:ext cx="19050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ahoma" panose="020B0604030504040204" pitchFamily="34" charset="0"/>
              </a:defRPr>
            </a:lvl1pPr>
            <a:lvl2pPr marL="685817" indent="-263776">
              <a:defRPr>
                <a:solidFill>
                  <a:schemeClr val="tx1"/>
                </a:solidFill>
                <a:latin typeface="Tahoma" panose="020B0604030504040204" pitchFamily="34" charset="0"/>
              </a:defRPr>
            </a:lvl2pPr>
            <a:lvl3pPr marL="1055103" indent="-211021">
              <a:defRPr>
                <a:solidFill>
                  <a:schemeClr val="tx1"/>
                </a:solidFill>
                <a:latin typeface="Tahoma" panose="020B0604030504040204" pitchFamily="34" charset="0"/>
              </a:defRPr>
            </a:lvl3pPr>
            <a:lvl4pPr marL="1477145" indent="-211021">
              <a:defRPr>
                <a:solidFill>
                  <a:schemeClr val="tx1"/>
                </a:solidFill>
                <a:latin typeface="Tahoma" panose="020B0604030504040204" pitchFamily="34" charset="0"/>
              </a:defRPr>
            </a:lvl4pPr>
            <a:lvl5pPr marL="1899186" indent="-211021">
              <a:defRPr>
                <a:solidFill>
                  <a:schemeClr val="tx1"/>
                </a:solidFill>
                <a:latin typeface="Tahoma" panose="020B0604030504040204" pitchFamily="34" charset="0"/>
              </a:defRPr>
            </a:lvl5pPr>
            <a:lvl6pPr marL="2321227" indent="-211021" eaLnBrk="0" fontAlgn="base" hangingPunct="0">
              <a:spcBef>
                <a:spcPct val="0"/>
              </a:spcBef>
              <a:spcAft>
                <a:spcPct val="0"/>
              </a:spcAft>
              <a:defRPr>
                <a:solidFill>
                  <a:schemeClr val="tx1"/>
                </a:solidFill>
                <a:latin typeface="Tahoma" panose="020B0604030504040204" pitchFamily="34" charset="0"/>
              </a:defRPr>
            </a:lvl6pPr>
            <a:lvl7pPr marL="2743269" indent="-211021" eaLnBrk="0" fontAlgn="base" hangingPunct="0">
              <a:spcBef>
                <a:spcPct val="0"/>
              </a:spcBef>
              <a:spcAft>
                <a:spcPct val="0"/>
              </a:spcAft>
              <a:defRPr>
                <a:solidFill>
                  <a:schemeClr val="tx1"/>
                </a:solidFill>
                <a:latin typeface="Tahoma" panose="020B0604030504040204" pitchFamily="34" charset="0"/>
              </a:defRPr>
            </a:lvl7pPr>
            <a:lvl8pPr marL="3165310" indent="-211021" eaLnBrk="0" fontAlgn="base" hangingPunct="0">
              <a:spcBef>
                <a:spcPct val="0"/>
              </a:spcBef>
              <a:spcAft>
                <a:spcPct val="0"/>
              </a:spcAft>
              <a:defRPr>
                <a:solidFill>
                  <a:schemeClr val="tx1"/>
                </a:solidFill>
                <a:latin typeface="Tahoma" panose="020B0604030504040204" pitchFamily="34" charset="0"/>
              </a:defRPr>
            </a:lvl8pPr>
            <a:lvl9pPr marL="3587351" indent="-211021" eaLnBrk="0" fontAlgn="base" hangingPunct="0">
              <a:spcBef>
                <a:spcPct val="0"/>
              </a:spcBef>
              <a:spcAft>
                <a:spcPct val="0"/>
              </a:spcAft>
              <a:defRPr>
                <a:solidFill>
                  <a:schemeClr val="tx1"/>
                </a:solidFill>
                <a:latin typeface="Tahoma" panose="020B0604030504040204" pitchFamily="34" charset="0"/>
              </a:defRPr>
            </a:lvl9pPr>
          </a:lstStyle>
          <a:p>
            <a:fld id="{3300C1F1-C2A4-4AEB-918C-3A08F88D9526}" type="slidenum">
              <a:rPr lang="en-US" altLang="en-US"/>
              <a:pPr/>
              <a:t>45</a:t>
            </a:fld>
            <a:endParaRPr lang="en-US" altLang="en-US" dirty="0"/>
          </a:p>
        </p:txBody>
      </p:sp>
      <p:sp>
        <p:nvSpPr>
          <p:cNvPr id="10244" name="Rectangle 2"/>
          <p:cNvSpPr>
            <a:spLocks noGrp="1" noChangeArrowheads="1"/>
          </p:cNvSpPr>
          <p:nvPr>
            <p:ph type="title"/>
          </p:nvPr>
        </p:nvSpPr>
        <p:spPr>
          <a:xfrm>
            <a:off x="1150327" y="474784"/>
            <a:ext cx="7993673" cy="648163"/>
          </a:xfrm>
        </p:spPr>
        <p:txBody>
          <a:bodyPr/>
          <a:lstStyle/>
          <a:p>
            <a:pPr eaLnBrk="1" hangingPunct="1"/>
            <a:r>
              <a:rPr lang="en-US" altLang="en-US" sz="3139" dirty="0" smtClean="0"/>
              <a:t>Approval </a:t>
            </a:r>
            <a:r>
              <a:rPr lang="en-US" altLang="en-US" sz="3139" dirty="0"/>
              <a:t>Route of Investment to PROI</a:t>
            </a:r>
          </a:p>
        </p:txBody>
      </p:sp>
      <p:sp>
        <p:nvSpPr>
          <p:cNvPr id="10245" name="Rectangle 3"/>
          <p:cNvSpPr>
            <a:spLocks noGrp="1" noChangeArrowheads="1"/>
          </p:cNvSpPr>
          <p:nvPr>
            <p:ph type="body" idx="1"/>
          </p:nvPr>
        </p:nvSpPr>
        <p:spPr>
          <a:xfrm>
            <a:off x="577517" y="1175258"/>
            <a:ext cx="8369634" cy="5241584"/>
          </a:xfrm>
        </p:spPr>
        <p:txBody>
          <a:bodyPr/>
          <a:lstStyle/>
          <a:p>
            <a:pPr eaLnBrk="1" hangingPunct="1">
              <a:lnSpc>
                <a:spcPct val="80000"/>
              </a:lnSpc>
            </a:pPr>
            <a:r>
              <a:rPr lang="en-US" altLang="en-US" sz="1846" dirty="0" smtClean="0"/>
              <a:t>For FDI not eligible under the Automatic route / in sectors requiring prior </a:t>
            </a:r>
            <a:r>
              <a:rPr lang="en-US" altLang="en-US" sz="1846" dirty="0"/>
              <a:t>government approval, the work of granting </a:t>
            </a:r>
            <a:r>
              <a:rPr lang="en-US" altLang="en-US" sz="1846" dirty="0" smtClean="0"/>
              <a:t>approval </a:t>
            </a:r>
            <a:r>
              <a:rPr lang="en-US" altLang="en-US" sz="1846" dirty="0"/>
              <a:t>for foreign investment under the extant FDI Policy and FEMA Regulations, has been entrusted to the concerned Administrative </a:t>
            </a:r>
            <a:r>
              <a:rPr lang="en-US" altLang="en-US" sz="1846" dirty="0" smtClean="0"/>
              <a:t>Ministries / Departments after abolition of FIPB w.e.f. 05.06.2017</a:t>
            </a:r>
            <a:endParaRPr lang="en-US" altLang="en-US" sz="1846" dirty="0"/>
          </a:p>
          <a:p>
            <a:pPr eaLnBrk="1" hangingPunct="1">
              <a:lnSpc>
                <a:spcPct val="80000"/>
              </a:lnSpc>
            </a:pPr>
            <a:endParaRPr lang="en-US" altLang="en-US" sz="1846" dirty="0"/>
          </a:p>
          <a:p>
            <a:pPr eaLnBrk="1" hangingPunct="1">
              <a:lnSpc>
                <a:spcPct val="80000"/>
              </a:lnSpc>
            </a:pPr>
            <a:r>
              <a:rPr lang="en-US" altLang="en-US" sz="1846" dirty="0"/>
              <a:t>The eleven notified sectors/activities requiring government approval are Mining, Defence/cases relating to FDI in small arms, Broadcasting, Print media, Civil Aviation, Satellites, Telecom, Private Security Agencies, Trading(Single, Multi brand and Food Products), Financial services not regulated or regulated by more than one regulator/ Banking Public and Private (as per FDI Policy) and Pharmaceuticals.</a:t>
            </a:r>
          </a:p>
          <a:p>
            <a:pPr eaLnBrk="1" hangingPunct="1">
              <a:lnSpc>
                <a:spcPct val="80000"/>
              </a:lnSpc>
            </a:pPr>
            <a:endParaRPr lang="en-US" altLang="en-US" sz="1846" dirty="0"/>
          </a:p>
          <a:p>
            <a:pPr eaLnBrk="1" hangingPunct="1">
              <a:lnSpc>
                <a:spcPct val="80000"/>
              </a:lnSpc>
            </a:pPr>
            <a:r>
              <a:rPr lang="en-US" altLang="en-US" sz="1846" dirty="0"/>
              <a:t>The Department of Industrial Policy and Promotion, Ministry of Commerce &amp; Industry has been given the responsibility of overseeing the applications filed on the </a:t>
            </a:r>
            <a:r>
              <a:rPr lang="en-US" altLang="en-US" sz="1846" b="1" dirty="0"/>
              <a:t>Foreign Investment Facilitation Portal </a:t>
            </a:r>
            <a:r>
              <a:rPr lang="en-US" altLang="en-US" sz="1846" b="1" dirty="0" smtClean="0"/>
              <a:t>(fifp.gov.in)</a:t>
            </a:r>
            <a:r>
              <a:rPr lang="en-US" altLang="en-US" sz="1846" dirty="0" smtClean="0"/>
              <a:t> and </a:t>
            </a:r>
            <a:r>
              <a:rPr lang="en-US" altLang="en-US" sz="1846" dirty="0"/>
              <a:t>to forward the same to the concerned Administrative Ministry</a:t>
            </a:r>
            <a:r>
              <a:rPr lang="en-US" altLang="en-US" sz="1846" dirty="0" smtClean="0"/>
              <a:t>.</a:t>
            </a:r>
          </a:p>
          <a:p>
            <a:pPr eaLnBrk="1" hangingPunct="1">
              <a:lnSpc>
                <a:spcPct val="80000"/>
              </a:lnSpc>
            </a:pPr>
            <a:endParaRPr lang="en-US" altLang="en-US" sz="1846" dirty="0" smtClean="0"/>
          </a:p>
          <a:p>
            <a:pPr eaLnBrk="1" hangingPunct="1">
              <a:lnSpc>
                <a:spcPct val="80000"/>
              </a:lnSpc>
            </a:pPr>
            <a:r>
              <a:rPr lang="en-US" altLang="en-US" sz="1846" dirty="0" smtClean="0"/>
              <a:t>A </a:t>
            </a:r>
            <a:r>
              <a:rPr lang="en-US" altLang="en-US" sz="1846" dirty="0"/>
              <a:t>Standard Operating Procedure (SOP) developed by DIPP in consultation with the concerned Administrative Ministries is being followed for processing of the FDI applications. Approval letters in Standard Format will be uploaded on the Portal itself for the benefit of the Investors. </a:t>
            </a:r>
            <a:endParaRPr lang="en-US" altLang="en-US" sz="1846" dirty="0" smtClean="0"/>
          </a:p>
        </p:txBody>
      </p:sp>
      <p:sp>
        <p:nvSpPr>
          <p:cNvPr id="2" name="Date Placeholder 1"/>
          <p:cNvSpPr>
            <a:spLocks noGrp="1"/>
          </p:cNvSpPr>
          <p:nvPr>
            <p:ph type="dt" sz="half" idx="10"/>
          </p:nvPr>
        </p:nvSpPr>
        <p:spPr>
          <a:xfrm>
            <a:off x="577516" y="6388017"/>
            <a:ext cx="1905000" cy="457200"/>
          </a:xfrm>
        </p:spPr>
        <p:txBody>
          <a:bodyPr/>
          <a:lstStyle/>
          <a:p>
            <a:pPr>
              <a:defRPr/>
            </a:pPr>
            <a:r>
              <a:rPr lang="en-US" smtClean="0"/>
              <a:t>03 May 2018</a:t>
            </a:r>
            <a:endParaRPr lang="en-US" dirty="0"/>
          </a:p>
        </p:txBody>
      </p:sp>
    </p:spTree>
    <p:extLst>
      <p:ext uri="{BB962C8B-B14F-4D97-AF65-F5344CB8AC3E}">
        <p14:creationId xmlns:p14="http://schemas.microsoft.com/office/powerpoint/2010/main" val="2266580613"/>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06904" y="-1"/>
            <a:ext cx="7656095" cy="1090863"/>
          </a:xfrm>
        </p:spPr>
        <p:txBody>
          <a:bodyPr>
            <a:normAutofit/>
          </a:bodyPr>
          <a:lstStyle/>
          <a:p>
            <a:r>
              <a:rPr lang="en-US" sz="3200" dirty="0" smtClean="0"/>
              <a:t>Types of instruments: </a:t>
            </a:r>
            <a:r>
              <a:rPr lang="en-IN" sz="3200" dirty="0" smtClean="0"/>
              <a:t>‘Capital’</a:t>
            </a:r>
            <a:endParaRPr lang="en-US" sz="3200" dirty="0"/>
          </a:p>
        </p:txBody>
      </p:sp>
      <p:graphicFrame>
        <p:nvGraphicFramePr>
          <p:cNvPr id="5" name="Table 4"/>
          <p:cNvGraphicFramePr>
            <a:graphicFrameLocks noGrp="1"/>
          </p:cNvGraphicFramePr>
          <p:nvPr>
            <p:extLst/>
          </p:nvPr>
        </p:nvGraphicFramePr>
        <p:xfrm>
          <a:off x="1010653" y="1217748"/>
          <a:ext cx="8005010" cy="4452947"/>
        </p:xfrm>
        <a:graphic>
          <a:graphicData uri="http://schemas.openxmlformats.org/drawingml/2006/table">
            <a:tbl>
              <a:tblPr firstRow="1" bandRow="1">
                <a:tableStyleId>{21E4AEA4-8DFA-4A89-87EB-49C32662AFE0}</a:tableStyleId>
              </a:tblPr>
              <a:tblGrid>
                <a:gridCol w="5117431"/>
                <a:gridCol w="2887579"/>
              </a:tblGrid>
              <a:tr h="0">
                <a:tc gridSpan="2">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500" b="1" dirty="0" smtClean="0">
                          <a:solidFill>
                            <a:schemeClr val="tx1"/>
                          </a:solidFill>
                          <a:latin typeface="Bookman Old Style" pitchFamily="18" charset="0"/>
                        </a:rPr>
                        <a:t>Equity shares</a:t>
                      </a:r>
                      <a:endParaRPr lang="en-US" sz="1500" dirty="0" smtClean="0">
                        <a:solidFill>
                          <a:schemeClr val="tx1"/>
                        </a:solidFill>
                        <a:latin typeface="Bookman Old Style" pitchFamily="18" charset="0"/>
                      </a:endParaRPr>
                    </a:p>
                  </a:txBody>
                  <a:tcPr marT="36000" marB="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lang="en-IN" dirty="0"/>
                    </a:p>
                  </a:txBody>
                  <a:tcPr/>
                </a:tc>
              </a:tr>
              <a:tr h="126121">
                <a:tc gridSpan="2">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500" dirty="0" smtClean="0">
                          <a:solidFill>
                            <a:schemeClr val="tx1"/>
                          </a:solidFill>
                          <a:latin typeface="Bookman Old Style" pitchFamily="18" charset="0"/>
                        </a:rPr>
                        <a:t>Fully, compulsorily &amp; mandatorily convertible </a:t>
                      </a:r>
                      <a:r>
                        <a:rPr lang="en-US" sz="1500" b="1" dirty="0" smtClean="0">
                          <a:solidFill>
                            <a:schemeClr val="tx1"/>
                          </a:solidFill>
                          <a:latin typeface="Bookman Old Style" pitchFamily="18" charset="0"/>
                        </a:rPr>
                        <a:t>Preference Shares</a:t>
                      </a:r>
                      <a:endParaRPr lang="en-US" sz="1500" dirty="0" smtClean="0">
                        <a:solidFill>
                          <a:schemeClr val="tx1"/>
                        </a:solidFill>
                        <a:latin typeface="Bookman Old Style" pitchFamily="18" charset="0"/>
                      </a:endParaRPr>
                    </a:p>
                  </a:txBody>
                  <a:tcPr marT="36000" marB="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lang="en-IN" dirty="0"/>
                    </a:p>
                  </a:txBody>
                  <a:tcPr/>
                </a:tc>
              </a:tr>
              <a:tr h="327631">
                <a:tc gridSpan="2">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500" dirty="0" smtClean="0">
                          <a:solidFill>
                            <a:schemeClr val="tx1"/>
                          </a:solidFill>
                          <a:latin typeface="Bookman Old Style" pitchFamily="18" charset="0"/>
                        </a:rPr>
                        <a:t>Fully, compulsorily &amp; mandatorily convertible </a:t>
                      </a:r>
                      <a:r>
                        <a:rPr lang="en-US" sz="1500" b="1" dirty="0" smtClean="0">
                          <a:solidFill>
                            <a:schemeClr val="tx1"/>
                          </a:solidFill>
                          <a:latin typeface="Bookman Old Style" pitchFamily="18" charset="0"/>
                        </a:rPr>
                        <a:t>Debentures</a:t>
                      </a:r>
                      <a:endParaRPr lang="en-US" sz="1500" dirty="0" smtClean="0">
                        <a:solidFill>
                          <a:schemeClr val="tx1"/>
                        </a:solidFill>
                        <a:latin typeface="Bookman Old Style" pitchFamily="18" charset="0"/>
                      </a:endParaRPr>
                    </a:p>
                  </a:txBody>
                  <a:tcPr marT="36000" marB="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lang="en-IN" dirty="0"/>
                    </a:p>
                  </a:txBody>
                  <a:tcPr/>
                </a:tc>
              </a:tr>
              <a:tr h="378361">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500" b="1" dirty="0" smtClean="0">
                          <a:solidFill>
                            <a:schemeClr val="tx1"/>
                          </a:solidFill>
                          <a:latin typeface="Bookman Old Style" pitchFamily="18" charset="0"/>
                        </a:rPr>
                        <a:t>Differential voting rights shares as to dividend, voting or otherwise</a:t>
                      </a:r>
                      <a:endParaRPr lang="en-US" sz="1500" dirty="0" smtClean="0">
                        <a:solidFill>
                          <a:schemeClr val="tx1"/>
                        </a:solidFill>
                        <a:latin typeface="Bookman Old Style" pitchFamily="18" charset="0"/>
                      </a:endParaRPr>
                    </a:p>
                  </a:txBody>
                  <a:tcPr marT="36000" marB="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l">
                        <a:lnSpc>
                          <a:spcPct val="100000"/>
                        </a:lnSpc>
                        <a:spcBef>
                          <a:spcPts val="0"/>
                        </a:spcBef>
                        <a:spcAft>
                          <a:spcPts val="0"/>
                        </a:spcAft>
                      </a:pPr>
                      <a:r>
                        <a:rPr lang="en-US" sz="1400" b="1" dirty="0" smtClean="0">
                          <a:solidFill>
                            <a:schemeClr val="tx1"/>
                          </a:solidFill>
                          <a:latin typeface="Bookman Old Style" pitchFamily="18" charset="0"/>
                        </a:rPr>
                        <a:t>Permitted</a:t>
                      </a:r>
                      <a:endParaRPr lang="en-IN" sz="1400" b="1" dirty="0">
                        <a:solidFill>
                          <a:schemeClr val="tx1"/>
                        </a:solidFill>
                      </a:endParaRPr>
                    </a:p>
                  </a:txBody>
                  <a:tcPr marT="36000" marB="3600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474001">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500" b="1" dirty="0" smtClean="0">
                          <a:solidFill>
                            <a:schemeClr val="tx1"/>
                          </a:solidFill>
                          <a:latin typeface="Bookman Old Style" pitchFamily="18" charset="0"/>
                        </a:rPr>
                        <a:t>Non-convertible</a:t>
                      </a:r>
                      <a:r>
                        <a:rPr lang="en-US" sz="1500" dirty="0" smtClean="0">
                          <a:solidFill>
                            <a:schemeClr val="tx1"/>
                          </a:solidFill>
                          <a:latin typeface="Bookman Old Style" pitchFamily="18" charset="0"/>
                        </a:rPr>
                        <a:t>, optionally convertible or partially convertible instruments considered as debt</a:t>
                      </a:r>
                      <a:endParaRPr lang="en-US" sz="1500" b="1" dirty="0" smtClean="0">
                        <a:solidFill>
                          <a:schemeClr val="tx1"/>
                        </a:solidFill>
                        <a:latin typeface="Bookman Old Style" pitchFamily="18" charset="0"/>
                      </a:endParaRPr>
                    </a:p>
                  </a:txBody>
                  <a:tcPr marT="36000" marB="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177800" indent="-177800">
                        <a:lnSpc>
                          <a:spcPct val="100000"/>
                        </a:lnSpc>
                        <a:spcBef>
                          <a:spcPts val="0"/>
                        </a:spcBef>
                        <a:spcAft>
                          <a:spcPts val="0"/>
                        </a:spcAft>
                        <a:buFont typeface="Wingdings" pitchFamily="2" charset="2"/>
                        <a:buChar char="§"/>
                      </a:pPr>
                      <a:r>
                        <a:rPr lang="en-US" sz="1400" dirty="0" smtClean="0">
                          <a:solidFill>
                            <a:schemeClr val="tx1"/>
                          </a:solidFill>
                          <a:latin typeface="Bookman Old Style" pitchFamily="18" charset="0"/>
                        </a:rPr>
                        <a:t>To comply with </a:t>
                      </a:r>
                      <a:r>
                        <a:rPr lang="en-US" sz="1400" b="1" dirty="0" smtClean="0">
                          <a:solidFill>
                            <a:schemeClr val="tx1"/>
                          </a:solidFill>
                          <a:latin typeface="Bookman Old Style" pitchFamily="18" charset="0"/>
                        </a:rPr>
                        <a:t>ECB norms</a:t>
                      </a:r>
                      <a:endParaRPr lang="en-IN" sz="1400" dirty="0">
                        <a:solidFill>
                          <a:schemeClr val="tx1"/>
                        </a:solidFill>
                      </a:endParaRPr>
                    </a:p>
                  </a:txBody>
                  <a:tcPr marT="36000" marB="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0">
                <a:tc gridSpan="2">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500" b="1" dirty="0" smtClean="0">
                          <a:solidFill>
                            <a:schemeClr val="tx1"/>
                          </a:solidFill>
                          <a:latin typeface="Bookman Old Style" pitchFamily="18" charset="0"/>
                        </a:rPr>
                        <a:t>Warrants: </a:t>
                      </a:r>
                      <a:r>
                        <a:rPr lang="en-US" sz="1500" dirty="0" smtClean="0">
                          <a:solidFill>
                            <a:schemeClr val="tx1"/>
                          </a:solidFill>
                          <a:latin typeface="Bookman Old Style" pitchFamily="18" charset="0"/>
                        </a:rPr>
                        <a:t>Upfront 25% of consideration and the balance amount within eighteen months of issuance of share warrants</a:t>
                      </a:r>
                    </a:p>
                    <a:p>
                      <a:pPr>
                        <a:lnSpc>
                          <a:spcPct val="100000"/>
                        </a:lnSpc>
                        <a:spcBef>
                          <a:spcPts val="0"/>
                        </a:spcBef>
                        <a:spcAft>
                          <a:spcPts val="0"/>
                        </a:spcAft>
                        <a:buFont typeface="Wingdings" pitchFamily="2" charset="2"/>
                        <a:buChar char="§"/>
                      </a:pPr>
                      <a:r>
                        <a:rPr lang="en-US" sz="1500" dirty="0" smtClean="0">
                          <a:solidFill>
                            <a:schemeClr val="tx1"/>
                          </a:solidFill>
                          <a:latin typeface="Bookman Old Style" pitchFamily="18" charset="0"/>
                        </a:rPr>
                        <a:t>Upfront pricing/ conversion formula</a:t>
                      </a:r>
                    </a:p>
                  </a:txBody>
                  <a:tcPr marT="36000" marB="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pPr>
                        <a:lnSpc>
                          <a:spcPct val="100000"/>
                        </a:lnSpc>
                        <a:spcBef>
                          <a:spcPts val="0"/>
                        </a:spcBef>
                        <a:spcAft>
                          <a:spcPts val="0"/>
                        </a:spcAft>
                        <a:buFont typeface="Wingdings" pitchFamily="2" charset="2"/>
                        <a:buChar char="§"/>
                      </a:pPr>
                      <a:endParaRPr lang="en-US" dirty="0" smtClean="0">
                        <a:latin typeface="Bookman Old Style" pitchFamily="18" charset="0"/>
                      </a:endParaRPr>
                    </a:p>
                  </a:txBody>
                  <a:tcPr marT="36000" marB="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721516">
                <a:tc gridSpan="2">
                  <a:txBody>
                    <a:bodyPr/>
                    <a:lstStyle/>
                    <a:p>
                      <a:pPr marL="0" marR="0" indent="0" algn="just" defTabSz="914400" rtl="0" eaLnBrk="1" fontAlgn="auto" latinLnBrk="0" hangingPunct="1">
                        <a:lnSpc>
                          <a:spcPct val="100000"/>
                        </a:lnSpc>
                        <a:spcBef>
                          <a:spcPts val="0"/>
                        </a:spcBef>
                        <a:spcAft>
                          <a:spcPts val="0"/>
                        </a:spcAft>
                        <a:buClrTx/>
                        <a:buSzTx/>
                        <a:buFont typeface="Wingdings" pitchFamily="2" charset="2"/>
                        <a:buChar char="§"/>
                        <a:tabLst/>
                        <a:defRPr/>
                      </a:pPr>
                      <a:r>
                        <a:rPr lang="en-US" sz="1500" b="1" dirty="0" smtClean="0">
                          <a:solidFill>
                            <a:schemeClr val="tx1"/>
                          </a:solidFill>
                          <a:latin typeface="Bookman Old Style" pitchFamily="18" charset="0"/>
                        </a:rPr>
                        <a:t>Partly paid ‘Equity Shares’ only: </a:t>
                      </a:r>
                      <a:r>
                        <a:rPr lang="en-US" sz="1500" dirty="0" smtClean="0">
                          <a:solidFill>
                            <a:schemeClr val="tx1"/>
                          </a:solidFill>
                          <a:latin typeface="Bookman Old Style" pitchFamily="18" charset="0"/>
                        </a:rPr>
                        <a:t>Upfront 25% of consideration including</a:t>
                      </a:r>
                      <a:r>
                        <a:rPr lang="en-US" sz="1500" baseline="0" dirty="0" smtClean="0">
                          <a:solidFill>
                            <a:schemeClr val="tx1"/>
                          </a:solidFill>
                          <a:latin typeface="Bookman Old Style" pitchFamily="18" charset="0"/>
                        </a:rPr>
                        <a:t> premium; </a:t>
                      </a:r>
                      <a:r>
                        <a:rPr lang="en-US" sz="1500" dirty="0" smtClean="0">
                          <a:solidFill>
                            <a:schemeClr val="tx1"/>
                          </a:solidFill>
                          <a:latin typeface="Bookman Old Style" pitchFamily="18" charset="0"/>
                        </a:rPr>
                        <a:t> Full payment in 12 months</a:t>
                      </a:r>
                    </a:p>
                  </a:txBody>
                  <a:tcPr marT="36000" marB="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pPr>
                        <a:lnSpc>
                          <a:spcPct val="100000"/>
                        </a:lnSpc>
                        <a:spcBef>
                          <a:spcPts val="0"/>
                        </a:spcBef>
                        <a:spcAft>
                          <a:spcPts val="0"/>
                        </a:spcAft>
                        <a:buFont typeface="Wingdings" pitchFamily="2" charset="2"/>
                        <a:buChar char="§"/>
                      </a:pPr>
                      <a:endParaRPr lang="en-US" dirty="0" smtClean="0">
                        <a:latin typeface="Bookman Old Style" pitchFamily="18" charset="0"/>
                      </a:endParaRPr>
                    </a:p>
                  </a:txBody>
                  <a:tcPr marT="36000" marB="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980938">
                <a:tc gridSpan="2">
                  <a:txBody>
                    <a:bodyPr/>
                    <a:lstStyle/>
                    <a:p>
                      <a:r>
                        <a:rPr kumimoji="0" lang="en-IN" sz="1500" b="1" kern="1200" baseline="0" dirty="0" smtClean="0">
                          <a:solidFill>
                            <a:schemeClr val="tx1"/>
                          </a:solidFill>
                          <a:latin typeface="Bookman Old Style" pitchFamily="18" charset="0"/>
                          <a:ea typeface="+mn-ea"/>
                          <a:cs typeface="+mn-cs"/>
                        </a:rPr>
                        <a:t>Optionality clauses: </a:t>
                      </a:r>
                    </a:p>
                    <a:p>
                      <a:pPr algn="just"/>
                      <a:r>
                        <a:rPr kumimoji="0" lang="en-US" sz="1500" b="1" kern="1200" baseline="0" dirty="0" smtClean="0">
                          <a:solidFill>
                            <a:schemeClr val="tx1"/>
                          </a:solidFill>
                          <a:latin typeface="Bookman Old Style" pitchFamily="18" charset="0"/>
                          <a:ea typeface="+mn-ea"/>
                          <a:cs typeface="+mn-cs"/>
                        </a:rPr>
                        <a:t>Capital instruments can contain an optionality clause subject to a minimum lock-in period of one year or as prescribed for the specific sector, whichever is higher, but without any option or right to exit at an assured price.</a:t>
                      </a:r>
                      <a:endParaRPr lang="en-US" sz="1500" b="1" dirty="0" smtClean="0">
                        <a:solidFill>
                          <a:schemeClr val="tx1"/>
                        </a:solidFill>
                        <a:latin typeface="Bookman Old Style" pitchFamily="18" charset="0"/>
                      </a:endParaRPr>
                    </a:p>
                  </a:txBody>
                  <a:tcPr marT="36000" marB="36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lang="en-IN" dirty="0"/>
                    </a:p>
                  </a:txBody>
                  <a:tcPr/>
                </a:tc>
              </a:tr>
            </a:tbl>
          </a:graphicData>
        </a:graphic>
      </p:graphicFrame>
      <p:sp>
        <p:nvSpPr>
          <p:cNvPr id="3" name="Date Placeholder 2"/>
          <p:cNvSpPr>
            <a:spLocks noGrp="1"/>
          </p:cNvSpPr>
          <p:nvPr>
            <p:ph type="dt" sz="half" idx="10"/>
          </p:nvPr>
        </p:nvSpPr>
        <p:spPr>
          <a:xfrm>
            <a:off x="1263650" y="6400800"/>
            <a:ext cx="1905000" cy="457200"/>
          </a:xfrm>
        </p:spPr>
        <p:txBody>
          <a:bodyPr/>
          <a:lstStyle/>
          <a:p>
            <a:pPr>
              <a:defRPr/>
            </a:pPr>
            <a:r>
              <a:rPr lang="en-US" smtClean="0"/>
              <a:t>03 May 2018</a:t>
            </a:r>
            <a:endParaRPr lang="en-US" dirty="0"/>
          </a:p>
        </p:txBody>
      </p:sp>
      <p:sp>
        <p:nvSpPr>
          <p:cNvPr id="4" name="Footer Placeholder 3"/>
          <p:cNvSpPr>
            <a:spLocks noGrp="1"/>
          </p:cNvSpPr>
          <p:nvPr>
            <p:ph type="ftr" sz="quarter" idx="11"/>
          </p:nvPr>
        </p:nvSpPr>
        <p:spPr>
          <a:xfrm>
            <a:off x="3657600" y="6400800"/>
            <a:ext cx="2895600" cy="457200"/>
          </a:xfrm>
        </p:spPr>
        <p:txBody>
          <a:bodyPr/>
          <a:lstStyle/>
          <a:p>
            <a:pPr>
              <a:defRPr/>
            </a:pPr>
            <a:r>
              <a:rPr lang="en-US" dirty="0" smtClean="0"/>
              <a:t>P. P. Shah &amp; Asso.</a:t>
            </a:r>
            <a:endParaRPr lang="en-US" dirty="0"/>
          </a:p>
        </p:txBody>
      </p:sp>
      <p:sp>
        <p:nvSpPr>
          <p:cNvPr id="6" name="Slide Number Placeholder 5"/>
          <p:cNvSpPr>
            <a:spLocks noGrp="1"/>
          </p:cNvSpPr>
          <p:nvPr>
            <p:ph type="sldNum" sz="quarter" idx="12"/>
          </p:nvPr>
        </p:nvSpPr>
        <p:spPr>
          <a:xfrm>
            <a:off x="7042150" y="6400800"/>
            <a:ext cx="1905000" cy="457200"/>
          </a:xfrm>
        </p:spPr>
        <p:txBody>
          <a:bodyPr/>
          <a:lstStyle/>
          <a:p>
            <a:pPr>
              <a:defRPr/>
            </a:pPr>
            <a:fld id="{AEE33614-1576-4826-9A5E-50DBDA8E8AF6}" type="slidenum">
              <a:rPr lang="en-US" smtClean="0"/>
              <a:pPr>
                <a:defRPr/>
              </a:pPr>
              <a:t>46</a:t>
            </a:fld>
            <a:endParaRPr lang="en-US" dirty="0"/>
          </a:p>
        </p:txBody>
      </p:sp>
    </p:spTree>
    <p:extLst>
      <p:ext uri="{BB962C8B-B14F-4D97-AF65-F5344CB8AC3E}">
        <p14:creationId xmlns:p14="http://schemas.microsoft.com/office/powerpoint/2010/main" val="250358101"/>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122946" y="152400"/>
            <a:ext cx="7411453" cy="454756"/>
          </a:xfrm>
          <a:prstGeom prst="rect">
            <a:avLst/>
          </a:prstGeom>
          <a:noFill/>
        </p:spPr>
        <p:txBody>
          <a:bodyPr wrap="square" lIns="0" tIns="41029" rIns="82058" bIns="41029">
            <a:spAutoFit/>
          </a:bodyPr>
          <a:lstStyle/>
          <a:p>
            <a:pPr algn="ctr">
              <a:lnSpc>
                <a:spcPts val="2878"/>
              </a:lnSpc>
              <a:defRPr/>
            </a:pPr>
            <a:r>
              <a:rPr lang="en-GB" sz="2900" dirty="0">
                <a:solidFill>
                  <a:schemeClr val="tx2"/>
                </a:solidFill>
                <a:latin typeface="+mn-lt"/>
              </a:rPr>
              <a:t>FEMA &amp; Valuation</a:t>
            </a:r>
          </a:p>
        </p:txBody>
      </p:sp>
      <p:sp>
        <p:nvSpPr>
          <p:cNvPr id="32" name="Rectangle 18"/>
          <p:cNvSpPr>
            <a:spLocks noChangeArrowheads="1"/>
          </p:cNvSpPr>
          <p:nvPr/>
        </p:nvSpPr>
        <p:spPr bwMode="auto">
          <a:xfrm>
            <a:off x="363682" y="3733800"/>
            <a:ext cx="1870364" cy="1066800"/>
          </a:xfrm>
          <a:prstGeom prst="rect">
            <a:avLst/>
          </a:prstGeom>
          <a:noFill/>
          <a:ln w="12700" cap="sq" algn="ctr">
            <a:solidFill>
              <a:srgbClr val="003366"/>
            </a:solidFill>
            <a:miter lim="800000"/>
            <a:headEnd/>
            <a:tailEnd/>
          </a:ln>
          <a:effectLst/>
        </p:spPr>
        <p:txBody>
          <a:bodyPr wrap="none" lIns="82058" tIns="41029" rIns="82058" bIns="41029" anchor="ctr" anchorCtr="1"/>
          <a:lstStyle/>
          <a:p>
            <a:pPr algn="ctr" eaLnBrk="0" hangingPunct="0">
              <a:defRPr/>
            </a:pPr>
            <a:endParaRPr lang="en-US" sz="1000" b="1" dirty="0" smtClean="0">
              <a:latin typeface="Bookman Old Style" pitchFamily="18" charset="0"/>
            </a:endParaRPr>
          </a:p>
          <a:p>
            <a:pPr algn="ctr" eaLnBrk="0" hangingPunct="0">
              <a:defRPr/>
            </a:pPr>
            <a:endParaRPr lang="en-US" sz="1000" b="1" dirty="0" smtClean="0">
              <a:latin typeface="Bookman Old Style" pitchFamily="18" charset="0"/>
            </a:endParaRPr>
          </a:p>
          <a:p>
            <a:pPr algn="ctr" eaLnBrk="0" hangingPunct="0">
              <a:defRPr/>
            </a:pPr>
            <a:r>
              <a:rPr lang="en-US" sz="1000" b="1" dirty="0" smtClean="0">
                <a:latin typeface="Bookman Old Style" pitchFamily="18" charset="0"/>
              </a:rPr>
              <a:t>Only Certification</a:t>
            </a:r>
          </a:p>
          <a:p>
            <a:pPr algn="ctr" eaLnBrk="0" hangingPunct="0">
              <a:defRPr/>
            </a:pPr>
            <a:r>
              <a:rPr lang="en-US" sz="1000" b="1" dirty="0" smtClean="0">
                <a:latin typeface="Bookman Old Style" pitchFamily="18" charset="0"/>
              </a:rPr>
              <a:t>by SEBI registered </a:t>
            </a:r>
          </a:p>
          <a:p>
            <a:pPr algn="ctr" eaLnBrk="0" hangingPunct="0">
              <a:defRPr/>
            </a:pPr>
            <a:r>
              <a:rPr lang="en-US" sz="1000" b="1" dirty="0" smtClean="0">
                <a:latin typeface="Bookman Old Style" pitchFamily="18" charset="0"/>
              </a:rPr>
              <a:t>Merchant </a:t>
            </a:r>
            <a:endParaRPr lang="en-US" sz="1000" b="1" dirty="0">
              <a:latin typeface="Bookman Old Style" pitchFamily="18" charset="0"/>
            </a:endParaRPr>
          </a:p>
          <a:p>
            <a:pPr algn="ctr" eaLnBrk="0" hangingPunct="0">
              <a:defRPr/>
            </a:pPr>
            <a:r>
              <a:rPr lang="en-US" sz="1000" b="1" dirty="0" smtClean="0">
                <a:latin typeface="Bookman Old Style" pitchFamily="18" charset="0"/>
              </a:rPr>
              <a:t>Banker/</a:t>
            </a:r>
          </a:p>
          <a:p>
            <a:pPr algn="ctr" eaLnBrk="0" hangingPunct="0">
              <a:defRPr/>
            </a:pPr>
            <a:r>
              <a:rPr lang="en-US" sz="1000" b="1" dirty="0" smtClean="0">
                <a:latin typeface="Bookman Old Style" pitchFamily="18" charset="0"/>
              </a:rPr>
              <a:t>Chartered Accountant</a:t>
            </a:r>
          </a:p>
          <a:p>
            <a:pPr algn="ctr" eaLnBrk="0" hangingPunct="0">
              <a:defRPr/>
            </a:pPr>
            <a:endParaRPr lang="en-US" sz="1000" b="1" dirty="0">
              <a:latin typeface="Bookman Old Style" pitchFamily="18" charset="0"/>
            </a:endParaRPr>
          </a:p>
        </p:txBody>
      </p:sp>
      <p:sp>
        <p:nvSpPr>
          <p:cNvPr id="33" name="Rectangle 19"/>
          <p:cNvSpPr>
            <a:spLocks noChangeArrowheads="1"/>
          </p:cNvSpPr>
          <p:nvPr/>
        </p:nvSpPr>
        <p:spPr bwMode="auto">
          <a:xfrm>
            <a:off x="2372590" y="3810000"/>
            <a:ext cx="1970809" cy="990600"/>
          </a:xfrm>
          <a:prstGeom prst="rect">
            <a:avLst/>
          </a:prstGeom>
          <a:noFill/>
          <a:ln w="12700" cap="sq" algn="ctr">
            <a:solidFill>
              <a:srgbClr val="003366"/>
            </a:solidFill>
            <a:miter lim="800000"/>
            <a:headEnd/>
            <a:tailEnd/>
          </a:ln>
          <a:effectLst/>
        </p:spPr>
        <p:txBody>
          <a:bodyPr wrap="none" lIns="82058" tIns="41029" rIns="82058" bIns="41029" anchor="ctr" anchorCtr="1"/>
          <a:lstStyle/>
          <a:p>
            <a:pPr algn="ctr" eaLnBrk="0" hangingPunct="0">
              <a:defRPr/>
            </a:pPr>
            <a:r>
              <a:rPr lang="en-US" sz="1000" b="1" dirty="0">
                <a:latin typeface="Bookman Old Style" pitchFamily="18" charset="0"/>
              </a:rPr>
              <a:t>Valuation &amp; Certification</a:t>
            </a:r>
          </a:p>
          <a:p>
            <a:pPr algn="ctr" eaLnBrk="0" hangingPunct="0">
              <a:defRPr/>
            </a:pPr>
            <a:r>
              <a:rPr lang="en-US" sz="1000" b="1" dirty="0">
                <a:latin typeface="Bookman Old Style" pitchFamily="18" charset="0"/>
              </a:rPr>
              <a:t>by SEBI registered </a:t>
            </a:r>
          </a:p>
          <a:p>
            <a:pPr algn="ctr" eaLnBrk="0" hangingPunct="0">
              <a:defRPr/>
            </a:pPr>
            <a:r>
              <a:rPr lang="en-US" sz="1000" b="1" dirty="0" smtClean="0">
                <a:latin typeface="Bookman Old Style" pitchFamily="18" charset="0"/>
              </a:rPr>
              <a:t>Merchant Banker/</a:t>
            </a:r>
          </a:p>
          <a:p>
            <a:pPr algn="ctr" eaLnBrk="0" hangingPunct="0">
              <a:defRPr/>
            </a:pPr>
            <a:r>
              <a:rPr lang="en-US" sz="1000" b="1" dirty="0" smtClean="0">
                <a:latin typeface="Bookman Old Style" pitchFamily="18" charset="0"/>
              </a:rPr>
              <a:t>Chartered Accountant</a:t>
            </a:r>
            <a:endParaRPr lang="en-US" sz="1000" b="1" dirty="0">
              <a:latin typeface="Bookman Old Style" pitchFamily="18" charset="0"/>
            </a:endParaRPr>
          </a:p>
        </p:txBody>
      </p:sp>
      <p:cxnSp>
        <p:nvCxnSpPr>
          <p:cNvPr id="47" name="Straight Arrow Connector 46"/>
          <p:cNvCxnSpPr/>
          <p:nvPr/>
        </p:nvCxnSpPr>
        <p:spPr>
          <a:xfrm rot="5400000">
            <a:off x="1122232" y="2337967"/>
            <a:ext cx="353265" cy="1588"/>
          </a:xfrm>
          <a:prstGeom prst="straightConnector1">
            <a:avLst/>
          </a:prstGeom>
          <a:ln>
            <a:solidFill>
              <a:schemeClr val="tx1"/>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53" name="Straight Arrow Connector 52"/>
          <p:cNvCxnSpPr/>
          <p:nvPr/>
        </p:nvCxnSpPr>
        <p:spPr>
          <a:xfrm rot="5400000">
            <a:off x="1099770" y="3548433"/>
            <a:ext cx="394729" cy="3460"/>
          </a:xfrm>
          <a:prstGeom prst="straightConnector1">
            <a:avLst/>
          </a:prstGeom>
          <a:ln>
            <a:solidFill>
              <a:schemeClr val="tx1"/>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56" name="Straight Arrow Connector 55"/>
          <p:cNvCxnSpPr>
            <a:endCxn id="33" idx="0"/>
          </p:cNvCxnSpPr>
          <p:nvPr/>
        </p:nvCxnSpPr>
        <p:spPr>
          <a:xfrm rot="16200000" flipH="1">
            <a:off x="3131555" y="3583560"/>
            <a:ext cx="452438" cy="441"/>
          </a:xfrm>
          <a:prstGeom prst="straightConnector1">
            <a:avLst/>
          </a:prstGeom>
          <a:ln>
            <a:solidFill>
              <a:schemeClr val="tx1"/>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sp>
        <p:nvSpPr>
          <p:cNvPr id="30735" name="TextBox 58"/>
          <p:cNvSpPr txBox="1">
            <a:spLocks noChangeArrowheads="1"/>
          </p:cNvSpPr>
          <p:nvPr/>
        </p:nvSpPr>
        <p:spPr bwMode="auto">
          <a:xfrm>
            <a:off x="457200" y="5791200"/>
            <a:ext cx="8312727" cy="759968"/>
          </a:xfrm>
          <a:prstGeom prst="rect">
            <a:avLst/>
          </a:prstGeom>
          <a:noFill/>
          <a:ln w="9525">
            <a:solidFill>
              <a:srgbClr val="C00000"/>
            </a:solidFill>
            <a:miter lim="800000"/>
            <a:headEnd/>
            <a:tailEnd/>
          </a:ln>
        </p:spPr>
        <p:txBody>
          <a:bodyPr wrap="square" lIns="82058" tIns="41029" rIns="82058" bIns="41029">
            <a:spAutoFit/>
          </a:bodyPr>
          <a:lstStyle/>
          <a:p>
            <a:r>
              <a:rPr lang="en-US" sz="1100" b="1" dirty="0" smtClean="0">
                <a:latin typeface="Bookman Old Style" pitchFamily="18" charset="0"/>
              </a:rPr>
              <a:t>Preferential Allotment Pricing Guideline under SEBI (ICDR) Regulations 2009:</a:t>
            </a:r>
          </a:p>
          <a:p>
            <a:r>
              <a:rPr lang="en-US" sz="1100" dirty="0" smtClean="0">
                <a:latin typeface="Bookman Old Style" pitchFamily="18" charset="0"/>
              </a:rPr>
              <a:t>“Price not less than the higher of Avg. weekly high and low closing price over a trailing six month period, or a trailing two week period, from the "relevant date of transaction.”  “Relevant Date” means date thirty days prior to the date of GM of shareholders</a:t>
            </a:r>
          </a:p>
        </p:txBody>
      </p:sp>
      <p:cxnSp>
        <p:nvCxnSpPr>
          <p:cNvPr id="30738" name="AutoShape 12"/>
          <p:cNvCxnSpPr>
            <a:cxnSpLocks noChangeShapeType="1"/>
          </p:cNvCxnSpPr>
          <p:nvPr/>
        </p:nvCxnSpPr>
        <p:spPr bwMode="auto">
          <a:xfrm rot="5400000">
            <a:off x="1590726" y="1020244"/>
            <a:ext cx="403412" cy="917864"/>
          </a:xfrm>
          <a:prstGeom prst="bentConnector3">
            <a:avLst>
              <a:gd name="adj1" fmla="val 50000"/>
            </a:avLst>
          </a:prstGeom>
          <a:noFill/>
          <a:ln w="3175">
            <a:solidFill>
              <a:schemeClr val="tx1"/>
            </a:solidFill>
            <a:miter lim="800000"/>
            <a:headEnd/>
            <a:tailEnd type="triangle" w="med" len="med"/>
          </a:ln>
        </p:spPr>
      </p:cxnSp>
      <p:cxnSp>
        <p:nvCxnSpPr>
          <p:cNvPr id="30739" name="AutoShape 13"/>
          <p:cNvCxnSpPr>
            <a:cxnSpLocks noChangeShapeType="1"/>
          </p:cNvCxnSpPr>
          <p:nvPr/>
        </p:nvCxnSpPr>
        <p:spPr bwMode="auto">
          <a:xfrm rot="16200000" flipH="1">
            <a:off x="2507147" y="1013284"/>
            <a:ext cx="403412" cy="914977"/>
          </a:xfrm>
          <a:prstGeom prst="bentConnector3">
            <a:avLst>
              <a:gd name="adj1" fmla="val 50000"/>
            </a:avLst>
          </a:prstGeom>
          <a:noFill/>
          <a:ln w="3175">
            <a:solidFill>
              <a:schemeClr val="tx1"/>
            </a:solidFill>
            <a:miter lim="800000"/>
            <a:headEnd/>
            <a:tailEnd type="triangle" w="med" len="med"/>
          </a:ln>
        </p:spPr>
      </p:cxnSp>
      <p:cxnSp>
        <p:nvCxnSpPr>
          <p:cNvPr id="83" name="Straight Arrow Connector 82"/>
          <p:cNvCxnSpPr/>
          <p:nvPr/>
        </p:nvCxnSpPr>
        <p:spPr>
          <a:xfrm rot="5400000">
            <a:off x="3106116" y="2323116"/>
            <a:ext cx="360000" cy="1588"/>
          </a:xfrm>
          <a:prstGeom prst="straightConnector1">
            <a:avLst/>
          </a:prstGeom>
          <a:ln>
            <a:solidFill>
              <a:schemeClr val="tx1"/>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sp>
        <p:nvSpPr>
          <p:cNvPr id="95" name="Rectangle 18"/>
          <p:cNvSpPr>
            <a:spLocks noChangeArrowheads="1"/>
          </p:cNvSpPr>
          <p:nvPr/>
        </p:nvSpPr>
        <p:spPr bwMode="auto">
          <a:xfrm>
            <a:off x="4724400" y="1524000"/>
            <a:ext cx="2057400" cy="1524000"/>
          </a:xfrm>
          <a:prstGeom prst="rect">
            <a:avLst/>
          </a:prstGeom>
          <a:noFill/>
          <a:ln w="12700" cap="sq" algn="ctr">
            <a:solidFill>
              <a:srgbClr val="003366"/>
            </a:solidFill>
            <a:miter lim="800000"/>
            <a:headEnd/>
            <a:tailEnd/>
          </a:ln>
          <a:effectLst/>
        </p:spPr>
        <p:txBody>
          <a:bodyPr wrap="none" lIns="82058" tIns="41029" rIns="82058" bIns="41029" anchor="ctr" anchorCtr="1"/>
          <a:lstStyle/>
          <a:p>
            <a:pPr algn="ctr" eaLnBrk="0" hangingPunct="0">
              <a:defRPr/>
            </a:pPr>
            <a:r>
              <a:rPr lang="en-US" sz="1100" b="1" dirty="0">
                <a:latin typeface="Bookman Old Style" pitchFamily="18" charset="0"/>
              </a:rPr>
              <a:t>Price of shares shall not be </a:t>
            </a:r>
          </a:p>
          <a:p>
            <a:pPr algn="ctr" eaLnBrk="0" hangingPunct="0">
              <a:defRPr/>
            </a:pPr>
            <a:r>
              <a:rPr lang="en-US" sz="1100" b="1" dirty="0">
                <a:latin typeface="Bookman Old Style" pitchFamily="18" charset="0"/>
              </a:rPr>
              <a:t>less than the </a:t>
            </a:r>
            <a:r>
              <a:rPr lang="en-IN" sz="1100" b="1" dirty="0" smtClean="0">
                <a:latin typeface="Bookman Old Style" pitchFamily="18" charset="0"/>
              </a:rPr>
              <a:t>fair </a:t>
            </a:r>
          </a:p>
          <a:p>
            <a:pPr algn="ctr" eaLnBrk="0" hangingPunct="0">
              <a:defRPr/>
            </a:pPr>
            <a:r>
              <a:rPr lang="en-IN" sz="1100" b="1" dirty="0" smtClean="0">
                <a:latin typeface="Bookman Old Style" pitchFamily="18" charset="0"/>
              </a:rPr>
              <a:t>value  worked out as per </a:t>
            </a:r>
          </a:p>
          <a:p>
            <a:pPr algn="ctr" eaLnBrk="0" hangingPunct="0">
              <a:defRPr/>
            </a:pPr>
            <a:r>
              <a:rPr lang="en-IN" sz="1100" b="1" dirty="0" smtClean="0">
                <a:latin typeface="Bookman Old Style" pitchFamily="18" charset="0"/>
              </a:rPr>
              <a:t>any internationally </a:t>
            </a:r>
          </a:p>
          <a:p>
            <a:pPr algn="ctr" eaLnBrk="0" hangingPunct="0">
              <a:defRPr/>
            </a:pPr>
            <a:r>
              <a:rPr lang="en-IN" sz="1100" b="1" dirty="0" smtClean="0">
                <a:latin typeface="Bookman Old Style" pitchFamily="18" charset="0"/>
              </a:rPr>
              <a:t>accepted pricing </a:t>
            </a:r>
          </a:p>
          <a:p>
            <a:pPr algn="ctr" eaLnBrk="0" hangingPunct="0">
              <a:defRPr/>
            </a:pPr>
            <a:r>
              <a:rPr lang="en-IN" sz="1100" b="1" dirty="0" smtClean="0">
                <a:latin typeface="Bookman Old Style" pitchFamily="18" charset="0"/>
              </a:rPr>
              <a:t>methodology</a:t>
            </a:r>
          </a:p>
          <a:p>
            <a:pPr algn="ctr" eaLnBrk="0" hangingPunct="0">
              <a:defRPr/>
            </a:pPr>
            <a:r>
              <a:rPr lang="en-IN" sz="1100" b="1" dirty="0" smtClean="0">
                <a:latin typeface="Bookman Old Style" pitchFamily="18" charset="0"/>
              </a:rPr>
              <a:t> for valuation of shares </a:t>
            </a:r>
          </a:p>
          <a:p>
            <a:pPr algn="ctr" eaLnBrk="0" hangingPunct="0">
              <a:defRPr/>
            </a:pPr>
            <a:r>
              <a:rPr lang="en-IN" sz="1100" b="1" dirty="0" smtClean="0">
                <a:latin typeface="Bookman Old Style" pitchFamily="18" charset="0"/>
              </a:rPr>
              <a:t>on arm’s length basis</a:t>
            </a:r>
            <a:endParaRPr lang="en-US" sz="1100" b="1" dirty="0">
              <a:latin typeface="Bookman Old Style" pitchFamily="18" charset="0"/>
            </a:endParaRPr>
          </a:p>
        </p:txBody>
      </p:sp>
      <p:sp>
        <p:nvSpPr>
          <p:cNvPr id="96" name="Rectangle 19"/>
          <p:cNvSpPr>
            <a:spLocks noChangeArrowheads="1"/>
          </p:cNvSpPr>
          <p:nvPr/>
        </p:nvSpPr>
        <p:spPr bwMode="auto">
          <a:xfrm>
            <a:off x="6858000" y="1511674"/>
            <a:ext cx="2057400" cy="1536326"/>
          </a:xfrm>
          <a:prstGeom prst="rect">
            <a:avLst/>
          </a:prstGeom>
          <a:noFill/>
          <a:ln w="12700" cap="sq" algn="ctr">
            <a:solidFill>
              <a:srgbClr val="003366"/>
            </a:solidFill>
            <a:miter lim="800000"/>
            <a:headEnd/>
            <a:tailEnd/>
          </a:ln>
          <a:effectLst/>
        </p:spPr>
        <p:txBody>
          <a:bodyPr wrap="none" lIns="82058" tIns="41029" rIns="82058" bIns="41029" anchor="ctr" anchorCtr="1"/>
          <a:lstStyle/>
          <a:p>
            <a:pPr algn="ctr" eaLnBrk="0" hangingPunct="0">
              <a:defRPr/>
            </a:pPr>
            <a:r>
              <a:rPr lang="en-US" sz="1100" b="1" dirty="0">
                <a:latin typeface="Bookman Old Style" pitchFamily="18" charset="0"/>
              </a:rPr>
              <a:t>Price of shares shall </a:t>
            </a:r>
            <a:r>
              <a:rPr lang="en-US" sz="1100" b="1" dirty="0" smtClean="0">
                <a:latin typeface="Bookman Old Style" pitchFamily="18" charset="0"/>
              </a:rPr>
              <a:t>not be </a:t>
            </a:r>
            <a:endParaRPr lang="en-US" sz="1100" b="1" dirty="0">
              <a:latin typeface="Bookman Old Style" pitchFamily="18" charset="0"/>
            </a:endParaRPr>
          </a:p>
          <a:p>
            <a:pPr algn="ctr" eaLnBrk="0" hangingPunct="0">
              <a:defRPr/>
            </a:pPr>
            <a:r>
              <a:rPr lang="en-US" sz="1100" b="1" dirty="0" smtClean="0">
                <a:latin typeface="Bookman Old Style" pitchFamily="18" charset="0"/>
              </a:rPr>
              <a:t>more than the </a:t>
            </a:r>
            <a:r>
              <a:rPr lang="en-IN" sz="1100" b="1" dirty="0" smtClean="0">
                <a:latin typeface="Bookman Old Style" pitchFamily="18" charset="0"/>
              </a:rPr>
              <a:t>fair </a:t>
            </a:r>
          </a:p>
          <a:p>
            <a:pPr algn="ctr" eaLnBrk="0" hangingPunct="0">
              <a:defRPr/>
            </a:pPr>
            <a:r>
              <a:rPr lang="en-IN" sz="1100" b="1" dirty="0" smtClean="0">
                <a:latin typeface="Bookman Old Style" pitchFamily="18" charset="0"/>
              </a:rPr>
              <a:t>value  worked out as per </a:t>
            </a:r>
          </a:p>
          <a:p>
            <a:pPr algn="ctr" eaLnBrk="0" hangingPunct="0">
              <a:defRPr/>
            </a:pPr>
            <a:r>
              <a:rPr lang="en-IN" sz="1100" b="1" dirty="0" smtClean="0">
                <a:latin typeface="Bookman Old Style" pitchFamily="18" charset="0"/>
              </a:rPr>
              <a:t>any internationally </a:t>
            </a:r>
          </a:p>
          <a:p>
            <a:pPr algn="ctr" eaLnBrk="0" hangingPunct="0">
              <a:defRPr/>
            </a:pPr>
            <a:r>
              <a:rPr lang="en-IN" sz="1100" b="1" dirty="0" smtClean="0">
                <a:latin typeface="Bookman Old Style" pitchFamily="18" charset="0"/>
              </a:rPr>
              <a:t>accepted pricing </a:t>
            </a:r>
          </a:p>
          <a:p>
            <a:pPr algn="ctr" eaLnBrk="0" hangingPunct="0">
              <a:defRPr/>
            </a:pPr>
            <a:r>
              <a:rPr lang="en-IN" sz="1100" b="1" dirty="0" smtClean="0">
                <a:latin typeface="Bookman Old Style" pitchFamily="18" charset="0"/>
              </a:rPr>
              <a:t>methodology</a:t>
            </a:r>
          </a:p>
          <a:p>
            <a:pPr algn="ctr" eaLnBrk="0" hangingPunct="0">
              <a:defRPr/>
            </a:pPr>
            <a:r>
              <a:rPr lang="en-IN" sz="1100" b="1" dirty="0" smtClean="0">
                <a:latin typeface="Bookman Old Style" pitchFamily="18" charset="0"/>
              </a:rPr>
              <a:t> for valuation of shares </a:t>
            </a:r>
          </a:p>
          <a:p>
            <a:pPr algn="ctr" eaLnBrk="0" hangingPunct="0">
              <a:defRPr/>
            </a:pPr>
            <a:r>
              <a:rPr lang="en-IN" sz="1100" b="1" dirty="0" smtClean="0">
                <a:latin typeface="Bookman Old Style" pitchFamily="18" charset="0"/>
              </a:rPr>
              <a:t>on arm’s length basis</a:t>
            </a:r>
            <a:endParaRPr lang="en-US" sz="1100" b="1" dirty="0" smtClean="0">
              <a:latin typeface="Bookman Old Style" pitchFamily="18" charset="0"/>
            </a:endParaRPr>
          </a:p>
        </p:txBody>
      </p:sp>
      <p:cxnSp>
        <p:nvCxnSpPr>
          <p:cNvPr id="97" name="Straight Arrow Connector 96"/>
          <p:cNvCxnSpPr/>
          <p:nvPr/>
        </p:nvCxnSpPr>
        <p:spPr>
          <a:xfrm flipH="1">
            <a:off x="5781964" y="1337983"/>
            <a:ext cx="0" cy="161085"/>
          </a:xfrm>
          <a:prstGeom prst="straightConnector1">
            <a:avLst/>
          </a:prstGeom>
          <a:ln>
            <a:solidFill>
              <a:schemeClr val="tx1"/>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98" name="Straight Arrow Connector 97"/>
          <p:cNvCxnSpPr/>
          <p:nvPr/>
        </p:nvCxnSpPr>
        <p:spPr>
          <a:xfrm flipH="1">
            <a:off x="7917873" y="1336582"/>
            <a:ext cx="0" cy="161084"/>
          </a:xfrm>
          <a:prstGeom prst="straightConnector1">
            <a:avLst/>
          </a:prstGeom>
          <a:ln>
            <a:solidFill>
              <a:schemeClr val="tx1"/>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157" name="Straight Connector 156"/>
          <p:cNvCxnSpPr/>
          <p:nvPr/>
        </p:nvCxnSpPr>
        <p:spPr>
          <a:xfrm>
            <a:off x="4648200" y="685800"/>
            <a:ext cx="0" cy="5083268"/>
          </a:xfrm>
          <a:prstGeom prst="line">
            <a:avLst/>
          </a:prstGeom>
          <a:ln>
            <a:solidFill>
              <a:schemeClr val="tx1"/>
            </a:solidFill>
            <a:prstDash val="lgDash"/>
          </a:ln>
        </p:spPr>
        <p:style>
          <a:lnRef idx="1">
            <a:schemeClr val="accent1"/>
          </a:lnRef>
          <a:fillRef idx="0">
            <a:schemeClr val="accent1"/>
          </a:fillRef>
          <a:effectRef idx="0">
            <a:schemeClr val="accent1"/>
          </a:effectRef>
          <a:fontRef idx="minor">
            <a:schemeClr val="tx1"/>
          </a:fontRef>
        </p:style>
      </p:cxnSp>
      <p:sp>
        <p:nvSpPr>
          <p:cNvPr id="28" name="Rectangle 18"/>
          <p:cNvSpPr>
            <a:spLocks noChangeArrowheads="1"/>
          </p:cNvSpPr>
          <p:nvPr/>
        </p:nvSpPr>
        <p:spPr bwMode="auto">
          <a:xfrm>
            <a:off x="357158" y="2500306"/>
            <a:ext cx="1870364" cy="838800"/>
          </a:xfrm>
          <a:prstGeom prst="rect">
            <a:avLst/>
          </a:prstGeom>
          <a:noFill/>
          <a:ln w="12700" cap="sq" algn="ctr">
            <a:solidFill>
              <a:srgbClr val="003366"/>
            </a:solidFill>
            <a:miter lim="800000"/>
            <a:headEnd/>
            <a:tailEnd/>
          </a:ln>
          <a:effectLst/>
        </p:spPr>
        <p:txBody>
          <a:bodyPr wrap="none" lIns="82058" tIns="41029" rIns="82058" bIns="41029" anchor="ctr" anchorCtr="1"/>
          <a:lstStyle/>
          <a:p>
            <a:pPr algn="ctr" eaLnBrk="0" hangingPunct="0">
              <a:defRPr/>
            </a:pPr>
            <a:r>
              <a:rPr lang="en-US" sz="1000" b="1" dirty="0">
                <a:latin typeface="Bookman Old Style" pitchFamily="18" charset="0"/>
              </a:rPr>
              <a:t>Market Price as per </a:t>
            </a:r>
            <a:endParaRPr lang="en-US" sz="1000" b="1" dirty="0" smtClean="0">
              <a:latin typeface="Bookman Old Style" pitchFamily="18" charset="0"/>
            </a:endParaRPr>
          </a:p>
          <a:p>
            <a:pPr algn="ctr" eaLnBrk="0" hangingPunct="0">
              <a:defRPr/>
            </a:pPr>
            <a:r>
              <a:rPr lang="en-US" sz="1000" b="1" dirty="0" smtClean="0">
                <a:latin typeface="Bookman Old Style" pitchFamily="18" charset="0"/>
              </a:rPr>
              <a:t>SEBI </a:t>
            </a:r>
            <a:r>
              <a:rPr lang="en-US" sz="1000" b="1" dirty="0">
                <a:latin typeface="Bookman Old Style" pitchFamily="18" charset="0"/>
              </a:rPr>
              <a:t>Preferential </a:t>
            </a:r>
            <a:endParaRPr lang="en-US" sz="1000" b="1" dirty="0" smtClean="0">
              <a:latin typeface="Bookman Old Style" pitchFamily="18" charset="0"/>
            </a:endParaRPr>
          </a:p>
          <a:p>
            <a:pPr algn="ctr" eaLnBrk="0" hangingPunct="0">
              <a:defRPr/>
            </a:pPr>
            <a:r>
              <a:rPr lang="en-US" sz="1000" b="1" dirty="0" smtClean="0">
                <a:latin typeface="Bookman Old Style" pitchFamily="18" charset="0"/>
              </a:rPr>
              <a:t>Allotment</a:t>
            </a:r>
            <a:endParaRPr lang="en-US" sz="1000" b="1" dirty="0">
              <a:latin typeface="Bookman Old Style" pitchFamily="18" charset="0"/>
            </a:endParaRPr>
          </a:p>
        </p:txBody>
      </p:sp>
      <p:sp>
        <p:nvSpPr>
          <p:cNvPr id="31" name="Rectangle 19"/>
          <p:cNvSpPr>
            <a:spLocks noChangeArrowheads="1"/>
          </p:cNvSpPr>
          <p:nvPr/>
        </p:nvSpPr>
        <p:spPr bwMode="auto">
          <a:xfrm>
            <a:off x="2357422" y="2500306"/>
            <a:ext cx="1970809" cy="846000"/>
          </a:xfrm>
          <a:prstGeom prst="rect">
            <a:avLst/>
          </a:prstGeom>
          <a:noFill/>
          <a:ln w="12700" cap="sq" algn="ctr">
            <a:solidFill>
              <a:srgbClr val="003366"/>
            </a:solidFill>
            <a:miter lim="800000"/>
            <a:headEnd/>
            <a:tailEnd/>
          </a:ln>
          <a:effectLst/>
        </p:spPr>
        <p:txBody>
          <a:bodyPr wrap="none" lIns="82058" tIns="41029" rIns="82058" bIns="41029" anchor="ctr" anchorCtr="1"/>
          <a:lstStyle/>
          <a:p>
            <a:pPr algn="ctr"/>
            <a:r>
              <a:rPr lang="en-US" sz="1000" b="1" dirty="0" smtClean="0">
                <a:latin typeface="Bookman Old Style" pitchFamily="18" charset="0"/>
              </a:rPr>
              <a:t>Internationally </a:t>
            </a:r>
          </a:p>
          <a:p>
            <a:pPr algn="ctr"/>
            <a:r>
              <a:rPr lang="en-US" sz="1000" b="1" dirty="0" smtClean="0">
                <a:latin typeface="Bookman Old Style" pitchFamily="18" charset="0"/>
              </a:rPr>
              <a:t>accepted  pricing </a:t>
            </a:r>
          </a:p>
          <a:p>
            <a:pPr algn="ctr"/>
            <a:r>
              <a:rPr lang="en-US" sz="1000" b="1" dirty="0" smtClean="0">
                <a:latin typeface="Bookman Old Style" pitchFamily="18" charset="0"/>
              </a:rPr>
              <a:t>Methodology </a:t>
            </a:r>
            <a:r>
              <a:rPr lang="en-IN" sz="1000" b="1" dirty="0" smtClean="0">
                <a:latin typeface="Bookman Old Style" pitchFamily="18" charset="0"/>
              </a:rPr>
              <a:t>for</a:t>
            </a:r>
          </a:p>
          <a:p>
            <a:pPr algn="ctr"/>
            <a:r>
              <a:rPr lang="en-IN" sz="1000" b="1" dirty="0" smtClean="0">
                <a:latin typeface="Bookman Old Style" pitchFamily="18" charset="0"/>
              </a:rPr>
              <a:t> valuation of shares on </a:t>
            </a:r>
          </a:p>
          <a:p>
            <a:pPr algn="ctr"/>
            <a:r>
              <a:rPr lang="en-IN" sz="1000" b="1" dirty="0" smtClean="0">
                <a:latin typeface="Bookman Old Style" pitchFamily="18" charset="0"/>
              </a:rPr>
              <a:t>arm’s length basis</a:t>
            </a:r>
            <a:endParaRPr lang="en-US" sz="1000" b="1" dirty="0">
              <a:latin typeface="Bookman Old Style" pitchFamily="18" charset="0"/>
            </a:endParaRPr>
          </a:p>
        </p:txBody>
      </p:sp>
      <p:sp>
        <p:nvSpPr>
          <p:cNvPr id="36" name="Rectangle 18"/>
          <p:cNvSpPr>
            <a:spLocks noChangeArrowheads="1"/>
          </p:cNvSpPr>
          <p:nvPr/>
        </p:nvSpPr>
        <p:spPr bwMode="auto">
          <a:xfrm>
            <a:off x="357158" y="1643050"/>
            <a:ext cx="1870364" cy="540000"/>
          </a:xfrm>
          <a:prstGeom prst="rect">
            <a:avLst/>
          </a:prstGeom>
          <a:noFill/>
          <a:ln w="12700" cap="sq" algn="ctr">
            <a:solidFill>
              <a:srgbClr val="003366"/>
            </a:solidFill>
            <a:miter lim="800000"/>
            <a:headEnd/>
            <a:tailEnd/>
          </a:ln>
          <a:effectLst/>
        </p:spPr>
        <p:txBody>
          <a:bodyPr wrap="none" lIns="82058" tIns="41029" rIns="82058" bIns="41029" anchor="ctr" anchorCtr="1"/>
          <a:lstStyle/>
          <a:p>
            <a:pPr algn="ctr"/>
            <a:r>
              <a:rPr lang="en-US" sz="1000" b="1" dirty="0" smtClean="0">
                <a:latin typeface="Bookman Old Style" pitchFamily="18" charset="0"/>
              </a:rPr>
              <a:t>Listed Company</a:t>
            </a:r>
          </a:p>
        </p:txBody>
      </p:sp>
      <p:sp>
        <p:nvSpPr>
          <p:cNvPr id="37" name="Rectangle 18"/>
          <p:cNvSpPr>
            <a:spLocks noChangeArrowheads="1"/>
          </p:cNvSpPr>
          <p:nvPr/>
        </p:nvSpPr>
        <p:spPr bwMode="auto">
          <a:xfrm>
            <a:off x="2428860" y="1643050"/>
            <a:ext cx="1870364" cy="540000"/>
          </a:xfrm>
          <a:prstGeom prst="rect">
            <a:avLst/>
          </a:prstGeom>
          <a:noFill/>
          <a:ln w="12700" cap="sq" algn="ctr">
            <a:solidFill>
              <a:srgbClr val="003366"/>
            </a:solidFill>
            <a:miter lim="800000"/>
            <a:headEnd/>
            <a:tailEnd/>
          </a:ln>
          <a:effectLst/>
        </p:spPr>
        <p:txBody>
          <a:bodyPr wrap="none" lIns="82058" tIns="41029" rIns="82058" bIns="41029" anchor="ctr" anchorCtr="1"/>
          <a:lstStyle/>
          <a:p>
            <a:pPr algn="ctr"/>
            <a:r>
              <a:rPr lang="en-US" sz="1000" b="1" dirty="0" smtClean="0">
                <a:latin typeface="Bookman Old Style" pitchFamily="18" charset="0"/>
              </a:rPr>
              <a:t>Unlisted Company</a:t>
            </a:r>
          </a:p>
        </p:txBody>
      </p:sp>
      <p:sp>
        <p:nvSpPr>
          <p:cNvPr id="38" name="Rectangle 18"/>
          <p:cNvSpPr>
            <a:spLocks noChangeArrowheads="1"/>
          </p:cNvSpPr>
          <p:nvPr/>
        </p:nvSpPr>
        <p:spPr bwMode="auto">
          <a:xfrm>
            <a:off x="928662" y="714356"/>
            <a:ext cx="2703600" cy="540000"/>
          </a:xfrm>
          <a:prstGeom prst="rect">
            <a:avLst/>
          </a:prstGeom>
          <a:noFill/>
          <a:ln w="12700" cap="sq" algn="ctr">
            <a:solidFill>
              <a:srgbClr val="003366"/>
            </a:solidFill>
            <a:miter lim="800000"/>
            <a:headEnd/>
            <a:tailEnd/>
          </a:ln>
          <a:effectLst/>
        </p:spPr>
        <p:txBody>
          <a:bodyPr wrap="none" lIns="82058" tIns="41029" rIns="82058" bIns="41029" anchor="ctr" anchorCtr="1"/>
          <a:lstStyle/>
          <a:p>
            <a:pPr algn="ctr" eaLnBrk="0" hangingPunct="0"/>
            <a:r>
              <a:rPr lang="en-US" sz="1000" b="1" dirty="0" smtClean="0">
                <a:latin typeface="Bookman Old Style" pitchFamily="18" charset="0"/>
              </a:rPr>
              <a:t>FDI</a:t>
            </a:r>
          </a:p>
          <a:p>
            <a:pPr algn="ctr" eaLnBrk="0" hangingPunct="0"/>
            <a:r>
              <a:rPr lang="en-US" sz="1000" b="1" dirty="0" smtClean="0">
                <a:latin typeface="Bookman Old Style" pitchFamily="18" charset="0"/>
              </a:rPr>
              <a:t>Issue of shares</a:t>
            </a:r>
            <a:endParaRPr lang="en-US" sz="1100" b="1" dirty="0" smtClean="0">
              <a:latin typeface="Bookman Old Style" pitchFamily="18" charset="0"/>
            </a:endParaRPr>
          </a:p>
        </p:txBody>
      </p:sp>
      <p:sp>
        <p:nvSpPr>
          <p:cNvPr id="39" name="Rectangle 18"/>
          <p:cNvSpPr>
            <a:spLocks noChangeArrowheads="1"/>
          </p:cNvSpPr>
          <p:nvPr/>
        </p:nvSpPr>
        <p:spPr bwMode="auto">
          <a:xfrm>
            <a:off x="4857752" y="1000108"/>
            <a:ext cx="1870364" cy="334800"/>
          </a:xfrm>
          <a:prstGeom prst="rect">
            <a:avLst/>
          </a:prstGeom>
          <a:noFill/>
          <a:ln w="12700" cap="sq" algn="ctr">
            <a:solidFill>
              <a:srgbClr val="003366"/>
            </a:solidFill>
            <a:miter lim="800000"/>
            <a:headEnd/>
            <a:tailEnd/>
          </a:ln>
          <a:effectLst/>
        </p:spPr>
        <p:txBody>
          <a:bodyPr wrap="none" lIns="82058" tIns="41029" rIns="82058" bIns="41029" anchor="ctr" anchorCtr="1"/>
          <a:lstStyle/>
          <a:p>
            <a:pPr eaLnBrk="0" hangingPunct="0"/>
            <a:r>
              <a:rPr lang="en-US" sz="1000" b="1" dirty="0" smtClean="0">
                <a:latin typeface="Bookman Old Style" pitchFamily="18" charset="0"/>
              </a:rPr>
              <a:t>Transfer of shares from</a:t>
            </a:r>
          </a:p>
          <a:p>
            <a:pPr eaLnBrk="0" hangingPunct="0"/>
            <a:r>
              <a:rPr lang="en-US" sz="1000" b="1" dirty="0" smtClean="0">
                <a:latin typeface="Bookman Old Style" pitchFamily="18" charset="0"/>
              </a:rPr>
              <a:t>Resident to Non-Resident</a:t>
            </a:r>
          </a:p>
        </p:txBody>
      </p:sp>
      <p:sp>
        <p:nvSpPr>
          <p:cNvPr id="40" name="Rectangle 18"/>
          <p:cNvSpPr>
            <a:spLocks noChangeArrowheads="1"/>
          </p:cNvSpPr>
          <p:nvPr/>
        </p:nvSpPr>
        <p:spPr bwMode="auto">
          <a:xfrm>
            <a:off x="7000892" y="1000108"/>
            <a:ext cx="1870364" cy="334800"/>
          </a:xfrm>
          <a:prstGeom prst="rect">
            <a:avLst/>
          </a:prstGeom>
          <a:noFill/>
          <a:ln w="12700" cap="sq" algn="ctr">
            <a:solidFill>
              <a:srgbClr val="003366"/>
            </a:solidFill>
            <a:miter lim="800000"/>
            <a:headEnd/>
            <a:tailEnd/>
          </a:ln>
          <a:effectLst/>
        </p:spPr>
        <p:txBody>
          <a:bodyPr wrap="none" lIns="82058" tIns="41029" rIns="82058" bIns="41029" anchor="ctr" anchorCtr="1"/>
          <a:lstStyle/>
          <a:p>
            <a:pPr eaLnBrk="0" hangingPunct="0"/>
            <a:r>
              <a:rPr lang="en-US" sz="1000" b="1" dirty="0" smtClean="0">
                <a:latin typeface="Bookman Old Style" pitchFamily="18" charset="0"/>
              </a:rPr>
              <a:t>Transfer of shares from</a:t>
            </a:r>
          </a:p>
          <a:p>
            <a:pPr eaLnBrk="0" hangingPunct="0"/>
            <a:r>
              <a:rPr lang="en-US" sz="1000" b="1" dirty="0" smtClean="0">
                <a:latin typeface="Bookman Old Style" pitchFamily="18" charset="0"/>
              </a:rPr>
              <a:t>Non-Resident to Resident</a:t>
            </a:r>
          </a:p>
        </p:txBody>
      </p:sp>
      <p:sp>
        <p:nvSpPr>
          <p:cNvPr id="26" name="TextBox 25"/>
          <p:cNvSpPr txBox="1"/>
          <p:nvPr/>
        </p:nvSpPr>
        <p:spPr>
          <a:xfrm>
            <a:off x="4800600" y="3124200"/>
            <a:ext cx="4038600" cy="2554545"/>
          </a:xfrm>
          <a:prstGeom prst="rect">
            <a:avLst/>
          </a:prstGeom>
          <a:noFill/>
          <a:ln>
            <a:solidFill>
              <a:schemeClr val="tx1"/>
            </a:solidFill>
          </a:ln>
        </p:spPr>
        <p:txBody>
          <a:bodyPr wrap="square" rtlCol="0">
            <a:spAutoFit/>
          </a:bodyPr>
          <a:lstStyle/>
          <a:p>
            <a:pPr algn="just"/>
            <a:r>
              <a:rPr lang="en-IN" sz="1200" b="1" dirty="0" smtClean="0">
                <a:latin typeface="Bookman Old Style" pitchFamily="18" charset="0"/>
              </a:rPr>
              <a:t>Convertible instruments:</a:t>
            </a:r>
          </a:p>
          <a:p>
            <a:pPr algn="just"/>
            <a:r>
              <a:rPr lang="en-IN" sz="1000" dirty="0" smtClean="0">
                <a:latin typeface="Bookman Old Style" pitchFamily="18" charset="0"/>
              </a:rPr>
              <a:t>Based on conversion formula which has to be determined / fixed upfront. Price at the time of conversion should not be less than the fair value worked out, at the time of issuance of these instruments. </a:t>
            </a:r>
          </a:p>
          <a:p>
            <a:pPr algn="just"/>
            <a:endParaRPr lang="en-IN" sz="1200" b="1" dirty="0" smtClean="0">
              <a:solidFill>
                <a:srgbClr val="FF0000"/>
              </a:solidFill>
              <a:latin typeface="Bookman Old Style" pitchFamily="18" charset="0"/>
            </a:endParaRPr>
          </a:p>
          <a:p>
            <a:pPr algn="just"/>
            <a:r>
              <a:rPr lang="en-IN" sz="1200" b="1" dirty="0" smtClean="0">
                <a:latin typeface="Bookman Old Style" pitchFamily="18" charset="0"/>
              </a:rPr>
              <a:t>NRIs on non-repatriation basis under Schedule 4 of FEMA 20</a:t>
            </a:r>
            <a:r>
              <a:rPr lang="en-IN" sz="1200" dirty="0" smtClean="0">
                <a:solidFill>
                  <a:srgbClr val="FF0000"/>
                </a:solidFill>
                <a:latin typeface="Bookman Old Style" pitchFamily="18" charset="0"/>
              </a:rPr>
              <a:t>: </a:t>
            </a:r>
            <a:r>
              <a:rPr lang="en-IN" sz="1200" dirty="0" smtClean="0">
                <a:latin typeface="Bookman Old Style" pitchFamily="18" charset="0"/>
              </a:rPr>
              <a:t>No express provision for valuation</a:t>
            </a:r>
          </a:p>
          <a:p>
            <a:endParaRPr lang="en-IN" sz="1200" b="1" dirty="0" smtClean="0">
              <a:solidFill>
                <a:srgbClr val="FF0000"/>
              </a:solidFill>
              <a:latin typeface="Bookman Old Style" pitchFamily="18" charset="0"/>
            </a:endParaRPr>
          </a:p>
          <a:p>
            <a:r>
              <a:rPr lang="en-IN" sz="1200" b="1" dirty="0" smtClean="0">
                <a:latin typeface="Bookman Old Style" pitchFamily="18" charset="0"/>
              </a:rPr>
              <a:t>Pricing not applicable for transfers between two Non-Residents </a:t>
            </a:r>
          </a:p>
          <a:p>
            <a:endParaRPr lang="en-US" sz="1200" b="1" dirty="0" smtClean="0">
              <a:solidFill>
                <a:srgbClr val="FF0000"/>
              </a:solidFill>
              <a:latin typeface="Bookman Old Style" pitchFamily="18" charset="0"/>
            </a:endParaRPr>
          </a:p>
          <a:p>
            <a:r>
              <a:rPr lang="en-US" sz="1200" b="1" dirty="0" smtClean="0">
                <a:latin typeface="Bookman Old Style" pitchFamily="18" charset="0"/>
              </a:rPr>
              <a:t>SEZs against import of capital goods into </a:t>
            </a:r>
            <a:r>
              <a:rPr lang="en-IN" sz="1200" b="1" i="1" dirty="0" smtClean="0">
                <a:latin typeface="Bookman Old Style" pitchFamily="18" charset="0"/>
              </a:rPr>
              <a:t>equity shares</a:t>
            </a:r>
            <a:r>
              <a:rPr lang="en-US" sz="1200" b="1" dirty="0" smtClean="0">
                <a:latin typeface="Bookman Old Style" pitchFamily="18" charset="0"/>
              </a:rPr>
              <a:t>: </a:t>
            </a:r>
            <a:r>
              <a:rPr lang="en-US" sz="1200" dirty="0" smtClean="0">
                <a:latin typeface="Bookman Old Style" pitchFamily="18" charset="0"/>
              </a:rPr>
              <a:t>Committee of Development Commissioner</a:t>
            </a:r>
            <a:endParaRPr lang="en-IN" sz="1200" dirty="0">
              <a:latin typeface="Bookman Old Style" pitchFamily="18" charset="0"/>
            </a:endParaRPr>
          </a:p>
        </p:txBody>
      </p:sp>
      <p:sp>
        <p:nvSpPr>
          <p:cNvPr id="27" name="TextBox 26"/>
          <p:cNvSpPr txBox="1"/>
          <p:nvPr/>
        </p:nvSpPr>
        <p:spPr>
          <a:xfrm>
            <a:off x="457200" y="4953000"/>
            <a:ext cx="3962400" cy="769441"/>
          </a:xfrm>
          <a:prstGeom prst="rect">
            <a:avLst/>
          </a:prstGeom>
          <a:noFill/>
          <a:ln>
            <a:solidFill>
              <a:schemeClr val="tx1"/>
            </a:solidFill>
          </a:ln>
        </p:spPr>
        <p:txBody>
          <a:bodyPr wrap="square" rtlCol="0">
            <a:spAutoFit/>
          </a:bodyPr>
          <a:lstStyle/>
          <a:p>
            <a:pPr marL="0" lvl="1"/>
            <a:r>
              <a:rPr lang="en-IN" sz="1100" b="1" dirty="0" smtClean="0">
                <a:latin typeface="Bookman Old Style" pitchFamily="18" charset="0"/>
              </a:rPr>
              <a:t>Non-residents (including NRIs): Subscription to its Memorandum of Association: </a:t>
            </a:r>
            <a:r>
              <a:rPr lang="en-IN" sz="1100" dirty="0" smtClean="0">
                <a:latin typeface="Bookman Old Style" pitchFamily="18" charset="0"/>
              </a:rPr>
              <a:t>Made at face value subject to their eligibility to invest under the FDI scheme</a:t>
            </a:r>
            <a:endParaRPr lang="en-US" sz="1100" dirty="0">
              <a:latin typeface="Bookman Old Style" pitchFamily="18" charset="0"/>
            </a:endParaRPr>
          </a:p>
        </p:txBody>
      </p:sp>
      <p:sp>
        <p:nvSpPr>
          <p:cNvPr id="2" name="Date Placeholder 1"/>
          <p:cNvSpPr>
            <a:spLocks noGrp="1"/>
          </p:cNvSpPr>
          <p:nvPr>
            <p:ph type="dt" sz="half" idx="10"/>
          </p:nvPr>
        </p:nvSpPr>
        <p:spPr>
          <a:xfrm>
            <a:off x="1122946" y="6351350"/>
            <a:ext cx="1905000" cy="457200"/>
          </a:xfrm>
        </p:spPr>
        <p:txBody>
          <a:bodyPr/>
          <a:lstStyle/>
          <a:p>
            <a:pPr>
              <a:defRPr/>
            </a:pPr>
            <a:r>
              <a:rPr lang="en-US" smtClean="0"/>
              <a:t>03 May 2018</a:t>
            </a:r>
            <a:endParaRPr lang="en-US" dirty="0"/>
          </a:p>
        </p:txBody>
      </p:sp>
      <p:sp>
        <p:nvSpPr>
          <p:cNvPr id="4" name="Footer Placeholder 3"/>
          <p:cNvSpPr>
            <a:spLocks noGrp="1"/>
          </p:cNvSpPr>
          <p:nvPr>
            <p:ph type="ftr" sz="quarter" idx="11"/>
          </p:nvPr>
        </p:nvSpPr>
        <p:spPr>
          <a:xfrm>
            <a:off x="3635779" y="6398227"/>
            <a:ext cx="2895600" cy="457200"/>
          </a:xfrm>
        </p:spPr>
        <p:txBody>
          <a:bodyPr/>
          <a:lstStyle/>
          <a:p>
            <a:pPr>
              <a:defRPr/>
            </a:pPr>
            <a:r>
              <a:rPr lang="en-US" dirty="0" smtClean="0"/>
              <a:t>P. P. Shah &amp; Asso.</a:t>
            </a:r>
            <a:endParaRPr lang="en-US" dirty="0"/>
          </a:p>
        </p:txBody>
      </p:sp>
      <p:sp>
        <p:nvSpPr>
          <p:cNvPr id="5" name="Slide Number Placeholder 4"/>
          <p:cNvSpPr>
            <a:spLocks noGrp="1"/>
          </p:cNvSpPr>
          <p:nvPr>
            <p:ph type="sldNum" sz="quarter" idx="12"/>
          </p:nvPr>
        </p:nvSpPr>
        <p:spPr>
          <a:xfrm>
            <a:off x="7066540" y="6398227"/>
            <a:ext cx="1905000" cy="457200"/>
          </a:xfrm>
        </p:spPr>
        <p:txBody>
          <a:bodyPr/>
          <a:lstStyle/>
          <a:p>
            <a:pPr>
              <a:defRPr/>
            </a:pPr>
            <a:fld id="{5052F816-650B-4053-80AC-AB4A4E09E1C9}" type="slidenum">
              <a:rPr lang="en-US" smtClean="0"/>
              <a:pPr>
                <a:defRPr/>
              </a:pPr>
              <a:t>47</a:t>
            </a:fld>
            <a:endParaRPr lang="en-US" dirty="0"/>
          </a:p>
        </p:txBody>
      </p:sp>
    </p:spTree>
    <p:extLst>
      <p:ext uri="{BB962C8B-B14F-4D97-AF65-F5344CB8AC3E}">
        <p14:creationId xmlns:p14="http://schemas.microsoft.com/office/powerpoint/2010/main" val="2059356241"/>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Footer Placeholder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ahoma" panose="020B0604030504040204" pitchFamily="34" charset="0"/>
              </a:defRPr>
            </a:lvl1pPr>
            <a:lvl2pPr marL="685817" indent="-263776">
              <a:defRPr>
                <a:solidFill>
                  <a:schemeClr val="tx1"/>
                </a:solidFill>
                <a:latin typeface="Tahoma" panose="020B0604030504040204" pitchFamily="34" charset="0"/>
              </a:defRPr>
            </a:lvl2pPr>
            <a:lvl3pPr marL="1055103" indent="-211021">
              <a:defRPr>
                <a:solidFill>
                  <a:schemeClr val="tx1"/>
                </a:solidFill>
                <a:latin typeface="Tahoma" panose="020B0604030504040204" pitchFamily="34" charset="0"/>
              </a:defRPr>
            </a:lvl3pPr>
            <a:lvl4pPr marL="1477145" indent="-211021">
              <a:defRPr>
                <a:solidFill>
                  <a:schemeClr val="tx1"/>
                </a:solidFill>
                <a:latin typeface="Tahoma" panose="020B0604030504040204" pitchFamily="34" charset="0"/>
              </a:defRPr>
            </a:lvl4pPr>
            <a:lvl5pPr marL="1899186" indent="-211021">
              <a:defRPr>
                <a:solidFill>
                  <a:schemeClr val="tx1"/>
                </a:solidFill>
                <a:latin typeface="Tahoma" panose="020B0604030504040204" pitchFamily="34" charset="0"/>
              </a:defRPr>
            </a:lvl5pPr>
            <a:lvl6pPr marL="2321227" indent="-211021" eaLnBrk="0" fontAlgn="base" hangingPunct="0">
              <a:spcBef>
                <a:spcPct val="0"/>
              </a:spcBef>
              <a:spcAft>
                <a:spcPct val="0"/>
              </a:spcAft>
              <a:defRPr>
                <a:solidFill>
                  <a:schemeClr val="tx1"/>
                </a:solidFill>
                <a:latin typeface="Tahoma" panose="020B0604030504040204" pitchFamily="34" charset="0"/>
              </a:defRPr>
            </a:lvl6pPr>
            <a:lvl7pPr marL="2743269" indent="-211021" eaLnBrk="0" fontAlgn="base" hangingPunct="0">
              <a:spcBef>
                <a:spcPct val="0"/>
              </a:spcBef>
              <a:spcAft>
                <a:spcPct val="0"/>
              </a:spcAft>
              <a:defRPr>
                <a:solidFill>
                  <a:schemeClr val="tx1"/>
                </a:solidFill>
                <a:latin typeface="Tahoma" panose="020B0604030504040204" pitchFamily="34" charset="0"/>
              </a:defRPr>
            </a:lvl7pPr>
            <a:lvl8pPr marL="3165310" indent="-211021" eaLnBrk="0" fontAlgn="base" hangingPunct="0">
              <a:spcBef>
                <a:spcPct val="0"/>
              </a:spcBef>
              <a:spcAft>
                <a:spcPct val="0"/>
              </a:spcAft>
              <a:defRPr>
                <a:solidFill>
                  <a:schemeClr val="tx1"/>
                </a:solidFill>
                <a:latin typeface="Tahoma" panose="020B0604030504040204" pitchFamily="34" charset="0"/>
              </a:defRPr>
            </a:lvl8pPr>
            <a:lvl9pPr marL="3587351" indent="-211021" eaLnBrk="0" fontAlgn="base" hangingPunct="0">
              <a:spcBef>
                <a:spcPct val="0"/>
              </a:spcBef>
              <a:spcAft>
                <a:spcPct val="0"/>
              </a:spcAft>
              <a:defRPr>
                <a:solidFill>
                  <a:schemeClr val="tx1"/>
                </a:solidFill>
                <a:latin typeface="Tahoma" panose="020B0604030504040204" pitchFamily="34" charset="0"/>
              </a:defRPr>
            </a:lvl9pPr>
          </a:lstStyle>
          <a:p>
            <a:r>
              <a:rPr lang="en-US" altLang="en-US" dirty="0" smtClean="0"/>
              <a:t>P. P. Shah &amp; Asso.</a:t>
            </a:r>
          </a:p>
        </p:txBody>
      </p:sp>
      <p:sp>
        <p:nvSpPr>
          <p:cNvPr id="15363"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ahoma" panose="020B0604030504040204" pitchFamily="34" charset="0"/>
              </a:defRPr>
            </a:lvl1pPr>
            <a:lvl2pPr marL="685817" indent="-263776">
              <a:defRPr>
                <a:solidFill>
                  <a:schemeClr val="tx1"/>
                </a:solidFill>
                <a:latin typeface="Tahoma" panose="020B0604030504040204" pitchFamily="34" charset="0"/>
              </a:defRPr>
            </a:lvl2pPr>
            <a:lvl3pPr marL="1055103" indent="-211021">
              <a:defRPr>
                <a:solidFill>
                  <a:schemeClr val="tx1"/>
                </a:solidFill>
                <a:latin typeface="Tahoma" panose="020B0604030504040204" pitchFamily="34" charset="0"/>
              </a:defRPr>
            </a:lvl3pPr>
            <a:lvl4pPr marL="1477145" indent="-211021">
              <a:defRPr>
                <a:solidFill>
                  <a:schemeClr val="tx1"/>
                </a:solidFill>
                <a:latin typeface="Tahoma" panose="020B0604030504040204" pitchFamily="34" charset="0"/>
              </a:defRPr>
            </a:lvl4pPr>
            <a:lvl5pPr marL="1899186" indent="-211021">
              <a:defRPr>
                <a:solidFill>
                  <a:schemeClr val="tx1"/>
                </a:solidFill>
                <a:latin typeface="Tahoma" panose="020B0604030504040204" pitchFamily="34" charset="0"/>
              </a:defRPr>
            </a:lvl5pPr>
            <a:lvl6pPr marL="2321227" indent="-211021" eaLnBrk="0" fontAlgn="base" hangingPunct="0">
              <a:spcBef>
                <a:spcPct val="0"/>
              </a:spcBef>
              <a:spcAft>
                <a:spcPct val="0"/>
              </a:spcAft>
              <a:defRPr>
                <a:solidFill>
                  <a:schemeClr val="tx1"/>
                </a:solidFill>
                <a:latin typeface="Tahoma" panose="020B0604030504040204" pitchFamily="34" charset="0"/>
              </a:defRPr>
            </a:lvl6pPr>
            <a:lvl7pPr marL="2743269" indent="-211021" eaLnBrk="0" fontAlgn="base" hangingPunct="0">
              <a:spcBef>
                <a:spcPct val="0"/>
              </a:spcBef>
              <a:spcAft>
                <a:spcPct val="0"/>
              </a:spcAft>
              <a:defRPr>
                <a:solidFill>
                  <a:schemeClr val="tx1"/>
                </a:solidFill>
                <a:latin typeface="Tahoma" panose="020B0604030504040204" pitchFamily="34" charset="0"/>
              </a:defRPr>
            </a:lvl7pPr>
            <a:lvl8pPr marL="3165310" indent="-211021" eaLnBrk="0" fontAlgn="base" hangingPunct="0">
              <a:spcBef>
                <a:spcPct val="0"/>
              </a:spcBef>
              <a:spcAft>
                <a:spcPct val="0"/>
              </a:spcAft>
              <a:defRPr>
                <a:solidFill>
                  <a:schemeClr val="tx1"/>
                </a:solidFill>
                <a:latin typeface="Tahoma" panose="020B0604030504040204" pitchFamily="34" charset="0"/>
              </a:defRPr>
            </a:lvl8pPr>
            <a:lvl9pPr marL="3587351" indent="-211021" eaLnBrk="0" fontAlgn="base" hangingPunct="0">
              <a:spcBef>
                <a:spcPct val="0"/>
              </a:spcBef>
              <a:spcAft>
                <a:spcPct val="0"/>
              </a:spcAft>
              <a:defRPr>
                <a:solidFill>
                  <a:schemeClr val="tx1"/>
                </a:solidFill>
                <a:latin typeface="Tahoma" panose="020B0604030504040204" pitchFamily="34" charset="0"/>
              </a:defRPr>
            </a:lvl9pPr>
          </a:lstStyle>
          <a:p>
            <a:fld id="{6991FF90-A611-4E8C-B089-A826A9CBA5B2}" type="slidenum">
              <a:rPr lang="en-US" altLang="en-US"/>
              <a:pPr/>
              <a:t>48</a:t>
            </a:fld>
            <a:endParaRPr lang="en-US" altLang="en-US" dirty="0"/>
          </a:p>
        </p:txBody>
      </p:sp>
      <p:sp>
        <p:nvSpPr>
          <p:cNvPr id="15364" name="Rectangle 2"/>
          <p:cNvSpPr>
            <a:spLocks noGrp="1" noChangeArrowheads="1"/>
          </p:cNvSpPr>
          <p:nvPr>
            <p:ph type="title"/>
          </p:nvPr>
        </p:nvSpPr>
        <p:spPr>
          <a:xfrm>
            <a:off x="1150938" y="214313"/>
            <a:ext cx="7793037" cy="932099"/>
          </a:xfrm>
        </p:spPr>
        <p:txBody>
          <a:bodyPr/>
          <a:lstStyle/>
          <a:p>
            <a:pPr eaLnBrk="1" hangingPunct="1"/>
            <a:r>
              <a:rPr lang="en-US" altLang="en-US" sz="3139" dirty="0"/>
              <a:t>Issue of Shares- Other </a:t>
            </a:r>
            <a:r>
              <a:rPr lang="en-US" altLang="en-US" sz="3139" dirty="0" smtClean="0"/>
              <a:t>modes</a:t>
            </a:r>
            <a:endParaRPr lang="en-US" altLang="en-US" sz="3139" dirty="0"/>
          </a:p>
        </p:txBody>
      </p:sp>
      <p:sp>
        <p:nvSpPr>
          <p:cNvPr id="15365" name="Rectangle 3"/>
          <p:cNvSpPr>
            <a:spLocks noGrp="1" noChangeArrowheads="1"/>
          </p:cNvSpPr>
          <p:nvPr>
            <p:ph type="body" idx="1"/>
          </p:nvPr>
        </p:nvSpPr>
        <p:spPr>
          <a:xfrm>
            <a:off x="1150938" y="1308030"/>
            <a:ext cx="7772400" cy="4114800"/>
          </a:xfrm>
        </p:spPr>
        <p:txBody>
          <a:bodyPr/>
          <a:lstStyle/>
          <a:p>
            <a:pPr eaLnBrk="1" hangingPunct="1">
              <a:lnSpc>
                <a:spcPct val="90000"/>
              </a:lnSpc>
            </a:pPr>
            <a:r>
              <a:rPr lang="en-US" altLang="en-US" sz="1846" dirty="0"/>
              <a:t>Issue of Bonus Shares allowed.</a:t>
            </a:r>
          </a:p>
          <a:p>
            <a:pPr eaLnBrk="1" hangingPunct="1">
              <a:lnSpc>
                <a:spcPct val="90000"/>
              </a:lnSpc>
            </a:pPr>
            <a:r>
              <a:rPr lang="en-US" altLang="en-US" sz="1846" dirty="0"/>
              <a:t>Issue of Right Shares</a:t>
            </a:r>
          </a:p>
          <a:p>
            <a:pPr lvl="1" eaLnBrk="1" hangingPunct="1">
              <a:lnSpc>
                <a:spcPct val="90000"/>
              </a:lnSpc>
            </a:pPr>
            <a:r>
              <a:rPr lang="en-US" altLang="en-US" sz="1846" dirty="0"/>
              <a:t>Price offered to PROI can not be lower than that offered to PRII.</a:t>
            </a:r>
          </a:p>
          <a:p>
            <a:pPr lvl="1" eaLnBrk="1" hangingPunct="1">
              <a:lnSpc>
                <a:spcPct val="90000"/>
              </a:lnSpc>
            </a:pPr>
            <a:r>
              <a:rPr lang="en-US" altLang="en-US" sz="1846" dirty="0"/>
              <a:t>Additional Shares allowed within FDI Ceiling.</a:t>
            </a:r>
          </a:p>
          <a:p>
            <a:pPr lvl="1" eaLnBrk="1" hangingPunct="1">
              <a:lnSpc>
                <a:spcPct val="90000"/>
              </a:lnSpc>
            </a:pPr>
            <a:r>
              <a:rPr lang="en-US" altLang="en-US" sz="1846" dirty="0"/>
              <a:t>Existing OCB allowed with prior approval.</a:t>
            </a:r>
          </a:p>
          <a:p>
            <a:pPr eaLnBrk="1" hangingPunct="1">
              <a:lnSpc>
                <a:spcPct val="90000"/>
              </a:lnSpc>
            </a:pPr>
            <a:r>
              <a:rPr lang="en-US" altLang="en-US" sz="1846" dirty="0"/>
              <a:t>Amalgamation / Demerger</a:t>
            </a:r>
          </a:p>
          <a:p>
            <a:pPr lvl="1" eaLnBrk="1" hangingPunct="1">
              <a:lnSpc>
                <a:spcPct val="90000"/>
              </a:lnSpc>
            </a:pPr>
            <a:r>
              <a:rPr lang="en-US" altLang="en-US" sz="1846" dirty="0"/>
              <a:t>Amalgamating/ transferee company can issue shares if it is engaged in eligible sector and observes FDI ceiling.</a:t>
            </a:r>
          </a:p>
          <a:p>
            <a:pPr lvl="1" eaLnBrk="1" hangingPunct="1">
              <a:lnSpc>
                <a:spcPct val="90000"/>
              </a:lnSpc>
            </a:pPr>
            <a:r>
              <a:rPr lang="en-US" altLang="en-US" sz="1846" dirty="0"/>
              <a:t>Reports the transaction to RBI within 30 days of such </a:t>
            </a:r>
            <a:r>
              <a:rPr lang="en-US" altLang="en-US" sz="1846" dirty="0" smtClean="0"/>
              <a:t>NCLT </a:t>
            </a:r>
            <a:r>
              <a:rPr lang="en-US" altLang="en-US" sz="1846" dirty="0"/>
              <a:t>order of amalgamation with percentage of capital held by PROI in </a:t>
            </a:r>
            <a:r>
              <a:rPr lang="en-US" altLang="en-US" sz="1846" dirty="0" smtClean="0"/>
              <a:t>transferor, </a:t>
            </a:r>
            <a:r>
              <a:rPr lang="en-US" altLang="en-US" sz="1846" dirty="0"/>
              <a:t>transferee or new company before or after the transfer.   </a:t>
            </a:r>
          </a:p>
          <a:p>
            <a:pPr eaLnBrk="1" hangingPunct="1">
              <a:lnSpc>
                <a:spcPct val="90000"/>
              </a:lnSpc>
              <a:buFont typeface="Wingdings" panose="05000000000000000000" pitchFamily="2" charset="2"/>
              <a:buNone/>
            </a:pPr>
            <a:endParaRPr lang="en-US" altLang="en-US" sz="1846" dirty="0"/>
          </a:p>
          <a:p>
            <a:pPr eaLnBrk="1" hangingPunct="1">
              <a:lnSpc>
                <a:spcPct val="90000"/>
              </a:lnSpc>
              <a:buFont typeface="Wingdings" panose="05000000000000000000" pitchFamily="2" charset="2"/>
              <a:buNone/>
            </a:pPr>
            <a:endParaRPr lang="en-US" altLang="en-US" sz="1846" dirty="0"/>
          </a:p>
        </p:txBody>
      </p:sp>
      <p:sp>
        <p:nvSpPr>
          <p:cNvPr id="2" name="Date Placeholder 1"/>
          <p:cNvSpPr>
            <a:spLocks noGrp="1"/>
          </p:cNvSpPr>
          <p:nvPr>
            <p:ph type="dt" sz="half" idx="10"/>
          </p:nvPr>
        </p:nvSpPr>
        <p:spPr/>
        <p:txBody>
          <a:bodyPr/>
          <a:lstStyle/>
          <a:p>
            <a:pPr>
              <a:defRPr/>
            </a:pPr>
            <a:r>
              <a:rPr lang="en-US" smtClean="0"/>
              <a:t>03 May 2018</a:t>
            </a:r>
            <a:endParaRPr lang="en-US" dirty="0"/>
          </a:p>
        </p:txBody>
      </p:sp>
    </p:spTree>
    <p:extLst>
      <p:ext uri="{BB962C8B-B14F-4D97-AF65-F5344CB8AC3E}">
        <p14:creationId xmlns:p14="http://schemas.microsoft.com/office/powerpoint/2010/main" val="3444074822"/>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009932" y="-1"/>
            <a:ext cx="7676867" cy="1171433"/>
          </a:xfrm>
        </p:spPr>
        <p:txBody>
          <a:bodyPr>
            <a:normAutofit/>
          </a:bodyPr>
          <a:lstStyle/>
          <a:p>
            <a:r>
              <a:rPr lang="en-US" altLang="en-US" sz="2800" dirty="0"/>
              <a:t>Issue of </a:t>
            </a:r>
            <a:r>
              <a:rPr lang="en-US" altLang="en-US" sz="2800" dirty="0" smtClean="0"/>
              <a:t>Shares - </a:t>
            </a:r>
            <a:r>
              <a:rPr lang="en-US" altLang="en-US" sz="2800" dirty="0"/>
              <a:t>Other </a:t>
            </a:r>
            <a:r>
              <a:rPr lang="en-US" altLang="en-US" sz="2800" dirty="0" smtClean="0"/>
              <a:t>modes – ESOP / Sweat Equity</a:t>
            </a:r>
            <a:endParaRPr lang="en-IN" sz="2800" dirty="0">
              <a:solidFill>
                <a:srgbClr val="FF0000"/>
              </a:solidFill>
              <a:latin typeface="Bookman Old Style" pitchFamily="18" charset="0"/>
            </a:endParaRPr>
          </a:p>
        </p:txBody>
      </p:sp>
      <p:sp>
        <p:nvSpPr>
          <p:cNvPr id="5" name="Content Placeholder 4"/>
          <p:cNvSpPr>
            <a:spLocks noGrp="1"/>
          </p:cNvSpPr>
          <p:nvPr>
            <p:ph idx="1"/>
          </p:nvPr>
        </p:nvSpPr>
        <p:spPr>
          <a:xfrm>
            <a:off x="1009933" y="1171433"/>
            <a:ext cx="7874759" cy="5106537"/>
          </a:xfrm>
        </p:spPr>
        <p:txBody>
          <a:bodyPr>
            <a:noAutofit/>
          </a:bodyPr>
          <a:lstStyle/>
          <a:p>
            <a:pPr marL="0" indent="0" algn="just">
              <a:lnSpc>
                <a:spcPct val="120000"/>
              </a:lnSpc>
              <a:spcBef>
                <a:spcPts val="0"/>
              </a:spcBef>
              <a:buNone/>
            </a:pPr>
            <a:r>
              <a:rPr lang="en-IN" sz="1600" b="1" dirty="0" smtClean="0"/>
              <a:t>Indian company </a:t>
            </a:r>
            <a:r>
              <a:rPr lang="en-IN" sz="1600" dirty="0" smtClean="0"/>
              <a:t>may issue “employees’ stock option” and/or “sweat equity shares” to </a:t>
            </a:r>
            <a:r>
              <a:rPr lang="en-IN" sz="1600" b="1" dirty="0" smtClean="0"/>
              <a:t>its</a:t>
            </a:r>
            <a:r>
              <a:rPr lang="en-IN" sz="1600" dirty="0" smtClean="0"/>
              <a:t> </a:t>
            </a:r>
            <a:r>
              <a:rPr lang="en-IN" sz="1600" b="1" dirty="0" smtClean="0"/>
              <a:t>employees/directors or employees/directors of its holding company or joint venture or wholly owned overseas subsidiary/subsidiaries who are resident outside India</a:t>
            </a:r>
            <a:r>
              <a:rPr lang="en-IN" sz="1600" dirty="0" smtClean="0"/>
              <a:t>, provided that : </a:t>
            </a:r>
          </a:p>
          <a:p>
            <a:pPr marL="452438" indent="-452438" algn="just">
              <a:lnSpc>
                <a:spcPct val="120000"/>
              </a:lnSpc>
              <a:spcBef>
                <a:spcPts val="0"/>
              </a:spcBef>
              <a:buNone/>
            </a:pPr>
            <a:r>
              <a:rPr lang="en-IN" sz="1600" dirty="0" smtClean="0"/>
              <a:t>a) 	The scheme has been drawn either in terms of regulations issued under the Securities Exchange Board of India Act, 1992 or the </a:t>
            </a:r>
            <a:r>
              <a:rPr lang="en-IN" sz="1600" b="1" dirty="0" smtClean="0"/>
              <a:t>Companies (Share Capital and Debentures) Rules, 2014 </a:t>
            </a:r>
            <a:r>
              <a:rPr lang="en-IN" sz="1600" dirty="0" smtClean="0"/>
              <a:t>notified by the Central Government under the Companies Act 2013, as the case may be. </a:t>
            </a:r>
          </a:p>
          <a:p>
            <a:pPr marL="452438" indent="-452438" algn="just">
              <a:lnSpc>
                <a:spcPct val="120000"/>
              </a:lnSpc>
              <a:spcBef>
                <a:spcPts val="0"/>
              </a:spcBef>
              <a:buNone/>
            </a:pPr>
            <a:r>
              <a:rPr lang="en-IN" sz="1600" dirty="0" smtClean="0"/>
              <a:t>b) 	The “employee’s stock option”/ “sweat equity shares” issued to non-resident employees/directors under the applicable rules/regulations are in compliance with the </a:t>
            </a:r>
            <a:r>
              <a:rPr lang="en-IN" sz="1600" b="1" dirty="0" smtClean="0"/>
              <a:t>sectoral cap </a:t>
            </a:r>
            <a:r>
              <a:rPr lang="en-IN" sz="1600" dirty="0" smtClean="0"/>
              <a:t>applicable to the said company. </a:t>
            </a:r>
          </a:p>
          <a:p>
            <a:pPr marL="452438" indent="-452438" algn="just">
              <a:lnSpc>
                <a:spcPct val="120000"/>
              </a:lnSpc>
              <a:spcBef>
                <a:spcPts val="0"/>
              </a:spcBef>
              <a:buNone/>
            </a:pPr>
            <a:r>
              <a:rPr lang="en-IN" sz="1600" dirty="0" smtClean="0"/>
              <a:t>c) 	Issue of “employee’s stock option”/ “sweat equity shares” in a company where foreign investment is under the </a:t>
            </a:r>
            <a:r>
              <a:rPr lang="en-IN" sz="1600" b="1" dirty="0" smtClean="0"/>
              <a:t>approval route </a:t>
            </a:r>
            <a:r>
              <a:rPr lang="en-IN" sz="1600" dirty="0" smtClean="0"/>
              <a:t>shall require prior Government approval. </a:t>
            </a:r>
          </a:p>
          <a:p>
            <a:pPr marL="452438" indent="-452438" algn="just">
              <a:lnSpc>
                <a:spcPct val="120000"/>
              </a:lnSpc>
              <a:spcBef>
                <a:spcPts val="0"/>
              </a:spcBef>
              <a:buNone/>
            </a:pPr>
            <a:r>
              <a:rPr lang="en-IN" sz="1600" dirty="0" smtClean="0"/>
              <a:t>d) 	Issue of “employee’s stock option”/ “sweat equity shares” to a citizen of </a:t>
            </a:r>
            <a:r>
              <a:rPr lang="en-IN" sz="1600" b="1" dirty="0" smtClean="0"/>
              <a:t>Bangladesh/Pakistan </a:t>
            </a:r>
            <a:r>
              <a:rPr lang="en-IN" sz="1600" dirty="0" smtClean="0"/>
              <a:t>shall require prior Government approval.</a:t>
            </a:r>
            <a:endParaRPr lang="en-IN" sz="1600" dirty="0"/>
          </a:p>
        </p:txBody>
      </p:sp>
      <p:sp>
        <p:nvSpPr>
          <p:cNvPr id="2" name="Date Placeholder 1"/>
          <p:cNvSpPr>
            <a:spLocks noGrp="1"/>
          </p:cNvSpPr>
          <p:nvPr>
            <p:ph type="dt" sz="half" idx="10"/>
          </p:nvPr>
        </p:nvSpPr>
        <p:spPr/>
        <p:txBody>
          <a:bodyPr/>
          <a:lstStyle/>
          <a:p>
            <a:pPr>
              <a:defRPr/>
            </a:pPr>
            <a:r>
              <a:rPr lang="en-US" smtClean="0"/>
              <a:t>03 May 2018</a:t>
            </a:r>
            <a:endParaRPr lang="en-US" dirty="0"/>
          </a:p>
        </p:txBody>
      </p:sp>
      <p:sp>
        <p:nvSpPr>
          <p:cNvPr id="3" name="Footer Placeholder 2"/>
          <p:cNvSpPr>
            <a:spLocks noGrp="1"/>
          </p:cNvSpPr>
          <p:nvPr>
            <p:ph type="ftr" sz="quarter" idx="11"/>
          </p:nvPr>
        </p:nvSpPr>
        <p:spPr/>
        <p:txBody>
          <a:bodyPr/>
          <a:lstStyle/>
          <a:p>
            <a:pPr>
              <a:defRPr/>
            </a:pPr>
            <a:r>
              <a:rPr lang="en-US" dirty="0" smtClean="0"/>
              <a:t>P. P. Shah &amp; Asso.</a:t>
            </a:r>
            <a:endParaRPr lang="en-US" dirty="0"/>
          </a:p>
        </p:txBody>
      </p:sp>
      <p:sp>
        <p:nvSpPr>
          <p:cNvPr id="6" name="Slide Number Placeholder 5"/>
          <p:cNvSpPr>
            <a:spLocks noGrp="1"/>
          </p:cNvSpPr>
          <p:nvPr>
            <p:ph type="sldNum" sz="quarter" idx="12"/>
          </p:nvPr>
        </p:nvSpPr>
        <p:spPr/>
        <p:txBody>
          <a:bodyPr/>
          <a:lstStyle/>
          <a:p>
            <a:pPr>
              <a:defRPr/>
            </a:pPr>
            <a:fld id="{4CAA70CE-4DCB-4D19-AC47-571E7F2D8BF8}" type="slidenum">
              <a:rPr lang="en-US" smtClean="0"/>
              <a:pPr>
                <a:defRPr/>
              </a:pPr>
              <a:t>49</a:t>
            </a:fld>
            <a:endParaRPr lang="en-US" dirty="0"/>
          </a:p>
        </p:txBody>
      </p:sp>
    </p:spTree>
    <p:extLst>
      <p:ext uri="{BB962C8B-B14F-4D97-AF65-F5344CB8AC3E}">
        <p14:creationId xmlns:p14="http://schemas.microsoft.com/office/powerpoint/2010/main" val="394065783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Date Placeholder 3"/>
          <p:cNvSpPr>
            <a:spLocks noGrp="1"/>
          </p:cNvSpPr>
          <p:nvPr>
            <p:ph type="dt" sz="quarter" idx="10"/>
          </p:nvPr>
        </p:nvSpPr>
        <p:spPr/>
        <p:txBody>
          <a:bodyPr/>
          <a:lstStyle/>
          <a:p>
            <a:pPr>
              <a:defRPr/>
            </a:pPr>
            <a:r>
              <a:rPr lang="en-US" smtClean="0"/>
              <a:t>03 May 2018</a:t>
            </a:r>
            <a:endParaRPr lang="en-US" dirty="0"/>
          </a:p>
        </p:txBody>
      </p:sp>
      <p:sp>
        <p:nvSpPr>
          <p:cNvPr id="6147" name="Footer Placeholder 4"/>
          <p:cNvSpPr>
            <a:spLocks noGrp="1"/>
          </p:cNvSpPr>
          <p:nvPr>
            <p:ph type="ftr" sz="quarter" idx="11"/>
          </p:nvPr>
        </p:nvSpPr>
        <p:spPr/>
        <p:txBody>
          <a:bodyPr/>
          <a:lstStyle/>
          <a:p>
            <a:pPr>
              <a:defRPr/>
            </a:pPr>
            <a:r>
              <a:rPr lang="en-US" dirty="0" smtClean="0"/>
              <a:t>P. P. Shah &amp; Asso.</a:t>
            </a:r>
          </a:p>
        </p:txBody>
      </p:sp>
      <p:sp>
        <p:nvSpPr>
          <p:cNvPr id="6148" name="Slide Number Placeholder 5"/>
          <p:cNvSpPr>
            <a:spLocks noGrp="1"/>
          </p:cNvSpPr>
          <p:nvPr>
            <p:ph type="sldNum" sz="quarter" idx="12"/>
          </p:nvPr>
        </p:nvSpPr>
        <p:spPr/>
        <p:txBody>
          <a:bodyPr/>
          <a:lstStyle/>
          <a:p>
            <a:pPr>
              <a:defRPr/>
            </a:pPr>
            <a:fld id="{B54E5566-8552-4237-8BEB-C395F410C1A8}" type="slidenum">
              <a:rPr lang="en-US" smtClean="0"/>
              <a:pPr>
                <a:defRPr/>
              </a:pPr>
              <a:t>5</a:t>
            </a:fld>
            <a:endParaRPr lang="en-US" dirty="0" smtClean="0"/>
          </a:p>
        </p:txBody>
      </p:sp>
      <p:sp>
        <p:nvSpPr>
          <p:cNvPr id="6149" name="Rectangle 4"/>
          <p:cNvSpPr>
            <a:spLocks noGrp="1" noChangeArrowheads="1"/>
          </p:cNvSpPr>
          <p:nvPr>
            <p:ph type="title"/>
          </p:nvPr>
        </p:nvSpPr>
        <p:spPr>
          <a:xfrm>
            <a:off x="1150938" y="214313"/>
            <a:ext cx="7793037" cy="1004887"/>
          </a:xfrm>
        </p:spPr>
        <p:txBody>
          <a:bodyPr/>
          <a:lstStyle/>
          <a:p>
            <a:pPr algn="ctr" eaLnBrk="1" hangingPunct="1"/>
            <a:r>
              <a:rPr lang="en-US" sz="3600" dirty="0" smtClean="0"/>
              <a:t>Overview of Foreign Exchange Management Act</a:t>
            </a:r>
          </a:p>
        </p:txBody>
      </p:sp>
      <p:sp>
        <p:nvSpPr>
          <p:cNvPr id="6150" name="Rectangle 5"/>
          <p:cNvSpPr>
            <a:spLocks noGrp="1" noChangeArrowheads="1"/>
          </p:cNvSpPr>
          <p:nvPr>
            <p:ph type="body" idx="1"/>
          </p:nvPr>
        </p:nvSpPr>
        <p:spPr>
          <a:xfrm>
            <a:off x="762000" y="1219200"/>
            <a:ext cx="8153400" cy="5181600"/>
          </a:xfrm>
        </p:spPr>
        <p:txBody>
          <a:bodyPr/>
          <a:lstStyle/>
          <a:p>
            <a:pPr eaLnBrk="1" hangingPunct="1"/>
            <a:endParaRPr lang="en-US" sz="1800" dirty="0" smtClean="0"/>
          </a:p>
        </p:txBody>
      </p:sp>
      <p:graphicFrame>
        <p:nvGraphicFramePr>
          <p:cNvPr id="7" name="Table 6"/>
          <p:cNvGraphicFramePr>
            <a:graphicFrameLocks noGrp="1"/>
          </p:cNvGraphicFramePr>
          <p:nvPr>
            <p:extLst>
              <p:ext uri="{D42A27DB-BD31-4B8C-83A1-F6EECF244321}">
                <p14:modId xmlns:p14="http://schemas.microsoft.com/office/powerpoint/2010/main" val="2955475725"/>
              </p:ext>
            </p:extLst>
          </p:nvPr>
        </p:nvGraphicFramePr>
        <p:xfrm>
          <a:off x="304800" y="1219200"/>
          <a:ext cx="8610600" cy="5743412"/>
        </p:xfrm>
        <a:graphic>
          <a:graphicData uri="http://schemas.openxmlformats.org/drawingml/2006/table">
            <a:tbl>
              <a:tblPr firstRow="1" bandRow="1">
                <a:tableStyleId>{5C22544A-7EE6-4342-B048-85BDC9FD1C3A}</a:tableStyleId>
              </a:tblPr>
              <a:tblGrid>
                <a:gridCol w="1566904"/>
                <a:gridCol w="7043696"/>
              </a:tblGrid>
              <a:tr h="563707">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600" dirty="0" smtClean="0"/>
                        <a:t>Section</a:t>
                      </a:r>
                    </a:p>
                    <a:p>
                      <a:endParaRPr lang="en-US" sz="16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600" dirty="0" smtClean="0"/>
                        <a:t>Description</a:t>
                      </a:r>
                    </a:p>
                    <a:p>
                      <a:pPr algn="ctr"/>
                      <a:endParaRPr lang="en-US" sz="1600" dirty="0"/>
                    </a:p>
                  </a:txBody>
                  <a:tcPr/>
                </a:tc>
              </a:tr>
              <a:tr h="563707">
                <a:tc>
                  <a:txBody>
                    <a:bodyPr/>
                    <a:lstStyle/>
                    <a:p>
                      <a:pPr algn="ctr"/>
                      <a:r>
                        <a:rPr lang="en-US" sz="1600" dirty="0" smtClean="0"/>
                        <a:t>1</a:t>
                      </a:r>
                      <a:endParaRPr lang="en-US" sz="16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600" dirty="0" smtClean="0"/>
                        <a:t>Application and commencement of FEMA w.e.f. 1/6/2000</a:t>
                      </a:r>
                    </a:p>
                    <a:p>
                      <a:endParaRPr lang="en-US" sz="1600" dirty="0"/>
                    </a:p>
                  </a:txBody>
                  <a:tcPr/>
                </a:tc>
              </a:tr>
              <a:tr h="563707">
                <a:tc>
                  <a:txBody>
                    <a:bodyPr/>
                    <a:lstStyle/>
                    <a:p>
                      <a:pPr algn="ctr"/>
                      <a:r>
                        <a:rPr lang="en-US" sz="1600" dirty="0" smtClean="0"/>
                        <a:t>2</a:t>
                      </a:r>
                      <a:endParaRPr lang="en-US" sz="16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600" dirty="0" smtClean="0"/>
                        <a:t>Definitions (amended by Finance Act, 2015 to include “Authorised Officer” and “Competent Authority”)</a:t>
                      </a:r>
                      <a:endParaRPr lang="en-US" sz="1600" dirty="0"/>
                    </a:p>
                  </a:txBody>
                  <a:tcPr/>
                </a:tc>
              </a:tr>
              <a:tr h="801057">
                <a:tc>
                  <a:txBody>
                    <a:bodyPr/>
                    <a:lstStyle/>
                    <a:p>
                      <a:pPr algn="ctr"/>
                      <a:r>
                        <a:rPr lang="en-US" sz="1600" dirty="0" smtClean="0"/>
                        <a:t>3 to 9</a:t>
                      </a:r>
                      <a:endParaRPr lang="en-US" sz="16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600" baseline="0" dirty="0" smtClean="0"/>
                        <a:t>Substantive provisions, Dealing in FE, No drawal of FE, CAT, CAP, Export &amp; Import, Repatriation, Possession of FE etc. (Section 6 amended by Finance Act, 2015 to provide that equity flows shall be under Central Govt.)</a:t>
                      </a:r>
                      <a:endParaRPr lang="en-US" sz="1600" dirty="0"/>
                    </a:p>
                  </a:txBody>
                  <a:tcPr/>
                </a:tc>
              </a:tr>
              <a:tr h="563707">
                <a:tc>
                  <a:txBody>
                    <a:bodyPr/>
                    <a:lstStyle/>
                    <a:p>
                      <a:pPr algn="ctr"/>
                      <a:r>
                        <a:rPr lang="en-US" sz="1600" dirty="0" smtClean="0"/>
                        <a:t>10 to 12</a:t>
                      </a:r>
                      <a:endParaRPr lang="en-US" sz="16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600" dirty="0" smtClean="0"/>
                        <a:t>Authorized</a:t>
                      </a:r>
                      <a:r>
                        <a:rPr lang="en-US" sz="1600" baseline="0" dirty="0" smtClean="0"/>
                        <a:t> person</a:t>
                      </a:r>
                      <a:endParaRPr lang="en-US" sz="1600" dirty="0" smtClean="0"/>
                    </a:p>
                    <a:p>
                      <a:r>
                        <a:rPr lang="en-US" sz="1600" dirty="0" smtClean="0"/>
                        <a:t>Delegation of power by RBI</a:t>
                      </a:r>
                      <a:r>
                        <a:rPr lang="en-US" sz="1600" baseline="0" dirty="0" smtClean="0"/>
                        <a:t> ,ADs &amp; Documents</a:t>
                      </a:r>
                      <a:endParaRPr lang="en-US" sz="1600" dirty="0"/>
                    </a:p>
                  </a:txBody>
                  <a:tcPr/>
                </a:tc>
              </a:tr>
              <a:tr h="540235">
                <a:tc>
                  <a:txBody>
                    <a:bodyPr/>
                    <a:lstStyle/>
                    <a:p>
                      <a:pPr algn="ctr"/>
                      <a:r>
                        <a:rPr lang="en-US" sz="1600" dirty="0" smtClean="0"/>
                        <a:t>13 to</a:t>
                      </a:r>
                      <a:r>
                        <a:rPr lang="en-US" sz="1600" baseline="0" dirty="0" smtClean="0"/>
                        <a:t> 15</a:t>
                      </a:r>
                      <a:endParaRPr lang="en-US" sz="16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600" baseline="0" dirty="0" smtClean="0"/>
                        <a:t>Contraventions and penalties </a:t>
                      </a:r>
                      <a:r>
                        <a:rPr lang="en-US" sz="1600" dirty="0" smtClean="0"/>
                        <a:t>(Section</a:t>
                      </a:r>
                      <a:r>
                        <a:rPr lang="en-US" sz="1600" baseline="0" dirty="0" smtClean="0"/>
                        <a:t> 13 </a:t>
                      </a:r>
                      <a:r>
                        <a:rPr lang="en-US" sz="1600" dirty="0" smtClean="0"/>
                        <a:t>amended by Finance Act, 2015 for</a:t>
                      </a:r>
                      <a:r>
                        <a:rPr lang="en-US" sz="1600" baseline="0" dirty="0" smtClean="0"/>
                        <a:t> penalty for holding foreign exchange, security or property in excess of threshold specified in new S. 37A</a:t>
                      </a:r>
                      <a:r>
                        <a:rPr lang="en-US" sz="1600" dirty="0" smtClean="0"/>
                        <a:t>)</a:t>
                      </a:r>
                    </a:p>
                  </a:txBody>
                  <a:tcPr/>
                </a:tc>
              </a:tr>
              <a:tr h="826676">
                <a:tc>
                  <a:txBody>
                    <a:bodyPr/>
                    <a:lstStyle/>
                    <a:p>
                      <a:pPr algn="ctr"/>
                      <a:r>
                        <a:rPr lang="en-US" sz="1600" dirty="0" smtClean="0"/>
                        <a:t>16 to 38</a:t>
                      </a:r>
                      <a:endParaRPr lang="en-US" sz="16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600" dirty="0" smtClean="0"/>
                        <a:t>Adjudication, Appeal and Directorate of enforcement [new Section 37A vide</a:t>
                      </a:r>
                      <a:r>
                        <a:rPr lang="en-US" sz="1600" baseline="0" dirty="0" smtClean="0"/>
                        <a:t> Finance Act, 2015: Special provisions relating to assets held outside India in contravention of section 4]</a:t>
                      </a:r>
                      <a:endParaRPr lang="en-US" sz="1600" dirty="0"/>
                    </a:p>
                  </a:txBody>
                  <a:tcPr/>
                </a:tc>
              </a:tr>
              <a:tr h="954336">
                <a:tc>
                  <a:txBody>
                    <a:bodyPr/>
                    <a:lstStyle/>
                    <a:p>
                      <a:pPr algn="ctr"/>
                      <a:r>
                        <a:rPr lang="en-US" sz="1600" dirty="0" smtClean="0"/>
                        <a:t>39 to 49</a:t>
                      </a:r>
                      <a:endParaRPr lang="en-US" sz="16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600" dirty="0" smtClean="0"/>
                        <a:t>Miscellaneous provisions, Power of RBI, Power of Government</a:t>
                      </a:r>
                      <a:r>
                        <a:rPr lang="en-US" sz="1600" baseline="0" dirty="0" smtClean="0"/>
                        <a:t> of India, Procedure for issue of  Notification etc. Sunset clause for FERA upto 31</a:t>
                      </a:r>
                      <a:r>
                        <a:rPr lang="en-US" sz="1600" baseline="30000" dirty="0" smtClean="0"/>
                        <a:t>st</a:t>
                      </a:r>
                      <a:r>
                        <a:rPr lang="en-US" sz="1600" baseline="0" dirty="0" smtClean="0"/>
                        <a:t> May 2002, Repeal and Savings</a:t>
                      </a:r>
                      <a:endParaRPr lang="en-US" sz="1600" dirty="0"/>
                    </a:p>
                  </a:txBody>
                  <a:tcPr/>
                </a:tc>
              </a:tr>
            </a:tbl>
          </a:graphicData>
        </a:graphic>
      </p:graphicFrame>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009932" y="-1"/>
            <a:ext cx="7676867" cy="1171433"/>
          </a:xfrm>
        </p:spPr>
        <p:txBody>
          <a:bodyPr>
            <a:normAutofit/>
          </a:bodyPr>
          <a:lstStyle/>
          <a:p>
            <a:r>
              <a:rPr lang="en-US" sz="2800" dirty="0" smtClean="0"/>
              <a:t>Mode of Payment</a:t>
            </a:r>
            <a:endParaRPr lang="en-IN" sz="2800" dirty="0">
              <a:solidFill>
                <a:srgbClr val="FF0000"/>
              </a:solidFill>
              <a:latin typeface="Bookman Old Style" pitchFamily="18" charset="0"/>
            </a:endParaRPr>
          </a:p>
        </p:txBody>
      </p:sp>
      <p:sp>
        <p:nvSpPr>
          <p:cNvPr id="5" name="Content Placeholder 4"/>
          <p:cNvSpPr>
            <a:spLocks noGrp="1"/>
          </p:cNvSpPr>
          <p:nvPr>
            <p:ph idx="1"/>
          </p:nvPr>
        </p:nvSpPr>
        <p:spPr>
          <a:xfrm>
            <a:off x="1009933" y="1171433"/>
            <a:ext cx="7874759" cy="5181241"/>
          </a:xfrm>
        </p:spPr>
        <p:txBody>
          <a:bodyPr>
            <a:noAutofit/>
          </a:bodyPr>
          <a:lstStyle/>
          <a:p>
            <a:pPr marL="542925" indent="-542925" algn="just">
              <a:buAutoNum type="romanLcParenBoth"/>
            </a:pPr>
            <a:r>
              <a:rPr lang="en-IN" sz="1800" b="1" dirty="0">
                <a:latin typeface="Calibri" panose="020F0502020204030204" pitchFamily="34" charset="0"/>
                <a:cs typeface="Calibri" panose="020F0502020204030204" pitchFamily="34" charset="0"/>
              </a:rPr>
              <a:t>Inward remittance </a:t>
            </a:r>
            <a:r>
              <a:rPr lang="en-IN" sz="1800" dirty="0">
                <a:latin typeface="Calibri" panose="020F0502020204030204" pitchFamily="34" charset="0"/>
                <a:cs typeface="Calibri" panose="020F0502020204030204" pitchFamily="34" charset="0"/>
              </a:rPr>
              <a:t>through normal banking channels</a:t>
            </a:r>
          </a:p>
          <a:p>
            <a:pPr marL="542925" indent="-542925" algn="just">
              <a:buAutoNum type="romanLcParenBoth"/>
            </a:pPr>
            <a:endParaRPr lang="en-US" sz="1800" dirty="0">
              <a:latin typeface="Calibri" panose="020F0502020204030204" pitchFamily="34" charset="0"/>
              <a:cs typeface="Calibri" panose="020F0502020204030204" pitchFamily="34" charset="0"/>
            </a:endParaRPr>
          </a:p>
          <a:p>
            <a:pPr marL="542925" indent="-542925" algn="just">
              <a:buAutoNum type="romanLcParenBoth" startAt="2"/>
            </a:pPr>
            <a:r>
              <a:rPr lang="en-IN" sz="1800" dirty="0">
                <a:latin typeface="Calibri" panose="020F0502020204030204" pitchFamily="34" charset="0"/>
                <a:cs typeface="Calibri" panose="020F0502020204030204" pitchFamily="34" charset="0"/>
              </a:rPr>
              <a:t>Debit to </a:t>
            </a:r>
            <a:r>
              <a:rPr lang="en-IN" sz="1800" b="1" dirty="0">
                <a:latin typeface="Calibri" panose="020F0502020204030204" pitchFamily="34" charset="0"/>
                <a:cs typeface="Calibri" panose="020F0502020204030204" pitchFamily="34" charset="0"/>
              </a:rPr>
              <a:t>NRE / FCNR </a:t>
            </a:r>
            <a:r>
              <a:rPr lang="en-IN" sz="1800" dirty="0">
                <a:latin typeface="Calibri" panose="020F0502020204030204" pitchFamily="34" charset="0"/>
                <a:cs typeface="Calibri" panose="020F0502020204030204" pitchFamily="34" charset="0"/>
              </a:rPr>
              <a:t>account of a person concerned maintained with an AD category I bank</a:t>
            </a:r>
          </a:p>
          <a:p>
            <a:pPr marL="542925" indent="-542925" algn="just">
              <a:buAutoNum type="romanLcParenBoth" startAt="2"/>
            </a:pPr>
            <a:endParaRPr lang="en-US" sz="1800" dirty="0">
              <a:latin typeface="Calibri" panose="020F0502020204030204" pitchFamily="34" charset="0"/>
              <a:cs typeface="Calibri" panose="020F0502020204030204" pitchFamily="34" charset="0"/>
            </a:endParaRPr>
          </a:p>
          <a:p>
            <a:pPr marL="542925" indent="-542925" algn="just">
              <a:buAutoNum type="romanLcParenBoth" startAt="3"/>
            </a:pPr>
            <a:r>
              <a:rPr lang="en-IN" sz="1800" b="1" dirty="0">
                <a:latin typeface="Calibri" panose="020F0502020204030204" pitchFamily="34" charset="0"/>
                <a:cs typeface="Calibri" panose="020F0502020204030204" pitchFamily="34" charset="0"/>
              </a:rPr>
              <a:t>Conversion</a:t>
            </a:r>
            <a:r>
              <a:rPr lang="en-IN" sz="1800" dirty="0">
                <a:latin typeface="Calibri" panose="020F0502020204030204" pitchFamily="34" charset="0"/>
                <a:cs typeface="Calibri" panose="020F0502020204030204" pitchFamily="34" charset="0"/>
              </a:rPr>
              <a:t> of royalty / lump sum / technical knowhow fee/ </a:t>
            </a:r>
            <a:r>
              <a:rPr lang="en-IN" sz="1800" dirty="0" smtClean="0">
                <a:latin typeface="Calibri" panose="020F0502020204030204" pitchFamily="34" charset="0"/>
                <a:cs typeface="Calibri" panose="020F0502020204030204" pitchFamily="34" charset="0"/>
              </a:rPr>
              <a:t>legitimate </a:t>
            </a:r>
            <a:r>
              <a:rPr lang="en-IN" sz="1800" dirty="0">
                <a:latin typeface="Calibri" panose="020F0502020204030204" pitchFamily="34" charset="0"/>
                <a:cs typeface="Calibri" panose="020F0502020204030204" pitchFamily="34" charset="0"/>
              </a:rPr>
              <a:t>due for payment or conversion of ECB, shall be treated as consideration for issue of shares</a:t>
            </a:r>
          </a:p>
          <a:p>
            <a:pPr marL="542925" indent="-542925" algn="just">
              <a:buAutoNum type="romanLcParenBoth" startAt="3"/>
            </a:pPr>
            <a:endParaRPr lang="en-US" sz="1800" dirty="0">
              <a:latin typeface="Calibri" panose="020F0502020204030204" pitchFamily="34" charset="0"/>
              <a:cs typeface="Calibri" panose="020F0502020204030204" pitchFamily="34" charset="0"/>
            </a:endParaRPr>
          </a:p>
          <a:p>
            <a:pPr marL="542925" indent="-542925" algn="just">
              <a:buAutoNum type="romanLcParenBoth" startAt="4"/>
            </a:pPr>
            <a:r>
              <a:rPr lang="en-IN" sz="1800" b="1" dirty="0">
                <a:latin typeface="Calibri" panose="020F0502020204030204" pitchFamily="34" charset="0"/>
                <a:cs typeface="Calibri" panose="020F0502020204030204" pitchFamily="34" charset="0"/>
              </a:rPr>
              <a:t>Conversion </a:t>
            </a:r>
            <a:r>
              <a:rPr lang="en-IN" sz="1800" dirty="0">
                <a:latin typeface="Calibri" panose="020F0502020204030204" pitchFamily="34" charset="0"/>
                <a:cs typeface="Calibri" panose="020F0502020204030204" pitchFamily="34" charset="0"/>
              </a:rPr>
              <a:t>of import payables / pre incorporation expenses / share swap can be treated as consideration for issue of shares with the approval of FIPB</a:t>
            </a:r>
          </a:p>
          <a:p>
            <a:pPr marL="542925" indent="-542925" algn="just">
              <a:buAutoNum type="romanLcParenBoth" startAt="4"/>
            </a:pPr>
            <a:endParaRPr lang="en-US" sz="1800" dirty="0">
              <a:latin typeface="Calibri" panose="020F0502020204030204" pitchFamily="34" charset="0"/>
              <a:cs typeface="Calibri" panose="020F0502020204030204" pitchFamily="34" charset="0"/>
            </a:endParaRPr>
          </a:p>
          <a:p>
            <a:pPr marL="542925" indent="-542925" algn="just">
              <a:buAutoNum type="romanLcParenBoth" startAt="5"/>
            </a:pPr>
            <a:r>
              <a:rPr lang="en-IN" sz="1800" dirty="0">
                <a:latin typeface="Calibri" panose="020F0502020204030204" pitchFamily="34" charset="0"/>
                <a:cs typeface="Calibri" panose="020F0502020204030204" pitchFamily="34" charset="0"/>
              </a:rPr>
              <a:t>Debit to non-interest bearing </a:t>
            </a:r>
            <a:r>
              <a:rPr lang="en-IN" sz="1800" b="1" dirty="0">
                <a:latin typeface="Calibri" panose="020F0502020204030204" pitchFamily="34" charset="0"/>
                <a:cs typeface="Calibri" panose="020F0502020204030204" pitchFamily="34" charset="0"/>
              </a:rPr>
              <a:t>Escrow account </a:t>
            </a:r>
            <a:r>
              <a:rPr lang="en-IN" sz="1800" dirty="0">
                <a:latin typeface="Calibri" panose="020F0502020204030204" pitchFamily="34" charset="0"/>
                <a:cs typeface="Calibri" panose="020F0502020204030204" pitchFamily="34" charset="0"/>
              </a:rPr>
              <a:t>in Indian Rupees in India which is opened with the approval from AD Category – I bank and is maintained with the AD Category I bank on behalf of residents and non-residents towards payment of share purchase consideration</a:t>
            </a:r>
            <a:endParaRPr lang="en-US" sz="1800" dirty="0">
              <a:latin typeface="Calibri" panose="020F0502020204030204" pitchFamily="34" charset="0"/>
              <a:cs typeface="Calibri" panose="020F0502020204030204" pitchFamily="34" charset="0"/>
            </a:endParaRPr>
          </a:p>
        </p:txBody>
      </p:sp>
      <p:sp>
        <p:nvSpPr>
          <p:cNvPr id="2" name="Date Placeholder 1"/>
          <p:cNvSpPr>
            <a:spLocks noGrp="1"/>
          </p:cNvSpPr>
          <p:nvPr>
            <p:ph type="dt" sz="half" idx="10"/>
          </p:nvPr>
        </p:nvSpPr>
        <p:spPr/>
        <p:txBody>
          <a:bodyPr/>
          <a:lstStyle/>
          <a:p>
            <a:pPr>
              <a:defRPr/>
            </a:pPr>
            <a:r>
              <a:rPr lang="en-US" smtClean="0"/>
              <a:t>03 May 2018</a:t>
            </a:r>
            <a:endParaRPr lang="en-US" dirty="0"/>
          </a:p>
        </p:txBody>
      </p:sp>
      <p:sp>
        <p:nvSpPr>
          <p:cNvPr id="3" name="Footer Placeholder 2"/>
          <p:cNvSpPr>
            <a:spLocks noGrp="1"/>
          </p:cNvSpPr>
          <p:nvPr>
            <p:ph type="ftr" sz="quarter" idx="11"/>
          </p:nvPr>
        </p:nvSpPr>
        <p:spPr/>
        <p:txBody>
          <a:bodyPr/>
          <a:lstStyle/>
          <a:p>
            <a:pPr>
              <a:defRPr/>
            </a:pPr>
            <a:r>
              <a:rPr lang="en-US" dirty="0" smtClean="0"/>
              <a:t>P. P. Shah &amp; Asso.</a:t>
            </a:r>
            <a:endParaRPr lang="en-US" dirty="0"/>
          </a:p>
        </p:txBody>
      </p:sp>
      <p:sp>
        <p:nvSpPr>
          <p:cNvPr id="6" name="Slide Number Placeholder 5"/>
          <p:cNvSpPr>
            <a:spLocks noGrp="1"/>
          </p:cNvSpPr>
          <p:nvPr>
            <p:ph type="sldNum" sz="quarter" idx="12"/>
          </p:nvPr>
        </p:nvSpPr>
        <p:spPr/>
        <p:txBody>
          <a:bodyPr/>
          <a:lstStyle/>
          <a:p>
            <a:pPr>
              <a:defRPr/>
            </a:pPr>
            <a:fld id="{4CAA70CE-4DCB-4D19-AC47-571E7F2D8BF8}" type="slidenum">
              <a:rPr lang="en-US" smtClean="0"/>
              <a:pPr>
                <a:defRPr/>
              </a:pPr>
              <a:t>50</a:t>
            </a:fld>
            <a:endParaRPr lang="en-US" dirty="0"/>
          </a:p>
        </p:txBody>
      </p:sp>
    </p:spTree>
    <p:extLst>
      <p:ext uri="{BB962C8B-B14F-4D97-AF65-F5344CB8AC3E}">
        <p14:creationId xmlns:p14="http://schemas.microsoft.com/office/powerpoint/2010/main" val="1518293102"/>
      </p:ext>
    </p:extLst>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Date Placeholder 3"/>
          <p:cNvSpPr>
            <a:spLocks noGrp="1"/>
          </p:cNvSpPr>
          <p:nvPr>
            <p:ph type="dt" sz="quarter" idx="10"/>
          </p:nvPr>
        </p:nvSpPr>
        <p:spPr/>
        <p:txBody>
          <a:bodyPr/>
          <a:lstStyle/>
          <a:p>
            <a:pPr>
              <a:defRPr/>
            </a:pPr>
            <a:r>
              <a:rPr lang="en-US" smtClean="0"/>
              <a:t>03 May 2018</a:t>
            </a:r>
            <a:endParaRPr lang="en-US" dirty="0"/>
          </a:p>
        </p:txBody>
      </p:sp>
      <p:sp>
        <p:nvSpPr>
          <p:cNvPr id="9219" name="Footer Placeholder 4"/>
          <p:cNvSpPr>
            <a:spLocks noGrp="1"/>
          </p:cNvSpPr>
          <p:nvPr>
            <p:ph type="ftr" sz="quarter" idx="11"/>
          </p:nvPr>
        </p:nvSpPr>
        <p:spPr/>
        <p:txBody>
          <a:bodyPr/>
          <a:lstStyle/>
          <a:p>
            <a:pPr>
              <a:defRPr/>
            </a:pPr>
            <a:r>
              <a:rPr lang="en-US" dirty="0" smtClean="0"/>
              <a:t>P. P. Shah &amp; Asso.</a:t>
            </a:r>
          </a:p>
        </p:txBody>
      </p:sp>
      <p:sp>
        <p:nvSpPr>
          <p:cNvPr id="9220" name="Slide Number Placeholder 5"/>
          <p:cNvSpPr>
            <a:spLocks noGrp="1"/>
          </p:cNvSpPr>
          <p:nvPr>
            <p:ph type="sldNum" sz="quarter" idx="12"/>
          </p:nvPr>
        </p:nvSpPr>
        <p:spPr/>
        <p:txBody>
          <a:bodyPr/>
          <a:lstStyle/>
          <a:p>
            <a:pPr>
              <a:defRPr/>
            </a:pPr>
            <a:fld id="{FB34A73F-7633-4765-B60F-ABA8245B9BEA}" type="slidenum">
              <a:rPr lang="en-US" smtClean="0"/>
              <a:pPr>
                <a:defRPr/>
              </a:pPr>
              <a:t>51</a:t>
            </a:fld>
            <a:endParaRPr lang="en-US" dirty="0" smtClean="0"/>
          </a:p>
        </p:txBody>
      </p:sp>
      <p:sp>
        <p:nvSpPr>
          <p:cNvPr id="9221" name="Rectangle 4"/>
          <p:cNvSpPr>
            <a:spLocks noGrp="1" noChangeArrowheads="1"/>
          </p:cNvSpPr>
          <p:nvPr>
            <p:ph type="title"/>
          </p:nvPr>
        </p:nvSpPr>
        <p:spPr>
          <a:xfrm>
            <a:off x="1150938" y="214313"/>
            <a:ext cx="7793037" cy="1004887"/>
          </a:xfrm>
        </p:spPr>
        <p:txBody>
          <a:bodyPr/>
          <a:lstStyle/>
          <a:p>
            <a:pPr eaLnBrk="1" hangingPunct="1"/>
            <a:r>
              <a:rPr lang="en-US" sz="3200" dirty="0" smtClean="0"/>
              <a:t>Other important conditions in FDI Policy</a:t>
            </a:r>
          </a:p>
        </p:txBody>
      </p:sp>
      <p:sp>
        <p:nvSpPr>
          <p:cNvPr id="9222" name="Content Placeholder 6"/>
          <p:cNvSpPr>
            <a:spLocks noGrp="1"/>
          </p:cNvSpPr>
          <p:nvPr>
            <p:ph idx="1"/>
          </p:nvPr>
        </p:nvSpPr>
        <p:spPr>
          <a:xfrm>
            <a:off x="898358" y="1219200"/>
            <a:ext cx="8056730" cy="5213684"/>
          </a:xfrm>
        </p:spPr>
        <p:txBody>
          <a:bodyPr/>
          <a:lstStyle/>
          <a:p>
            <a:pPr marL="0" indent="0">
              <a:buNone/>
            </a:pPr>
            <a:r>
              <a:rPr lang="en-US" sz="1600" dirty="0" smtClean="0">
                <a:latin typeface="Calibri" panose="020F0502020204030204" pitchFamily="34" charset="0"/>
                <a:cs typeface="Calibri" panose="020F0502020204030204" pitchFamily="34" charset="0"/>
              </a:rPr>
              <a:t>• </a:t>
            </a:r>
            <a:r>
              <a:rPr lang="en-US" sz="1600" b="1" dirty="0" smtClean="0">
                <a:latin typeface="Calibri" panose="020F0502020204030204" pitchFamily="34" charset="0"/>
                <a:cs typeface="Calibri" panose="020F0502020204030204" pitchFamily="34" charset="0"/>
              </a:rPr>
              <a:t>Caps in Investments:</a:t>
            </a:r>
            <a:endParaRPr lang="en-US" sz="1600" b="1" dirty="0">
              <a:latin typeface="Calibri" panose="020F0502020204030204" pitchFamily="34" charset="0"/>
              <a:cs typeface="Calibri" panose="020F0502020204030204" pitchFamily="34" charset="0"/>
            </a:endParaRPr>
          </a:p>
          <a:p>
            <a:pPr marL="176213" indent="0">
              <a:buNone/>
            </a:pPr>
            <a:r>
              <a:rPr lang="en-US" sz="1600" dirty="0">
                <a:latin typeface="Calibri" panose="020F0502020204030204" pitchFamily="34" charset="0"/>
                <a:cs typeface="Calibri" panose="020F0502020204030204" pitchFamily="34" charset="0"/>
              </a:rPr>
              <a:t>Investments can be made by non-residents in the capital of a resident entity only to the extent of the percentage of the total capital as specified in the FDI policy. The caps in various sector(s) are detailed </a:t>
            </a:r>
            <a:r>
              <a:rPr lang="en-US" sz="1600" dirty="0" smtClean="0">
                <a:latin typeface="Calibri" panose="020F0502020204030204" pitchFamily="34" charset="0"/>
                <a:cs typeface="Calibri" panose="020F0502020204030204" pitchFamily="34" charset="0"/>
              </a:rPr>
              <a:t>in the Consolidated FDI Policy and in Regulation 16 of FEMA Ntf.20(R) </a:t>
            </a:r>
          </a:p>
          <a:p>
            <a:pPr marL="176213" indent="0">
              <a:buNone/>
            </a:pPr>
            <a:endParaRPr lang="en-US" sz="1600" b="1" dirty="0" smtClean="0">
              <a:latin typeface="Calibri" panose="020F0502020204030204" pitchFamily="34" charset="0"/>
              <a:cs typeface="Calibri" panose="020F0502020204030204" pitchFamily="34" charset="0"/>
            </a:endParaRPr>
          </a:p>
          <a:p>
            <a:pPr marL="0" indent="0">
              <a:buNone/>
            </a:pPr>
            <a:r>
              <a:rPr lang="en-US" sz="1600" b="1" dirty="0" smtClean="0">
                <a:latin typeface="Calibri" panose="020F0502020204030204" pitchFamily="34" charset="0"/>
                <a:cs typeface="Calibri" panose="020F0502020204030204" pitchFamily="34" charset="0"/>
              </a:rPr>
              <a:t>• Entry conditions:</a:t>
            </a:r>
            <a:endParaRPr lang="en-US" sz="1600" b="1" dirty="0">
              <a:latin typeface="Calibri" panose="020F0502020204030204" pitchFamily="34" charset="0"/>
              <a:cs typeface="Calibri" panose="020F0502020204030204" pitchFamily="34" charset="0"/>
            </a:endParaRPr>
          </a:p>
          <a:p>
            <a:pPr marL="176213" lvl="1" indent="0">
              <a:buNone/>
            </a:pPr>
            <a:r>
              <a:rPr lang="en-US" sz="1600" dirty="0">
                <a:latin typeface="Calibri" panose="020F0502020204030204" pitchFamily="34" charset="0"/>
                <a:ea typeface="+mn-ea"/>
                <a:cs typeface="Calibri" panose="020F0502020204030204" pitchFamily="34" charset="0"/>
              </a:rPr>
              <a:t>Investments</a:t>
            </a:r>
            <a:r>
              <a:rPr lang="en-US" sz="1600" dirty="0">
                <a:latin typeface="Calibri" panose="020F0502020204030204" pitchFamily="34" charset="0"/>
                <a:cs typeface="Calibri" panose="020F0502020204030204" pitchFamily="34" charset="0"/>
              </a:rPr>
              <a:t> by non-residents can be permitted in the capital of a resident entity in certain sectors/activity with entry conditions. Such conditions may include norms for minimum capitalization, lock-in period, </a:t>
            </a:r>
            <a:r>
              <a:rPr lang="en-US" sz="1600" dirty="0" smtClean="0">
                <a:latin typeface="Calibri" panose="020F0502020204030204" pitchFamily="34" charset="0"/>
                <a:cs typeface="Calibri" panose="020F0502020204030204" pitchFamily="34" charset="0"/>
              </a:rPr>
              <a:t>etc. and are specified in the Consolidated FDI Policy</a:t>
            </a:r>
          </a:p>
          <a:p>
            <a:pPr marL="176213" lvl="1" indent="0">
              <a:buNone/>
            </a:pPr>
            <a:endParaRPr lang="en-US" sz="1600" dirty="0" smtClean="0">
              <a:latin typeface="Calibri" panose="020F0502020204030204" pitchFamily="34" charset="0"/>
              <a:cs typeface="Calibri" panose="020F0502020204030204" pitchFamily="34" charset="0"/>
            </a:endParaRPr>
          </a:p>
          <a:p>
            <a:pPr marL="0" indent="0">
              <a:buNone/>
            </a:pPr>
            <a:r>
              <a:rPr lang="en-US" sz="1600" b="1" dirty="0">
                <a:latin typeface="Calibri" panose="020F0502020204030204" pitchFamily="34" charset="0"/>
                <a:cs typeface="Calibri" panose="020F0502020204030204" pitchFamily="34" charset="0"/>
              </a:rPr>
              <a:t>• </a:t>
            </a:r>
            <a:r>
              <a:rPr lang="en-US" sz="1600" b="1" dirty="0" smtClean="0">
                <a:latin typeface="Calibri" panose="020F0502020204030204" pitchFamily="34" charset="0"/>
                <a:cs typeface="Calibri" panose="020F0502020204030204" pitchFamily="34" charset="0"/>
              </a:rPr>
              <a:t>Other conditions</a:t>
            </a:r>
            <a:r>
              <a:rPr lang="en-US" sz="1600" b="1" dirty="0">
                <a:latin typeface="Calibri" panose="020F0502020204030204" pitchFamily="34" charset="0"/>
                <a:cs typeface="Calibri" panose="020F0502020204030204" pitchFamily="34" charset="0"/>
              </a:rPr>
              <a:t>:</a:t>
            </a:r>
          </a:p>
          <a:p>
            <a:pPr marL="176213" lvl="1" indent="0">
              <a:buNone/>
            </a:pPr>
            <a:r>
              <a:rPr lang="en-US" sz="1600" dirty="0">
                <a:latin typeface="Calibri" panose="020F0502020204030204" pitchFamily="34" charset="0"/>
                <a:cs typeface="Calibri" panose="020F0502020204030204" pitchFamily="34" charset="0"/>
              </a:rPr>
              <a:t>Besides the entry conditions on foreign investment, the investment/investors are required to comply with all relevant sectoral laws, regulations, rules, security conditions, and state/local </a:t>
            </a:r>
            <a:r>
              <a:rPr lang="en-US" sz="1600" dirty="0" smtClean="0">
                <a:latin typeface="Calibri" panose="020F0502020204030204" pitchFamily="34" charset="0"/>
                <a:cs typeface="Calibri" panose="020F0502020204030204" pitchFamily="34" charset="0"/>
              </a:rPr>
              <a:t>laws/regulations.</a:t>
            </a:r>
          </a:p>
          <a:p>
            <a:pPr marL="176213" lvl="1" indent="0">
              <a:buNone/>
            </a:pPr>
            <a:endParaRPr lang="en-US" sz="1600" dirty="0" smtClean="0">
              <a:latin typeface="Calibri" panose="020F0502020204030204" pitchFamily="34" charset="0"/>
              <a:cs typeface="Calibri" panose="020F0502020204030204" pitchFamily="34" charset="0"/>
            </a:endParaRPr>
          </a:p>
          <a:p>
            <a:pPr marL="0" indent="0">
              <a:buNone/>
            </a:pPr>
            <a:r>
              <a:rPr lang="en-US" sz="1600" b="1" dirty="0">
                <a:latin typeface="Calibri" panose="020F0502020204030204" pitchFamily="34" charset="0"/>
                <a:cs typeface="Calibri" panose="020F0502020204030204" pitchFamily="34" charset="0"/>
              </a:rPr>
              <a:t>• Foreign Investment into/downstream Investment by eligible Indian entities:</a:t>
            </a:r>
          </a:p>
          <a:p>
            <a:pPr marL="176213" lvl="1" indent="0">
              <a:buNone/>
            </a:pPr>
            <a:r>
              <a:rPr lang="en-US" sz="1600" dirty="0">
                <a:solidFill>
                  <a:srgbClr val="000000"/>
                </a:solidFill>
                <a:latin typeface="Calibri" panose="020F0502020204030204" pitchFamily="34" charset="0"/>
                <a:cs typeface="Calibri" panose="020F0502020204030204" pitchFamily="34" charset="0"/>
              </a:rPr>
              <a:t>The Guidelines for calculation of total foreign investment, both direct and indirect in an Indian company/LLP, at every stage of investment, including downstream </a:t>
            </a:r>
            <a:r>
              <a:rPr lang="en-US" sz="1600" dirty="0" smtClean="0">
                <a:solidFill>
                  <a:srgbClr val="000000"/>
                </a:solidFill>
                <a:latin typeface="Calibri" panose="020F0502020204030204" pitchFamily="34" charset="0"/>
                <a:cs typeface="Calibri" panose="020F0502020204030204" pitchFamily="34" charset="0"/>
              </a:rPr>
              <a:t>investment are specified in the Consolidated FDI Policy </a:t>
            </a:r>
            <a:r>
              <a:rPr lang="en-US" sz="1600" dirty="0">
                <a:latin typeface="Calibri" panose="020F0502020204030204" pitchFamily="34" charset="0"/>
                <a:cs typeface="Calibri" panose="020F0502020204030204" pitchFamily="34" charset="0"/>
              </a:rPr>
              <a:t>and in Regulation </a:t>
            </a:r>
            <a:r>
              <a:rPr lang="en-US" sz="1600" dirty="0" smtClean="0">
                <a:latin typeface="Calibri" panose="020F0502020204030204" pitchFamily="34" charset="0"/>
                <a:cs typeface="Calibri" panose="020F0502020204030204" pitchFamily="34" charset="0"/>
              </a:rPr>
              <a:t>14 </a:t>
            </a:r>
            <a:r>
              <a:rPr lang="en-US" sz="1600" dirty="0">
                <a:latin typeface="Calibri" panose="020F0502020204030204" pitchFamily="34" charset="0"/>
                <a:cs typeface="Calibri" panose="020F0502020204030204" pitchFamily="34" charset="0"/>
              </a:rPr>
              <a:t>of FEMA Ntf.20(R)</a:t>
            </a:r>
          </a:p>
          <a:p>
            <a:pPr marL="176213" lvl="1" indent="0">
              <a:buNone/>
            </a:pPr>
            <a:endParaRPr lang="en-US" sz="1600" dirty="0">
              <a:latin typeface="Calibri" panose="020F0502020204030204" pitchFamily="34" charset="0"/>
              <a:cs typeface="Calibri" panose="020F0502020204030204" pitchFamily="34" charset="0"/>
            </a:endParaRPr>
          </a:p>
          <a:p>
            <a:pPr marL="176213" lvl="1" indent="0">
              <a:buNone/>
            </a:pPr>
            <a:endParaRPr lang="en-US" sz="1600" dirty="0" smtClean="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885934754"/>
      </p:ext>
    </p:extLst>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Date Placeholder 3"/>
          <p:cNvSpPr>
            <a:spLocks noGrp="1"/>
          </p:cNvSpPr>
          <p:nvPr>
            <p:ph type="dt" sz="quarter" idx="10"/>
          </p:nvPr>
        </p:nvSpPr>
        <p:spPr/>
        <p:txBody>
          <a:bodyPr/>
          <a:lstStyle/>
          <a:p>
            <a:pPr>
              <a:defRPr/>
            </a:pPr>
            <a:r>
              <a:rPr lang="en-US" smtClean="0"/>
              <a:t>03 May 2018</a:t>
            </a:r>
            <a:endParaRPr lang="en-US" dirty="0"/>
          </a:p>
        </p:txBody>
      </p:sp>
      <p:sp>
        <p:nvSpPr>
          <p:cNvPr id="9219" name="Footer Placeholder 4"/>
          <p:cNvSpPr>
            <a:spLocks noGrp="1"/>
          </p:cNvSpPr>
          <p:nvPr>
            <p:ph type="ftr" sz="quarter" idx="11"/>
          </p:nvPr>
        </p:nvSpPr>
        <p:spPr/>
        <p:txBody>
          <a:bodyPr/>
          <a:lstStyle/>
          <a:p>
            <a:pPr>
              <a:defRPr/>
            </a:pPr>
            <a:r>
              <a:rPr lang="en-US" dirty="0" smtClean="0"/>
              <a:t>P. P. Shah &amp; Asso.</a:t>
            </a:r>
          </a:p>
        </p:txBody>
      </p:sp>
      <p:sp>
        <p:nvSpPr>
          <p:cNvPr id="9220" name="Slide Number Placeholder 5"/>
          <p:cNvSpPr>
            <a:spLocks noGrp="1"/>
          </p:cNvSpPr>
          <p:nvPr>
            <p:ph type="sldNum" sz="quarter" idx="12"/>
          </p:nvPr>
        </p:nvSpPr>
        <p:spPr/>
        <p:txBody>
          <a:bodyPr/>
          <a:lstStyle/>
          <a:p>
            <a:pPr>
              <a:defRPr/>
            </a:pPr>
            <a:fld id="{FB34A73F-7633-4765-B60F-ABA8245B9BEA}" type="slidenum">
              <a:rPr lang="en-US" smtClean="0"/>
              <a:pPr>
                <a:defRPr/>
              </a:pPr>
              <a:t>52</a:t>
            </a:fld>
            <a:endParaRPr lang="en-US" dirty="0" smtClean="0"/>
          </a:p>
        </p:txBody>
      </p:sp>
      <p:sp>
        <p:nvSpPr>
          <p:cNvPr id="9221" name="Rectangle 4"/>
          <p:cNvSpPr>
            <a:spLocks noGrp="1" noChangeArrowheads="1"/>
          </p:cNvSpPr>
          <p:nvPr>
            <p:ph type="title"/>
          </p:nvPr>
        </p:nvSpPr>
        <p:spPr>
          <a:xfrm>
            <a:off x="1150938" y="214313"/>
            <a:ext cx="7793037" cy="1004887"/>
          </a:xfrm>
        </p:spPr>
        <p:txBody>
          <a:bodyPr/>
          <a:lstStyle/>
          <a:p>
            <a:pPr eaLnBrk="1" hangingPunct="1"/>
            <a:r>
              <a:rPr lang="en-US" sz="3600" dirty="0" smtClean="0"/>
              <a:t>Reporting of FDI</a:t>
            </a:r>
          </a:p>
        </p:txBody>
      </p:sp>
      <p:sp>
        <p:nvSpPr>
          <p:cNvPr id="9222" name="Content Placeholder 6"/>
          <p:cNvSpPr>
            <a:spLocks noGrp="1"/>
          </p:cNvSpPr>
          <p:nvPr>
            <p:ph idx="1"/>
          </p:nvPr>
        </p:nvSpPr>
        <p:spPr>
          <a:xfrm>
            <a:off x="882316" y="1219200"/>
            <a:ext cx="8072772" cy="5213684"/>
          </a:xfrm>
        </p:spPr>
        <p:txBody>
          <a:bodyPr/>
          <a:lstStyle/>
          <a:p>
            <a:r>
              <a:rPr lang="en-US" sz="1800" b="1" dirty="0" smtClean="0">
                <a:latin typeface="Calibri" panose="020F0502020204030204" pitchFamily="34" charset="0"/>
                <a:cs typeface="Calibri" panose="020F0502020204030204" pitchFamily="34" charset="0"/>
              </a:rPr>
              <a:t>Offline reporting</a:t>
            </a:r>
            <a:endParaRPr lang="en-US" sz="1800" b="1" dirty="0">
              <a:latin typeface="Calibri" panose="020F0502020204030204" pitchFamily="34" charset="0"/>
              <a:cs typeface="Calibri" panose="020F0502020204030204" pitchFamily="34" charset="0"/>
            </a:endParaRPr>
          </a:p>
          <a:p>
            <a:pPr marL="336550" indent="0">
              <a:buNone/>
            </a:pPr>
            <a:r>
              <a:rPr lang="en-US" sz="1800" dirty="0" smtClean="0">
                <a:latin typeface="Calibri" panose="020F0502020204030204" pitchFamily="34" charset="0"/>
                <a:cs typeface="Calibri" panose="020F0502020204030204" pitchFamily="34" charset="0"/>
              </a:rPr>
              <a:t>Physical </a:t>
            </a:r>
            <a:r>
              <a:rPr lang="en-US" sz="1800" dirty="0">
                <a:latin typeface="Calibri" panose="020F0502020204030204" pitchFamily="34" charset="0"/>
                <a:cs typeface="Calibri" panose="020F0502020204030204" pitchFamily="34" charset="0"/>
              </a:rPr>
              <a:t>filing of FC-GPR, ARF and FCTRS forms is discontinued from </a:t>
            </a:r>
            <a:r>
              <a:rPr lang="en-US" sz="1800" b="1" dirty="0">
                <a:latin typeface="Calibri" panose="020F0502020204030204" pitchFamily="34" charset="0"/>
                <a:cs typeface="Calibri" panose="020F0502020204030204" pitchFamily="34" charset="0"/>
              </a:rPr>
              <a:t>February 8, 2016 </a:t>
            </a:r>
            <a:r>
              <a:rPr lang="en-US" sz="1800" dirty="0">
                <a:latin typeface="Calibri" panose="020F0502020204030204" pitchFamily="34" charset="0"/>
                <a:cs typeface="Calibri" panose="020F0502020204030204" pitchFamily="34" charset="0"/>
              </a:rPr>
              <a:t>and online filing through government’s e-Biz portal has been made mandatory</a:t>
            </a:r>
            <a:r>
              <a:rPr lang="en-US" sz="1800" dirty="0" smtClean="0">
                <a:latin typeface="Calibri" panose="020F0502020204030204" pitchFamily="34" charset="0"/>
                <a:cs typeface="Calibri" panose="020F0502020204030204" pitchFamily="34" charset="0"/>
              </a:rPr>
              <a:t>.</a:t>
            </a:r>
          </a:p>
          <a:p>
            <a:r>
              <a:rPr lang="en-US" sz="1800" b="1" dirty="0" smtClean="0">
                <a:latin typeface="Calibri" panose="020F0502020204030204" pitchFamily="34" charset="0"/>
                <a:cs typeface="Calibri" panose="020F0502020204030204" pitchFamily="34" charset="0"/>
              </a:rPr>
              <a:t>Online reporting through eBiz Portal of GOI</a:t>
            </a:r>
            <a:endParaRPr lang="en-US" sz="1800" b="1" dirty="0">
              <a:latin typeface="Calibri" panose="020F0502020204030204" pitchFamily="34" charset="0"/>
              <a:cs typeface="Calibri" panose="020F0502020204030204" pitchFamily="34" charset="0"/>
            </a:endParaRPr>
          </a:p>
          <a:p>
            <a:pPr marL="685800" lvl="1">
              <a:buFont typeface="Wingdings" panose="05000000000000000000" pitchFamily="2" charset="2"/>
              <a:buChar char="Ø"/>
            </a:pPr>
            <a:r>
              <a:rPr lang="en-US" sz="1800" dirty="0">
                <a:latin typeface="Calibri" panose="020F0502020204030204" pitchFamily="34" charset="0"/>
                <a:cs typeface="Calibri" panose="020F0502020204030204" pitchFamily="34" charset="0"/>
              </a:rPr>
              <a:t>With a view to promoting the ease of reporting of transactions under foreign direct investment (FDI), the filing of the ARF, Form FC-GPR and Form FCTRS has </a:t>
            </a:r>
            <a:r>
              <a:rPr lang="en-US" sz="1800" dirty="0" smtClean="0">
                <a:latin typeface="Calibri" panose="020F0502020204030204" pitchFamily="34" charset="0"/>
                <a:cs typeface="Calibri" panose="020F0502020204030204" pitchFamily="34" charset="0"/>
              </a:rPr>
              <a:t>been </a:t>
            </a:r>
            <a:r>
              <a:rPr lang="en-US" sz="1800" dirty="0">
                <a:latin typeface="Calibri" panose="020F0502020204030204" pitchFamily="34" charset="0"/>
                <a:cs typeface="Calibri" panose="020F0502020204030204" pitchFamily="34" charset="0"/>
              </a:rPr>
              <a:t>enabled under the e-Biz platform of the Government of India. </a:t>
            </a:r>
            <a:endParaRPr lang="en-US" sz="1800" dirty="0" smtClean="0">
              <a:latin typeface="Calibri" panose="020F0502020204030204" pitchFamily="34" charset="0"/>
              <a:cs typeface="Calibri" panose="020F0502020204030204" pitchFamily="34" charset="0"/>
            </a:endParaRPr>
          </a:p>
          <a:p>
            <a:pPr marL="685800" lvl="1">
              <a:buFont typeface="Wingdings" panose="05000000000000000000" pitchFamily="2" charset="2"/>
              <a:buChar char="Ø"/>
            </a:pPr>
            <a:r>
              <a:rPr lang="en-US" sz="1800" dirty="0" smtClean="0">
                <a:latin typeface="Calibri" panose="020F0502020204030204" pitchFamily="34" charset="0"/>
                <a:cs typeface="Calibri" panose="020F0502020204030204" pitchFamily="34" charset="0"/>
              </a:rPr>
              <a:t>The </a:t>
            </a:r>
            <a:r>
              <a:rPr lang="en-US" sz="1800" dirty="0">
                <a:latin typeface="Calibri" panose="020F0502020204030204" pitchFamily="34" charset="0"/>
                <a:cs typeface="Calibri" panose="020F0502020204030204" pitchFamily="34" charset="0"/>
              </a:rPr>
              <a:t>design of the reporting platform enables the customer to login into the e-Biz portal, download the reporting forms, complete and then upload the same onto the portal using their digitally signed certificates. </a:t>
            </a:r>
            <a:endParaRPr lang="en-US" sz="1800" dirty="0" smtClean="0">
              <a:latin typeface="Calibri" panose="020F0502020204030204" pitchFamily="34" charset="0"/>
              <a:cs typeface="Calibri" panose="020F0502020204030204" pitchFamily="34" charset="0"/>
            </a:endParaRPr>
          </a:p>
          <a:p>
            <a:pPr marL="685800" lvl="1">
              <a:buFont typeface="Wingdings" panose="05000000000000000000" pitchFamily="2" charset="2"/>
              <a:buChar char="Ø"/>
            </a:pPr>
            <a:r>
              <a:rPr lang="en-US" sz="1800" dirty="0" smtClean="0">
                <a:latin typeface="Calibri" panose="020F0502020204030204" pitchFamily="34" charset="0"/>
                <a:cs typeface="Calibri" panose="020F0502020204030204" pitchFamily="34" charset="0"/>
              </a:rPr>
              <a:t>The </a:t>
            </a:r>
            <a:r>
              <a:rPr lang="en-US" sz="1800" dirty="0">
                <a:latin typeface="Calibri" panose="020F0502020204030204" pitchFamily="34" charset="0"/>
                <a:cs typeface="Calibri" panose="020F0502020204030204" pitchFamily="34" charset="0"/>
              </a:rPr>
              <a:t>Authorised Dealer Banks (ADs) will be required to download the completed forms, verify the contents from the available documents, if necessary by calling for additional information from the customer and then upload the same for RBI to process and allot the Unique Identification Number (UIN</a:t>
            </a:r>
            <a:r>
              <a:rPr lang="en-US" sz="1800" dirty="0" smtClean="0">
                <a:latin typeface="Calibri" panose="020F0502020204030204" pitchFamily="34" charset="0"/>
                <a:cs typeface="Calibri" panose="020F0502020204030204" pitchFamily="34" charset="0"/>
              </a:rPr>
              <a:t>).</a:t>
            </a:r>
            <a:endParaRPr lang="en-US" sz="18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191080695"/>
      </p:ext>
    </p:extLst>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nvPr>
        </p:nvGraphicFramePr>
        <p:xfrm>
          <a:off x="381000" y="1310640"/>
          <a:ext cx="8610599" cy="4907280"/>
        </p:xfrm>
        <a:graphic>
          <a:graphicData uri="http://schemas.openxmlformats.org/drawingml/2006/table">
            <a:tbl>
              <a:tblPr firstRow="1" bandRow="1">
                <a:tableStyleId>{5C22544A-7EE6-4342-B048-85BDC9FD1C3A}</a:tableStyleId>
              </a:tblPr>
              <a:tblGrid>
                <a:gridCol w="1929962"/>
                <a:gridCol w="1855733"/>
                <a:gridCol w="1261898"/>
                <a:gridCol w="1781503"/>
                <a:gridCol w="1781503"/>
              </a:tblGrid>
              <a:tr h="496462">
                <a:tc>
                  <a:txBody>
                    <a:bodyPr/>
                    <a:lstStyle/>
                    <a:p>
                      <a:pPr marL="0" marR="0" algn="ctr">
                        <a:spcBef>
                          <a:spcPts val="0"/>
                        </a:spcBef>
                        <a:spcAft>
                          <a:spcPts val="0"/>
                        </a:spcAft>
                      </a:pPr>
                      <a:r>
                        <a:rPr lang="en-US" sz="1400" dirty="0">
                          <a:solidFill>
                            <a:schemeClr val="tx1"/>
                          </a:solidFill>
                          <a:latin typeface="Bookman Old Style" pitchFamily="18" charset="0"/>
                          <a:ea typeface="Calibri"/>
                        </a:rPr>
                        <a:t>Form</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spcBef>
                          <a:spcPts val="0"/>
                        </a:spcBef>
                        <a:spcAft>
                          <a:spcPts val="0"/>
                        </a:spcAft>
                      </a:pPr>
                      <a:r>
                        <a:rPr lang="en-US" sz="1400" dirty="0" smtClean="0">
                          <a:solidFill>
                            <a:schemeClr val="tx1"/>
                          </a:solidFill>
                          <a:latin typeface="Bookman Old Style" pitchFamily="18" charset="0"/>
                          <a:ea typeface="Calibri"/>
                        </a:rPr>
                        <a:t>Supporting</a:t>
                      </a:r>
                      <a:endParaRPr lang="en-US" sz="1400" dirty="0">
                        <a:solidFill>
                          <a:schemeClr val="tx1"/>
                        </a:solidFill>
                        <a:latin typeface="Bookman Old Style" pitchFamily="18" charset="0"/>
                        <a:ea typeface="Calibri"/>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spcBef>
                          <a:spcPts val="0"/>
                        </a:spcBef>
                        <a:spcAft>
                          <a:spcPts val="0"/>
                        </a:spcAft>
                      </a:pPr>
                      <a:r>
                        <a:rPr lang="en-US" sz="1400" dirty="0">
                          <a:solidFill>
                            <a:schemeClr val="tx1"/>
                          </a:solidFill>
                          <a:latin typeface="Bookman Old Style" pitchFamily="18" charset="0"/>
                          <a:ea typeface="Calibri"/>
                        </a:rPr>
                        <a:t>Time period</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spcBef>
                          <a:spcPts val="0"/>
                        </a:spcBef>
                        <a:spcAft>
                          <a:spcPts val="0"/>
                        </a:spcAft>
                      </a:pPr>
                      <a:r>
                        <a:rPr lang="en-US" sz="1400" dirty="0">
                          <a:solidFill>
                            <a:schemeClr val="tx1"/>
                          </a:solidFill>
                          <a:latin typeface="Bookman Old Style" pitchFamily="18" charset="0"/>
                          <a:ea typeface="Calibri"/>
                        </a:rPr>
                        <a:t>Action by Regional Office concerned</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spcBef>
                          <a:spcPts val="0"/>
                        </a:spcBef>
                        <a:spcAft>
                          <a:spcPts val="0"/>
                        </a:spcAft>
                      </a:pPr>
                      <a:r>
                        <a:rPr lang="en-US" sz="1400" dirty="0">
                          <a:solidFill>
                            <a:schemeClr val="tx1"/>
                          </a:solidFill>
                          <a:latin typeface="Bookman Old Style" pitchFamily="18" charset="0"/>
                          <a:ea typeface="Calibri"/>
                        </a:rPr>
                        <a:t>Non-compliance</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1323900">
                <a:tc>
                  <a:txBody>
                    <a:bodyPr/>
                    <a:lstStyle/>
                    <a:p>
                      <a:pPr marL="0" marR="0" algn="just">
                        <a:spcBef>
                          <a:spcPts val="0"/>
                        </a:spcBef>
                        <a:spcAft>
                          <a:spcPts val="0"/>
                        </a:spcAft>
                      </a:pPr>
                      <a:r>
                        <a:rPr lang="en-US" sz="1400" b="0" dirty="0">
                          <a:solidFill>
                            <a:schemeClr val="tx1"/>
                          </a:solidFill>
                          <a:latin typeface="Bookman Old Style" pitchFamily="18" charset="0"/>
                          <a:ea typeface="Calibri"/>
                        </a:rPr>
                        <a:t>Advance Reporting </a:t>
                      </a:r>
                      <a:r>
                        <a:rPr lang="en-US" sz="1400" b="0" dirty="0" smtClean="0">
                          <a:solidFill>
                            <a:schemeClr val="tx1"/>
                          </a:solidFill>
                          <a:latin typeface="Bookman Old Style" pitchFamily="18" charset="0"/>
                          <a:ea typeface="Calibri"/>
                        </a:rPr>
                        <a:t>Form for </a:t>
                      </a:r>
                      <a:r>
                        <a:rPr lang="en-US" sz="1400" b="0" baseline="0" dirty="0" smtClean="0">
                          <a:solidFill>
                            <a:schemeClr val="tx1"/>
                          </a:solidFill>
                          <a:latin typeface="Bookman Old Style" pitchFamily="18" charset="0"/>
                          <a:ea typeface="Calibri"/>
                        </a:rPr>
                        <a:t>shares / FCCD / FCPS / Warrants</a:t>
                      </a:r>
                      <a:endParaRPr lang="en-US" sz="1400" b="0" dirty="0">
                        <a:solidFill>
                          <a:schemeClr val="tx1"/>
                        </a:solidFill>
                        <a:latin typeface="Bookman Old Style" pitchFamily="18" charset="0"/>
                        <a:ea typeface="Calibri"/>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236538" marR="0" indent="-236538" algn="just">
                        <a:spcBef>
                          <a:spcPts val="0"/>
                        </a:spcBef>
                        <a:spcAft>
                          <a:spcPts val="0"/>
                        </a:spcAft>
                        <a:buFont typeface="Wingdings" pitchFamily="2" charset="2"/>
                        <a:buChar char="v"/>
                      </a:pPr>
                      <a:r>
                        <a:rPr lang="en-US" sz="1400" b="0" dirty="0" smtClean="0">
                          <a:solidFill>
                            <a:schemeClr val="tx1"/>
                          </a:solidFill>
                          <a:latin typeface="Bookman Old Style" pitchFamily="18" charset="0"/>
                          <a:ea typeface="Calibri"/>
                        </a:rPr>
                        <a:t>FIRC/s/ Debit certificate  </a:t>
                      </a:r>
                      <a:r>
                        <a:rPr lang="en-US" sz="1400" b="0" dirty="0">
                          <a:solidFill>
                            <a:schemeClr val="tx1"/>
                          </a:solidFill>
                          <a:latin typeface="Bookman Old Style" pitchFamily="18" charset="0"/>
                          <a:ea typeface="Calibri"/>
                        </a:rPr>
                        <a:t>evidencing </a:t>
                      </a:r>
                      <a:r>
                        <a:rPr lang="en-US" sz="1400" b="0" dirty="0" smtClean="0">
                          <a:solidFill>
                            <a:schemeClr val="tx1"/>
                          </a:solidFill>
                          <a:latin typeface="Bookman Old Style" pitchFamily="18" charset="0"/>
                          <a:ea typeface="Calibri"/>
                        </a:rPr>
                        <a:t>receipt </a:t>
                      </a:r>
                      <a:r>
                        <a:rPr lang="en-US" sz="1400" b="0" dirty="0">
                          <a:solidFill>
                            <a:schemeClr val="tx1"/>
                          </a:solidFill>
                          <a:latin typeface="Bookman Old Style" pitchFamily="18" charset="0"/>
                          <a:ea typeface="Calibri"/>
                        </a:rPr>
                        <a:t>of </a:t>
                      </a:r>
                      <a:r>
                        <a:rPr lang="en-US" sz="1400" b="0" dirty="0" smtClean="0">
                          <a:solidFill>
                            <a:schemeClr val="tx1"/>
                          </a:solidFill>
                          <a:latin typeface="Bookman Old Style" pitchFamily="18" charset="0"/>
                          <a:ea typeface="Calibri"/>
                        </a:rPr>
                        <a:t>remittance </a:t>
                      </a:r>
                    </a:p>
                    <a:p>
                      <a:pPr marL="236538" marR="0" indent="-236538" algn="just">
                        <a:spcBef>
                          <a:spcPts val="0"/>
                        </a:spcBef>
                        <a:spcAft>
                          <a:spcPts val="0"/>
                        </a:spcAft>
                        <a:buFont typeface="Wingdings" pitchFamily="2" charset="2"/>
                        <a:buChar char="v"/>
                      </a:pPr>
                      <a:r>
                        <a:rPr lang="en-US" sz="1400" b="0" dirty="0" smtClean="0">
                          <a:solidFill>
                            <a:schemeClr val="tx1"/>
                          </a:solidFill>
                          <a:latin typeface="Bookman Old Style" pitchFamily="18" charset="0"/>
                          <a:ea typeface="Calibri"/>
                        </a:rPr>
                        <a:t>KYC </a:t>
                      </a:r>
                      <a:r>
                        <a:rPr lang="en-US" sz="1400" b="0" dirty="0">
                          <a:solidFill>
                            <a:schemeClr val="tx1"/>
                          </a:solidFill>
                          <a:latin typeface="Bookman Old Style" pitchFamily="18" charset="0"/>
                          <a:ea typeface="Calibri"/>
                        </a:rPr>
                        <a:t>report </a:t>
                      </a:r>
                      <a:r>
                        <a:rPr lang="en-US" sz="1400" b="0" dirty="0" smtClean="0">
                          <a:solidFill>
                            <a:schemeClr val="tx1"/>
                          </a:solidFill>
                          <a:latin typeface="Bookman Old Style" pitchFamily="18" charset="0"/>
                          <a:ea typeface="Calibri"/>
                        </a:rPr>
                        <a:t> on non-resident investor</a:t>
                      </a:r>
                      <a:endParaRPr lang="en-US" sz="1400" b="0" dirty="0">
                        <a:solidFill>
                          <a:schemeClr val="tx1"/>
                        </a:solidFill>
                        <a:latin typeface="Bookman Old Style" pitchFamily="18" charset="0"/>
                        <a:ea typeface="Calibri"/>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just">
                        <a:spcBef>
                          <a:spcPts val="0"/>
                        </a:spcBef>
                        <a:spcAft>
                          <a:spcPts val="0"/>
                        </a:spcAft>
                      </a:pPr>
                      <a:r>
                        <a:rPr lang="en-US" sz="1400" b="0" dirty="0" smtClean="0">
                          <a:solidFill>
                            <a:schemeClr val="tx1"/>
                          </a:solidFill>
                          <a:latin typeface="Bookman Old Style" pitchFamily="18" charset="0"/>
                          <a:ea typeface="Calibri"/>
                        </a:rPr>
                        <a:t>Not </a:t>
                      </a:r>
                      <a:r>
                        <a:rPr lang="en-US" sz="1400" b="0" dirty="0">
                          <a:solidFill>
                            <a:schemeClr val="tx1"/>
                          </a:solidFill>
                          <a:latin typeface="Bookman Old Style" pitchFamily="18" charset="0"/>
                          <a:ea typeface="Calibri"/>
                        </a:rPr>
                        <a:t>later than 30 days from the date of receipt</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just">
                        <a:spcBef>
                          <a:spcPts val="0"/>
                        </a:spcBef>
                        <a:spcAft>
                          <a:spcPts val="0"/>
                        </a:spcAft>
                      </a:pPr>
                      <a:r>
                        <a:rPr lang="en-US" sz="1400" b="0" dirty="0" smtClean="0">
                          <a:solidFill>
                            <a:schemeClr val="tx1"/>
                          </a:solidFill>
                          <a:latin typeface="Bookman Old Style" pitchFamily="18" charset="0"/>
                          <a:ea typeface="Calibri"/>
                        </a:rPr>
                        <a:t>Allotment of Unique </a:t>
                      </a:r>
                      <a:r>
                        <a:rPr lang="en-US" sz="1400" b="0" dirty="0">
                          <a:solidFill>
                            <a:schemeClr val="tx1"/>
                          </a:solidFill>
                          <a:latin typeface="Bookman Old Style" pitchFamily="18" charset="0"/>
                          <a:ea typeface="Calibri"/>
                        </a:rPr>
                        <a:t>Identification Number (UIN) for the amount reported</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236538" marR="0" indent="-236538" algn="just">
                        <a:spcBef>
                          <a:spcPts val="0"/>
                        </a:spcBef>
                        <a:spcAft>
                          <a:spcPts val="0"/>
                        </a:spcAft>
                        <a:buFont typeface="Wingdings" pitchFamily="2" charset="2"/>
                        <a:buChar char="v"/>
                      </a:pPr>
                      <a:r>
                        <a:rPr lang="en-US" sz="1400" b="0" dirty="0" smtClean="0">
                          <a:solidFill>
                            <a:schemeClr val="tx1"/>
                          </a:solidFill>
                          <a:latin typeface="Bookman Old Style" pitchFamily="18" charset="0"/>
                          <a:ea typeface="Calibri"/>
                        </a:rPr>
                        <a:t>Contravention      under</a:t>
                      </a:r>
                      <a:r>
                        <a:rPr lang="en-US" sz="1400" b="0" baseline="0" dirty="0" smtClean="0">
                          <a:solidFill>
                            <a:schemeClr val="tx1"/>
                          </a:solidFill>
                          <a:latin typeface="Bookman Old Style" pitchFamily="18" charset="0"/>
                          <a:ea typeface="Calibri"/>
                        </a:rPr>
                        <a:t> </a:t>
                      </a:r>
                      <a:r>
                        <a:rPr lang="en-US" sz="1400" b="0" dirty="0" smtClean="0">
                          <a:solidFill>
                            <a:schemeClr val="tx1"/>
                          </a:solidFill>
                          <a:latin typeface="Bookman Old Style" pitchFamily="18" charset="0"/>
                          <a:ea typeface="Calibri"/>
                        </a:rPr>
                        <a:t>FEMA</a:t>
                      </a:r>
                    </a:p>
                    <a:p>
                      <a:pPr marL="236538" marR="0" indent="-236538" algn="just">
                        <a:spcBef>
                          <a:spcPts val="0"/>
                        </a:spcBef>
                        <a:spcAft>
                          <a:spcPts val="0"/>
                        </a:spcAft>
                        <a:buFont typeface="Wingdings" pitchFamily="2" charset="2"/>
                        <a:buNone/>
                      </a:pPr>
                      <a:endParaRPr lang="en-US" sz="1400" b="0" dirty="0" smtClean="0">
                        <a:solidFill>
                          <a:schemeClr val="tx1"/>
                        </a:solidFill>
                        <a:latin typeface="Bookman Old Style" pitchFamily="18" charset="0"/>
                        <a:ea typeface="Calibri"/>
                      </a:endParaRPr>
                    </a:p>
                    <a:p>
                      <a:pPr marL="173038" marR="0" indent="-173038" algn="just">
                        <a:spcBef>
                          <a:spcPts val="0"/>
                        </a:spcBef>
                        <a:spcAft>
                          <a:spcPts val="0"/>
                        </a:spcAft>
                        <a:buFont typeface="Wingdings" pitchFamily="2" charset="2"/>
                        <a:buChar char="v"/>
                      </a:pPr>
                      <a:r>
                        <a:rPr lang="en-US" sz="1400" b="0" dirty="0" smtClean="0">
                          <a:solidFill>
                            <a:schemeClr val="tx1"/>
                          </a:solidFill>
                          <a:latin typeface="Bookman Old Style" pitchFamily="18" charset="0"/>
                          <a:ea typeface="Calibri"/>
                        </a:rPr>
                        <a:t> Attracts Late Submission Fees and penal provisions</a:t>
                      </a:r>
                      <a:endParaRPr lang="en-US" sz="1400" b="0" dirty="0">
                        <a:solidFill>
                          <a:schemeClr val="tx1"/>
                        </a:solidFill>
                        <a:latin typeface="Bookman Old Style" pitchFamily="18" charset="0"/>
                        <a:ea typeface="Calibri"/>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2478923">
                <a:tc gridSpan="5">
                  <a:txBody>
                    <a:bodyPr/>
                    <a:lstStyle/>
                    <a:p>
                      <a:pPr marL="0" marR="0" algn="just">
                        <a:spcBef>
                          <a:spcPts val="0"/>
                        </a:spcBef>
                        <a:spcAft>
                          <a:spcPts val="0"/>
                        </a:spcAft>
                      </a:pPr>
                      <a:endParaRPr lang="en-US" sz="1400" dirty="0" smtClean="0">
                        <a:solidFill>
                          <a:srgbClr val="000000"/>
                        </a:solidFill>
                        <a:latin typeface="Bookman Old Style" pitchFamily="18" charset="0"/>
                        <a:ea typeface="Calibri"/>
                      </a:endParaRPr>
                    </a:p>
                    <a:p>
                      <a:pPr marL="0" marR="0" indent="0" algn="just" defTabSz="914400" rtl="0" eaLnBrk="1" fontAlgn="auto" latinLnBrk="0" hangingPunct="1">
                        <a:lnSpc>
                          <a:spcPct val="100000"/>
                        </a:lnSpc>
                        <a:spcBef>
                          <a:spcPts val="0"/>
                        </a:spcBef>
                        <a:spcAft>
                          <a:spcPts val="0"/>
                        </a:spcAft>
                        <a:buClrTx/>
                        <a:buSzTx/>
                        <a:buFontTx/>
                        <a:buNone/>
                        <a:tabLst/>
                        <a:defRPr/>
                      </a:pPr>
                      <a:r>
                        <a:rPr lang="en-US" sz="1400" dirty="0" smtClean="0">
                          <a:solidFill>
                            <a:srgbClr val="000000"/>
                          </a:solidFill>
                          <a:latin typeface="Bookman Old Style" pitchFamily="18" charset="0"/>
                          <a:ea typeface="Calibri"/>
                        </a:rPr>
                        <a:t>In FIRC: Name of beneficiary; remitter bank; remitter;</a:t>
                      </a:r>
                      <a:r>
                        <a:rPr lang="en-US" sz="1400" baseline="0" dirty="0" smtClean="0">
                          <a:solidFill>
                            <a:srgbClr val="000000"/>
                          </a:solidFill>
                          <a:latin typeface="Bookman Old Style" pitchFamily="18" charset="0"/>
                          <a:ea typeface="Calibri"/>
                        </a:rPr>
                        <a:t> date of credit; INR equivalent; Purpose of remittance mentioned in FIRC</a:t>
                      </a:r>
                    </a:p>
                    <a:p>
                      <a:pPr marL="0" marR="0" indent="0" algn="just" defTabSz="914400" rtl="0" eaLnBrk="1" fontAlgn="auto" latinLnBrk="0" hangingPunct="1">
                        <a:lnSpc>
                          <a:spcPct val="100000"/>
                        </a:lnSpc>
                        <a:spcBef>
                          <a:spcPts val="0"/>
                        </a:spcBef>
                        <a:spcAft>
                          <a:spcPts val="0"/>
                        </a:spcAft>
                        <a:buClrTx/>
                        <a:buSzTx/>
                        <a:buFontTx/>
                        <a:buNone/>
                        <a:tabLst/>
                        <a:defRPr/>
                      </a:pPr>
                      <a:endParaRPr lang="en-US" sz="1400" dirty="0" smtClean="0">
                        <a:solidFill>
                          <a:srgbClr val="000000"/>
                        </a:solidFill>
                        <a:latin typeface="Bookman Old Style" pitchFamily="18" charset="0"/>
                        <a:ea typeface="Calibri"/>
                      </a:endParaRPr>
                    </a:p>
                    <a:p>
                      <a:pPr marL="0" marR="0" indent="0" algn="just" defTabSz="914400" rtl="0" eaLnBrk="1" fontAlgn="auto" latinLnBrk="0" hangingPunct="1">
                        <a:lnSpc>
                          <a:spcPct val="100000"/>
                        </a:lnSpc>
                        <a:spcBef>
                          <a:spcPts val="0"/>
                        </a:spcBef>
                        <a:spcAft>
                          <a:spcPts val="0"/>
                        </a:spcAft>
                        <a:buClrTx/>
                        <a:buSzTx/>
                        <a:buFontTx/>
                        <a:buNone/>
                        <a:tabLst/>
                        <a:defRPr/>
                      </a:pPr>
                      <a:r>
                        <a:rPr lang="en-US" sz="1400" dirty="0" smtClean="0">
                          <a:solidFill>
                            <a:srgbClr val="000000"/>
                          </a:solidFill>
                          <a:latin typeface="Bookman Old Style" pitchFamily="18" charset="0"/>
                          <a:ea typeface="Calibri"/>
                        </a:rPr>
                        <a:t>Amount in INR/FC should match with FIRC/Bank certificate</a:t>
                      </a:r>
                      <a:endParaRPr lang="en-US" sz="1400" baseline="0" dirty="0" smtClean="0">
                        <a:solidFill>
                          <a:srgbClr val="000000"/>
                        </a:solidFill>
                        <a:latin typeface="Bookman Old Style" pitchFamily="18" charset="0"/>
                        <a:ea typeface="Calibri"/>
                      </a:endParaRPr>
                    </a:p>
                    <a:p>
                      <a:pPr marL="0" marR="0" algn="just">
                        <a:spcBef>
                          <a:spcPts val="0"/>
                        </a:spcBef>
                        <a:spcAft>
                          <a:spcPts val="0"/>
                        </a:spcAft>
                      </a:pPr>
                      <a:endParaRPr lang="en-US" sz="1400" dirty="0" smtClean="0">
                        <a:solidFill>
                          <a:srgbClr val="000000"/>
                        </a:solidFill>
                        <a:latin typeface="Bookman Old Style" pitchFamily="18" charset="0"/>
                        <a:ea typeface="Calibri"/>
                      </a:endParaRPr>
                    </a:p>
                    <a:p>
                      <a:pPr marL="0" marR="0" algn="just">
                        <a:spcBef>
                          <a:spcPts val="0"/>
                        </a:spcBef>
                        <a:spcAft>
                          <a:spcPts val="0"/>
                        </a:spcAft>
                      </a:pPr>
                      <a:r>
                        <a:rPr lang="en-US" sz="1400" dirty="0" smtClean="0">
                          <a:solidFill>
                            <a:srgbClr val="000000"/>
                          </a:solidFill>
                          <a:latin typeface="Bookman Old Style" pitchFamily="18" charset="0"/>
                          <a:ea typeface="Calibri"/>
                        </a:rPr>
                        <a:t>No KYC if debit to NRE/ FCNR(B)</a:t>
                      </a:r>
                    </a:p>
                    <a:p>
                      <a:pPr marL="0" marR="0" algn="just">
                        <a:spcBef>
                          <a:spcPts val="0"/>
                        </a:spcBef>
                        <a:spcAft>
                          <a:spcPts val="0"/>
                        </a:spcAft>
                      </a:pPr>
                      <a:endParaRPr lang="en-US" sz="1400" dirty="0" smtClean="0">
                        <a:solidFill>
                          <a:srgbClr val="000000"/>
                        </a:solidFill>
                        <a:latin typeface="Bookman Old Style" pitchFamily="18" charset="0"/>
                        <a:ea typeface="Calibri"/>
                      </a:endParaRPr>
                    </a:p>
                    <a:p>
                      <a:pPr marL="0" marR="0" algn="just">
                        <a:spcBef>
                          <a:spcPts val="0"/>
                        </a:spcBef>
                        <a:spcAft>
                          <a:spcPts val="0"/>
                        </a:spcAft>
                      </a:pPr>
                      <a:r>
                        <a:rPr lang="en-US" sz="1400" dirty="0" smtClean="0">
                          <a:solidFill>
                            <a:srgbClr val="000000"/>
                          </a:solidFill>
                          <a:latin typeface="Bookman Old Style" pitchFamily="18" charset="0"/>
                          <a:ea typeface="Calibri"/>
                        </a:rPr>
                        <a:t>In AD Bank letter/ debit certificate for NRE/ FCNR(B) transfer: Name, account type, amount, date of debit</a:t>
                      </a:r>
                    </a:p>
                    <a:p>
                      <a:pPr marL="0" marR="0" algn="just">
                        <a:spcBef>
                          <a:spcPts val="0"/>
                        </a:spcBef>
                        <a:spcAft>
                          <a:spcPts val="0"/>
                        </a:spcAft>
                      </a:pPr>
                      <a:endParaRPr lang="en-US" sz="1400" dirty="0" smtClean="0">
                        <a:solidFill>
                          <a:srgbClr val="000000"/>
                        </a:solidFill>
                        <a:latin typeface="Bookman Old Style" pitchFamily="18" charset="0"/>
                        <a:ea typeface="Calibri"/>
                      </a:endParaRPr>
                    </a:p>
                    <a:p>
                      <a:pPr marL="0" marR="0" algn="just">
                        <a:spcBef>
                          <a:spcPts val="0"/>
                        </a:spcBef>
                        <a:spcAft>
                          <a:spcPts val="0"/>
                        </a:spcAft>
                      </a:pPr>
                      <a:endParaRPr lang="en-US" sz="1400" dirty="0">
                        <a:solidFill>
                          <a:srgbClr val="000000"/>
                        </a:solidFill>
                        <a:latin typeface="Bookman Old Style" pitchFamily="18" charset="0"/>
                        <a:ea typeface="Calibri"/>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pPr marL="236538" marR="0" indent="-236538" algn="just">
                        <a:spcBef>
                          <a:spcPts val="0"/>
                        </a:spcBef>
                        <a:spcAft>
                          <a:spcPts val="0"/>
                        </a:spcAft>
                        <a:buFont typeface="Wingdings" pitchFamily="2" charset="2"/>
                        <a:buChar char="v"/>
                      </a:pPr>
                      <a:endParaRPr lang="en-US" sz="1400" dirty="0">
                        <a:solidFill>
                          <a:srgbClr val="000000"/>
                        </a:solidFill>
                        <a:latin typeface="Bookman Old Style" pitchFamily="18" charset="0"/>
                        <a:ea typeface="Calibri"/>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pPr marL="0" marR="0" algn="just">
                        <a:spcBef>
                          <a:spcPts val="0"/>
                        </a:spcBef>
                        <a:spcAft>
                          <a:spcPts val="0"/>
                        </a:spcAft>
                      </a:pPr>
                      <a:endParaRPr lang="en-US" sz="1400" dirty="0">
                        <a:solidFill>
                          <a:srgbClr val="000000"/>
                        </a:solidFill>
                        <a:latin typeface="Bookman Old Style" pitchFamily="18" charset="0"/>
                        <a:ea typeface="Calibri"/>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pPr marL="0" marR="0" algn="just">
                        <a:spcBef>
                          <a:spcPts val="0"/>
                        </a:spcBef>
                        <a:spcAft>
                          <a:spcPts val="0"/>
                        </a:spcAft>
                      </a:pPr>
                      <a:endParaRPr lang="en-US" sz="1400" dirty="0">
                        <a:solidFill>
                          <a:srgbClr val="000000"/>
                        </a:solidFill>
                        <a:latin typeface="Bookman Old Style" pitchFamily="18" charset="0"/>
                        <a:ea typeface="Calibri"/>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pPr marL="173038" marR="0" indent="-173038" algn="just">
                        <a:spcBef>
                          <a:spcPts val="0"/>
                        </a:spcBef>
                        <a:spcAft>
                          <a:spcPts val="0"/>
                        </a:spcAft>
                        <a:buFont typeface="Wingdings" pitchFamily="2" charset="2"/>
                        <a:buChar char="v"/>
                      </a:pPr>
                      <a:endParaRPr lang="en-US" sz="1400" b="1" dirty="0">
                        <a:solidFill>
                          <a:srgbClr val="FF0000"/>
                        </a:solidFill>
                        <a:latin typeface="Bookman Old Style" pitchFamily="18" charset="0"/>
                        <a:ea typeface="Calibri"/>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bl>
          </a:graphicData>
        </a:graphic>
      </p:graphicFrame>
      <p:sp>
        <p:nvSpPr>
          <p:cNvPr id="6" name="Rectangle 5"/>
          <p:cNvSpPr/>
          <p:nvPr/>
        </p:nvSpPr>
        <p:spPr>
          <a:xfrm>
            <a:off x="994609" y="657727"/>
            <a:ext cx="7628021" cy="523220"/>
          </a:xfrm>
          <a:prstGeom prst="rect">
            <a:avLst/>
          </a:prstGeom>
        </p:spPr>
        <p:txBody>
          <a:bodyPr wrap="square">
            <a:spAutoFit/>
          </a:bodyPr>
          <a:lstStyle/>
          <a:p>
            <a:r>
              <a:rPr lang="en-US" sz="2800" dirty="0" smtClean="0">
                <a:solidFill>
                  <a:schemeClr val="tx2"/>
                </a:solidFill>
                <a:latin typeface="+mj-lt"/>
              </a:rPr>
              <a:t>Reporting of FDI Inflow</a:t>
            </a:r>
            <a:endParaRPr lang="en-US" sz="2800" dirty="0">
              <a:solidFill>
                <a:schemeClr val="tx2"/>
              </a:solidFill>
              <a:latin typeface="+mj-lt"/>
            </a:endParaRPr>
          </a:p>
        </p:txBody>
      </p:sp>
      <p:sp>
        <p:nvSpPr>
          <p:cNvPr id="2" name="Date Placeholder 1"/>
          <p:cNvSpPr>
            <a:spLocks noGrp="1"/>
          </p:cNvSpPr>
          <p:nvPr>
            <p:ph type="dt" sz="half" idx="10"/>
          </p:nvPr>
        </p:nvSpPr>
        <p:spPr/>
        <p:txBody>
          <a:bodyPr/>
          <a:lstStyle/>
          <a:p>
            <a:pPr>
              <a:defRPr/>
            </a:pPr>
            <a:r>
              <a:rPr lang="en-US" smtClean="0"/>
              <a:t>03 May 2018</a:t>
            </a:r>
            <a:endParaRPr lang="en-US" dirty="0"/>
          </a:p>
        </p:txBody>
      </p:sp>
      <p:sp>
        <p:nvSpPr>
          <p:cNvPr id="3" name="Footer Placeholder 2"/>
          <p:cNvSpPr>
            <a:spLocks noGrp="1"/>
          </p:cNvSpPr>
          <p:nvPr>
            <p:ph type="ftr" sz="quarter" idx="11"/>
          </p:nvPr>
        </p:nvSpPr>
        <p:spPr/>
        <p:txBody>
          <a:bodyPr/>
          <a:lstStyle/>
          <a:p>
            <a:pPr>
              <a:defRPr/>
            </a:pPr>
            <a:r>
              <a:rPr lang="en-US" dirty="0" smtClean="0"/>
              <a:t>P. P. Shah &amp; Asso.</a:t>
            </a:r>
            <a:endParaRPr lang="en-US" dirty="0"/>
          </a:p>
        </p:txBody>
      </p:sp>
      <p:sp>
        <p:nvSpPr>
          <p:cNvPr id="5" name="Slide Number Placeholder 4"/>
          <p:cNvSpPr>
            <a:spLocks noGrp="1"/>
          </p:cNvSpPr>
          <p:nvPr>
            <p:ph type="sldNum" sz="quarter" idx="12"/>
          </p:nvPr>
        </p:nvSpPr>
        <p:spPr/>
        <p:txBody>
          <a:bodyPr/>
          <a:lstStyle/>
          <a:p>
            <a:pPr>
              <a:defRPr/>
            </a:pPr>
            <a:fld id="{5052F816-650B-4053-80AC-AB4A4E09E1C9}" type="slidenum">
              <a:rPr lang="en-US" smtClean="0"/>
              <a:pPr>
                <a:defRPr/>
              </a:pPr>
              <a:t>53</a:t>
            </a:fld>
            <a:endParaRPr lang="en-US" dirty="0"/>
          </a:p>
        </p:txBody>
      </p:sp>
    </p:spTree>
    <p:extLst>
      <p:ext uri="{BB962C8B-B14F-4D97-AF65-F5344CB8AC3E}">
        <p14:creationId xmlns:p14="http://schemas.microsoft.com/office/powerpoint/2010/main" val="2587599553"/>
      </p:ext>
    </p:extLst>
  </p:cSld>
  <p:clrMapOvr>
    <a:masterClrMapping/>
  </p:clrMapOvr>
  <p:transition/>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p:cNvGraphicFramePr>
            <a:graphicFrameLocks noGrp="1"/>
          </p:cNvGraphicFramePr>
          <p:nvPr>
            <p:extLst/>
          </p:nvPr>
        </p:nvGraphicFramePr>
        <p:xfrm>
          <a:off x="381000" y="2630904"/>
          <a:ext cx="8686800" cy="3890187"/>
        </p:xfrm>
        <a:graphic>
          <a:graphicData uri="http://schemas.openxmlformats.org/drawingml/2006/table">
            <a:tbl>
              <a:tblPr firstRow="1" bandRow="1">
                <a:tableStyleId>{5C22544A-7EE6-4342-B048-85BDC9FD1C3A}</a:tableStyleId>
              </a:tblPr>
              <a:tblGrid>
                <a:gridCol w="1704474"/>
                <a:gridCol w="2257926"/>
                <a:gridCol w="1303421"/>
                <a:gridCol w="1652337"/>
                <a:gridCol w="1768642"/>
              </a:tblGrid>
              <a:tr h="642150">
                <a:tc>
                  <a:txBody>
                    <a:bodyPr/>
                    <a:lstStyle/>
                    <a:p>
                      <a:pPr marL="0" marR="0" algn="ctr">
                        <a:lnSpc>
                          <a:spcPct val="100000"/>
                        </a:lnSpc>
                        <a:spcBef>
                          <a:spcPts val="0"/>
                        </a:spcBef>
                        <a:spcAft>
                          <a:spcPts val="0"/>
                        </a:spcAft>
                      </a:pPr>
                      <a:r>
                        <a:rPr lang="en-US" sz="1400" dirty="0">
                          <a:solidFill>
                            <a:schemeClr val="tx1"/>
                          </a:solidFill>
                          <a:latin typeface="Bookman Old Style" pitchFamily="18" charset="0"/>
                          <a:ea typeface="Calibri"/>
                        </a:rPr>
                        <a:t>Form</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lnSpc>
                          <a:spcPct val="100000"/>
                        </a:lnSpc>
                        <a:spcBef>
                          <a:spcPts val="0"/>
                        </a:spcBef>
                        <a:spcAft>
                          <a:spcPts val="0"/>
                        </a:spcAft>
                      </a:pPr>
                      <a:r>
                        <a:rPr lang="en-US" sz="1400" dirty="0" smtClean="0">
                          <a:solidFill>
                            <a:schemeClr val="tx1"/>
                          </a:solidFill>
                          <a:latin typeface="Bookman Old Style" pitchFamily="18" charset="0"/>
                          <a:ea typeface="Calibri"/>
                        </a:rPr>
                        <a:t>Supporting</a:t>
                      </a:r>
                      <a:endParaRPr lang="en-US" sz="1400" dirty="0">
                        <a:solidFill>
                          <a:schemeClr val="tx1"/>
                        </a:solidFill>
                        <a:latin typeface="Bookman Old Style" pitchFamily="18" charset="0"/>
                        <a:ea typeface="Calibri"/>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lnSpc>
                          <a:spcPct val="100000"/>
                        </a:lnSpc>
                        <a:spcBef>
                          <a:spcPts val="0"/>
                        </a:spcBef>
                        <a:spcAft>
                          <a:spcPts val="0"/>
                        </a:spcAft>
                      </a:pPr>
                      <a:r>
                        <a:rPr lang="en-US" sz="1400" dirty="0">
                          <a:solidFill>
                            <a:schemeClr val="tx1"/>
                          </a:solidFill>
                          <a:latin typeface="Bookman Old Style" pitchFamily="18" charset="0"/>
                          <a:ea typeface="Calibri"/>
                        </a:rPr>
                        <a:t>Time period</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lnSpc>
                          <a:spcPct val="100000"/>
                        </a:lnSpc>
                        <a:spcBef>
                          <a:spcPts val="0"/>
                        </a:spcBef>
                        <a:spcAft>
                          <a:spcPts val="0"/>
                        </a:spcAft>
                      </a:pPr>
                      <a:r>
                        <a:rPr lang="en-US" sz="1400" dirty="0">
                          <a:solidFill>
                            <a:schemeClr val="tx1"/>
                          </a:solidFill>
                          <a:latin typeface="Bookman Old Style" pitchFamily="18" charset="0"/>
                          <a:ea typeface="Calibri"/>
                        </a:rPr>
                        <a:t>Action by Regional Office concerned</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ctr">
                        <a:lnSpc>
                          <a:spcPct val="100000"/>
                        </a:lnSpc>
                        <a:spcBef>
                          <a:spcPts val="0"/>
                        </a:spcBef>
                        <a:spcAft>
                          <a:spcPts val="0"/>
                        </a:spcAft>
                      </a:pPr>
                      <a:r>
                        <a:rPr lang="en-US" sz="1400" dirty="0">
                          <a:solidFill>
                            <a:schemeClr val="tx1"/>
                          </a:solidFill>
                          <a:latin typeface="Bookman Old Style" pitchFamily="18" charset="0"/>
                          <a:ea typeface="Calibri"/>
                        </a:rPr>
                        <a:t>Non-compliance</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1634715">
                <a:tc>
                  <a:txBody>
                    <a:bodyPr/>
                    <a:lstStyle/>
                    <a:p>
                      <a:pPr marL="0" marR="0" algn="just">
                        <a:lnSpc>
                          <a:spcPct val="100000"/>
                        </a:lnSpc>
                        <a:spcBef>
                          <a:spcPts val="0"/>
                        </a:spcBef>
                        <a:spcAft>
                          <a:spcPts val="0"/>
                        </a:spcAft>
                      </a:pPr>
                      <a:r>
                        <a:rPr lang="en-US" sz="1400" b="0" dirty="0">
                          <a:solidFill>
                            <a:schemeClr val="tx1"/>
                          </a:solidFill>
                          <a:latin typeface="Bookman Old Style" pitchFamily="18" charset="0"/>
                          <a:ea typeface="Calibri"/>
                        </a:rPr>
                        <a:t>Form FC-GPR </a:t>
                      </a:r>
                      <a:r>
                        <a:rPr lang="en-US" sz="1400" b="0" dirty="0" smtClean="0">
                          <a:solidFill>
                            <a:schemeClr val="tx1"/>
                          </a:solidFill>
                          <a:latin typeface="Bookman Old Style" pitchFamily="18" charset="0"/>
                        </a:rPr>
                        <a:t>duly filled up</a:t>
                      </a:r>
                      <a:r>
                        <a:rPr lang="en-US" sz="1400" b="0" baseline="0" dirty="0" smtClean="0">
                          <a:solidFill>
                            <a:schemeClr val="tx1"/>
                          </a:solidFill>
                          <a:latin typeface="Bookman Old Style" pitchFamily="18" charset="0"/>
                        </a:rPr>
                        <a:t> on-line with digital signature of Director/ Authorised Person</a:t>
                      </a:r>
                      <a:endParaRPr lang="en-US" sz="1400" b="0" dirty="0">
                        <a:solidFill>
                          <a:schemeClr val="tx1"/>
                        </a:solidFill>
                        <a:latin typeface="Bookman Old Style" pitchFamily="18" charset="0"/>
                        <a:ea typeface="Calibri"/>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285750" marR="0" indent="-285750" algn="just">
                        <a:lnSpc>
                          <a:spcPct val="100000"/>
                        </a:lnSpc>
                        <a:spcBef>
                          <a:spcPts val="0"/>
                        </a:spcBef>
                        <a:spcAft>
                          <a:spcPts val="0"/>
                        </a:spcAft>
                        <a:buFont typeface="Arial" panose="020B0604020202020204" pitchFamily="34" charset="0"/>
                        <a:buChar char="•"/>
                      </a:pPr>
                      <a:r>
                        <a:rPr lang="en-US" sz="1400" b="0" dirty="0" smtClean="0">
                          <a:solidFill>
                            <a:schemeClr val="tx1"/>
                          </a:solidFill>
                          <a:latin typeface="Bookman Old Style" pitchFamily="18" charset="0"/>
                          <a:ea typeface="Calibri"/>
                        </a:rPr>
                        <a:t>A </a:t>
                      </a:r>
                      <a:r>
                        <a:rPr lang="en-US" sz="1400" b="0" dirty="0">
                          <a:solidFill>
                            <a:schemeClr val="tx1"/>
                          </a:solidFill>
                          <a:latin typeface="Bookman Old Style" pitchFamily="18" charset="0"/>
                          <a:ea typeface="Calibri"/>
                        </a:rPr>
                        <a:t>certificate from </a:t>
                      </a:r>
                      <a:r>
                        <a:rPr lang="en-US" sz="1400" b="0" dirty="0" smtClean="0">
                          <a:solidFill>
                            <a:schemeClr val="tx1"/>
                          </a:solidFill>
                          <a:latin typeface="Bookman Old Style" pitchFamily="18" charset="0"/>
                          <a:ea typeface="Calibri"/>
                        </a:rPr>
                        <a:t> </a:t>
                      </a:r>
                      <a:r>
                        <a:rPr lang="en-US" sz="1400" b="0" dirty="0">
                          <a:solidFill>
                            <a:schemeClr val="tx1"/>
                          </a:solidFill>
                          <a:latin typeface="Bookman Old Style" pitchFamily="18" charset="0"/>
                          <a:ea typeface="Calibri"/>
                        </a:rPr>
                        <a:t>Company </a:t>
                      </a:r>
                      <a:r>
                        <a:rPr lang="en-US" sz="1400" b="0" dirty="0" smtClean="0">
                          <a:solidFill>
                            <a:schemeClr val="tx1"/>
                          </a:solidFill>
                          <a:latin typeface="Bookman Old Style" pitchFamily="18" charset="0"/>
                          <a:ea typeface="Calibri"/>
                        </a:rPr>
                        <a:t>Secretary</a:t>
                      </a:r>
                    </a:p>
                    <a:p>
                      <a:pPr marL="285750" marR="0" indent="-285750" algn="just"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400" b="0" dirty="0" smtClean="0">
                          <a:solidFill>
                            <a:schemeClr val="tx1"/>
                          </a:solidFill>
                          <a:latin typeface="Bookman Old Style" pitchFamily="18" charset="0"/>
                          <a:ea typeface="Calibri"/>
                        </a:rPr>
                        <a:t>A certificate from SEBI registered Merchant Banker or Chartered Accountant for valuation</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just">
                        <a:lnSpc>
                          <a:spcPct val="100000"/>
                        </a:lnSpc>
                        <a:spcBef>
                          <a:spcPts val="0"/>
                        </a:spcBef>
                        <a:spcAft>
                          <a:spcPts val="0"/>
                        </a:spcAft>
                      </a:pPr>
                      <a:r>
                        <a:rPr lang="en-US" sz="1400" b="0" dirty="0" smtClean="0">
                          <a:solidFill>
                            <a:schemeClr val="tx1"/>
                          </a:solidFill>
                          <a:latin typeface="Bookman Old Style" pitchFamily="18" charset="0"/>
                          <a:ea typeface="Calibri"/>
                        </a:rPr>
                        <a:t>Not </a:t>
                      </a:r>
                      <a:r>
                        <a:rPr lang="en-US" sz="1400" b="0" dirty="0">
                          <a:solidFill>
                            <a:schemeClr val="tx1"/>
                          </a:solidFill>
                          <a:latin typeface="Bookman Old Style" pitchFamily="18" charset="0"/>
                          <a:ea typeface="Calibri"/>
                        </a:rPr>
                        <a:t>later than 30 days from the date of </a:t>
                      </a:r>
                      <a:r>
                        <a:rPr lang="en-US" sz="1400" b="0" dirty="0" smtClean="0">
                          <a:solidFill>
                            <a:schemeClr val="tx1"/>
                          </a:solidFill>
                          <a:latin typeface="Bookman Old Style" pitchFamily="18" charset="0"/>
                          <a:ea typeface="Calibri"/>
                        </a:rPr>
                        <a:t>issue</a:t>
                      </a:r>
                      <a:endParaRPr lang="en-US" sz="1400" b="0" dirty="0">
                        <a:solidFill>
                          <a:schemeClr val="tx1"/>
                        </a:solidFill>
                        <a:latin typeface="Bookman Old Style" pitchFamily="18" charset="0"/>
                        <a:ea typeface="Calibri"/>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just">
                        <a:lnSpc>
                          <a:spcPct val="100000"/>
                        </a:lnSpc>
                        <a:spcBef>
                          <a:spcPts val="0"/>
                        </a:spcBef>
                        <a:spcAft>
                          <a:spcPts val="0"/>
                        </a:spcAft>
                      </a:pPr>
                      <a:r>
                        <a:rPr lang="en-US" sz="1400" b="0" dirty="0" smtClean="0">
                          <a:solidFill>
                            <a:schemeClr val="tx1"/>
                          </a:solidFill>
                          <a:latin typeface="Bookman Old Style" pitchFamily="18" charset="0"/>
                          <a:ea typeface="Calibri"/>
                        </a:rPr>
                        <a:t>Taking on record the shareholding pattern</a:t>
                      </a:r>
                      <a:endParaRPr lang="en-US" sz="1400" b="0" dirty="0">
                        <a:solidFill>
                          <a:schemeClr val="tx1"/>
                        </a:solidFill>
                        <a:latin typeface="Bookman Old Style" pitchFamily="18" charset="0"/>
                        <a:ea typeface="Calibri"/>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236538" marR="0" indent="-236538" algn="just">
                        <a:lnSpc>
                          <a:spcPct val="100000"/>
                        </a:lnSpc>
                        <a:spcBef>
                          <a:spcPts val="0"/>
                        </a:spcBef>
                        <a:spcAft>
                          <a:spcPts val="0"/>
                        </a:spcAft>
                        <a:buFont typeface="Wingdings" pitchFamily="2" charset="2"/>
                        <a:buChar char="v"/>
                      </a:pPr>
                      <a:r>
                        <a:rPr lang="en-US" sz="1400" b="0" dirty="0" smtClean="0">
                          <a:solidFill>
                            <a:schemeClr val="tx1"/>
                          </a:solidFill>
                          <a:latin typeface="Bookman Old Style" pitchFamily="18" charset="0"/>
                          <a:ea typeface="Calibri"/>
                        </a:rPr>
                        <a:t>Contravention      under</a:t>
                      </a:r>
                      <a:r>
                        <a:rPr lang="en-US" sz="1400" b="0" baseline="0" dirty="0" smtClean="0">
                          <a:solidFill>
                            <a:schemeClr val="tx1"/>
                          </a:solidFill>
                          <a:latin typeface="Bookman Old Style" pitchFamily="18" charset="0"/>
                          <a:ea typeface="Calibri"/>
                        </a:rPr>
                        <a:t> </a:t>
                      </a:r>
                      <a:r>
                        <a:rPr lang="en-US" sz="1400" b="0" dirty="0" smtClean="0">
                          <a:solidFill>
                            <a:schemeClr val="tx1"/>
                          </a:solidFill>
                          <a:latin typeface="Bookman Old Style" pitchFamily="18" charset="0"/>
                          <a:ea typeface="Calibri"/>
                        </a:rPr>
                        <a:t>FEMA</a:t>
                      </a:r>
                    </a:p>
                    <a:p>
                      <a:pPr marL="236538" marR="0" indent="-236538" algn="just">
                        <a:lnSpc>
                          <a:spcPct val="100000"/>
                        </a:lnSpc>
                        <a:spcBef>
                          <a:spcPts val="0"/>
                        </a:spcBef>
                        <a:spcAft>
                          <a:spcPts val="0"/>
                        </a:spcAft>
                        <a:buFont typeface="Wingdings" pitchFamily="2" charset="2"/>
                        <a:buNone/>
                      </a:pPr>
                      <a:endParaRPr lang="en-US" sz="1400" b="0" dirty="0" smtClean="0">
                        <a:solidFill>
                          <a:schemeClr val="tx1"/>
                        </a:solidFill>
                        <a:latin typeface="Bookman Old Style" pitchFamily="18" charset="0"/>
                        <a:ea typeface="Calibri"/>
                      </a:endParaRPr>
                    </a:p>
                    <a:p>
                      <a:pPr marL="173038" marR="0" indent="-173038" algn="just">
                        <a:lnSpc>
                          <a:spcPct val="100000"/>
                        </a:lnSpc>
                        <a:spcBef>
                          <a:spcPts val="0"/>
                        </a:spcBef>
                        <a:spcAft>
                          <a:spcPts val="0"/>
                        </a:spcAft>
                        <a:buFont typeface="Wingdings" pitchFamily="2" charset="2"/>
                        <a:buChar char="v"/>
                      </a:pPr>
                      <a:r>
                        <a:rPr lang="en-US" sz="1400" b="0" dirty="0" smtClean="0">
                          <a:solidFill>
                            <a:schemeClr val="tx1"/>
                          </a:solidFill>
                          <a:latin typeface="Bookman Old Style" pitchFamily="18" charset="0"/>
                          <a:ea typeface="Calibri"/>
                        </a:rPr>
                        <a:t> Attracts Late Submission Fees and penal provisions</a:t>
                      </a:r>
                      <a:endParaRPr lang="en-US" sz="1400" b="0" dirty="0">
                        <a:solidFill>
                          <a:schemeClr val="tx1"/>
                        </a:solidFill>
                        <a:latin typeface="Bookman Old Style" pitchFamily="18" charset="0"/>
                        <a:ea typeface="Calibri"/>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1541157">
                <a:tc gridSpan="5">
                  <a:txBody>
                    <a:bodyPr/>
                    <a:lstStyle/>
                    <a:p>
                      <a:pPr algn="just">
                        <a:lnSpc>
                          <a:spcPct val="100000"/>
                        </a:lnSpc>
                      </a:pPr>
                      <a:r>
                        <a:rPr kumimoji="0" lang="en-IN" sz="1600" b="0" kern="1200" dirty="0" smtClean="0">
                          <a:solidFill>
                            <a:schemeClr val="dk1"/>
                          </a:solidFill>
                          <a:latin typeface="Bookman Old Style" pitchFamily="18" charset="0"/>
                          <a:ea typeface="+mn-ea"/>
                          <a:cs typeface="+mn-cs"/>
                        </a:rPr>
                        <a:t>Reconciliation of shareholding pattern at RBI end (Fresh issue, transfers, reduction, merger, transfers from NR to NR etc.) – Previous</a:t>
                      </a:r>
                      <a:r>
                        <a:rPr kumimoji="0" lang="en-IN" sz="1600" b="0" kern="1200" baseline="0" dirty="0" smtClean="0">
                          <a:solidFill>
                            <a:schemeClr val="dk1"/>
                          </a:solidFill>
                          <a:latin typeface="Bookman Old Style" pitchFamily="18" charset="0"/>
                          <a:ea typeface="+mn-ea"/>
                          <a:cs typeface="+mn-cs"/>
                        </a:rPr>
                        <a:t> RBI Acks, duly approved Form FC-TRS</a:t>
                      </a:r>
                      <a:endParaRPr kumimoji="0" lang="en-IN" sz="1600" b="0" kern="1200" dirty="0" smtClean="0">
                        <a:solidFill>
                          <a:schemeClr val="dk1"/>
                        </a:solidFill>
                        <a:latin typeface="Bookman Old Style" pitchFamily="18" charset="0"/>
                        <a:ea typeface="+mn-ea"/>
                        <a:cs typeface="+mn-cs"/>
                      </a:endParaRPr>
                    </a:p>
                    <a:p>
                      <a:pPr algn="just">
                        <a:lnSpc>
                          <a:spcPct val="100000"/>
                        </a:lnSpc>
                      </a:pPr>
                      <a:endParaRPr kumimoji="0" lang="en-IN" sz="1600" b="0" kern="1200" baseline="0" dirty="0" smtClean="0">
                        <a:solidFill>
                          <a:schemeClr val="dk1"/>
                        </a:solidFill>
                        <a:latin typeface="Bookman Old Style" pitchFamily="18" charset="0"/>
                        <a:ea typeface="+mn-ea"/>
                        <a:cs typeface="+mn-cs"/>
                      </a:endParaRPr>
                    </a:p>
                    <a:p>
                      <a:pPr algn="just">
                        <a:lnSpc>
                          <a:spcPct val="100000"/>
                        </a:lnSpc>
                      </a:pPr>
                      <a:r>
                        <a:rPr kumimoji="0" lang="en-IN" sz="1600" b="0" kern="1200" baseline="0" dirty="0" smtClean="0">
                          <a:solidFill>
                            <a:schemeClr val="dk1"/>
                          </a:solidFill>
                          <a:latin typeface="Bookman Old Style" pitchFamily="18" charset="0"/>
                          <a:ea typeface="+mn-ea"/>
                          <a:cs typeface="+mn-cs"/>
                        </a:rPr>
                        <a:t>Onus of compliance </a:t>
                      </a:r>
                      <a:r>
                        <a:rPr kumimoji="0" lang="en-IN" sz="1600" kern="1200" baseline="0" dirty="0" smtClean="0">
                          <a:solidFill>
                            <a:schemeClr val="dk1"/>
                          </a:solidFill>
                          <a:latin typeface="Bookman Old Style" pitchFamily="18" charset="0"/>
                          <a:ea typeface="+mn-ea"/>
                          <a:cs typeface="+mn-cs"/>
                        </a:rPr>
                        <a:t>with the sectoral /statutory caps on foreign investment and attendant conditions, if any, shall be on the company receiving foreign investment</a:t>
                      </a:r>
                      <a:endParaRPr kumimoji="0" lang="en-IN" sz="1600" b="1" kern="1200" dirty="0">
                        <a:solidFill>
                          <a:schemeClr val="dk1"/>
                        </a:solidFill>
                        <a:latin typeface="Bookman Old Style" pitchFamily="18" charset="0"/>
                        <a:ea typeface="+mn-ea"/>
                        <a:cs typeface="+mn-cs"/>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pPr marL="236538" marR="0" indent="-236538" algn="just" defTabSz="914400" rtl="0" eaLnBrk="1" fontAlgn="auto" latinLnBrk="0" hangingPunct="1">
                        <a:lnSpc>
                          <a:spcPct val="100000"/>
                        </a:lnSpc>
                        <a:spcBef>
                          <a:spcPts val="0"/>
                        </a:spcBef>
                        <a:spcAft>
                          <a:spcPts val="0"/>
                        </a:spcAft>
                        <a:buClrTx/>
                        <a:buSzTx/>
                        <a:buFont typeface="Wingdings" pitchFamily="2" charset="2"/>
                        <a:buChar char="v"/>
                        <a:tabLst/>
                        <a:defRPr/>
                      </a:pPr>
                      <a:endParaRPr lang="en-US" sz="1400" dirty="0" smtClean="0">
                        <a:solidFill>
                          <a:srgbClr val="000000"/>
                        </a:solidFill>
                        <a:latin typeface="Bookman Old Style" pitchFamily="18" charset="0"/>
                        <a:ea typeface="Calibri"/>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pPr marL="0" marR="0" algn="just">
                        <a:spcBef>
                          <a:spcPts val="0"/>
                        </a:spcBef>
                        <a:spcAft>
                          <a:spcPts val="0"/>
                        </a:spcAft>
                      </a:pPr>
                      <a:endParaRPr lang="en-US" sz="1400" dirty="0">
                        <a:solidFill>
                          <a:srgbClr val="000000"/>
                        </a:solidFill>
                        <a:latin typeface="Bookman Old Style" pitchFamily="18" charset="0"/>
                        <a:ea typeface="Calibri"/>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pPr marL="0" marR="0" algn="just">
                        <a:spcBef>
                          <a:spcPts val="0"/>
                        </a:spcBef>
                        <a:spcAft>
                          <a:spcPts val="0"/>
                        </a:spcAft>
                      </a:pPr>
                      <a:endParaRPr lang="en-US" sz="1400" dirty="0">
                        <a:solidFill>
                          <a:srgbClr val="000000"/>
                        </a:solidFill>
                        <a:latin typeface="Bookman Old Style" pitchFamily="18" charset="0"/>
                        <a:ea typeface="Calibri"/>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pPr marL="173038" marR="0" indent="-173038" algn="just">
                        <a:spcBef>
                          <a:spcPts val="0"/>
                        </a:spcBef>
                        <a:spcAft>
                          <a:spcPts val="0"/>
                        </a:spcAft>
                        <a:buFont typeface="Wingdings" pitchFamily="2" charset="2"/>
                        <a:buChar char="v"/>
                      </a:pPr>
                      <a:endParaRPr lang="en-US" sz="1400" b="1" dirty="0">
                        <a:solidFill>
                          <a:srgbClr val="FF0000"/>
                        </a:solidFill>
                        <a:latin typeface="Bookman Old Style" pitchFamily="18" charset="0"/>
                        <a:ea typeface="Calibri"/>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bl>
          </a:graphicData>
        </a:graphic>
      </p:graphicFrame>
      <p:sp>
        <p:nvSpPr>
          <p:cNvPr id="6" name="Rectangle 5"/>
          <p:cNvSpPr/>
          <p:nvPr/>
        </p:nvSpPr>
        <p:spPr>
          <a:xfrm>
            <a:off x="946484" y="545433"/>
            <a:ext cx="7772400" cy="523220"/>
          </a:xfrm>
          <a:prstGeom prst="rect">
            <a:avLst/>
          </a:prstGeom>
        </p:spPr>
        <p:txBody>
          <a:bodyPr wrap="square">
            <a:spAutoFit/>
          </a:bodyPr>
          <a:lstStyle/>
          <a:p>
            <a:r>
              <a:rPr lang="en-US" sz="2800" dirty="0" smtClean="0">
                <a:solidFill>
                  <a:schemeClr val="tx2"/>
                </a:solidFill>
                <a:latin typeface="+mn-lt"/>
              </a:rPr>
              <a:t>Reporting of Issue of Shares, etc.</a:t>
            </a:r>
            <a:endParaRPr lang="en-US" sz="2800" dirty="0">
              <a:solidFill>
                <a:schemeClr val="tx2"/>
              </a:solidFill>
              <a:latin typeface="+mn-lt"/>
            </a:endParaRPr>
          </a:p>
        </p:txBody>
      </p:sp>
      <p:sp>
        <p:nvSpPr>
          <p:cNvPr id="7" name="Rectangle 6"/>
          <p:cNvSpPr/>
          <p:nvPr/>
        </p:nvSpPr>
        <p:spPr>
          <a:xfrm>
            <a:off x="946484" y="1311898"/>
            <a:ext cx="8197516" cy="1323439"/>
          </a:xfrm>
          <a:prstGeom prst="rect">
            <a:avLst/>
          </a:prstGeom>
        </p:spPr>
        <p:txBody>
          <a:bodyPr wrap="square">
            <a:spAutoFit/>
          </a:bodyPr>
          <a:lstStyle/>
          <a:p>
            <a:r>
              <a:rPr lang="en-US" sz="1600" b="1" dirty="0" smtClean="0">
                <a:latin typeface="Bookman Old Style" pitchFamily="18" charset="0"/>
              </a:rPr>
              <a:t>Reporting of Issue of Fresh Shares /Partly paid shares/Bonus /Rights Shares /ESOP/ Convertible Debentures / Convertible Preference Shares /Conversion of ECB / Royalty / Lumpsum Technical Know-how Fee / Import of Capital Goods by SEZs /Pre-operative/Pre-incorporation Expenses/Legitimate dues/ Amalgamation/ Merger</a:t>
            </a:r>
            <a:endParaRPr lang="en-US" sz="1600" b="1" dirty="0"/>
          </a:p>
        </p:txBody>
      </p:sp>
      <p:sp>
        <p:nvSpPr>
          <p:cNvPr id="2" name="Date Placeholder 1"/>
          <p:cNvSpPr>
            <a:spLocks noGrp="1"/>
          </p:cNvSpPr>
          <p:nvPr>
            <p:ph type="dt" sz="half" idx="10"/>
          </p:nvPr>
        </p:nvSpPr>
        <p:spPr>
          <a:xfrm>
            <a:off x="555625" y="6384315"/>
            <a:ext cx="1905000" cy="457200"/>
          </a:xfrm>
        </p:spPr>
        <p:txBody>
          <a:bodyPr/>
          <a:lstStyle/>
          <a:p>
            <a:pPr>
              <a:defRPr/>
            </a:pPr>
            <a:r>
              <a:rPr lang="en-US" smtClean="0"/>
              <a:t>03 May 2018</a:t>
            </a:r>
            <a:endParaRPr lang="en-US" dirty="0"/>
          </a:p>
        </p:txBody>
      </p:sp>
      <p:sp>
        <p:nvSpPr>
          <p:cNvPr id="3" name="Footer Placeholder 2"/>
          <p:cNvSpPr>
            <a:spLocks noGrp="1"/>
          </p:cNvSpPr>
          <p:nvPr>
            <p:ph type="ftr" sz="quarter" idx="11"/>
          </p:nvPr>
        </p:nvSpPr>
        <p:spPr>
          <a:xfrm>
            <a:off x="3597442" y="6353762"/>
            <a:ext cx="2895600" cy="457200"/>
          </a:xfrm>
        </p:spPr>
        <p:txBody>
          <a:bodyPr/>
          <a:lstStyle/>
          <a:p>
            <a:pPr>
              <a:defRPr/>
            </a:pPr>
            <a:r>
              <a:rPr lang="en-US" dirty="0" smtClean="0"/>
              <a:t>P. P. Shah &amp; Asso.</a:t>
            </a:r>
            <a:endParaRPr lang="en-US" dirty="0"/>
          </a:p>
        </p:txBody>
      </p:sp>
      <p:sp>
        <p:nvSpPr>
          <p:cNvPr id="4" name="Slide Number Placeholder 3"/>
          <p:cNvSpPr>
            <a:spLocks noGrp="1"/>
          </p:cNvSpPr>
          <p:nvPr>
            <p:ph type="sldNum" sz="quarter" idx="12"/>
          </p:nvPr>
        </p:nvSpPr>
        <p:spPr>
          <a:xfrm>
            <a:off x="7098420" y="6353762"/>
            <a:ext cx="1905000" cy="457200"/>
          </a:xfrm>
        </p:spPr>
        <p:txBody>
          <a:bodyPr/>
          <a:lstStyle/>
          <a:p>
            <a:pPr>
              <a:defRPr/>
            </a:pPr>
            <a:fld id="{5052F816-650B-4053-80AC-AB4A4E09E1C9}" type="slidenum">
              <a:rPr lang="en-US" smtClean="0"/>
              <a:pPr>
                <a:defRPr/>
              </a:pPr>
              <a:t>54</a:t>
            </a:fld>
            <a:endParaRPr lang="en-US" dirty="0"/>
          </a:p>
        </p:txBody>
      </p:sp>
    </p:spTree>
    <p:extLst>
      <p:ext uri="{BB962C8B-B14F-4D97-AF65-F5344CB8AC3E}">
        <p14:creationId xmlns:p14="http://schemas.microsoft.com/office/powerpoint/2010/main" val="1707295423"/>
      </p:ext>
    </p:extLst>
  </p:cSld>
  <p:clrMapOvr>
    <a:masterClrMapping/>
  </p:clrMapOvr>
  <p:transition/>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Date Placeholder 3"/>
          <p:cNvSpPr>
            <a:spLocks noGrp="1"/>
          </p:cNvSpPr>
          <p:nvPr>
            <p:ph type="dt" sz="quarter" idx="10"/>
          </p:nvPr>
        </p:nvSpPr>
        <p:spPr/>
        <p:txBody>
          <a:bodyPr/>
          <a:lstStyle/>
          <a:p>
            <a:pPr>
              <a:defRPr/>
            </a:pPr>
            <a:r>
              <a:rPr lang="en-US" smtClean="0"/>
              <a:t>03 May 2018</a:t>
            </a:r>
            <a:endParaRPr lang="en-US" dirty="0"/>
          </a:p>
        </p:txBody>
      </p:sp>
      <p:sp>
        <p:nvSpPr>
          <p:cNvPr id="9219" name="Footer Placeholder 4"/>
          <p:cNvSpPr>
            <a:spLocks noGrp="1"/>
          </p:cNvSpPr>
          <p:nvPr>
            <p:ph type="ftr" sz="quarter" idx="11"/>
          </p:nvPr>
        </p:nvSpPr>
        <p:spPr/>
        <p:txBody>
          <a:bodyPr/>
          <a:lstStyle/>
          <a:p>
            <a:pPr>
              <a:defRPr/>
            </a:pPr>
            <a:r>
              <a:rPr lang="en-US" dirty="0" smtClean="0"/>
              <a:t>P. P. Shah &amp; Asso.</a:t>
            </a:r>
          </a:p>
        </p:txBody>
      </p:sp>
      <p:sp>
        <p:nvSpPr>
          <p:cNvPr id="9220" name="Slide Number Placeholder 5"/>
          <p:cNvSpPr>
            <a:spLocks noGrp="1"/>
          </p:cNvSpPr>
          <p:nvPr>
            <p:ph type="sldNum" sz="quarter" idx="12"/>
          </p:nvPr>
        </p:nvSpPr>
        <p:spPr/>
        <p:txBody>
          <a:bodyPr/>
          <a:lstStyle/>
          <a:p>
            <a:pPr>
              <a:defRPr/>
            </a:pPr>
            <a:fld id="{FB34A73F-7633-4765-B60F-ABA8245B9BEA}" type="slidenum">
              <a:rPr lang="en-US" smtClean="0"/>
              <a:pPr>
                <a:defRPr/>
              </a:pPr>
              <a:t>55</a:t>
            </a:fld>
            <a:endParaRPr lang="en-US" dirty="0" smtClean="0"/>
          </a:p>
        </p:txBody>
      </p:sp>
      <p:sp>
        <p:nvSpPr>
          <p:cNvPr id="9221" name="Rectangle 4"/>
          <p:cNvSpPr>
            <a:spLocks noGrp="1" noChangeArrowheads="1"/>
          </p:cNvSpPr>
          <p:nvPr>
            <p:ph type="title"/>
          </p:nvPr>
        </p:nvSpPr>
        <p:spPr>
          <a:xfrm>
            <a:off x="1150938" y="214313"/>
            <a:ext cx="7793037" cy="1004887"/>
          </a:xfrm>
        </p:spPr>
        <p:txBody>
          <a:bodyPr/>
          <a:lstStyle/>
          <a:p>
            <a:pPr eaLnBrk="1" hangingPunct="1"/>
            <a:r>
              <a:rPr lang="en-US" sz="2400" dirty="0" smtClean="0"/>
              <a:t>Reporting of Transfer </a:t>
            </a:r>
            <a:r>
              <a:rPr lang="en-US" sz="2400" dirty="0"/>
              <a:t>of shares/ convertible debentures/ partly paid shares/ </a:t>
            </a:r>
            <a:r>
              <a:rPr lang="en-US" sz="2400" dirty="0" smtClean="0"/>
              <a:t>warrants</a:t>
            </a:r>
            <a:endParaRPr lang="en-US" sz="2400" dirty="0"/>
          </a:p>
        </p:txBody>
      </p:sp>
      <p:sp>
        <p:nvSpPr>
          <p:cNvPr id="9222" name="Content Placeholder 6"/>
          <p:cNvSpPr>
            <a:spLocks noGrp="1"/>
          </p:cNvSpPr>
          <p:nvPr>
            <p:ph idx="1"/>
          </p:nvPr>
        </p:nvSpPr>
        <p:spPr>
          <a:xfrm>
            <a:off x="685800" y="1219200"/>
            <a:ext cx="8269288" cy="5029200"/>
          </a:xfrm>
        </p:spPr>
        <p:txBody>
          <a:bodyPr/>
          <a:lstStyle/>
          <a:p>
            <a:pPr marL="0" indent="0">
              <a:buNone/>
            </a:pPr>
            <a:r>
              <a:rPr lang="en-US" sz="1800" b="1" dirty="0" smtClean="0">
                <a:latin typeface="Calibri" panose="020F0502020204030204" pitchFamily="34" charset="0"/>
                <a:cs typeface="Calibri" panose="020F0502020204030204" pitchFamily="34" charset="0"/>
              </a:rPr>
              <a:t>       Between (i) Non-Resident on repatriable basis and Non-Resident on non-repatriable basis, and (ii) Resident and </a:t>
            </a:r>
            <a:r>
              <a:rPr lang="en-US" sz="1800" b="1" dirty="0">
                <a:latin typeface="Calibri" panose="020F0502020204030204" pitchFamily="34" charset="0"/>
                <a:cs typeface="Calibri" panose="020F0502020204030204" pitchFamily="34" charset="0"/>
              </a:rPr>
              <a:t>Non-resident </a:t>
            </a:r>
            <a:r>
              <a:rPr lang="en-US" sz="1800" b="1" dirty="0" smtClean="0">
                <a:latin typeface="Calibri" panose="020F0502020204030204" pitchFamily="34" charset="0"/>
                <a:cs typeface="Calibri" panose="020F0502020204030204" pitchFamily="34" charset="0"/>
              </a:rPr>
              <a:t>on repatriation basis (Regn. 10 of FEMA Ntf. 20(R))</a:t>
            </a:r>
          </a:p>
          <a:p>
            <a:r>
              <a:rPr lang="en-US" sz="1800" dirty="0" smtClean="0">
                <a:latin typeface="Calibri" panose="020F0502020204030204" pitchFamily="34" charset="0"/>
                <a:cs typeface="Calibri" panose="020F0502020204030204" pitchFamily="34" charset="0"/>
              </a:rPr>
              <a:t>File </a:t>
            </a:r>
            <a:r>
              <a:rPr lang="en-US" sz="1800" dirty="0">
                <a:latin typeface="Calibri" panose="020F0502020204030204" pitchFamily="34" charset="0"/>
                <a:cs typeface="Calibri" panose="020F0502020204030204" pitchFamily="34" charset="0"/>
              </a:rPr>
              <a:t>form FC-TRS </a:t>
            </a:r>
            <a:r>
              <a:rPr lang="en-US" sz="1800" dirty="0" smtClean="0">
                <a:latin typeface="Calibri" panose="020F0502020204030204" pitchFamily="34" charset="0"/>
                <a:cs typeface="Calibri" panose="020F0502020204030204" pitchFamily="34" charset="0"/>
              </a:rPr>
              <a:t>online </a:t>
            </a:r>
            <a:r>
              <a:rPr lang="en-US" sz="1800" dirty="0">
                <a:latin typeface="Calibri" panose="020F0502020204030204" pitchFamily="34" charset="0"/>
                <a:cs typeface="Calibri" panose="020F0502020204030204" pitchFamily="34" charset="0"/>
              </a:rPr>
              <a:t>through </a:t>
            </a:r>
            <a:r>
              <a:rPr lang="en-US" sz="1800" dirty="0" smtClean="0">
                <a:latin typeface="Calibri" panose="020F0502020204030204" pitchFamily="34" charset="0"/>
                <a:cs typeface="Calibri" panose="020F0502020204030204" pitchFamily="34" charset="0"/>
              </a:rPr>
              <a:t>eBIZ Portal </a:t>
            </a:r>
            <a:r>
              <a:rPr lang="en-US" sz="1800" dirty="0">
                <a:latin typeface="Calibri" panose="020F0502020204030204" pitchFamily="34" charset="0"/>
                <a:cs typeface="Calibri" panose="020F0502020204030204" pitchFamily="34" charset="0"/>
              </a:rPr>
              <a:t>within 60 days of receipt of consideration (in quardruplicate)</a:t>
            </a:r>
          </a:p>
          <a:p>
            <a:r>
              <a:rPr lang="en-US" sz="1800" dirty="0">
                <a:latin typeface="Calibri" panose="020F0502020204030204" pitchFamily="34" charset="0"/>
                <a:cs typeface="Calibri" panose="020F0502020204030204" pitchFamily="34" charset="0"/>
              </a:rPr>
              <a:t>In respect of the transfer from resident to non resident, the </a:t>
            </a:r>
            <a:r>
              <a:rPr lang="en-US" sz="1800" dirty="0" smtClean="0">
                <a:latin typeface="Calibri" panose="020F0502020204030204" pitchFamily="34" charset="0"/>
                <a:cs typeface="Calibri" panose="020F0502020204030204" pitchFamily="34" charset="0"/>
              </a:rPr>
              <a:t>Form </a:t>
            </a:r>
            <a:r>
              <a:rPr lang="en-US" sz="1800" dirty="0">
                <a:latin typeface="Calibri" panose="020F0502020204030204" pitchFamily="34" charset="0"/>
                <a:cs typeface="Calibri" panose="020F0502020204030204" pitchFamily="34" charset="0"/>
              </a:rPr>
              <a:t>has to be </a:t>
            </a:r>
            <a:r>
              <a:rPr lang="en-US" sz="1800" dirty="0" smtClean="0">
                <a:latin typeface="Calibri" panose="020F0502020204030204" pitchFamily="34" charset="0"/>
                <a:cs typeface="Calibri" panose="020F0502020204030204" pitchFamily="34" charset="0"/>
              </a:rPr>
              <a:t>digitally signed </a:t>
            </a:r>
            <a:r>
              <a:rPr lang="en-US" sz="1800" dirty="0">
                <a:latin typeface="Calibri" panose="020F0502020204030204" pitchFamily="34" charset="0"/>
                <a:cs typeface="Calibri" panose="020F0502020204030204" pitchFamily="34" charset="0"/>
              </a:rPr>
              <a:t>by the non resident buyer, and in respect of the transfer from non-resident to resident the declaration has to be </a:t>
            </a:r>
            <a:r>
              <a:rPr lang="en-US" sz="1800" dirty="0" smtClean="0">
                <a:latin typeface="Calibri" panose="020F0502020204030204" pitchFamily="34" charset="0"/>
                <a:cs typeface="Calibri" panose="020F0502020204030204" pitchFamily="34" charset="0"/>
              </a:rPr>
              <a:t>digitally signed </a:t>
            </a:r>
            <a:r>
              <a:rPr lang="en-US" sz="1800" dirty="0">
                <a:latin typeface="Calibri" panose="020F0502020204030204" pitchFamily="34" charset="0"/>
                <a:cs typeface="Calibri" panose="020F0502020204030204" pitchFamily="34" charset="0"/>
              </a:rPr>
              <a:t>by the non-resident seller.</a:t>
            </a:r>
          </a:p>
          <a:p>
            <a:r>
              <a:rPr lang="en-US" sz="1800" dirty="0" smtClean="0">
                <a:latin typeface="Calibri" panose="020F0502020204030204" pitchFamily="34" charset="0"/>
                <a:cs typeface="Calibri" panose="020F0502020204030204" pitchFamily="34" charset="0"/>
              </a:rPr>
              <a:t>Onus of reporting is on </a:t>
            </a:r>
            <a:r>
              <a:rPr lang="en-US" sz="1800" dirty="0">
                <a:latin typeface="Calibri" panose="020F0502020204030204" pitchFamily="34" charset="0"/>
                <a:cs typeface="Calibri" panose="020F0502020204030204" pitchFamily="34" charset="0"/>
              </a:rPr>
              <a:t>transferor / transferee, resident in India</a:t>
            </a:r>
          </a:p>
          <a:p>
            <a:r>
              <a:rPr lang="en-US" sz="1800" dirty="0">
                <a:latin typeface="Calibri" panose="020F0502020204030204" pitchFamily="34" charset="0"/>
                <a:cs typeface="Calibri" panose="020F0502020204030204" pitchFamily="34" charset="0"/>
              </a:rPr>
              <a:t>Onus on reporting for purchase on recognized stock exchange will be on the Investee company </a:t>
            </a:r>
          </a:p>
          <a:p>
            <a:r>
              <a:rPr lang="en-US" sz="1800" dirty="0">
                <a:latin typeface="Calibri" panose="020F0502020204030204" pitchFamily="34" charset="0"/>
                <a:cs typeface="Calibri" panose="020F0502020204030204" pitchFamily="34" charset="0"/>
              </a:rPr>
              <a:t>Inward remittance subject to KYC norms (KYC check to be carried by remittance receiving bank)</a:t>
            </a:r>
          </a:p>
          <a:p>
            <a:r>
              <a:rPr lang="en-US" sz="1800" dirty="0">
                <a:latin typeface="Calibri" panose="020F0502020204030204" pitchFamily="34" charset="0"/>
                <a:cs typeface="Calibri" panose="020F0502020204030204" pitchFamily="34" charset="0"/>
              </a:rPr>
              <a:t>AD Bank shall certify FC-TRS as being in order</a:t>
            </a:r>
          </a:p>
          <a:p>
            <a:r>
              <a:rPr lang="en-US" sz="1800" dirty="0" smtClean="0">
                <a:latin typeface="Calibri" panose="020F0502020204030204" pitchFamily="34" charset="0"/>
                <a:cs typeface="Calibri" panose="020F0502020204030204" pitchFamily="34" charset="0"/>
              </a:rPr>
              <a:t>Indian </a:t>
            </a:r>
            <a:r>
              <a:rPr lang="en-US" sz="1800" dirty="0">
                <a:latin typeface="Calibri" panose="020F0502020204030204" pitchFamily="34" charset="0"/>
                <a:cs typeface="Calibri" panose="020F0502020204030204" pitchFamily="34" charset="0"/>
              </a:rPr>
              <a:t>company can record transfer only post approval of Form-FC TRS by AD-Bank</a:t>
            </a:r>
          </a:p>
          <a:p>
            <a:endParaRPr lang="en-US" sz="1800" dirty="0">
              <a:latin typeface="Calibri" panose="020F0502020204030204" pitchFamily="34" charset="0"/>
              <a:cs typeface="Calibri" panose="020F0502020204030204" pitchFamily="34" charset="0"/>
            </a:endParaRPr>
          </a:p>
          <a:p>
            <a:pPr>
              <a:buFont typeface="Wingdings" pitchFamily="2" charset="2"/>
              <a:buNone/>
            </a:pPr>
            <a:endParaRPr lang="en-US" sz="1800" i="1" dirty="0" smtClean="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626572366"/>
      </p:ext>
    </p:extLst>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74820" y="160421"/>
            <a:ext cx="7611979" cy="870284"/>
          </a:xfrm>
        </p:spPr>
        <p:txBody>
          <a:bodyPr>
            <a:noAutofit/>
          </a:bodyPr>
          <a:lstStyle/>
          <a:p>
            <a:r>
              <a:rPr lang="en-US" sz="2800" dirty="0" smtClean="0">
                <a:latin typeface="+mn-lt"/>
              </a:rPr>
              <a:t>Periodic reporting - Annual Return of Liabilities &amp; Assets</a:t>
            </a:r>
            <a:endParaRPr lang="en-US" sz="2800" dirty="0">
              <a:latin typeface="+mn-lt"/>
            </a:endParaRPr>
          </a:p>
        </p:txBody>
      </p:sp>
      <p:sp>
        <p:nvSpPr>
          <p:cNvPr id="3" name="Content Placeholder 2"/>
          <p:cNvSpPr>
            <a:spLocks noGrp="1"/>
          </p:cNvSpPr>
          <p:nvPr>
            <p:ph idx="1"/>
          </p:nvPr>
        </p:nvSpPr>
        <p:spPr>
          <a:xfrm>
            <a:off x="882315" y="1183105"/>
            <a:ext cx="7804484" cy="5233737"/>
          </a:xfrm>
        </p:spPr>
        <p:txBody>
          <a:bodyPr>
            <a:normAutofit fontScale="47500" lnSpcReduction="20000"/>
          </a:bodyPr>
          <a:lstStyle/>
          <a:p>
            <a:pPr algn="just">
              <a:lnSpc>
                <a:spcPct val="120000"/>
              </a:lnSpc>
              <a:spcBef>
                <a:spcPts val="0"/>
              </a:spcBef>
            </a:pPr>
            <a:r>
              <a:rPr lang="en-US" dirty="0" smtClean="0">
                <a:latin typeface="Calibri" panose="020F0502020204030204" pitchFamily="34" charset="0"/>
                <a:cs typeface="Calibri" panose="020F0502020204030204" pitchFamily="34" charset="0"/>
              </a:rPr>
              <a:t>To be filed </a:t>
            </a:r>
            <a:r>
              <a:rPr lang="en-US" dirty="0">
                <a:latin typeface="Calibri" panose="020F0502020204030204" pitchFamily="34" charset="0"/>
                <a:cs typeface="Calibri" panose="020F0502020204030204" pitchFamily="34" charset="0"/>
              </a:rPr>
              <a:t>electronically </a:t>
            </a:r>
            <a:r>
              <a:rPr lang="en-US" dirty="0" smtClean="0">
                <a:latin typeface="Calibri" panose="020F0502020204030204" pitchFamily="34" charset="0"/>
                <a:cs typeface="Calibri" panose="020F0502020204030204" pitchFamily="34" charset="0"/>
              </a:rPr>
              <a:t>by </a:t>
            </a:r>
            <a:r>
              <a:rPr lang="en-US" dirty="0">
                <a:latin typeface="Calibri" panose="020F0502020204030204" pitchFamily="34" charset="0"/>
                <a:cs typeface="Calibri" panose="020F0502020204030204" pitchFamily="34" charset="0"/>
              </a:rPr>
              <a:t>Indian </a:t>
            </a:r>
            <a:r>
              <a:rPr lang="en-US" dirty="0" smtClean="0">
                <a:latin typeface="Calibri" panose="020F0502020204030204" pitchFamily="34" charset="0"/>
                <a:cs typeface="Calibri" panose="020F0502020204030204" pitchFamily="34" charset="0"/>
              </a:rPr>
              <a:t>Companies to enable capture of statistics </a:t>
            </a:r>
            <a:r>
              <a:rPr lang="en-US" dirty="0">
                <a:latin typeface="Calibri" panose="020F0502020204030204" pitchFamily="34" charset="0"/>
                <a:cs typeface="Calibri" panose="020F0502020204030204" pitchFamily="34" charset="0"/>
              </a:rPr>
              <a:t>relating to Foreign Direct Investment, both inward and outward</a:t>
            </a:r>
          </a:p>
          <a:p>
            <a:pPr algn="just">
              <a:lnSpc>
                <a:spcPct val="120000"/>
              </a:lnSpc>
              <a:spcBef>
                <a:spcPts val="0"/>
              </a:spcBef>
            </a:pPr>
            <a:endParaRPr lang="en-US" dirty="0" smtClean="0">
              <a:latin typeface="Calibri" panose="020F0502020204030204" pitchFamily="34" charset="0"/>
              <a:cs typeface="Calibri" panose="020F0502020204030204" pitchFamily="34" charset="0"/>
            </a:endParaRPr>
          </a:p>
          <a:p>
            <a:pPr algn="just">
              <a:lnSpc>
                <a:spcPct val="120000"/>
              </a:lnSpc>
              <a:spcBef>
                <a:spcPts val="0"/>
              </a:spcBef>
            </a:pPr>
            <a:r>
              <a:rPr lang="en-US" dirty="0" smtClean="0">
                <a:latin typeface="Calibri" panose="020F0502020204030204" pitchFamily="34" charset="0"/>
                <a:cs typeface="Calibri" panose="020F0502020204030204" pitchFamily="34" charset="0"/>
              </a:rPr>
              <a:t>Due date: by July 15 of every year to the RBI, Mumbai</a:t>
            </a:r>
          </a:p>
          <a:p>
            <a:pPr algn="just">
              <a:lnSpc>
                <a:spcPct val="120000"/>
              </a:lnSpc>
              <a:spcBef>
                <a:spcPts val="0"/>
              </a:spcBef>
            </a:pPr>
            <a:endParaRPr lang="en-US" dirty="0" smtClean="0">
              <a:latin typeface="Calibri" panose="020F0502020204030204" pitchFamily="34" charset="0"/>
              <a:cs typeface="Calibri" panose="020F0502020204030204" pitchFamily="34" charset="0"/>
            </a:endParaRPr>
          </a:p>
          <a:p>
            <a:pPr algn="just">
              <a:lnSpc>
                <a:spcPct val="120000"/>
              </a:lnSpc>
              <a:spcBef>
                <a:spcPts val="0"/>
              </a:spcBef>
            </a:pPr>
            <a:r>
              <a:rPr lang="en-US" dirty="0" smtClean="0">
                <a:latin typeface="Calibri" panose="020F0502020204030204" pitchFamily="34" charset="0"/>
                <a:cs typeface="Calibri" panose="020F0502020204030204" pitchFamily="34" charset="0"/>
              </a:rPr>
              <a:t>To be submitted by all Indian companies which have received FDI and/or made FDI abroad in the previous year(s) including the current year</a:t>
            </a:r>
          </a:p>
          <a:p>
            <a:pPr algn="just">
              <a:lnSpc>
                <a:spcPct val="120000"/>
              </a:lnSpc>
              <a:spcBef>
                <a:spcPts val="0"/>
              </a:spcBef>
            </a:pPr>
            <a:endParaRPr lang="en-US" dirty="0" smtClean="0">
              <a:latin typeface="Calibri" panose="020F0502020204030204" pitchFamily="34" charset="0"/>
              <a:cs typeface="Calibri" panose="020F0502020204030204" pitchFamily="34" charset="0"/>
            </a:endParaRPr>
          </a:p>
          <a:p>
            <a:pPr algn="just">
              <a:lnSpc>
                <a:spcPct val="120000"/>
              </a:lnSpc>
              <a:spcBef>
                <a:spcPts val="0"/>
              </a:spcBef>
            </a:pPr>
            <a:r>
              <a:rPr lang="en-US" dirty="0" smtClean="0">
                <a:latin typeface="Calibri" panose="020F0502020204030204" pitchFamily="34" charset="0"/>
                <a:cs typeface="Calibri" panose="020F0502020204030204" pitchFamily="34" charset="0"/>
              </a:rPr>
              <a:t>Coverage:</a:t>
            </a:r>
          </a:p>
          <a:p>
            <a:pPr marL="568325" lvl="0" indent="-273050" algn="just">
              <a:lnSpc>
                <a:spcPct val="120000"/>
              </a:lnSpc>
              <a:spcBef>
                <a:spcPts val="0"/>
              </a:spcBef>
              <a:buFont typeface="Constantia" pitchFamily="18" charset="0"/>
              <a:buChar char="–"/>
            </a:pPr>
            <a:r>
              <a:rPr lang="en-US" dirty="0" smtClean="0">
                <a:latin typeface="Calibri" panose="020F0502020204030204" pitchFamily="34" charset="0"/>
                <a:cs typeface="Calibri" panose="020F0502020204030204" pitchFamily="34" charset="0"/>
              </a:rPr>
              <a:t>Methodology for valuation of foreign liabilities and foreign assets</a:t>
            </a:r>
          </a:p>
          <a:p>
            <a:pPr marL="568325" lvl="0" indent="-273050" algn="just">
              <a:lnSpc>
                <a:spcPct val="120000"/>
              </a:lnSpc>
              <a:spcBef>
                <a:spcPts val="0"/>
              </a:spcBef>
              <a:buFont typeface="Constantia" pitchFamily="18" charset="0"/>
              <a:buChar char="–"/>
            </a:pPr>
            <a:r>
              <a:rPr lang="en-US" dirty="0" smtClean="0">
                <a:latin typeface="Calibri" panose="020F0502020204030204" pitchFamily="34" charset="0"/>
                <a:cs typeface="Calibri" panose="020F0502020204030204" pitchFamily="34" charset="0"/>
              </a:rPr>
              <a:t>Nature of activities principal line of business as %, with NIC code (</a:t>
            </a:r>
            <a:r>
              <a:rPr lang="en-IN" dirty="0" smtClean="0">
                <a:latin typeface="Calibri" panose="020F0502020204030204" pitchFamily="34" charset="0"/>
                <a:cs typeface="Calibri" panose="020F0502020204030204" pitchFamily="34" charset="0"/>
              </a:rPr>
              <a:t>NIC Codes in the FCGPR and FCTRS forms as per the NIC 2008 version)</a:t>
            </a:r>
            <a:endParaRPr lang="en-US" dirty="0" smtClean="0">
              <a:latin typeface="Calibri" panose="020F0502020204030204" pitchFamily="34" charset="0"/>
              <a:cs typeface="Calibri" panose="020F0502020204030204" pitchFamily="34" charset="0"/>
            </a:endParaRPr>
          </a:p>
          <a:p>
            <a:pPr marL="568325" lvl="0" indent="-273050" algn="just">
              <a:lnSpc>
                <a:spcPct val="120000"/>
              </a:lnSpc>
              <a:spcBef>
                <a:spcPts val="0"/>
              </a:spcBef>
              <a:buFont typeface="Constantia" pitchFamily="18" charset="0"/>
              <a:buChar char="–"/>
            </a:pPr>
            <a:r>
              <a:rPr lang="en-US" dirty="0" smtClean="0">
                <a:latin typeface="Calibri" panose="020F0502020204030204" pitchFamily="34" charset="0"/>
                <a:cs typeface="Calibri" panose="020F0502020204030204" pitchFamily="34" charset="0"/>
              </a:rPr>
              <a:t>Name &amp; country of non-resident investor under FDI</a:t>
            </a:r>
          </a:p>
          <a:p>
            <a:pPr marL="568325" lvl="0" indent="-273050" algn="just">
              <a:lnSpc>
                <a:spcPct val="120000"/>
              </a:lnSpc>
              <a:spcBef>
                <a:spcPts val="0"/>
              </a:spcBef>
              <a:buFont typeface="Constantia" pitchFamily="18" charset="0"/>
              <a:buChar char="–"/>
            </a:pPr>
            <a:r>
              <a:rPr lang="en-US" dirty="0" smtClean="0">
                <a:latin typeface="Calibri" panose="020F0502020204030204" pitchFamily="34" charset="0"/>
                <a:cs typeface="Calibri" panose="020F0502020204030204" pitchFamily="34" charset="0"/>
              </a:rPr>
              <a:t>Financial derivatives, Money market instruments</a:t>
            </a:r>
          </a:p>
          <a:p>
            <a:pPr marL="568325" lvl="0" indent="-273050" algn="just">
              <a:lnSpc>
                <a:spcPct val="120000"/>
              </a:lnSpc>
              <a:spcBef>
                <a:spcPts val="0"/>
              </a:spcBef>
              <a:buFont typeface="Constantia" pitchFamily="18" charset="0"/>
              <a:buChar char="–"/>
            </a:pPr>
            <a:r>
              <a:rPr lang="en-US" dirty="0" smtClean="0">
                <a:latin typeface="Calibri" panose="020F0502020204030204" pitchFamily="34" charset="0"/>
                <a:cs typeface="Calibri" panose="020F0502020204030204" pitchFamily="34" charset="0"/>
              </a:rPr>
              <a:t>Trade credits, loans, Currency &amp; Deposits</a:t>
            </a:r>
          </a:p>
          <a:p>
            <a:pPr marL="568325" lvl="0" indent="-273050" algn="just">
              <a:lnSpc>
                <a:spcPct val="120000"/>
              </a:lnSpc>
              <a:spcBef>
                <a:spcPts val="0"/>
              </a:spcBef>
              <a:buFont typeface="Constantia" pitchFamily="18" charset="0"/>
              <a:buChar char="–"/>
            </a:pPr>
            <a:r>
              <a:rPr lang="en-US" dirty="0" smtClean="0">
                <a:latin typeface="Calibri" panose="020F0502020204030204" pitchFamily="34" charset="0"/>
                <a:cs typeface="Calibri" panose="020F0502020204030204" pitchFamily="34" charset="0"/>
              </a:rPr>
              <a:t>ODI and Portfolio investment overseas</a:t>
            </a:r>
          </a:p>
          <a:p>
            <a:pPr marL="568325" lvl="0" indent="-273050" algn="just">
              <a:lnSpc>
                <a:spcPct val="120000"/>
              </a:lnSpc>
              <a:spcBef>
                <a:spcPts val="0"/>
              </a:spcBef>
              <a:buFont typeface="Constantia" pitchFamily="18" charset="0"/>
              <a:buChar char="–"/>
            </a:pPr>
            <a:r>
              <a:rPr lang="en-US" dirty="0" smtClean="0">
                <a:latin typeface="Calibri" panose="020F0502020204030204" pitchFamily="34" charset="0"/>
                <a:cs typeface="Calibri" panose="020F0502020204030204" pitchFamily="34" charset="0"/>
              </a:rPr>
              <a:t>Contingent foreign liabilities</a:t>
            </a:r>
          </a:p>
          <a:p>
            <a:pPr marL="568325" indent="-273050" algn="just">
              <a:lnSpc>
                <a:spcPct val="120000"/>
              </a:lnSpc>
              <a:spcBef>
                <a:spcPts val="0"/>
              </a:spcBef>
              <a:buFont typeface="Constantia" pitchFamily="18" charset="0"/>
              <a:buChar char="–"/>
            </a:pPr>
            <a:r>
              <a:rPr lang="en-US" dirty="0" smtClean="0">
                <a:latin typeface="Calibri" panose="020F0502020204030204" pitchFamily="34" charset="0"/>
                <a:cs typeface="Calibri" panose="020F0502020204030204" pitchFamily="34" charset="0"/>
              </a:rPr>
              <a:t>Disinvestments in India and Abroad</a:t>
            </a:r>
          </a:p>
          <a:p>
            <a:pPr>
              <a:lnSpc>
                <a:spcPct val="120000"/>
              </a:lnSpc>
              <a:spcBef>
                <a:spcPts val="0"/>
              </a:spcBef>
            </a:pPr>
            <a:endParaRPr lang="en-IN" dirty="0" smtClean="0">
              <a:latin typeface="Calibri" panose="020F0502020204030204" pitchFamily="34" charset="0"/>
              <a:cs typeface="Calibri" panose="020F0502020204030204" pitchFamily="34" charset="0"/>
            </a:endParaRPr>
          </a:p>
          <a:p>
            <a:pPr>
              <a:lnSpc>
                <a:spcPct val="120000"/>
              </a:lnSpc>
              <a:spcBef>
                <a:spcPts val="0"/>
              </a:spcBef>
            </a:pPr>
            <a:r>
              <a:rPr lang="en-IN" dirty="0" smtClean="0">
                <a:latin typeface="Calibri" panose="020F0502020204030204" pitchFamily="34" charset="0"/>
                <a:cs typeface="Calibri" panose="020F0502020204030204" pitchFamily="34" charset="0"/>
              </a:rPr>
              <a:t>The filled in Excel based FLA return should be forwarded through the official email id of any authorized person like CFO, Director, Company Secretary etc. Acknowledgement</a:t>
            </a:r>
          </a:p>
        </p:txBody>
      </p:sp>
      <p:sp>
        <p:nvSpPr>
          <p:cNvPr id="4" name="Date Placeholder 3"/>
          <p:cNvSpPr>
            <a:spLocks noGrp="1"/>
          </p:cNvSpPr>
          <p:nvPr>
            <p:ph type="dt" sz="half" idx="10"/>
          </p:nvPr>
        </p:nvSpPr>
        <p:spPr/>
        <p:txBody>
          <a:bodyPr/>
          <a:lstStyle/>
          <a:p>
            <a:pPr>
              <a:defRPr/>
            </a:pPr>
            <a:r>
              <a:rPr lang="en-US" smtClean="0"/>
              <a:t>03 May 2018</a:t>
            </a:r>
            <a:endParaRPr lang="en-US" dirty="0"/>
          </a:p>
        </p:txBody>
      </p:sp>
      <p:sp>
        <p:nvSpPr>
          <p:cNvPr id="5" name="Footer Placeholder 4"/>
          <p:cNvSpPr>
            <a:spLocks noGrp="1"/>
          </p:cNvSpPr>
          <p:nvPr>
            <p:ph type="ftr" sz="quarter" idx="11"/>
          </p:nvPr>
        </p:nvSpPr>
        <p:spPr/>
        <p:txBody>
          <a:bodyPr/>
          <a:lstStyle/>
          <a:p>
            <a:pPr>
              <a:defRPr/>
            </a:pPr>
            <a:r>
              <a:rPr lang="en-US" dirty="0" smtClean="0"/>
              <a:t>P. P. Shah &amp; Asso.</a:t>
            </a:r>
            <a:endParaRPr lang="en-US" dirty="0"/>
          </a:p>
        </p:txBody>
      </p:sp>
      <p:sp>
        <p:nvSpPr>
          <p:cNvPr id="6" name="Slide Number Placeholder 5"/>
          <p:cNvSpPr>
            <a:spLocks noGrp="1"/>
          </p:cNvSpPr>
          <p:nvPr>
            <p:ph type="sldNum" sz="quarter" idx="12"/>
          </p:nvPr>
        </p:nvSpPr>
        <p:spPr/>
        <p:txBody>
          <a:bodyPr/>
          <a:lstStyle/>
          <a:p>
            <a:pPr>
              <a:defRPr/>
            </a:pPr>
            <a:fld id="{4CAA70CE-4DCB-4D19-AC47-571E7F2D8BF8}" type="slidenum">
              <a:rPr lang="en-US" smtClean="0"/>
              <a:pPr>
                <a:defRPr/>
              </a:pPr>
              <a:t>56</a:t>
            </a:fld>
            <a:endParaRPr lang="en-US" dirty="0"/>
          </a:p>
        </p:txBody>
      </p:sp>
    </p:spTree>
    <p:extLst>
      <p:ext uri="{BB962C8B-B14F-4D97-AF65-F5344CB8AC3E}">
        <p14:creationId xmlns:p14="http://schemas.microsoft.com/office/powerpoint/2010/main" val="3546414103"/>
      </p:ext>
    </p:extLst>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Date Placeholder 3"/>
          <p:cNvSpPr>
            <a:spLocks noGrp="1"/>
          </p:cNvSpPr>
          <p:nvPr>
            <p:ph type="dt" sz="quarter" idx="10"/>
          </p:nvPr>
        </p:nvSpPr>
        <p:spPr>
          <a:xfrm>
            <a:off x="461962" y="6243638"/>
            <a:ext cx="1905000" cy="457200"/>
          </a:xfrm>
        </p:spPr>
        <p:txBody>
          <a:bodyPr/>
          <a:lstStyle/>
          <a:p>
            <a:pPr>
              <a:defRPr/>
            </a:pPr>
            <a:r>
              <a:rPr lang="en-US" smtClean="0"/>
              <a:t>03 May 2018</a:t>
            </a:r>
            <a:endParaRPr lang="en-US" dirty="0"/>
          </a:p>
        </p:txBody>
      </p:sp>
      <p:sp>
        <p:nvSpPr>
          <p:cNvPr id="9220" name="Slide Number Placeholder 5"/>
          <p:cNvSpPr>
            <a:spLocks noGrp="1"/>
          </p:cNvSpPr>
          <p:nvPr>
            <p:ph type="sldNum" sz="quarter" idx="12"/>
          </p:nvPr>
        </p:nvSpPr>
        <p:spPr/>
        <p:txBody>
          <a:bodyPr/>
          <a:lstStyle/>
          <a:p>
            <a:pPr>
              <a:defRPr/>
            </a:pPr>
            <a:fld id="{FB34A73F-7633-4765-B60F-ABA8245B9BEA}" type="slidenum">
              <a:rPr lang="en-US" smtClean="0"/>
              <a:pPr>
                <a:defRPr/>
              </a:pPr>
              <a:t>57</a:t>
            </a:fld>
            <a:endParaRPr lang="en-US" dirty="0"/>
          </a:p>
        </p:txBody>
      </p:sp>
      <p:sp>
        <p:nvSpPr>
          <p:cNvPr id="9221" name="Rectangle 4"/>
          <p:cNvSpPr>
            <a:spLocks noGrp="1" noChangeArrowheads="1"/>
          </p:cNvSpPr>
          <p:nvPr>
            <p:ph type="title"/>
          </p:nvPr>
        </p:nvSpPr>
        <p:spPr>
          <a:xfrm>
            <a:off x="1150938" y="214313"/>
            <a:ext cx="7793037" cy="1004887"/>
          </a:xfrm>
        </p:spPr>
        <p:txBody>
          <a:bodyPr/>
          <a:lstStyle/>
          <a:p>
            <a:pPr eaLnBrk="1" hangingPunct="1"/>
            <a:r>
              <a:rPr lang="en-US" sz="3200" dirty="0"/>
              <a:t>Overseas Direct Investments under FEMA</a:t>
            </a:r>
          </a:p>
        </p:txBody>
      </p:sp>
      <p:sp>
        <p:nvSpPr>
          <p:cNvPr id="9222" name="Content Placeholder 6"/>
          <p:cNvSpPr>
            <a:spLocks noGrp="1"/>
          </p:cNvSpPr>
          <p:nvPr>
            <p:ph idx="1"/>
          </p:nvPr>
        </p:nvSpPr>
        <p:spPr>
          <a:xfrm>
            <a:off x="685800" y="1219200"/>
            <a:ext cx="8269288" cy="5181600"/>
          </a:xfrm>
        </p:spPr>
        <p:txBody>
          <a:bodyPr/>
          <a:lstStyle/>
          <a:p>
            <a:pPr marL="339725" indent="-339725" eaLnBrk="1" hangingPunct="1">
              <a:spcBef>
                <a:spcPts val="0"/>
              </a:spcBef>
              <a:buClr>
                <a:srgbClr val="3333CC"/>
              </a:buClr>
              <a:buFont typeface="Wingdings" charset="2"/>
              <a:buChar char=""/>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pPr>
            <a:endParaRPr lang="en-US" sz="2400" dirty="0">
              <a:latin typeface="Calibri" panose="020F0502020204030204" pitchFamily="34" charset="0"/>
              <a:cs typeface="Calibri" panose="020F0502020204030204" pitchFamily="34" charset="0"/>
            </a:endParaRPr>
          </a:p>
          <a:p>
            <a:pPr marL="339725" indent="-339725" eaLnBrk="1" hangingPunct="1">
              <a:spcBef>
                <a:spcPts val="0"/>
              </a:spcBef>
              <a:buClr>
                <a:srgbClr val="3333CC"/>
              </a:buClr>
              <a:buFont typeface="Wingdings" charset="2"/>
              <a:buChar char=""/>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pPr>
            <a:endParaRPr lang="en-US" sz="2400" dirty="0">
              <a:latin typeface="Calibri" panose="020F0502020204030204" pitchFamily="34" charset="0"/>
              <a:cs typeface="Calibri" panose="020F0502020204030204" pitchFamily="34" charset="0"/>
            </a:endParaRPr>
          </a:p>
          <a:p>
            <a:pPr marL="339725" indent="-339725" eaLnBrk="1" hangingPunct="1">
              <a:spcBef>
                <a:spcPts val="0"/>
              </a:spcBef>
              <a:buClr>
                <a:srgbClr val="3333CC"/>
              </a:buClr>
              <a:buFont typeface="Wingdings" charset="2"/>
              <a:buChar char=""/>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pPr>
            <a:r>
              <a:rPr lang="en-US" sz="2400" dirty="0">
                <a:latin typeface="Calibri" panose="020F0502020204030204" pitchFamily="34" charset="0"/>
                <a:cs typeface="Calibri" panose="020F0502020204030204" pitchFamily="34" charset="0"/>
              </a:rPr>
              <a:t>Regulated under separate Notification No. 120</a:t>
            </a:r>
          </a:p>
          <a:p>
            <a:pPr marL="339725" indent="-339725" eaLnBrk="1" hangingPunct="1">
              <a:spcBef>
                <a:spcPts val="0"/>
              </a:spcBef>
              <a:buClr>
                <a:srgbClr val="3333CC"/>
              </a:buClr>
              <a:buFont typeface="Wingdings" charset="2"/>
              <a:buChar char=""/>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pPr>
            <a:endParaRPr lang="en-US" sz="2400" dirty="0">
              <a:latin typeface="Calibri" panose="020F0502020204030204" pitchFamily="34" charset="0"/>
              <a:cs typeface="Calibri" panose="020F0502020204030204" pitchFamily="34" charset="0"/>
            </a:endParaRPr>
          </a:p>
          <a:p>
            <a:pPr marL="339725" indent="-339725" eaLnBrk="1" hangingPunct="1">
              <a:spcBef>
                <a:spcPts val="0"/>
              </a:spcBef>
              <a:buClr>
                <a:srgbClr val="3333CC"/>
              </a:buClr>
              <a:buFont typeface="Wingdings" charset="2"/>
              <a:buChar char=""/>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pPr>
            <a:r>
              <a:rPr lang="en-US" sz="2400" dirty="0">
                <a:latin typeface="Calibri" panose="020F0502020204030204" pitchFamily="34" charset="0"/>
                <a:cs typeface="Calibri" panose="020F0502020204030204" pitchFamily="34" charset="0"/>
              </a:rPr>
              <a:t>What is the rationale for having separate notification to regulate overseas direct investments? </a:t>
            </a:r>
          </a:p>
          <a:p>
            <a:pPr marL="339725" indent="-339725" eaLnBrk="1" hangingPunct="1">
              <a:spcBef>
                <a:spcPts val="0"/>
              </a:spcBef>
              <a:buClr>
                <a:srgbClr val="3333CC"/>
              </a:buClr>
              <a:buFont typeface="Wingdings" charset="2"/>
              <a:buChar char=""/>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pPr>
            <a:endParaRPr lang="en-US" sz="2400" i="1" dirty="0">
              <a:latin typeface="Calibri" panose="020F0502020204030204" pitchFamily="34" charset="0"/>
              <a:cs typeface="Calibri" panose="020F0502020204030204" pitchFamily="34" charset="0"/>
            </a:endParaRPr>
          </a:p>
          <a:p>
            <a:pPr marL="339725" indent="-339725" eaLnBrk="1" hangingPunct="1">
              <a:spcBef>
                <a:spcPts val="0"/>
              </a:spcBef>
              <a:buClr>
                <a:srgbClr val="3333CC"/>
              </a:buClr>
              <a:buFont typeface="Wingdings" charset="2"/>
              <a:buChar char=""/>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pPr>
            <a:r>
              <a:rPr lang="en-US" sz="2400" dirty="0">
                <a:latin typeface="Calibri" panose="020F0502020204030204" pitchFamily="34" charset="0"/>
                <a:cs typeface="Calibri" panose="020F0502020204030204" pitchFamily="34" charset="0"/>
              </a:rPr>
              <a:t>Shortcomings....</a:t>
            </a:r>
          </a:p>
          <a:p>
            <a:pPr marL="739775" lvl="1" indent="-339725" eaLnBrk="1" hangingPunct="1">
              <a:spcBef>
                <a:spcPts val="0"/>
              </a:spcBef>
              <a:buClr>
                <a:srgbClr val="3333CC"/>
              </a:buClr>
              <a:buFont typeface="Wingdings" charset="2"/>
              <a:buChar char=""/>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pPr>
            <a:r>
              <a:rPr lang="en-US" sz="2000" dirty="0">
                <a:latin typeface="Calibri" panose="020F0502020204030204" pitchFamily="34" charset="0"/>
                <a:cs typeface="Calibri" panose="020F0502020204030204" pitchFamily="34" charset="0"/>
              </a:rPr>
              <a:t>Ntf. No. 23(R)</a:t>
            </a:r>
          </a:p>
          <a:p>
            <a:pPr marL="739775" lvl="1" indent="-339725" eaLnBrk="1" hangingPunct="1">
              <a:spcBef>
                <a:spcPts val="0"/>
              </a:spcBef>
              <a:buClr>
                <a:srgbClr val="3333CC"/>
              </a:buClr>
              <a:buFont typeface="Wingdings" charset="2"/>
              <a:buChar char=""/>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pPr>
            <a:r>
              <a:rPr lang="en-US" sz="2000" dirty="0">
                <a:latin typeface="Calibri" panose="020F0502020204030204" pitchFamily="34" charset="0"/>
                <a:cs typeface="Calibri" panose="020F0502020204030204" pitchFamily="34" charset="0"/>
              </a:rPr>
              <a:t>Ntf. No. 14</a:t>
            </a:r>
          </a:p>
          <a:p>
            <a:pPr marL="739775" lvl="1" indent="-339725" eaLnBrk="1" hangingPunct="1">
              <a:spcBef>
                <a:spcPts val="0"/>
              </a:spcBef>
              <a:buClr>
                <a:srgbClr val="3333CC"/>
              </a:buClr>
              <a:buFont typeface="Wingdings" charset="2"/>
              <a:buChar char=""/>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pPr>
            <a:r>
              <a:rPr lang="en-US" sz="2000" dirty="0">
                <a:latin typeface="Calibri" panose="020F0502020204030204" pitchFamily="34" charset="0"/>
                <a:cs typeface="Calibri" panose="020F0502020204030204" pitchFamily="34" charset="0"/>
              </a:rPr>
              <a:t>Ntf. No. 9</a:t>
            </a:r>
          </a:p>
        </p:txBody>
      </p:sp>
      <p:sp>
        <p:nvSpPr>
          <p:cNvPr id="2" name="Footer Placeholder 1"/>
          <p:cNvSpPr>
            <a:spLocks noGrp="1"/>
          </p:cNvSpPr>
          <p:nvPr>
            <p:ph type="ftr" sz="quarter" idx="11"/>
          </p:nvPr>
        </p:nvSpPr>
        <p:spPr/>
        <p:txBody>
          <a:bodyPr/>
          <a:lstStyle/>
          <a:p>
            <a:pPr>
              <a:defRPr/>
            </a:pPr>
            <a:r>
              <a:rPr lang="en-US" dirty="0" smtClean="0"/>
              <a:t>P. P. Shah &amp; Asso.</a:t>
            </a:r>
            <a:endParaRPr lang="en-US" dirty="0"/>
          </a:p>
        </p:txBody>
      </p:sp>
    </p:spTree>
    <p:extLst>
      <p:ext uri="{BB962C8B-B14F-4D97-AF65-F5344CB8AC3E}">
        <p14:creationId xmlns:p14="http://schemas.microsoft.com/office/powerpoint/2010/main" val="3176575674"/>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Date Placeholder 3"/>
          <p:cNvSpPr>
            <a:spLocks noGrp="1"/>
          </p:cNvSpPr>
          <p:nvPr>
            <p:ph type="dt" sz="quarter" idx="10"/>
          </p:nvPr>
        </p:nvSpPr>
        <p:spPr>
          <a:xfrm>
            <a:off x="419100" y="6243638"/>
            <a:ext cx="1905000" cy="457200"/>
          </a:xfrm>
        </p:spPr>
        <p:txBody>
          <a:bodyPr/>
          <a:lstStyle/>
          <a:p>
            <a:pPr>
              <a:defRPr/>
            </a:pPr>
            <a:r>
              <a:rPr lang="en-US" smtClean="0"/>
              <a:t>03 May 2018</a:t>
            </a:r>
            <a:endParaRPr lang="en-US" dirty="0"/>
          </a:p>
        </p:txBody>
      </p:sp>
      <p:sp>
        <p:nvSpPr>
          <p:cNvPr id="9220" name="Slide Number Placeholder 5"/>
          <p:cNvSpPr>
            <a:spLocks noGrp="1"/>
          </p:cNvSpPr>
          <p:nvPr>
            <p:ph type="sldNum" sz="quarter" idx="12"/>
          </p:nvPr>
        </p:nvSpPr>
        <p:spPr/>
        <p:txBody>
          <a:bodyPr/>
          <a:lstStyle/>
          <a:p>
            <a:pPr>
              <a:defRPr/>
            </a:pPr>
            <a:fld id="{FB34A73F-7633-4765-B60F-ABA8245B9BEA}" type="slidenum">
              <a:rPr lang="en-US" smtClean="0"/>
              <a:pPr>
                <a:defRPr/>
              </a:pPr>
              <a:t>58</a:t>
            </a:fld>
            <a:endParaRPr lang="en-US" dirty="0"/>
          </a:p>
        </p:txBody>
      </p:sp>
      <p:sp>
        <p:nvSpPr>
          <p:cNvPr id="9221" name="Rectangle 4"/>
          <p:cNvSpPr>
            <a:spLocks noGrp="1" noChangeArrowheads="1"/>
          </p:cNvSpPr>
          <p:nvPr>
            <p:ph type="title"/>
          </p:nvPr>
        </p:nvSpPr>
        <p:spPr>
          <a:xfrm>
            <a:off x="1150938" y="214313"/>
            <a:ext cx="7793037" cy="1004887"/>
          </a:xfrm>
        </p:spPr>
        <p:txBody>
          <a:bodyPr/>
          <a:lstStyle/>
          <a:p>
            <a:pPr eaLnBrk="1" hangingPunct="1"/>
            <a:r>
              <a:rPr lang="en-US" sz="3200" dirty="0"/>
              <a:t>Overseas Direct Investments - FEMA Ntf. 120</a:t>
            </a:r>
          </a:p>
        </p:txBody>
      </p:sp>
      <p:sp>
        <p:nvSpPr>
          <p:cNvPr id="9222" name="Content Placeholder 6"/>
          <p:cNvSpPr>
            <a:spLocks noGrp="1"/>
          </p:cNvSpPr>
          <p:nvPr>
            <p:ph idx="1"/>
          </p:nvPr>
        </p:nvSpPr>
        <p:spPr>
          <a:xfrm>
            <a:off x="685800" y="1219200"/>
            <a:ext cx="8269288" cy="5181600"/>
          </a:xfrm>
        </p:spPr>
        <p:txBody>
          <a:bodyPr/>
          <a:lstStyle/>
          <a:p>
            <a:pPr marL="339725" indent="-339725" eaLnBrk="1" hangingPunct="1">
              <a:spcBef>
                <a:spcPts val="0"/>
              </a:spcBef>
              <a:buClr>
                <a:srgbClr val="3333CC"/>
              </a:buClr>
              <a:buFont typeface="Wingdings" charset="2"/>
              <a:buChar char=""/>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pPr>
            <a:endParaRPr lang="en-US" sz="1600" dirty="0">
              <a:latin typeface="Calibri" panose="020F0502020204030204" pitchFamily="34" charset="0"/>
              <a:cs typeface="Calibri" panose="020F0502020204030204" pitchFamily="34" charset="0"/>
            </a:endParaRPr>
          </a:p>
          <a:p>
            <a:pPr marL="339725" indent="-339725" eaLnBrk="1" hangingPunct="1">
              <a:spcBef>
                <a:spcPts val="0"/>
              </a:spcBef>
              <a:buClr>
                <a:srgbClr val="3333CC"/>
              </a:buClr>
              <a:buFont typeface="Wingdings" charset="2"/>
              <a:buChar char=""/>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pPr>
            <a:r>
              <a:rPr lang="en-US" sz="1600" dirty="0">
                <a:latin typeface="Calibri" panose="020F0502020204030204" pitchFamily="34" charset="0"/>
                <a:cs typeface="Calibri" panose="020F0502020204030204" pitchFamily="34" charset="0"/>
              </a:rPr>
              <a:t>Regn.   6 – Conditions for Automatic approval</a:t>
            </a:r>
          </a:p>
          <a:p>
            <a:pPr marL="339725" indent="-339725" eaLnBrk="1" hangingPunct="1">
              <a:spcBef>
                <a:spcPts val="0"/>
              </a:spcBef>
              <a:buClr>
                <a:srgbClr val="3333CC"/>
              </a:buClr>
              <a:buFont typeface="Wingdings" charset="2"/>
              <a:buChar char=""/>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pPr>
            <a:r>
              <a:rPr lang="en-US" sz="1600" dirty="0">
                <a:latin typeface="Calibri" panose="020F0502020204030204" pitchFamily="34" charset="0"/>
                <a:cs typeface="Calibri" panose="020F0502020204030204" pitchFamily="34" charset="0"/>
              </a:rPr>
              <a:t>Regn. 6A – Investments in Agricultural operations overseas  directly or through Overseas Offices</a:t>
            </a:r>
          </a:p>
          <a:p>
            <a:pPr marL="339725" indent="-339725" eaLnBrk="1" hangingPunct="1">
              <a:spcBef>
                <a:spcPts val="0"/>
              </a:spcBef>
              <a:buClr>
                <a:srgbClr val="3333CC"/>
              </a:buClr>
              <a:buFont typeface="Wingdings" charset="2"/>
              <a:buChar char=""/>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pPr>
            <a:r>
              <a:rPr lang="en-US" sz="1600" dirty="0">
                <a:latin typeface="Calibri" panose="020F0502020204030204" pitchFamily="34" charset="0"/>
                <a:cs typeface="Calibri" panose="020F0502020204030204" pitchFamily="34" charset="0"/>
              </a:rPr>
              <a:t>Regn. 6B – Investment in Listed Equity overseas by a listed Indian company</a:t>
            </a:r>
          </a:p>
          <a:p>
            <a:pPr marL="339725" indent="-339725" eaLnBrk="1" hangingPunct="1">
              <a:spcBef>
                <a:spcPts val="0"/>
              </a:spcBef>
              <a:buClr>
                <a:srgbClr val="3333CC"/>
              </a:buClr>
              <a:buFont typeface="Wingdings" charset="2"/>
              <a:buChar char=""/>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pPr>
            <a:r>
              <a:rPr lang="en-US" sz="1600" dirty="0">
                <a:latin typeface="Calibri" panose="020F0502020204030204" pitchFamily="34" charset="0"/>
                <a:cs typeface="Calibri" panose="020F0502020204030204" pitchFamily="34" charset="0"/>
              </a:rPr>
              <a:t>Regn. 6C – Investment by Mutual Funds</a:t>
            </a:r>
          </a:p>
          <a:p>
            <a:pPr marL="339725" indent="-339725" eaLnBrk="1" hangingPunct="1">
              <a:spcBef>
                <a:spcPts val="0"/>
              </a:spcBef>
              <a:buClr>
                <a:srgbClr val="3333CC"/>
              </a:buClr>
              <a:buFont typeface="Wingdings" charset="2"/>
              <a:buChar char=""/>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pPr>
            <a:r>
              <a:rPr lang="en-US" sz="1600" dirty="0">
                <a:latin typeface="Calibri" panose="020F0502020204030204" pitchFamily="34" charset="0"/>
                <a:cs typeface="Calibri" panose="020F0502020204030204" pitchFamily="34" charset="0"/>
              </a:rPr>
              <a:t>Regn.   7 – Investment by IP in Financial Services</a:t>
            </a:r>
          </a:p>
          <a:p>
            <a:pPr marL="339725" indent="-339725" eaLnBrk="1" hangingPunct="1">
              <a:spcBef>
                <a:spcPts val="0"/>
              </a:spcBef>
              <a:buClr>
                <a:srgbClr val="3333CC"/>
              </a:buClr>
              <a:buFont typeface="Wingdings" charset="2"/>
              <a:buChar char=""/>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pPr>
            <a:r>
              <a:rPr lang="en-US" sz="1600" dirty="0">
                <a:latin typeface="Calibri" panose="020F0502020204030204" pitchFamily="34" charset="0"/>
                <a:cs typeface="Calibri" panose="020F0502020204030204" pitchFamily="34" charset="0"/>
              </a:rPr>
              <a:t>Regn.   8 – Investment by swap or exchange of shares</a:t>
            </a:r>
          </a:p>
          <a:p>
            <a:pPr marL="339725" indent="-339725" eaLnBrk="1" hangingPunct="1">
              <a:spcBef>
                <a:spcPts val="0"/>
              </a:spcBef>
              <a:buClr>
                <a:srgbClr val="3333CC"/>
              </a:buClr>
              <a:buFont typeface="Wingdings" charset="2"/>
              <a:buChar char=""/>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pPr>
            <a:r>
              <a:rPr lang="en-US" sz="1600" dirty="0">
                <a:latin typeface="Calibri" panose="020F0502020204030204" pitchFamily="34" charset="0"/>
                <a:cs typeface="Calibri" panose="020F0502020204030204" pitchFamily="34" charset="0"/>
              </a:rPr>
              <a:t>Regn.   9 – Prior Approval Route</a:t>
            </a:r>
          </a:p>
          <a:p>
            <a:pPr marL="339725" indent="-339725" eaLnBrk="1" hangingPunct="1">
              <a:spcBef>
                <a:spcPts val="0"/>
              </a:spcBef>
              <a:buClr>
                <a:srgbClr val="3333CC"/>
              </a:buClr>
              <a:buFont typeface="Wingdings" charset="2"/>
              <a:buChar char=""/>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pPr>
            <a:r>
              <a:rPr lang="en-US" sz="1600" dirty="0">
                <a:latin typeface="Calibri" panose="020F0502020204030204" pitchFamily="34" charset="0"/>
                <a:cs typeface="Calibri" panose="020F0502020204030204" pitchFamily="34" charset="0"/>
              </a:rPr>
              <a:t>Regn. 9A – Overseas Investments by Regd. Trust / Society</a:t>
            </a:r>
          </a:p>
          <a:p>
            <a:pPr marL="339725" indent="-339725" eaLnBrk="1" hangingPunct="1">
              <a:spcBef>
                <a:spcPts val="0"/>
              </a:spcBef>
              <a:buClr>
                <a:srgbClr val="3333CC"/>
              </a:buClr>
              <a:buFont typeface="Wingdings" charset="2"/>
              <a:buChar char=""/>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pPr>
            <a:r>
              <a:rPr lang="en-US" sz="1600" dirty="0">
                <a:latin typeface="Calibri" panose="020F0502020204030204" pitchFamily="34" charset="0"/>
                <a:cs typeface="Calibri" panose="020F0502020204030204" pitchFamily="34" charset="0"/>
              </a:rPr>
              <a:t>Regn. 10 – Unique Identification Number</a:t>
            </a:r>
          </a:p>
          <a:p>
            <a:pPr marL="339725" indent="-339725" eaLnBrk="1" hangingPunct="1">
              <a:spcBef>
                <a:spcPts val="0"/>
              </a:spcBef>
              <a:buClr>
                <a:srgbClr val="3333CC"/>
              </a:buClr>
              <a:buFont typeface="Wingdings" charset="2"/>
              <a:buChar char=""/>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pPr>
            <a:r>
              <a:rPr lang="en-US" sz="1600" dirty="0">
                <a:latin typeface="Calibri" panose="020F0502020204030204" pitchFamily="34" charset="0"/>
                <a:cs typeface="Calibri" panose="020F0502020204030204" pitchFamily="34" charset="0"/>
              </a:rPr>
              <a:t>Regn. 11 – Investment by Capitalization</a:t>
            </a:r>
          </a:p>
          <a:p>
            <a:pPr marL="339725" indent="-339725" eaLnBrk="1" hangingPunct="1">
              <a:spcBef>
                <a:spcPts val="0"/>
              </a:spcBef>
              <a:buClr>
                <a:srgbClr val="3333CC"/>
              </a:buClr>
              <a:buFont typeface="Wingdings" charset="2"/>
              <a:buChar char=""/>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pPr>
            <a:r>
              <a:rPr lang="en-US" sz="1600" dirty="0">
                <a:latin typeface="Calibri" panose="020F0502020204030204" pitchFamily="34" charset="0"/>
                <a:cs typeface="Calibri" panose="020F0502020204030204" pitchFamily="34" charset="0"/>
              </a:rPr>
              <a:t>Regn. 12 – Export of Goods towards Equity</a:t>
            </a:r>
          </a:p>
          <a:p>
            <a:pPr marL="339725" indent="-339725" eaLnBrk="1" hangingPunct="1">
              <a:spcBef>
                <a:spcPts val="0"/>
              </a:spcBef>
              <a:buClr>
                <a:srgbClr val="3333CC"/>
              </a:buClr>
              <a:buFont typeface="Wingdings" charset="2"/>
              <a:buChar char=""/>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pPr>
            <a:r>
              <a:rPr lang="en-US" sz="1600" dirty="0">
                <a:latin typeface="Calibri" panose="020F0502020204030204" pitchFamily="34" charset="0"/>
                <a:cs typeface="Calibri" panose="020F0502020204030204" pitchFamily="34" charset="0"/>
              </a:rPr>
              <a:t>Regn. 13 – Post investment changes / additional investment in existing JV / WOS</a:t>
            </a:r>
          </a:p>
          <a:p>
            <a:pPr marL="339725" indent="-339725" eaLnBrk="1" hangingPunct="1">
              <a:spcBef>
                <a:spcPts val="0"/>
              </a:spcBef>
              <a:buClr>
                <a:srgbClr val="3333CC"/>
              </a:buClr>
              <a:buFont typeface="Wingdings" charset="2"/>
              <a:buChar char=""/>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pPr>
            <a:r>
              <a:rPr lang="en-US" sz="1600" dirty="0">
                <a:latin typeface="Calibri" panose="020F0502020204030204" pitchFamily="34" charset="0"/>
                <a:cs typeface="Calibri" panose="020F0502020204030204" pitchFamily="34" charset="0"/>
              </a:rPr>
              <a:t>Regn. 14 – Acquisition through bidding / tender</a:t>
            </a:r>
          </a:p>
          <a:p>
            <a:pPr marL="339725" indent="-339725" eaLnBrk="1" hangingPunct="1">
              <a:spcBef>
                <a:spcPts val="0"/>
              </a:spcBef>
              <a:buClr>
                <a:srgbClr val="3333CC"/>
              </a:buClr>
              <a:buFont typeface="Wingdings" charset="2"/>
              <a:buChar char=""/>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pPr>
            <a:r>
              <a:rPr lang="en-US" sz="1600" dirty="0">
                <a:latin typeface="Calibri" panose="020F0502020204030204" pitchFamily="34" charset="0"/>
                <a:cs typeface="Calibri" panose="020F0502020204030204" pitchFamily="34" charset="0"/>
              </a:rPr>
              <a:t>Regn. 15 – Obligations of Indian Party</a:t>
            </a:r>
          </a:p>
          <a:p>
            <a:pPr marL="339725" indent="-339725" eaLnBrk="1" hangingPunct="1">
              <a:spcBef>
                <a:spcPts val="0"/>
              </a:spcBef>
              <a:buClr>
                <a:srgbClr val="3333CC"/>
              </a:buClr>
              <a:buFont typeface="Wingdings" charset="2"/>
              <a:buChar char=""/>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pPr>
            <a:r>
              <a:rPr lang="en-US" sz="1600" dirty="0">
                <a:latin typeface="Calibri" panose="020F0502020204030204" pitchFamily="34" charset="0"/>
                <a:cs typeface="Calibri" panose="020F0502020204030204" pitchFamily="34" charset="0"/>
              </a:rPr>
              <a:t>Regn. 16 – Transfer by way of sale of shares of JV / WOS</a:t>
            </a:r>
          </a:p>
          <a:p>
            <a:pPr marL="339725" indent="-339725" eaLnBrk="1" hangingPunct="1">
              <a:spcBef>
                <a:spcPts val="0"/>
              </a:spcBef>
              <a:buClr>
                <a:srgbClr val="3333CC"/>
              </a:buClr>
              <a:buFont typeface="Wingdings" charset="2"/>
              <a:buChar char=""/>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pPr>
            <a:r>
              <a:rPr lang="en-US" sz="1600" dirty="0">
                <a:latin typeface="Calibri" panose="020F0502020204030204" pitchFamily="34" charset="0"/>
                <a:cs typeface="Calibri" panose="020F0502020204030204" pitchFamily="34" charset="0"/>
              </a:rPr>
              <a:t>Regn. 17 – Transfer involving write-off</a:t>
            </a:r>
          </a:p>
          <a:p>
            <a:pPr marL="339725" indent="-339725" eaLnBrk="1" hangingPunct="1">
              <a:spcBef>
                <a:spcPts val="0"/>
              </a:spcBef>
              <a:buClr>
                <a:srgbClr val="3333CC"/>
              </a:buClr>
              <a:buFont typeface="Wingdings" charset="2"/>
              <a:buChar char=""/>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pPr>
            <a:r>
              <a:rPr lang="en-US" sz="1600" dirty="0">
                <a:latin typeface="Calibri" panose="020F0502020204030204" pitchFamily="34" charset="0"/>
                <a:cs typeface="Calibri" panose="020F0502020204030204" pitchFamily="34" charset="0"/>
              </a:rPr>
              <a:t>Regn. 18 – Pledge of shares of JV / WOS</a:t>
            </a:r>
          </a:p>
          <a:p>
            <a:pPr marL="339725" indent="-339725" eaLnBrk="1" hangingPunct="1">
              <a:spcBef>
                <a:spcPts val="0"/>
              </a:spcBef>
              <a:buClr>
                <a:srgbClr val="3333CC"/>
              </a:buClr>
              <a:buFont typeface="Wingdings" charset="2"/>
              <a:buChar char=""/>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pPr>
            <a:r>
              <a:rPr lang="en-US" sz="1600" dirty="0">
                <a:latin typeface="Calibri" panose="020F0502020204030204" pitchFamily="34" charset="0"/>
                <a:cs typeface="Calibri" panose="020F0502020204030204" pitchFamily="34" charset="0"/>
              </a:rPr>
              <a:t>Regn. 18A – Creation of charge on domestic and foreign assets</a:t>
            </a:r>
          </a:p>
          <a:p>
            <a:pPr>
              <a:spcBef>
                <a:spcPts val="0"/>
              </a:spcBef>
              <a:buFont typeface="Wingdings" pitchFamily="2" charset="2"/>
              <a:buNone/>
            </a:pPr>
            <a:endParaRPr lang="en-US" sz="1600" i="1" dirty="0">
              <a:latin typeface="Calibri" panose="020F0502020204030204" pitchFamily="34" charset="0"/>
              <a:cs typeface="Calibri" panose="020F0502020204030204" pitchFamily="34" charset="0"/>
            </a:endParaRPr>
          </a:p>
        </p:txBody>
      </p:sp>
      <p:sp>
        <p:nvSpPr>
          <p:cNvPr id="2" name="Footer Placeholder 1"/>
          <p:cNvSpPr>
            <a:spLocks noGrp="1"/>
          </p:cNvSpPr>
          <p:nvPr>
            <p:ph type="ftr" sz="quarter" idx="11"/>
          </p:nvPr>
        </p:nvSpPr>
        <p:spPr/>
        <p:txBody>
          <a:bodyPr/>
          <a:lstStyle/>
          <a:p>
            <a:pPr>
              <a:defRPr/>
            </a:pPr>
            <a:r>
              <a:rPr lang="en-US" dirty="0" smtClean="0"/>
              <a:t>P. P. Shah &amp; Asso.</a:t>
            </a:r>
            <a:endParaRPr lang="en-US" dirty="0"/>
          </a:p>
        </p:txBody>
      </p:sp>
    </p:spTree>
    <p:extLst>
      <p:ext uri="{BB962C8B-B14F-4D97-AF65-F5344CB8AC3E}">
        <p14:creationId xmlns:p14="http://schemas.microsoft.com/office/powerpoint/2010/main" val="4233276424"/>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Date Placeholder 3"/>
          <p:cNvSpPr>
            <a:spLocks noGrp="1"/>
          </p:cNvSpPr>
          <p:nvPr>
            <p:ph type="dt" sz="quarter" idx="10"/>
          </p:nvPr>
        </p:nvSpPr>
        <p:spPr>
          <a:xfrm>
            <a:off x="504825" y="6243638"/>
            <a:ext cx="1905000" cy="457200"/>
          </a:xfrm>
        </p:spPr>
        <p:txBody>
          <a:bodyPr/>
          <a:lstStyle/>
          <a:p>
            <a:pPr>
              <a:defRPr/>
            </a:pPr>
            <a:r>
              <a:rPr lang="en-US" smtClean="0"/>
              <a:t>03 May 2018</a:t>
            </a:r>
            <a:endParaRPr lang="en-US" dirty="0"/>
          </a:p>
        </p:txBody>
      </p:sp>
      <p:sp>
        <p:nvSpPr>
          <p:cNvPr id="9220" name="Slide Number Placeholder 5"/>
          <p:cNvSpPr>
            <a:spLocks noGrp="1"/>
          </p:cNvSpPr>
          <p:nvPr>
            <p:ph type="sldNum" sz="quarter" idx="12"/>
          </p:nvPr>
        </p:nvSpPr>
        <p:spPr/>
        <p:txBody>
          <a:bodyPr/>
          <a:lstStyle/>
          <a:p>
            <a:pPr>
              <a:defRPr/>
            </a:pPr>
            <a:fld id="{FB34A73F-7633-4765-B60F-ABA8245B9BEA}" type="slidenum">
              <a:rPr lang="en-US" smtClean="0"/>
              <a:pPr>
                <a:defRPr/>
              </a:pPr>
              <a:t>59</a:t>
            </a:fld>
            <a:endParaRPr lang="en-US" dirty="0"/>
          </a:p>
        </p:txBody>
      </p:sp>
      <p:sp>
        <p:nvSpPr>
          <p:cNvPr id="9221" name="Rectangle 4"/>
          <p:cNvSpPr>
            <a:spLocks noGrp="1" noChangeArrowheads="1"/>
          </p:cNvSpPr>
          <p:nvPr>
            <p:ph type="title"/>
          </p:nvPr>
        </p:nvSpPr>
        <p:spPr>
          <a:xfrm>
            <a:off x="1150938" y="214313"/>
            <a:ext cx="7793037" cy="1004887"/>
          </a:xfrm>
        </p:spPr>
        <p:txBody>
          <a:bodyPr/>
          <a:lstStyle/>
          <a:p>
            <a:pPr eaLnBrk="1" hangingPunct="1"/>
            <a:r>
              <a:rPr lang="en-US" sz="3200" dirty="0"/>
              <a:t>Overseas Direct Investments - FEMA Ntf. 120</a:t>
            </a:r>
          </a:p>
        </p:txBody>
      </p:sp>
      <p:sp>
        <p:nvSpPr>
          <p:cNvPr id="9222" name="Content Placeholder 6"/>
          <p:cNvSpPr>
            <a:spLocks noGrp="1"/>
          </p:cNvSpPr>
          <p:nvPr>
            <p:ph idx="1"/>
          </p:nvPr>
        </p:nvSpPr>
        <p:spPr>
          <a:xfrm>
            <a:off x="685800" y="1219200"/>
            <a:ext cx="8269288" cy="5181600"/>
          </a:xfrm>
        </p:spPr>
        <p:txBody>
          <a:bodyPr/>
          <a:lstStyle/>
          <a:p>
            <a:pPr marL="339725" indent="-339725" eaLnBrk="1" hangingPunct="1">
              <a:spcBef>
                <a:spcPts val="0"/>
              </a:spcBef>
              <a:buClr>
                <a:srgbClr val="3333CC"/>
              </a:buClr>
              <a:buFont typeface="Wingdings" charset="2"/>
              <a:buChar char=""/>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pPr>
            <a:endParaRPr lang="en-US" sz="1600" dirty="0">
              <a:latin typeface="Calibri" panose="020F0502020204030204" pitchFamily="34" charset="0"/>
              <a:cs typeface="Calibri" panose="020F0502020204030204" pitchFamily="34" charset="0"/>
            </a:endParaRPr>
          </a:p>
          <a:p>
            <a:pPr marL="339725" indent="-339725" eaLnBrk="1" hangingPunct="1">
              <a:spcBef>
                <a:spcPts val="0"/>
              </a:spcBef>
              <a:buClr>
                <a:srgbClr val="3333CC"/>
              </a:buClr>
              <a:buFont typeface="Wingdings" charset="2"/>
              <a:buChar char=""/>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pPr>
            <a:r>
              <a:rPr lang="en-US" sz="1600" dirty="0">
                <a:latin typeface="Calibri" panose="020F0502020204030204" pitchFamily="34" charset="0"/>
                <a:cs typeface="Calibri" panose="020F0502020204030204" pitchFamily="34" charset="0"/>
              </a:rPr>
              <a:t>Regn.  19 – Prior RBI approval for Proprietory in India to accept shares</a:t>
            </a:r>
          </a:p>
          <a:p>
            <a:pPr marL="339725" indent="-339725" eaLnBrk="1" hangingPunct="1">
              <a:spcBef>
                <a:spcPts val="0"/>
              </a:spcBef>
              <a:buClr>
                <a:srgbClr val="3333CC"/>
              </a:buClr>
              <a:buFont typeface="Wingdings" charset="2"/>
              <a:buChar char=""/>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pPr>
            <a:r>
              <a:rPr lang="en-US" sz="1600" dirty="0">
                <a:latin typeface="Calibri" panose="020F0502020204030204" pitchFamily="34" charset="0"/>
                <a:cs typeface="Calibri" panose="020F0502020204030204" pitchFamily="34" charset="0"/>
              </a:rPr>
              <a:t>Regn. 19A – Overseas Investments by Proprietorships / unregistered Partnership Firm in India being recognized Star Export House</a:t>
            </a:r>
          </a:p>
          <a:p>
            <a:pPr marL="339725" indent="-339725" eaLnBrk="1" hangingPunct="1">
              <a:spcBef>
                <a:spcPts val="0"/>
              </a:spcBef>
              <a:buClr>
                <a:srgbClr val="3333CC"/>
              </a:buClr>
              <a:buFont typeface="Wingdings" charset="2"/>
              <a:buChar char=""/>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pPr>
            <a:r>
              <a:rPr lang="en-US" sz="1600" dirty="0">
                <a:latin typeface="Calibri" panose="020F0502020204030204" pitchFamily="34" charset="0"/>
                <a:cs typeface="Calibri" panose="020F0502020204030204" pitchFamily="34" charset="0"/>
              </a:rPr>
              <a:t>Regn.  20 – Investments by Individuals for acquiring shares as consideration for professional services rendered</a:t>
            </a:r>
          </a:p>
          <a:p>
            <a:pPr marL="339725" indent="-339725" eaLnBrk="1" hangingPunct="1">
              <a:spcBef>
                <a:spcPts val="0"/>
              </a:spcBef>
              <a:buClr>
                <a:srgbClr val="3333CC"/>
              </a:buClr>
              <a:buFont typeface="Wingdings" charset="2"/>
              <a:buChar char=""/>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pPr>
            <a:r>
              <a:rPr lang="en-US" sz="1600" dirty="0">
                <a:latin typeface="Calibri" panose="020F0502020204030204" pitchFamily="34" charset="0"/>
                <a:cs typeface="Calibri" panose="020F0502020204030204" pitchFamily="34" charset="0"/>
              </a:rPr>
              <a:t>Regn. 20A - Acquisition or Setting up of a JV or WOS abroad by resident individual (w.e.f. 5th Aug. 2013)</a:t>
            </a:r>
          </a:p>
          <a:p>
            <a:pPr marL="339725" indent="-339725" eaLnBrk="1" hangingPunct="1">
              <a:spcBef>
                <a:spcPts val="0"/>
              </a:spcBef>
              <a:buClr>
                <a:srgbClr val="3333CC"/>
              </a:buClr>
              <a:buFont typeface="Wingdings" charset="2"/>
              <a:buChar char=""/>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pPr>
            <a:r>
              <a:rPr lang="en-US" sz="1600" dirty="0">
                <a:latin typeface="Calibri" panose="020F0502020204030204" pitchFamily="34" charset="0"/>
                <a:cs typeface="Calibri" panose="020F0502020204030204" pitchFamily="34" charset="0"/>
              </a:rPr>
              <a:t>Regn.  21 – Issue of foreign security (FCCB) by person resident in India</a:t>
            </a:r>
          </a:p>
          <a:p>
            <a:pPr marL="339725" indent="-339725" eaLnBrk="1" hangingPunct="1">
              <a:spcBef>
                <a:spcPts val="0"/>
              </a:spcBef>
              <a:buClr>
                <a:srgbClr val="3333CC"/>
              </a:buClr>
              <a:buFont typeface="Wingdings" charset="2"/>
              <a:buChar char=""/>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pPr>
            <a:r>
              <a:rPr lang="en-US" sz="1600" dirty="0">
                <a:latin typeface="Calibri" panose="020F0502020204030204" pitchFamily="34" charset="0"/>
                <a:cs typeface="Calibri" panose="020F0502020204030204" pitchFamily="34" charset="0"/>
              </a:rPr>
              <a:t>Regn. 22 – Purchase / acquisition by way of gift / inheritance / ESOP</a:t>
            </a:r>
          </a:p>
          <a:p>
            <a:pPr marL="339725" indent="-339725" eaLnBrk="1" hangingPunct="1">
              <a:spcBef>
                <a:spcPts val="0"/>
              </a:spcBef>
              <a:buClr>
                <a:srgbClr val="3333CC"/>
              </a:buClr>
              <a:buFont typeface="Wingdings" charset="2"/>
              <a:buChar char=""/>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pPr>
            <a:r>
              <a:rPr lang="en-US" sz="1600" dirty="0">
                <a:latin typeface="Calibri" panose="020F0502020204030204" pitchFamily="34" charset="0"/>
                <a:cs typeface="Calibri" panose="020F0502020204030204" pitchFamily="34" charset="0"/>
              </a:rPr>
              <a:t>Regn. 23 – Transfer of foreign security by way of pledge by person resident in India</a:t>
            </a:r>
          </a:p>
          <a:p>
            <a:pPr marL="339725" indent="-339725" eaLnBrk="1" hangingPunct="1">
              <a:spcBef>
                <a:spcPts val="0"/>
              </a:spcBef>
              <a:buClr>
                <a:srgbClr val="3333CC"/>
              </a:buClr>
              <a:buFont typeface="Wingdings" charset="2"/>
              <a:buChar char=""/>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pPr>
            <a:r>
              <a:rPr lang="en-US" sz="1600" dirty="0">
                <a:latin typeface="Calibri" panose="020F0502020204030204" pitchFamily="34" charset="0"/>
                <a:cs typeface="Calibri" panose="020F0502020204030204" pitchFamily="34" charset="0"/>
              </a:rPr>
              <a:t>Regn. 24 – General permission for acquiring qualification / rights shares and  foreign securities under ADR/GDR linked stock options schemes</a:t>
            </a:r>
          </a:p>
          <a:p>
            <a:pPr marL="339725" indent="-339725" eaLnBrk="1" hangingPunct="1">
              <a:spcBef>
                <a:spcPts val="0"/>
              </a:spcBef>
              <a:buClr>
                <a:srgbClr val="3333CC"/>
              </a:buClr>
              <a:buFont typeface="Wingdings" charset="2"/>
              <a:buChar char=""/>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pPr>
            <a:r>
              <a:rPr lang="en-US" sz="1600" dirty="0">
                <a:latin typeface="Calibri" panose="020F0502020204030204" pitchFamily="34" charset="0"/>
                <a:cs typeface="Calibri" panose="020F0502020204030204" pitchFamily="34" charset="0"/>
              </a:rPr>
              <a:t>Regn. 25 – Prior RBI approval for qualification shares in excess of limits specified under Regn. 24</a:t>
            </a:r>
          </a:p>
          <a:p>
            <a:pPr marL="339725" indent="-339725" eaLnBrk="1" hangingPunct="1">
              <a:spcBef>
                <a:spcPts val="0"/>
              </a:spcBef>
              <a:buClr>
                <a:srgbClr val="3333CC"/>
              </a:buClr>
              <a:buFont typeface="Wingdings" charset="2"/>
              <a:buChar char=""/>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pPr>
            <a:r>
              <a:rPr lang="en-US" sz="1600" dirty="0">
                <a:latin typeface="Calibri" panose="020F0502020204030204" pitchFamily="34" charset="0"/>
                <a:cs typeface="Calibri" panose="020F0502020204030204" pitchFamily="34" charset="0"/>
              </a:rPr>
              <a:t>Regn. 26 – Investments by Mutual Funds / Venture Cap.Funds</a:t>
            </a:r>
          </a:p>
          <a:p>
            <a:pPr marL="339725" indent="-339725" eaLnBrk="1" hangingPunct="1">
              <a:spcBef>
                <a:spcPts val="0"/>
              </a:spcBef>
              <a:buClr>
                <a:srgbClr val="3333CC"/>
              </a:buClr>
              <a:buFont typeface="Wingdings" charset="2"/>
              <a:buChar char=""/>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pPr>
            <a:r>
              <a:rPr lang="en-US" sz="1600" dirty="0">
                <a:latin typeface="Calibri" panose="020F0502020204030204" pitchFamily="34" charset="0"/>
                <a:cs typeface="Calibri" panose="020F0502020204030204" pitchFamily="34" charset="0"/>
              </a:rPr>
              <a:t>Regn. 27 – Opening of Demat Accounts with foreign depositories by Indian Clearing Corporations and Clearing Members</a:t>
            </a:r>
          </a:p>
          <a:p>
            <a:pPr marL="339725" indent="-339725" eaLnBrk="1" hangingPunct="1">
              <a:spcBef>
                <a:spcPts val="0"/>
              </a:spcBef>
              <a:buClr>
                <a:srgbClr val="3333CC"/>
              </a:buClr>
              <a:buFont typeface="Wingdings" charset="2"/>
              <a:buChar char=""/>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pPr>
            <a:endParaRPr lang="en-US" sz="1600" dirty="0">
              <a:latin typeface="Calibri" panose="020F0502020204030204" pitchFamily="34" charset="0"/>
              <a:cs typeface="Calibri" panose="020F0502020204030204" pitchFamily="34" charset="0"/>
            </a:endParaRPr>
          </a:p>
          <a:p>
            <a:pPr>
              <a:spcBef>
                <a:spcPts val="0"/>
              </a:spcBef>
              <a:buFont typeface="Wingdings" pitchFamily="2" charset="2"/>
              <a:buNone/>
            </a:pPr>
            <a:endParaRPr lang="en-US" sz="1600" i="1" dirty="0">
              <a:latin typeface="Calibri" panose="020F0502020204030204" pitchFamily="34" charset="0"/>
              <a:cs typeface="Calibri" panose="020F0502020204030204" pitchFamily="34" charset="0"/>
            </a:endParaRPr>
          </a:p>
        </p:txBody>
      </p:sp>
      <p:sp>
        <p:nvSpPr>
          <p:cNvPr id="2" name="Footer Placeholder 1"/>
          <p:cNvSpPr>
            <a:spLocks noGrp="1"/>
          </p:cNvSpPr>
          <p:nvPr>
            <p:ph type="ftr" sz="quarter" idx="11"/>
          </p:nvPr>
        </p:nvSpPr>
        <p:spPr/>
        <p:txBody>
          <a:bodyPr/>
          <a:lstStyle/>
          <a:p>
            <a:pPr>
              <a:defRPr/>
            </a:pPr>
            <a:r>
              <a:rPr lang="en-US" dirty="0" smtClean="0"/>
              <a:t>P. P. Shah &amp; Asso.</a:t>
            </a:r>
            <a:endParaRPr lang="en-US" dirty="0"/>
          </a:p>
        </p:txBody>
      </p:sp>
    </p:spTree>
    <p:extLst>
      <p:ext uri="{BB962C8B-B14F-4D97-AF65-F5344CB8AC3E}">
        <p14:creationId xmlns:p14="http://schemas.microsoft.com/office/powerpoint/2010/main" val="84225918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Date Placeholder 3"/>
          <p:cNvSpPr>
            <a:spLocks noGrp="1"/>
          </p:cNvSpPr>
          <p:nvPr>
            <p:ph type="dt" sz="quarter" idx="10"/>
          </p:nvPr>
        </p:nvSpPr>
        <p:spPr/>
        <p:txBody>
          <a:bodyPr/>
          <a:lstStyle/>
          <a:p>
            <a:pPr>
              <a:defRPr/>
            </a:pPr>
            <a:r>
              <a:rPr lang="en-US" smtClean="0"/>
              <a:t>03 May 2018</a:t>
            </a:r>
            <a:endParaRPr lang="en-US" dirty="0"/>
          </a:p>
        </p:txBody>
      </p:sp>
      <p:sp>
        <p:nvSpPr>
          <p:cNvPr id="7171" name="Footer Placeholder 4"/>
          <p:cNvSpPr>
            <a:spLocks noGrp="1"/>
          </p:cNvSpPr>
          <p:nvPr>
            <p:ph type="ftr" sz="quarter" idx="11"/>
          </p:nvPr>
        </p:nvSpPr>
        <p:spPr/>
        <p:txBody>
          <a:bodyPr/>
          <a:lstStyle/>
          <a:p>
            <a:pPr>
              <a:defRPr/>
            </a:pPr>
            <a:r>
              <a:rPr lang="en-US" dirty="0" smtClean="0"/>
              <a:t>P. P. Shah &amp; Asso.</a:t>
            </a:r>
          </a:p>
        </p:txBody>
      </p:sp>
      <p:sp>
        <p:nvSpPr>
          <p:cNvPr id="7172" name="Slide Number Placeholder 5"/>
          <p:cNvSpPr>
            <a:spLocks noGrp="1"/>
          </p:cNvSpPr>
          <p:nvPr>
            <p:ph type="sldNum" sz="quarter" idx="12"/>
          </p:nvPr>
        </p:nvSpPr>
        <p:spPr/>
        <p:txBody>
          <a:bodyPr/>
          <a:lstStyle/>
          <a:p>
            <a:pPr>
              <a:defRPr/>
            </a:pPr>
            <a:fld id="{73EB5B94-5E72-41E2-BE6C-9EAE851CB51F}" type="slidenum">
              <a:rPr lang="en-US" smtClean="0"/>
              <a:pPr>
                <a:defRPr/>
              </a:pPr>
              <a:t>6</a:t>
            </a:fld>
            <a:endParaRPr lang="en-US" dirty="0" smtClean="0"/>
          </a:p>
        </p:txBody>
      </p:sp>
      <p:sp>
        <p:nvSpPr>
          <p:cNvPr id="7173" name="Rectangle 4"/>
          <p:cNvSpPr>
            <a:spLocks noGrp="1" noChangeArrowheads="1"/>
          </p:cNvSpPr>
          <p:nvPr>
            <p:ph type="title"/>
          </p:nvPr>
        </p:nvSpPr>
        <p:spPr>
          <a:xfrm>
            <a:off x="1150938" y="214313"/>
            <a:ext cx="7793037" cy="1004887"/>
          </a:xfrm>
        </p:spPr>
        <p:txBody>
          <a:bodyPr/>
          <a:lstStyle/>
          <a:p>
            <a:pPr algn="ctr" eaLnBrk="1" hangingPunct="1"/>
            <a:r>
              <a:rPr lang="en-US" sz="3600" dirty="0" smtClean="0"/>
              <a:t>Overview of Foreign Exchange Management Act</a:t>
            </a:r>
          </a:p>
        </p:txBody>
      </p:sp>
      <p:sp>
        <p:nvSpPr>
          <p:cNvPr id="7174" name="Rectangle 5"/>
          <p:cNvSpPr>
            <a:spLocks noGrp="1" noChangeArrowheads="1"/>
          </p:cNvSpPr>
          <p:nvPr>
            <p:ph type="body" idx="1"/>
          </p:nvPr>
        </p:nvSpPr>
        <p:spPr>
          <a:xfrm>
            <a:off x="762000" y="1219200"/>
            <a:ext cx="8153400" cy="5181600"/>
          </a:xfrm>
        </p:spPr>
        <p:txBody>
          <a:bodyPr/>
          <a:lstStyle/>
          <a:p>
            <a:pPr eaLnBrk="1" hangingPunct="1"/>
            <a:endParaRPr lang="en-US" sz="1800" dirty="0" smtClean="0"/>
          </a:p>
        </p:txBody>
      </p:sp>
      <p:graphicFrame>
        <p:nvGraphicFramePr>
          <p:cNvPr id="7" name="Table 6"/>
          <p:cNvGraphicFramePr>
            <a:graphicFrameLocks noGrp="1"/>
          </p:cNvGraphicFramePr>
          <p:nvPr>
            <p:extLst>
              <p:ext uri="{D42A27DB-BD31-4B8C-83A1-F6EECF244321}">
                <p14:modId xmlns:p14="http://schemas.microsoft.com/office/powerpoint/2010/main" val="3718802194"/>
              </p:ext>
            </p:extLst>
          </p:nvPr>
        </p:nvGraphicFramePr>
        <p:xfrm>
          <a:off x="838200" y="1287463"/>
          <a:ext cx="8077200" cy="5175548"/>
        </p:xfrm>
        <a:graphic>
          <a:graphicData uri="http://schemas.openxmlformats.org/drawingml/2006/table">
            <a:tbl>
              <a:tblPr firstRow="1" bandRow="1">
                <a:tableStyleId>{5C22544A-7EE6-4342-B048-85BDC9FD1C3A}</a:tableStyleId>
              </a:tblPr>
              <a:tblGrid>
                <a:gridCol w="1465386"/>
                <a:gridCol w="6611814"/>
              </a:tblGrid>
              <a:tr h="570429">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600" dirty="0" smtClean="0"/>
                        <a:t>Section</a:t>
                      </a:r>
                    </a:p>
                    <a:p>
                      <a:endParaRPr lang="en-US" sz="16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600" dirty="0" smtClean="0"/>
                        <a:t>Description</a:t>
                      </a:r>
                    </a:p>
                    <a:p>
                      <a:pPr algn="ctr"/>
                      <a:endParaRPr lang="en-US" sz="1600" dirty="0"/>
                    </a:p>
                  </a:txBody>
                  <a:tcPr/>
                </a:tc>
              </a:tr>
              <a:tr h="949523">
                <a:tc>
                  <a:txBody>
                    <a:bodyPr/>
                    <a:lstStyle/>
                    <a:p>
                      <a:pPr algn="ctr"/>
                      <a:r>
                        <a:rPr lang="en-US" sz="1600" dirty="0" smtClean="0"/>
                        <a:t>3</a:t>
                      </a:r>
                      <a:endParaRPr lang="en-US" sz="1600" dirty="0"/>
                    </a:p>
                  </a:txBody>
                  <a:tcPr/>
                </a:tc>
                <a:tc>
                  <a:txBody>
                    <a:bodyPr/>
                    <a:lstStyle/>
                    <a:p>
                      <a:r>
                        <a:rPr lang="en-US" sz="1800" kern="1200" dirty="0" smtClean="0">
                          <a:solidFill>
                            <a:schemeClr val="dk1"/>
                          </a:solidFill>
                          <a:latin typeface="+mn-lt"/>
                          <a:ea typeface="+mn-ea"/>
                          <a:cs typeface="+mn-cs"/>
                        </a:rPr>
                        <a:t>Dealing in foreign exchange by</a:t>
                      </a:r>
                      <a:r>
                        <a:rPr lang="en-US" sz="1800" kern="1200" baseline="0" dirty="0" smtClean="0">
                          <a:solidFill>
                            <a:schemeClr val="dk1"/>
                          </a:solidFill>
                          <a:latin typeface="+mn-lt"/>
                          <a:ea typeface="+mn-ea"/>
                          <a:cs typeface="+mn-cs"/>
                        </a:rPr>
                        <a:t> any Person in India. Receipt by PRII without Remittance, Payment in India by PRII with a right O/I</a:t>
                      </a:r>
                      <a:endParaRPr lang="en-US" sz="1600" dirty="0"/>
                    </a:p>
                  </a:txBody>
                  <a:tcPr/>
                </a:tc>
              </a:tr>
              <a:tr h="672733">
                <a:tc>
                  <a:txBody>
                    <a:bodyPr/>
                    <a:lstStyle/>
                    <a:p>
                      <a:pPr algn="ctr"/>
                      <a:r>
                        <a:rPr lang="en-US" sz="1600" dirty="0" smtClean="0"/>
                        <a:t>4</a:t>
                      </a:r>
                      <a:endParaRPr lang="en-US" sz="1600" dirty="0"/>
                    </a:p>
                  </a:txBody>
                  <a:tcPr/>
                </a:tc>
                <a:tc>
                  <a:txBody>
                    <a:bodyPr/>
                    <a:lstStyle/>
                    <a:p>
                      <a:r>
                        <a:rPr lang="en-US" sz="1800" kern="1200" dirty="0" smtClean="0">
                          <a:solidFill>
                            <a:schemeClr val="dk1"/>
                          </a:solidFill>
                          <a:latin typeface="+mn-lt"/>
                          <a:ea typeface="+mn-ea"/>
                          <a:cs typeface="+mn-cs"/>
                        </a:rPr>
                        <a:t>Holding of foreign exchange, Security and Immovable property</a:t>
                      </a:r>
                      <a:r>
                        <a:rPr lang="en-US" sz="1800" kern="1200" baseline="0" dirty="0" smtClean="0">
                          <a:solidFill>
                            <a:schemeClr val="dk1"/>
                          </a:solidFill>
                          <a:latin typeface="+mn-lt"/>
                          <a:ea typeface="+mn-ea"/>
                          <a:cs typeface="+mn-cs"/>
                        </a:rPr>
                        <a:t> by PRII.</a:t>
                      </a:r>
                      <a:endParaRPr lang="en-US" sz="1600" dirty="0"/>
                    </a:p>
                  </a:txBody>
                  <a:tcPr/>
                </a:tc>
              </a:tr>
              <a:tr h="474454">
                <a:tc>
                  <a:txBody>
                    <a:bodyPr/>
                    <a:lstStyle/>
                    <a:p>
                      <a:pPr algn="ctr"/>
                      <a:r>
                        <a:rPr lang="en-US" sz="1600" dirty="0" smtClean="0"/>
                        <a:t>5</a:t>
                      </a:r>
                      <a:endParaRPr lang="en-US" sz="1600" dirty="0"/>
                    </a:p>
                  </a:txBody>
                  <a:tcPr/>
                </a:tc>
                <a:tc>
                  <a:txBody>
                    <a:bodyPr/>
                    <a:lstStyle/>
                    <a:p>
                      <a:r>
                        <a:rPr lang="en-US" sz="1800" kern="1200" dirty="0" smtClean="0">
                          <a:solidFill>
                            <a:schemeClr val="dk1"/>
                          </a:solidFill>
                          <a:latin typeface="+mn-lt"/>
                          <a:ea typeface="+mn-ea"/>
                          <a:cs typeface="+mn-cs"/>
                        </a:rPr>
                        <a:t>Current account transactions, List and Restrictions </a:t>
                      </a:r>
                      <a:endParaRPr lang="en-US" sz="1600" dirty="0"/>
                    </a:p>
                  </a:txBody>
                  <a:tcPr/>
                </a:tc>
              </a:tr>
              <a:tr h="474762">
                <a:tc>
                  <a:txBody>
                    <a:bodyPr/>
                    <a:lstStyle/>
                    <a:p>
                      <a:pPr algn="ctr"/>
                      <a:r>
                        <a:rPr lang="en-US" sz="1600" dirty="0" smtClean="0"/>
                        <a:t>6</a:t>
                      </a:r>
                      <a:endParaRPr lang="en-US" sz="1600" dirty="0"/>
                    </a:p>
                  </a:txBody>
                  <a:tcPr/>
                </a:tc>
                <a:tc>
                  <a:txBody>
                    <a:bodyPr/>
                    <a:lstStyle/>
                    <a:p>
                      <a:r>
                        <a:rPr lang="en-US" sz="1800" kern="1200" dirty="0" smtClean="0">
                          <a:solidFill>
                            <a:schemeClr val="dk1"/>
                          </a:solidFill>
                          <a:latin typeface="+mn-lt"/>
                          <a:ea typeface="+mn-ea"/>
                          <a:cs typeface="+mn-cs"/>
                        </a:rPr>
                        <a:t>Capital account transactions-Powers of RBI, Central</a:t>
                      </a:r>
                      <a:r>
                        <a:rPr lang="en-US" sz="1800" kern="1200" baseline="0" dirty="0" smtClean="0">
                          <a:solidFill>
                            <a:schemeClr val="dk1"/>
                          </a:solidFill>
                          <a:latin typeface="+mn-lt"/>
                          <a:ea typeface="+mn-ea"/>
                          <a:cs typeface="+mn-cs"/>
                        </a:rPr>
                        <a:t> Govt.</a:t>
                      </a:r>
                      <a:r>
                        <a:rPr lang="en-US" sz="1800" kern="1200" dirty="0" smtClean="0">
                          <a:solidFill>
                            <a:schemeClr val="dk1"/>
                          </a:solidFill>
                          <a:latin typeface="+mn-lt"/>
                          <a:ea typeface="+mn-ea"/>
                          <a:cs typeface="+mn-cs"/>
                        </a:rPr>
                        <a:t> and the list.</a:t>
                      </a:r>
                      <a:endParaRPr lang="en-US" sz="1600" dirty="0"/>
                    </a:p>
                  </a:txBody>
                  <a:tcPr/>
                </a:tc>
              </a:tr>
              <a:tr h="672733">
                <a:tc>
                  <a:txBody>
                    <a:bodyPr/>
                    <a:lstStyle/>
                    <a:p>
                      <a:pPr algn="ctr"/>
                      <a:r>
                        <a:rPr lang="en-US" sz="1600" dirty="0" smtClean="0"/>
                        <a:t>7</a:t>
                      </a:r>
                      <a:endParaRPr lang="en-US" sz="1600" dirty="0"/>
                    </a:p>
                  </a:txBody>
                  <a:tcPr/>
                </a:tc>
                <a:tc>
                  <a:txBody>
                    <a:bodyPr/>
                    <a:lstStyle/>
                    <a:p>
                      <a:r>
                        <a:rPr lang="en-US" sz="1800" kern="1200" dirty="0" smtClean="0">
                          <a:solidFill>
                            <a:schemeClr val="dk1"/>
                          </a:solidFill>
                          <a:latin typeface="+mn-lt"/>
                          <a:ea typeface="+mn-ea"/>
                          <a:cs typeface="+mn-cs"/>
                        </a:rPr>
                        <a:t>Export of goods and services- Declaration, Information, Direction to receive FE.</a:t>
                      </a:r>
                      <a:endParaRPr lang="en-US" sz="1600" dirty="0"/>
                    </a:p>
                  </a:txBody>
                  <a:tcPr/>
                </a:tc>
              </a:tr>
              <a:tr h="514172">
                <a:tc>
                  <a:txBody>
                    <a:bodyPr/>
                    <a:lstStyle/>
                    <a:p>
                      <a:pPr algn="ctr"/>
                      <a:r>
                        <a:rPr lang="en-US" sz="1600" dirty="0" smtClean="0"/>
                        <a:t>8</a:t>
                      </a:r>
                      <a:endParaRPr lang="en-US" sz="1600" dirty="0"/>
                    </a:p>
                  </a:txBody>
                  <a:tcPr/>
                </a:tc>
                <a:tc>
                  <a:txBody>
                    <a:bodyPr/>
                    <a:lstStyle/>
                    <a:p>
                      <a:r>
                        <a:rPr lang="en-US" sz="1800" kern="1200" dirty="0" smtClean="0">
                          <a:solidFill>
                            <a:schemeClr val="dk1"/>
                          </a:solidFill>
                          <a:latin typeface="+mn-lt"/>
                          <a:ea typeface="+mn-ea"/>
                          <a:cs typeface="+mn-cs"/>
                        </a:rPr>
                        <a:t>Realisation and repatriation of foreign exchange</a:t>
                      </a:r>
                      <a:endParaRPr lang="en-US" sz="1600" dirty="0"/>
                    </a:p>
                  </a:txBody>
                  <a:tcPr/>
                </a:tc>
              </a:tr>
              <a:tr h="672733">
                <a:tc>
                  <a:txBody>
                    <a:bodyPr/>
                    <a:lstStyle/>
                    <a:p>
                      <a:pPr algn="ctr"/>
                      <a:r>
                        <a:rPr lang="en-US" sz="1600" dirty="0" smtClean="0"/>
                        <a:t>9</a:t>
                      </a:r>
                      <a:endParaRPr lang="en-US" sz="1600" dirty="0"/>
                    </a:p>
                  </a:txBody>
                  <a:tcPr/>
                </a:tc>
                <a:tc>
                  <a:txBody>
                    <a:bodyPr/>
                    <a:lstStyle/>
                    <a:p>
                      <a:r>
                        <a:rPr lang="en-US" sz="1800" kern="1200" dirty="0" smtClean="0">
                          <a:solidFill>
                            <a:schemeClr val="dk1"/>
                          </a:solidFill>
                          <a:latin typeface="+mn-lt"/>
                          <a:ea typeface="+mn-ea"/>
                          <a:cs typeface="+mn-cs"/>
                        </a:rPr>
                        <a:t>Exemption from realization and repatriation in certain cases</a:t>
                      </a:r>
                    </a:p>
                    <a:p>
                      <a:r>
                        <a:rPr lang="en-US" sz="1800" kern="1200" dirty="0" smtClean="0">
                          <a:solidFill>
                            <a:schemeClr val="dk1"/>
                          </a:solidFill>
                          <a:latin typeface="+mn-lt"/>
                          <a:ea typeface="+mn-ea"/>
                          <a:cs typeface="+mn-cs"/>
                        </a:rPr>
                        <a:t>And possession of FE</a:t>
                      </a:r>
                      <a:r>
                        <a:rPr lang="en-US" sz="1800" kern="1200" baseline="0" dirty="0" smtClean="0">
                          <a:solidFill>
                            <a:schemeClr val="dk1"/>
                          </a:solidFill>
                          <a:latin typeface="+mn-lt"/>
                          <a:ea typeface="+mn-ea"/>
                          <a:cs typeface="+mn-cs"/>
                        </a:rPr>
                        <a:t> </a:t>
                      </a:r>
                      <a:endParaRPr lang="en-US" sz="1600" dirty="0"/>
                    </a:p>
                  </a:txBody>
                  <a:tcPr/>
                </a:tc>
              </a:tr>
            </a:tbl>
          </a:graphicData>
        </a:graphic>
      </p:graphicFrame>
    </p:spTree>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5" name="Text Box 3"/>
          <p:cNvSpPr txBox="1">
            <a:spLocks noChangeArrowheads="1"/>
          </p:cNvSpPr>
          <p:nvPr/>
        </p:nvSpPr>
        <p:spPr bwMode="auto">
          <a:xfrm>
            <a:off x="7042150" y="6243638"/>
            <a:ext cx="1905000" cy="457200"/>
          </a:xfrm>
          <a:prstGeom prst="rect">
            <a:avLst/>
          </a:prstGeom>
          <a:noFill/>
          <a:ln w="9525">
            <a:noFill/>
            <a:round/>
            <a:headEnd/>
            <a:tailEnd/>
          </a:ln>
        </p:spPr>
        <p:txBody>
          <a:bodyPr lIns="90000" tIns="46800" rIns="90000" bIns="46800" anchor="b"/>
          <a:lstStyle/>
          <a:p>
            <a:pPr algn="r">
              <a:buClrTx/>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fld id="{E10707BA-9CCA-46D8-A35B-677E2B736795}" type="slidenum">
              <a:rPr lang="en-US" sz="1400">
                <a:solidFill>
                  <a:srgbClr val="000000"/>
                </a:solidFill>
              </a:rPr>
              <a:pPr algn="r">
                <a:buClrTx/>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t>60</a:t>
            </a:fld>
            <a:endParaRPr lang="en-US" sz="1400" dirty="0">
              <a:solidFill>
                <a:srgbClr val="000000"/>
              </a:solidFill>
            </a:endParaRPr>
          </a:p>
        </p:txBody>
      </p:sp>
      <p:sp>
        <p:nvSpPr>
          <p:cNvPr id="13316" name="Text Box 4"/>
          <p:cNvSpPr txBox="1">
            <a:spLocks noChangeArrowheads="1"/>
          </p:cNvSpPr>
          <p:nvPr/>
        </p:nvSpPr>
        <p:spPr bwMode="auto">
          <a:xfrm>
            <a:off x="1150938" y="152400"/>
            <a:ext cx="7793037" cy="928688"/>
          </a:xfrm>
          <a:prstGeom prst="rect">
            <a:avLst/>
          </a:prstGeom>
          <a:noFill/>
          <a:ln w="9525">
            <a:noFill/>
            <a:round/>
            <a:headEnd/>
            <a:tailEnd/>
          </a:ln>
        </p:spPr>
        <p:txBody>
          <a:bodyPr anchor="b"/>
          <a:lstStyle/>
          <a:p>
            <a:pPr algn="ctr">
              <a:buClrTx/>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3200" dirty="0">
                <a:solidFill>
                  <a:srgbClr val="333399"/>
                </a:solidFill>
              </a:rPr>
              <a:t>Auto Route-How much can be Invested?</a:t>
            </a:r>
          </a:p>
        </p:txBody>
      </p:sp>
      <p:sp>
        <p:nvSpPr>
          <p:cNvPr id="13317" name="Text Box 5"/>
          <p:cNvSpPr txBox="1">
            <a:spLocks noChangeArrowheads="1"/>
          </p:cNvSpPr>
          <p:nvPr/>
        </p:nvSpPr>
        <p:spPr bwMode="auto">
          <a:xfrm>
            <a:off x="990600" y="1447800"/>
            <a:ext cx="7848600" cy="4800600"/>
          </a:xfrm>
          <a:prstGeom prst="rect">
            <a:avLst/>
          </a:prstGeom>
          <a:noFill/>
          <a:ln w="9525">
            <a:noFill/>
            <a:round/>
            <a:headEnd/>
            <a:tailEnd/>
          </a:ln>
        </p:spPr>
        <p:txBody>
          <a:bodyPr/>
          <a:lstStyle/>
          <a:p>
            <a:pPr marL="339725" indent="-339725">
              <a:lnSpc>
                <a:spcPct val="90000"/>
              </a:lnSpc>
              <a:spcBef>
                <a:spcPts val="800"/>
              </a:spcBef>
              <a:buClr>
                <a:srgbClr val="3333CC"/>
              </a:buClr>
              <a:buSzPct val="60000"/>
              <a:buFont typeface="Wingdings" charset="2"/>
              <a:buChar char=""/>
              <a:tabLst>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r>
              <a:rPr lang="en-US" sz="2400" dirty="0">
                <a:solidFill>
                  <a:srgbClr val="000000"/>
                </a:solidFill>
              </a:rPr>
              <a:t>Overall ceiling of the investment: “Financial Commitment” plus amount in EEFC A/c plus amount raised via ADR/GDR issue</a:t>
            </a:r>
          </a:p>
          <a:p>
            <a:pPr marL="339725" indent="-339725">
              <a:lnSpc>
                <a:spcPct val="90000"/>
              </a:lnSpc>
              <a:spcBef>
                <a:spcPts val="800"/>
              </a:spcBef>
              <a:buClr>
                <a:srgbClr val="3333CC"/>
              </a:buClr>
              <a:buSzPct val="60000"/>
              <a:buFont typeface="Wingdings" charset="2"/>
              <a:buChar char=""/>
              <a:tabLst>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r>
              <a:rPr lang="en-US" sz="2400" dirty="0">
                <a:solidFill>
                  <a:srgbClr val="000000"/>
                </a:solidFill>
              </a:rPr>
              <a:t>Financial commitment of the IP can not be more than 400% of the Net worth of the IP; however, </a:t>
            </a:r>
            <a:r>
              <a:rPr lang="en-IN" sz="2400" dirty="0">
                <a:solidFill>
                  <a:srgbClr val="000000"/>
                </a:solidFill>
              </a:rPr>
              <a:t>financial commitment exceeding USD 1 (one) billion (or its equivalent) in a financial year would require prior approval of the Reserve Bank </a:t>
            </a:r>
            <a:endParaRPr lang="en-US" sz="2400" dirty="0">
              <a:solidFill>
                <a:srgbClr val="000000"/>
              </a:solidFill>
            </a:endParaRPr>
          </a:p>
          <a:p>
            <a:pPr marL="339725" indent="-339725">
              <a:lnSpc>
                <a:spcPct val="90000"/>
              </a:lnSpc>
              <a:spcBef>
                <a:spcPts val="800"/>
              </a:spcBef>
              <a:buClr>
                <a:srgbClr val="3333CC"/>
              </a:buClr>
              <a:buSzPct val="60000"/>
              <a:buFont typeface="Wingdings" charset="2"/>
              <a:buChar char=""/>
              <a:tabLst>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r>
              <a:rPr lang="en-US" sz="2400" dirty="0">
                <a:solidFill>
                  <a:srgbClr val="000000"/>
                </a:solidFill>
              </a:rPr>
              <a:t>Net worth: Regn. 2(o)-Paid up capital and free reserves</a:t>
            </a:r>
          </a:p>
          <a:p>
            <a:pPr marL="339725" indent="-339725">
              <a:lnSpc>
                <a:spcPct val="90000"/>
              </a:lnSpc>
              <a:spcBef>
                <a:spcPts val="800"/>
              </a:spcBef>
              <a:buClr>
                <a:srgbClr val="3333CC"/>
              </a:buClr>
              <a:buSzPct val="60000"/>
              <a:buFont typeface="Wingdings" charset="2"/>
              <a:buChar char=""/>
              <a:tabLst>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r>
              <a:rPr lang="en-US" sz="2400" dirty="0">
                <a:solidFill>
                  <a:srgbClr val="000000"/>
                </a:solidFill>
              </a:rPr>
              <a:t>What is Financial Commitment? [Reg.2(f)]</a:t>
            </a:r>
          </a:p>
        </p:txBody>
      </p:sp>
      <p:sp>
        <p:nvSpPr>
          <p:cNvPr id="13318" name="Date Placeholder 7"/>
          <p:cNvSpPr>
            <a:spLocks noGrp="1"/>
          </p:cNvSpPr>
          <p:nvPr>
            <p:ph type="dt" sz="quarter" idx="10"/>
          </p:nvPr>
        </p:nvSpPr>
        <p:spPr>
          <a:xfrm>
            <a:off x="476250" y="6243638"/>
            <a:ext cx="1905000" cy="457200"/>
          </a:xfrm>
          <a:noFill/>
        </p:spPr>
        <p:txBody>
          <a:bodyPr/>
          <a:lstStyle/>
          <a:p>
            <a:r>
              <a:rPr lang="en-US" smtClean="0"/>
              <a:t>03 May 2018</a:t>
            </a:r>
            <a:endParaRPr lang="en-US" dirty="0"/>
          </a:p>
        </p:txBody>
      </p:sp>
      <p:sp>
        <p:nvSpPr>
          <p:cNvPr id="3" name="Slide Number Placeholder 2"/>
          <p:cNvSpPr>
            <a:spLocks noGrp="1"/>
          </p:cNvSpPr>
          <p:nvPr>
            <p:ph type="sldNum" sz="quarter" idx="12"/>
          </p:nvPr>
        </p:nvSpPr>
        <p:spPr/>
        <p:txBody>
          <a:bodyPr/>
          <a:lstStyle/>
          <a:p>
            <a:pPr>
              <a:defRPr/>
            </a:pPr>
            <a:fld id="{5052F816-650B-4053-80AC-AB4A4E09E1C9}" type="slidenum">
              <a:rPr lang="en-US" smtClean="0"/>
              <a:pPr>
                <a:defRPr/>
              </a:pPr>
              <a:t>60</a:t>
            </a:fld>
            <a:endParaRPr lang="en-US" dirty="0"/>
          </a:p>
        </p:txBody>
      </p:sp>
      <p:sp>
        <p:nvSpPr>
          <p:cNvPr id="4" name="Footer Placeholder 3"/>
          <p:cNvSpPr>
            <a:spLocks noGrp="1"/>
          </p:cNvSpPr>
          <p:nvPr>
            <p:ph type="ftr" sz="quarter" idx="11"/>
          </p:nvPr>
        </p:nvSpPr>
        <p:spPr/>
        <p:txBody>
          <a:bodyPr/>
          <a:lstStyle/>
          <a:p>
            <a:pPr>
              <a:defRPr/>
            </a:pPr>
            <a:r>
              <a:rPr lang="en-US" dirty="0" smtClean="0"/>
              <a:t>P. P. Shah &amp; Asso.</a:t>
            </a:r>
            <a:endParaRPr lang="en-US" dirty="0"/>
          </a:p>
        </p:txBody>
      </p:sp>
    </p:spTree>
    <p:extLst>
      <p:ext uri="{BB962C8B-B14F-4D97-AF65-F5344CB8AC3E}">
        <p14:creationId xmlns:p14="http://schemas.microsoft.com/office/powerpoint/2010/main" val="146212634"/>
      </p:ext>
    </p:extLst>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9" name="Text Box 3"/>
          <p:cNvSpPr txBox="1">
            <a:spLocks noChangeArrowheads="1"/>
          </p:cNvSpPr>
          <p:nvPr/>
        </p:nvSpPr>
        <p:spPr bwMode="auto">
          <a:xfrm>
            <a:off x="7042150" y="6243638"/>
            <a:ext cx="1905000" cy="457200"/>
          </a:xfrm>
          <a:prstGeom prst="rect">
            <a:avLst/>
          </a:prstGeom>
          <a:noFill/>
          <a:ln w="9525">
            <a:noFill/>
            <a:round/>
            <a:headEnd/>
            <a:tailEnd/>
          </a:ln>
        </p:spPr>
        <p:txBody>
          <a:bodyPr lIns="90000" tIns="46800" rIns="90000" bIns="46800" anchor="b"/>
          <a:lstStyle/>
          <a:p>
            <a:pPr algn="r">
              <a:buClrTx/>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fld id="{FDA5B38C-1253-455E-A178-E37259EF5411}" type="slidenum">
              <a:rPr lang="en-US" sz="1400">
                <a:solidFill>
                  <a:srgbClr val="000000"/>
                </a:solidFill>
              </a:rPr>
              <a:pPr algn="r">
                <a:buClrTx/>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t>61</a:t>
            </a:fld>
            <a:endParaRPr lang="en-US" sz="1400" dirty="0">
              <a:solidFill>
                <a:srgbClr val="000000"/>
              </a:solidFill>
            </a:endParaRPr>
          </a:p>
        </p:txBody>
      </p:sp>
      <p:sp>
        <p:nvSpPr>
          <p:cNvPr id="14340" name="Text Box 4"/>
          <p:cNvSpPr txBox="1">
            <a:spLocks noChangeArrowheads="1"/>
          </p:cNvSpPr>
          <p:nvPr/>
        </p:nvSpPr>
        <p:spPr bwMode="auto">
          <a:xfrm>
            <a:off x="1150938" y="214313"/>
            <a:ext cx="7793037" cy="852487"/>
          </a:xfrm>
          <a:prstGeom prst="rect">
            <a:avLst/>
          </a:prstGeom>
          <a:noFill/>
          <a:ln w="9525">
            <a:noFill/>
            <a:round/>
            <a:headEnd/>
            <a:tailEnd/>
          </a:ln>
        </p:spPr>
        <p:txBody>
          <a:bodyPr anchor="b"/>
          <a:lstStyle/>
          <a:p>
            <a:pPr algn="ctr">
              <a:buClrTx/>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3200" dirty="0">
                <a:solidFill>
                  <a:srgbClr val="333399"/>
                </a:solidFill>
              </a:rPr>
              <a:t>Auto Route-Financial Commitment</a:t>
            </a:r>
          </a:p>
        </p:txBody>
      </p:sp>
      <p:sp>
        <p:nvSpPr>
          <p:cNvPr id="14341" name="Text Box 5"/>
          <p:cNvSpPr txBox="1">
            <a:spLocks noChangeArrowheads="1"/>
          </p:cNvSpPr>
          <p:nvPr/>
        </p:nvSpPr>
        <p:spPr bwMode="auto">
          <a:xfrm>
            <a:off x="990600" y="1447800"/>
            <a:ext cx="7848600" cy="4724400"/>
          </a:xfrm>
          <a:prstGeom prst="rect">
            <a:avLst/>
          </a:prstGeom>
          <a:noFill/>
          <a:ln w="9525">
            <a:noFill/>
            <a:round/>
            <a:headEnd/>
            <a:tailEnd/>
          </a:ln>
        </p:spPr>
        <p:txBody>
          <a:bodyPr/>
          <a:lstStyle/>
          <a:p>
            <a:pPr marL="339725" indent="-339725">
              <a:lnSpc>
                <a:spcPct val="90000"/>
              </a:lnSpc>
              <a:spcBef>
                <a:spcPts val="600"/>
              </a:spcBef>
              <a:buClr>
                <a:srgbClr val="3333CC"/>
              </a:buClr>
              <a:buSzPct val="60000"/>
              <a:buFont typeface="Wingdings" charset="2"/>
              <a:buChar char=""/>
              <a:tabLst>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r>
              <a:rPr lang="en-US" sz="2400" dirty="0">
                <a:solidFill>
                  <a:srgbClr val="000000"/>
                </a:solidFill>
              </a:rPr>
              <a:t>Financial Commitment Reg.2(f): </a:t>
            </a:r>
          </a:p>
          <a:p>
            <a:pPr marL="339725" indent="-339725">
              <a:lnSpc>
                <a:spcPct val="90000"/>
              </a:lnSpc>
              <a:spcBef>
                <a:spcPts val="600"/>
              </a:spcBef>
              <a:buClrTx/>
              <a:buSzPct val="60000"/>
              <a:buFontTx/>
              <a:buNone/>
              <a:tabLst>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r>
              <a:rPr lang="en-US" sz="2400" dirty="0">
                <a:solidFill>
                  <a:srgbClr val="000000"/>
                </a:solidFill>
              </a:rPr>
              <a:t>	Amount of Direct Investment by way of contribution to the equity and loan and 100% of guarantees issued by an IP to or on behalf of its overseas JVC or WOS plus 50% of Performance Guarantee</a:t>
            </a:r>
          </a:p>
          <a:p>
            <a:pPr marL="339725" indent="-339725">
              <a:lnSpc>
                <a:spcPct val="90000"/>
              </a:lnSpc>
              <a:spcBef>
                <a:spcPts val="600"/>
              </a:spcBef>
              <a:buClr>
                <a:srgbClr val="3333CC"/>
              </a:buClr>
              <a:buSzPct val="60000"/>
              <a:buFont typeface="Wingdings" charset="2"/>
              <a:buChar char=""/>
              <a:tabLst>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r>
              <a:rPr lang="en-US" sz="2400" dirty="0">
                <a:solidFill>
                  <a:srgbClr val="000000"/>
                </a:solidFill>
              </a:rPr>
              <a:t>Contribution to Equity can be by </a:t>
            </a:r>
          </a:p>
          <a:p>
            <a:pPr marL="739775" lvl="1" indent="-282575">
              <a:lnSpc>
                <a:spcPct val="90000"/>
              </a:lnSpc>
              <a:spcBef>
                <a:spcPts val="500"/>
              </a:spcBef>
              <a:buSzPct val="70000"/>
              <a:buFont typeface="Wingdings" charset="2"/>
              <a:buChar char=""/>
              <a:tabLst>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r>
              <a:rPr lang="en-US" sz="2000" dirty="0">
                <a:solidFill>
                  <a:srgbClr val="000000"/>
                </a:solidFill>
              </a:rPr>
              <a:t>Cash contributions or</a:t>
            </a:r>
          </a:p>
          <a:p>
            <a:pPr marL="739775" lvl="1" indent="-282575">
              <a:lnSpc>
                <a:spcPct val="90000"/>
              </a:lnSpc>
              <a:spcBef>
                <a:spcPts val="500"/>
              </a:spcBef>
              <a:buSzPct val="70000"/>
              <a:buFont typeface="Wingdings" charset="2"/>
              <a:buChar char=""/>
              <a:tabLst>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r>
              <a:rPr lang="en-US" sz="2000" dirty="0">
                <a:solidFill>
                  <a:srgbClr val="000000"/>
                </a:solidFill>
              </a:rPr>
              <a:t>Purchase of Shares or by Capitalization of Exports and Repatriable Entitlements</a:t>
            </a:r>
          </a:p>
          <a:p>
            <a:pPr marL="739775" lvl="1" indent="-282575">
              <a:lnSpc>
                <a:spcPct val="90000"/>
              </a:lnSpc>
              <a:spcBef>
                <a:spcPts val="500"/>
              </a:spcBef>
              <a:buSzPct val="70000"/>
              <a:buFont typeface="Wingdings" charset="2"/>
              <a:buChar char=""/>
              <a:tabLst>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r>
              <a:rPr lang="en-US" sz="2000" dirty="0">
                <a:solidFill>
                  <a:srgbClr val="000000"/>
                </a:solidFill>
              </a:rPr>
              <a:t>Swap of IP’s shares or</a:t>
            </a:r>
          </a:p>
          <a:p>
            <a:pPr marL="739775" lvl="1" indent="-282575">
              <a:lnSpc>
                <a:spcPct val="90000"/>
              </a:lnSpc>
              <a:spcBef>
                <a:spcPts val="500"/>
              </a:spcBef>
              <a:buSzPct val="70000"/>
              <a:buFont typeface="Wingdings" charset="2"/>
              <a:buChar char=""/>
              <a:tabLst>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r>
              <a:rPr lang="en-US" sz="2000" dirty="0">
                <a:solidFill>
                  <a:srgbClr val="000000"/>
                </a:solidFill>
              </a:rPr>
              <a:t>ADR GDR Swap</a:t>
            </a:r>
          </a:p>
          <a:p>
            <a:pPr marL="339725" indent="-339725">
              <a:lnSpc>
                <a:spcPct val="90000"/>
              </a:lnSpc>
              <a:spcBef>
                <a:spcPts val="600"/>
              </a:spcBef>
              <a:buClr>
                <a:srgbClr val="3333CC"/>
              </a:buClr>
              <a:buSzPct val="60000"/>
              <a:buFont typeface="Wingdings" charset="2"/>
              <a:buChar char=""/>
              <a:tabLst>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r>
              <a:rPr lang="en-US" sz="2400" dirty="0">
                <a:solidFill>
                  <a:srgbClr val="000000"/>
                </a:solidFill>
              </a:rPr>
              <a:t>Loan to Overseas Entity (only if Equity is issued to IP)</a:t>
            </a:r>
          </a:p>
          <a:p>
            <a:pPr marL="339725" indent="-339725">
              <a:lnSpc>
                <a:spcPct val="90000"/>
              </a:lnSpc>
              <a:spcBef>
                <a:spcPts val="600"/>
              </a:spcBef>
              <a:buClr>
                <a:srgbClr val="3333CC"/>
              </a:buClr>
              <a:buSzPct val="60000"/>
              <a:buFont typeface="Wingdings" charset="2"/>
              <a:buChar char=""/>
              <a:tabLst>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r>
              <a:rPr lang="en-US" sz="2400" dirty="0">
                <a:solidFill>
                  <a:srgbClr val="000000"/>
                </a:solidFill>
              </a:rPr>
              <a:t>Guarantees to or on behalf of overseas entity</a:t>
            </a:r>
          </a:p>
          <a:p>
            <a:pPr marL="339725" indent="-339725">
              <a:lnSpc>
                <a:spcPct val="90000"/>
              </a:lnSpc>
              <a:spcBef>
                <a:spcPts val="600"/>
              </a:spcBef>
              <a:buClrTx/>
              <a:buSzPct val="60000"/>
              <a:buFontTx/>
              <a:buNone/>
              <a:tabLst>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r>
              <a:rPr lang="en-US" sz="2400" dirty="0">
                <a:solidFill>
                  <a:srgbClr val="000000"/>
                </a:solidFill>
              </a:rPr>
              <a:t> </a:t>
            </a:r>
          </a:p>
        </p:txBody>
      </p:sp>
      <p:sp>
        <p:nvSpPr>
          <p:cNvPr id="14342" name="Date Placeholder 7"/>
          <p:cNvSpPr>
            <a:spLocks noGrp="1"/>
          </p:cNvSpPr>
          <p:nvPr>
            <p:ph type="dt" sz="quarter" idx="10"/>
          </p:nvPr>
        </p:nvSpPr>
        <p:spPr>
          <a:xfrm>
            <a:off x="476250" y="6243638"/>
            <a:ext cx="1905000" cy="457200"/>
          </a:xfrm>
          <a:noFill/>
        </p:spPr>
        <p:txBody>
          <a:bodyPr/>
          <a:lstStyle/>
          <a:p>
            <a:r>
              <a:rPr lang="en-US" smtClean="0"/>
              <a:t>03 May 2018</a:t>
            </a:r>
            <a:endParaRPr lang="en-US" dirty="0"/>
          </a:p>
        </p:txBody>
      </p:sp>
      <p:sp>
        <p:nvSpPr>
          <p:cNvPr id="3" name="Slide Number Placeholder 2"/>
          <p:cNvSpPr>
            <a:spLocks noGrp="1"/>
          </p:cNvSpPr>
          <p:nvPr>
            <p:ph type="sldNum" sz="quarter" idx="12"/>
          </p:nvPr>
        </p:nvSpPr>
        <p:spPr/>
        <p:txBody>
          <a:bodyPr/>
          <a:lstStyle/>
          <a:p>
            <a:pPr>
              <a:defRPr/>
            </a:pPr>
            <a:fld id="{5052F816-650B-4053-80AC-AB4A4E09E1C9}" type="slidenum">
              <a:rPr lang="en-US" smtClean="0"/>
              <a:pPr>
                <a:defRPr/>
              </a:pPr>
              <a:t>61</a:t>
            </a:fld>
            <a:endParaRPr lang="en-US" dirty="0"/>
          </a:p>
        </p:txBody>
      </p:sp>
      <p:sp>
        <p:nvSpPr>
          <p:cNvPr id="4" name="Footer Placeholder 3"/>
          <p:cNvSpPr>
            <a:spLocks noGrp="1"/>
          </p:cNvSpPr>
          <p:nvPr>
            <p:ph type="ftr" sz="quarter" idx="11"/>
          </p:nvPr>
        </p:nvSpPr>
        <p:spPr/>
        <p:txBody>
          <a:bodyPr/>
          <a:lstStyle/>
          <a:p>
            <a:pPr>
              <a:defRPr/>
            </a:pPr>
            <a:r>
              <a:rPr lang="en-US" dirty="0" smtClean="0"/>
              <a:t>P. P. Shah &amp; Asso.</a:t>
            </a:r>
            <a:endParaRPr lang="en-US" dirty="0"/>
          </a:p>
        </p:txBody>
      </p:sp>
    </p:spTree>
    <p:extLst>
      <p:ext uri="{BB962C8B-B14F-4D97-AF65-F5344CB8AC3E}">
        <p14:creationId xmlns:p14="http://schemas.microsoft.com/office/powerpoint/2010/main" val="373389191"/>
      </p:ext>
    </p:extLst>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3" name="Text Box 3"/>
          <p:cNvSpPr txBox="1">
            <a:spLocks noChangeArrowheads="1"/>
          </p:cNvSpPr>
          <p:nvPr/>
        </p:nvSpPr>
        <p:spPr bwMode="auto">
          <a:xfrm>
            <a:off x="7042150" y="6243638"/>
            <a:ext cx="1905000" cy="457200"/>
          </a:xfrm>
          <a:prstGeom prst="rect">
            <a:avLst/>
          </a:prstGeom>
          <a:noFill/>
          <a:ln w="9525">
            <a:noFill/>
            <a:round/>
            <a:headEnd/>
            <a:tailEnd/>
          </a:ln>
        </p:spPr>
        <p:txBody>
          <a:bodyPr lIns="90000" tIns="46800" rIns="90000" bIns="46800" anchor="b"/>
          <a:lstStyle/>
          <a:p>
            <a:pPr algn="r">
              <a:buClrTx/>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fld id="{5FA2DD39-6C15-476E-A654-46399E3F3E71}" type="slidenum">
              <a:rPr lang="en-US" sz="1400">
                <a:solidFill>
                  <a:srgbClr val="000000"/>
                </a:solidFill>
              </a:rPr>
              <a:pPr algn="r">
                <a:buClrTx/>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t>62</a:t>
            </a:fld>
            <a:endParaRPr lang="en-US" sz="1400" dirty="0">
              <a:solidFill>
                <a:srgbClr val="000000"/>
              </a:solidFill>
            </a:endParaRPr>
          </a:p>
        </p:txBody>
      </p:sp>
      <p:sp>
        <p:nvSpPr>
          <p:cNvPr id="15364" name="Text Box 4"/>
          <p:cNvSpPr txBox="1">
            <a:spLocks noChangeArrowheads="1"/>
          </p:cNvSpPr>
          <p:nvPr/>
        </p:nvSpPr>
        <p:spPr bwMode="auto">
          <a:xfrm>
            <a:off x="1150938" y="214313"/>
            <a:ext cx="7793037" cy="852487"/>
          </a:xfrm>
          <a:prstGeom prst="rect">
            <a:avLst/>
          </a:prstGeom>
          <a:noFill/>
          <a:ln w="9525">
            <a:noFill/>
            <a:round/>
            <a:headEnd/>
            <a:tailEnd/>
          </a:ln>
        </p:spPr>
        <p:txBody>
          <a:bodyPr anchor="b"/>
          <a:lstStyle/>
          <a:p>
            <a:pPr algn="ctr">
              <a:buClrTx/>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3200" dirty="0">
                <a:solidFill>
                  <a:srgbClr val="333399"/>
                </a:solidFill>
              </a:rPr>
              <a:t>Auto Route-Financial Commitment (con’t)</a:t>
            </a:r>
          </a:p>
        </p:txBody>
      </p:sp>
      <p:sp>
        <p:nvSpPr>
          <p:cNvPr id="15365" name="Text Box 5"/>
          <p:cNvSpPr txBox="1">
            <a:spLocks noChangeArrowheads="1"/>
          </p:cNvSpPr>
          <p:nvPr/>
        </p:nvSpPr>
        <p:spPr bwMode="auto">
          <a:xfrm>
            <a:off x="976312" y="1176336"/>
            <a:ext cx="7848600" cy="5224463"/>
          </a:xfrm>
          <a:prstGeom prst="rect">
            <a:avLst/>
          </a:prstGeom>
          <a:noFill/>
          <a:ln w="9525">
            <a:noFill/>
            <a:round/>
            <a:headEnd/>
            <a:tailEnd/>
          </a:ln>
        </p:spPr>
        <p:txBody>
          <a:bodyPr/>
          <a:lstStyle/>
          <a:p>
            <a:pPr marL="339725" indent="-339725">
              <a:lnSpc>
                <a:spcPct val="90000"/>
              </a:lnSpc>
              <a:spcBef>
                <a:spcPts val="600"/>
              </a:spcBef>
              <a:buClr>
                <a:srgbClr val="3333CC"/>
              </a:buClr>
              <a:buSzPct val="60000"/>
              <a:buFont typeface="Wingdings" charset="2"/>
              <a:buChar char=""/>
              <a:tabLst>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r>
              <a:rPr lang="en-US" sz="2400" dirty="0">
                <a:solidFill>
                  <a:srgbClr val="000000"/>
                </a:solidFill>
              </a:rPr>
              <a:t>Guarantees to or on behalf of overseas entity</a:t>
            </a:r>
            <a:endParaRPr lang="en-US" sz="2200" dirty="0">
              <a:solidFill>
                <a:srgbClr val="000000"/>
              </a:solidFill>
            </a:endParaRPr>
          </a:p>
          <a:p>
            <a:pPr marL="1082675" lvl="1" indent="-339725">
              <a:lnSpc>
                <a:spcPct val="90000"/>
              </a:lnSpc>
              <a:spcBef>
                <a:spcPts val="600"/>
              </a:spcBef>
              <a:buClr>
                <a:srgbClr val="3333CC"/>
              </a:buClr>
              <a:buSzPct val="60000"/>
              <a:buFont typeface="Wingdings" charset="2"/>
              <a:buChar char=""/>
              <a:tabLst>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r>
              <a:rPr lang="en-US" sz="2200" dirty="0">
                <a:solidFill>
                  <a:srgbClr val="000000"/>
                </a:solidFill>
              </a:rPr>
              <a:t>Cannot be open-ended; Period &amp; amount to be specified</a:t>
            </a:r>
          </a:p>
          <a:p>
            <a:pPr marL="1082675" lvl="1" indent="-339725">
              <a:lnSpc>
                <a:spcPct val="90000"/>
              </a:lnSpc>
              <a:spcBef>
                <a:spcPts val="600"/>
              </a:spcBef>
              <a:buClr>
                <a:srgbClr val="3333CC"/>
              </a:buClr>
              <a:buSzPct val="60000"/>
              <a:buFont typeface="Wingdings" charset="2"/>
              <a:buChar char=""/>
              <a:tabLst>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r>
              <a:rPr lang="en-US" sz="2200" dirty="0">
                <a:solidFill>
                  <a:srgbClr val="000000"/>
                </a:solidFill>
              </a:rPr>
              <a:t>Corporate guarantees only</a:t>
            </a:r>
          </a:p>
          <a:p>
            <a:pPr marL="1082675" lvl="1" indent="-339725">
              <a:lnSpc>
                <a:spcPct val="90000"/>
              </a:lnSpc>
              <a:spcBef>
                <a:spcPts val="600"/>
              </a:spcBef>
              <a:buClr>
                <a:srgbClr val="3333CC"/>
              </a:buClr>
              <a:buSzPct val="60000"/>
              <a:buFont typeface="Wingdings" charset="2"/>
              <a:buChar char=""/>
              <a:tabLst>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r>
              <a:rPr lang="en-US" sz="2200" dirty="0">
                <a:solidFill>
                  <a:srgbClr val="000000"/>
                </a:solidFill>
              </a:rPr>
              <a:t>In case of performance guarantees by IP, 50% is considered for financial commitment; if invocation leads to breach of ceiling of 400% of net worth of IP, prior RBI approval is required before remitting funds from India </a:t>
            </a:r>
            <a:r>
              <a:rPr lang="en-US" sz="2000" i="1" dirty="0">
                <a:solidFill>
                  <a:srgbClr val="000000"/>
                </a:solidFill>
              </a:rPr>
              <a:t>[Ref: Cir. No. 69 dt. 27/05/2011 &amp; Master Direction 15 dt. 01.01.2016]</a:t>
            </a:r>
          </a:p>
          <a:p>
            <a:pPr marL="1082675" lvl="1" indent="-339725">
              <a:lnSpc>
                <a:spcPct val="90000"/>
              </a:lnSpc>
              <a:spcBef>
                <a:spcPts val="600"/>
              </a:spcBef>
              <a:buClr>
                <a:srgbClr val="3333CC"/>
              </a:buClr>
              <a:buSzPct val="60000"/>
              <a:buFont typeface="Wingdings" charset="2"/>
              <a:buChar char=""/>
              <a:tabLst>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r>
              <a:rPr lang="en-US" sz="2200" dirty="0">
                <a:solidFill>
                  <a:srgbClr val="000000"/>
                </a:solidFill>
              </a:rPr>
              <a:t>Bank guarantee issued by a resident bank on behalf of an overseas JV / WOS of the IP, which is backed by a counter guarantee / collateral by the IP, shall be reckoned for computation of the financial commitment of the IP </a:t>
            </a:r>
            <a:r>
              <a:rPr lang="en-US" sz="2000" i="1" dirty="0">
                <a:solidFill>
                  <a:srgbClr val="000000"/>
                </a:solidFill>
              </a:rPr>
              <a:t>[Ref: Cir. No. 96 dt. 28/03/2012 &amp; Master Direction 15 dt. 01.01.2016]]</a:t>
            </a:r>
          </a:p>
          <a:p>
            <a:pPr marL="339725" indent="-339725">
              <a:lnSpc>
                <a:spcPct val="90000"/>
              </a:lnSpc>
              <a:spcBef>
                <a:spcPts val="600"/>
              </a:spcBef>
              <a:buClrTx/>
              <a:buSzPct val="60000"/>
              <a:buFontTx/>
              <a:buNone/>
              <a:tabLst>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r>
              <a:rPr lang="en-US" sz="2400" dirty="0">
                <a:solidFill>
                  <a:srgbClr val="000000"/>
                </a:solidFill>
              </a:rPr>
              <a:t> </a:t>
            </a:r>
          </a:p>
        </p:txBody>
      </p:sp>
      <p:sp>
        <p:nvSpPr>
          <p:cNvPr id="15366" name="Date Placeholder 7"/>
          <p:cNvSpPr>
            <a:spLocks noGrp="1"/>
          </p:cNvSpPr>
          <p:nvPr>
            <p:ph type="dt" sz="quarter" idx="10"/>
          </p:nvPr>
        </p:nvSpPr>
        <p:spPr>
          <a:xfrm>
            <a:off x="447675" y="6243638"/>
            <a:ext cx="1905000" cy="457200"/>
          </a:xfrm>
          <a:noFill/>
        </p:spPr>
        <p:txBody>
          <a:bodyPr/>
          <a:lstStyle/>
          <a:p>
            <a:r>
              <a:rPr lang="en-US" smtClean="0"/>
              <a:t>03 May 2018</a:t>
            </a:r>
            <a:endParaRPr lang="en-US" dirty="0"/>
          </a:p>
        </p:txBody>
      </p:sp>
      <p:sp>
        <p:nvSpPr>
          <p:cNvPr id="3" name="Slide Number Placeholder 2"/>
          <p:cNvSpPr>
            <a:spLocks noGrp="1"/>
          </p:cNvSpPr>
          <p:nvPr>
            <p:ph type="sldNum" sz="quarter" idx="12"/>
          </p:nvPr>
        </p:nvSpPr>
        <p:spPr/>
        <p:txBody>
          <a:bodyPr/>
          <a:lstStyle/>
          <a:p>
            <a:pPr>
              <a:defRPr/>
            </a:pPr>
            <a:fld id="{5052F816-650B-4053-80AC-AB4A4E09E1C9}" type="slidenum">
              <a:rPr lang="en-US" smtClean="0"/>
              <a:pPr>
                <a:defRPr/>
              </a:pPr>
              <a:t>62</a:t>
            </a:fld>
            <a:endParaRPr lang="en-US" dirty="0"/>
          </a:p>
        </p:txBody>
      </p:sp>
      <p:sp>
        <p:nvSpPr>
          <p:cNvPr id="4" name="Footer Placeholder 3"/>
          <p:cNvSpPr>
            <a:spLocks noGrp="1"/>
          </p:cNvSpPr>
          <p:nvPr>
            <p:ph type="ftr" sz="quarter" idx="11"/>
          </p:nvPr>
        </p:nvSpPr>
        <p:spPr/>
        <p:txBody>
          <a:bodyPr/>
          <a:lstStyle/>
          <a:p>
            <a:pPr>
              <a:defRPr/>
            </a:pPr>
            <a:r>
              <a:rPr lang="en-US" dirty="0" smtClean="0"/>
              <a:t>P. P. Shah &amp; Asso.</a:t>
            </a:r>
            <a:endParaRPr lang="en-US" dirty="0"/>
          </a:p>
        </p:txBody>
      </p:sp>
    </p:spTree>
    <p:extLst>
      <p:ext uri="{BB962C8B-B14F-4D97-AF65-F5344CB8AC3E}">
        <p14:creationId xmlns:p14="http://schemas.microsoft.com/office/powerpoint/2010/main" val="4099641333"/>
      </p:ext>
    </p:extLst>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7" name="Text Box 3"/>
          <p:cNvSpPr txBox="1">
            <a:spLocks noChangeArrowheads="1"/>
          </p:cNvSpPr>
          <p:nvPr/>
        </p:nvSpPr>
        <p:spPr bwMode="auto">
          <a:xfrm>
            <a:off x="7042150" y="6243638"/>
            <a:ext cx="1905000" cy="457200"/>
          </a:xfrm>
          <a:prstGeom prst="rect">
            <a:avLst/>
          </a:prstGeom>
          <a:noFill/>
          <a:ln w="9525">
            <a:noFill/>
            <a:round/>
            <a:headEnd/>
            <a:tailEnd/>
          </a:ln>
        </p:spPr>
        <p:txBody>
          <a:bodyPr lIns="90000" tIns="46800" rIns="90000" bIns="46800" anchor="b"/>
          <a:lstStyle/>
          <a:p>
            <a:pPr algn="r">
              <a:buClrTx/>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fld id="{79C2C8A3-4E39-4150-84E3-E877E5D35191}" type="slidenum">
              <a:rPr lang="en-US" sz="1400">
                <a:solidFill>
                  <a:srgbClr val="000000"/>
                </a:solidFill>
              </a:rPr>
              <a:pPr algn="r">
                <a:buClrTx/>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t>63</a:t>
            </a:fld>
            <a:endParaRPr lang="en-US" sz="1400" dirty="0">
              <a:solidFill>
                <a:srgbClr val="000000"/>
              </a:solidFill>
            </a:endParaRPr>
          </a:p>
        </p:txBody>
      </p:sp>
      <p:sp>
        <p:nvSpPr>
          <p:cNvPr id="16388" name="Text Box 4"/>
          <p:cNvSpPr txBox="1">
            <a:spLocks noChangeArrowheads="1"/>
          </p:cNvSpPr>
          <p:nvPr/>
        </p:nvSpPr>
        <p:spPr bwMode="auto">
          <a:xfrm>
            <a:off x="1150938" y="76200"/>
            <a:ext cx="7793037" cy="1066800"/>
          </a:xfrm>
          <a:prstGeom prst="rect">
            <a:avLst/>
          </a:prstGeom>
          <a:noFill/>
          <a:ln w="9525">
            <a:noFill/>
            <a:round/>
            <a:headEnd/>
            <a:tailEnd/>
          </a:ln>
        </p:spPr>
        <p:txBody>
          <a:bodyPr anchor="b"/>
          <a:lstStyle/>
          <a:p>
            <a:pPr algn="ctr">
              <a:buClrTx/>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3200" dirty="0">
                <a:solidFill>
                  <a:srgbClr val="333399"/>
                </a:solidFill>
              </a:rPr>
              <a:t>Auto Route-What is Prohibited &amp; Exempted?</a:t>
            </a:r>
          </a:p>
        </p:txBody>
      </p:sp>
      <p:sp>
        <p:nvSpPr>
          <p:cNvPr id="16389" name="Text Box 5"/>
          <p:cNvSpPr txBox="1">
            <a:spLocks noChangeArrowheads="1"/>
          </p:cNvSpPr>
          <p:nvPr/>
        </p:nvSpPr>
        <p:spPr bwMode="auto">
          <a:xfrm>
            <a:off x="876300" y="1143000"/>
            <a:ext cx="7772400" cy="5100638"/>
          </a:xfrm>
          <a:prstGeom prst="rect">
            <a:avLst/>
          </a:prstGeom>
          <a:noFill/>
          <a:ln w="9525">
            <a:noFill/>
            <a:round/>
            <a:headEnd/>
            <a:tailEnd/>
          </a:ln>
        </p:spPr>
        <p:txBody>
          <a:bodyPr/>
          <a:lstStyle/>
          <a:p>
            <a:pPr marL="339725" indent="-339725">
              <a:spcBef>
                <a:spcPts val="800"/>
              </a:spcBef>
              <a:buClr>
                <a:srgbClr val="3333CC"/>
              </a:buClr>
              <a:buSzPct val="60000"/>
              <a:buFont typeface="Wingdings" charset="2"/>
              <a:buChar char=""/>
              <a:tabLst>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r>
              <a:rPr lang="en-US" sz="2400" u="sng" dirty="0">
                <a:solidFill>
                  <a:srgbClr val="000000"/>
                </a:solidFill>
              </a:rPr>
              <a:t>Prohibitions</a:t>
            </a:r>
            <a:r>
              <a:rPr lang="en-US" sz="2400" dirty="0">
                <a:solidFill>
                  <a:srgbClr val="000000"/>
                </a:solidFill>
              </a:rPr>
              <a:t>:</a:t>
            </a:r>
          </a:p>
          <a:p>
            <a:pPr marL="739775" lvl="1" indent="-282575">
              <a:spcBef>
                <a:spcPts val="700"/>
              </a:spcBef>
              <a:buSzPct val="70000"/>
              <a:buFont typeface="Wingdings" charset="2"/>
              <a:buChar char=""/>
              <a:tabLst>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r>
              <a:rPr lang="en-US" sz="2400" dirty="0">
                <a:solidFill>
                  <a:srgbClr val="000000"/>
                </a:solidFill>
              </a:rPr>
              <a:t>Portfolio Investment, Real Estate &amp; Banking Sector</a:t>
            </a:r>
          </a:p>
          <a:p>
            <a:pPr marL="739775" lvl="1" indent="-282575">
              <a:spcBef>
                <a:spcPts val="700"/>
              </a:spcBef>
              <a:buSzPct val="70000"/>
              <a:buFont typeface="Wingdings" charset="2"/>
              <a:buChar char=""/>
              <a:tabLst>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r>
              <a:rPr lang="en-US" sz="2400" dirty="0">
                <a:solidFill>
                  <a:srgbClr val="000000"/>
                </a:solidFill>
              </a:rPr>
              <a:t>As per RBI’s FAQs on ODI, Indian banks operating in India can set up JVs/WOSs abroad provided they obtain clearance under the Banking Regulation Act, 1949, from the Department of Banking Regulation (DBR), CO, RBI</a:t>
            </a:r>
          </a:p>
          <a:p>
            <a:pPr marL="339725" indent="-339725">
              <a:spcBef>
                <a:spcPts val="800"/>
              </a:spcBef>
              <a:buClr>
                <a:srgbClr val="3333CC"/>
              </a:buClr>
              <a:buSzPct val="60000"/>
              <a:buFont typeface="Wingdings" charset="2"/>
              <a:buChar char=""/>
              <a:tabLst>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r>
              <a:rPr lang="en-US" sz="2400" u="sng" dirty="0">
                <a:solidFill>
                  <a:srgbClr val="000000"/>
                </a:solidFill>
              </a:rPr>
              <a:t>Exemptions</a:t>
            </a:r>
            <a:r>
              <a:rPr lang="en-US" sz="2400" dirty="0">
                <a:solidFill>
                  <a:srgbClr val="000000"/>
                </a:solidFill>
              </a:rPr>
              <a:t>:</a:t>
            </a:r>
          </a:p>
          <a:p>
            <a:pPr marL="739775" lvl="1" indent="-282575">
              <a:spcBef>
                <a:spcPts val="700"/>
              </a:spcBef>
              <a:buSzPct val="70000"/>
              <a:buFont typeface="Wingdings" charset="2"/>
              <a:buChar char=""/>
              <a:tabLst>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r>
              <a:rPr lang="en-US" sz="2400" dirty="0">
                <a:solidFill>
                  <a:srgbClr val="000000"/>
                </a:solidFill>
              </a:rPr>
              <a:t>Investment through RFC A/c</a:t>
            </a:r>
          </a:p>
          <a:p>
            <a:pPr marL="739775" lvl="1" indent="-282575">
              <a:spcBef>
                <a:spcPts val="700"/>
              </a:spcBef>
              <a:buSzPct val="70000"/>
              <a:buFont typeface="Wingdings" charset="2"/>
              <a:buChar char=""/>
              <a:tabLst>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r>
              <a:rPr lang="en-US" sz="2400" dirty="0">
                <a:solidFill>
                  <a:srgbClr val="000000"/>
                </a:solidFill>
              </a:rPr>
              <a:t>Bonus issue</a:t>
            </a:r>
          </a:p>
          <a:p>
            <a:pPr marL="739775" lvl="1" indent="-282575">
              <a:spcBef>
                <a:spcPts val="700"/>
              </a:spcBef>
              <a:buSzPct val="70000"/>
              <a:buFont typeface="Wingdings" charset="2"/>
              <a:buChar char=""/>
              <a:tabLst>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r>
              <a:rPr lang="en-US" sz="2400" dirty="0">
                <a:solidFill>
                  <a:srgbClr val="000000"/>
                </a:solidFill>
              </a:rPr>
              <a:t>Investment by Persons Resident in India but not permanently resident in India.</a:t>
            </a:r>
          </a:p>
        </p:txBody>
      </p:sp>
      <p:sp>
        <p:nvSpPr>
          <p:cNvPr id="16390" name="Date Placeholder 7"/>
          <p:cNvSpPr>
            <a:spLocks noGrp="1"/>
          </p:cNvSpPr>
          <p:nvPr>
            <p:ph type="dt" sz="quarter" idx="10"/>
          </p:nvPr>
        </p:nvSpPr>
        <p:spPr>
          <a:xfrm>
            <a:off x="198438" y="6253163"/>
            <a:ext cx="1905000" cy="457200"/>
          </a:xfrm>
          <a:noFill/>
        </p:spPr>
        <p:txBody>
          <a:bodyPr/>
          <a:lstStyle/>
          <a:p>
            <a:r>
              <a:rPr lang="en-US" smtClean="0"/>
              <a:t>03 May 2018</a:t>
            </a:r>
            <a:endParaRPr lang="en-US" dirty="0"/>
          </a:p>
        </p:txBody>
      </p:sp>
      <p:sp>
        <p:nvSpPr>
          <p:cNvPr id="3" name="Slide Number Placeholder 2"/>
          <p:cNvSpPr>
            <a:spLocks noGrp="1"/>
          </p:cNvSpPr>
          <p:nvPr>
            <p:ph type="sldNum" sz="quarter" idx="12"/>
          </p:nvPr>
        </p:nvSpPr>
        <p:spPr/>
        <p:txBody>
          <a:bodyPr/>
          <a:lstStyle/>
          <a:p>
            <a:pPr>
              <a:defRPr/>
            </a:pPr>
            <a:fld id="{5052F816-650B-4053-80AC-AB4A4E09E1C9}" type="slidenum">
              <a:rPr lang="en-US" smtClean="0"/>
              <a:pPr>
                <a:defRPr/>
              </a:pPr>
              <a:t>63</a:t>
            </a:fld>
            <a:endParaRPr lang="en-US" dirty="0"/>
          </a:p>
        </p:txBody>
      </p:sp>
      <p:sp>
        <p:nvSpPr>
          <p:cNvPr id="4" name="Footer Placeholder 3"/>
          <p:cNvSpPr>
            <a:spLocks noGrp="1"/>
          </p:cNvSpPr>
          <p:nvPr>
            <p:ph type="ftr" sz="quarter" idx="11"/>
          </p:nvPr>
        </p:nvSpPr>
        <p:spPr/>
        <p:txBody>
          <a:bodyPr/>
          <a:lstStyle/>
          <a:p>
            <a:pPr>
              <a:defRPr/>
            </a:pPr>
            <a:r>
              <a:rPr lang="en-US" dirty="0" smtClean="0"/>
              <a:t>P. P. Shah &amp; Asso.</a:t>
            </a:r>
            <a:endParaRPr lang="en-US" dirty="0"/>
          </a:p>
        </p:txBody>
      </p:sp>
    </p:spTree>
    <p:extLst>
      <p:ext uri="{BB962C8B-B14F-4D97-AF65-F5344CB8AC3E}">
        <p14:creationId xmlns:p14="http://schemas.microsoft.com/office/powerpoint/2010/main" val="1069590455"/>
      </p:ext>
    </p:extLst>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1" name="Text Box 3"/>
          <p:cNvSpPr txBox="1">
            <a:spLocks noChangeArrowheads="1"/>
          </p:cNvSpPr>
          <p:nvPr/>
        </p:nvSpPr>
        <p:spPr bwMode="auto">
          <a:xfrm>
            <a:off x="7042150" y="6243638"/>
            <a:ext cx="1905000" cy="457200"/>
          </a:xfrm>
          <a:prstGeom prst="rect">
            <a:avLst/>
          </a:prstGeom>
          <a:noFill/>
          <a:ln w="9525">
            <a:noFill/>
            <a:round/>
            <a:headEnd/>
            <a:tailEnd/>
          </a:ln>
        </p:spPr>
        <p:txBody>
          <a:bodyPr lIns="90000" tIns="46800" rIns="90000" bIns="46800" anchor="b"/>
          <a:lstStyle/>
          <a:p>
            <a:pPr algn="r">
              <a:buClrTx/>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fld id="{A0A07A67-EA8F-4B81-802C-6878C6600189}" type="slidenum">
              <a:rPr lang="en-US" sz="1400">
                <a:solidFill>
                  <a:srgbClr val="000000"/>
                </a:solidFill>
              </a:rPr>
              <a:pPr algn="r">
                <a:buClrTx/>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t>64</a:t>
            </a:fld>
            <a:endParaRPr lang="en-US" sz="1400" dirty="0">
              <a:solidFill>
                <a:srgbClr val="000000"/>
              </a:solidFill>
            </a:endParaRPr>
          </a:p>
        </p:txBody>
      </p:sp>
      <p:sp>
        <p:nvSpPr>
          <p:cNvPr id="22532" name="Text Box 4"/>
          <p:cNvSpPr txBox="1">
            <a:spLocks noChangeArrowheads="1"/>
          </p:cNvSpPr>
          <p:nvPr/>
        </p:nvSpPr>
        <p:spPr bwMode="auto">
          <a:xfrm>
            <a:off x="1350963" y="228600"/>
            <a:ext cx="7793037" cy="928688"/>
          </a:xfrm>
          <a:prstGeom prst="rect">
            <a:avLst/>
          </a:prstGeom>
          <a:noFill/>
          <a:ln w="9525">
            <a:noFill/>
            <a:round/>
            <a:headEnd/>
            <a:tailEnd/>
          </a:ln>
        </p:spPr>
        <p:txBody>
          <a:bodyPr anchor="b"/>
          <a:lstStyle/>
          <a:p>
            <a:pPr>
              <a:buClrTx/>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2800" dirty="0">
                <a:solidFill>
                  <a:srgbClr val="333399"/>
                </a:solidFill>
              </a:rPr>
              <a:t>Eligible Entities for Investment – Important definitions as per Notification 120</a:t>
            </a:r>
          </a:p>
        </p:txBody>
      </p:sp>
      <p:sp>
        <p:nvSpPr>
          <p:cNvPr id="22533" name="Text Box 5"/>
          <p:cNvSpPr txBox="1">
            <a:spLocks noChangeArrowheads="1"/>
          </p:cNvSpPr>
          <p:nvPr/>
        </p:nvSpPr>
        <p:spPr bwMode="auto">
          <a:xfrm>
            <a:off x="1066800" y="1295400"/>
            <a:ext cx="7772400" cy="5257800"/>
          </a:xfrm>
          <a:prstGeom prst="rect">
            <a:avLst/>
          </a:prstGeom>
          <a:noFill/>
          <a:ln w="9525">
            <a:noFill/>
            <a:round/>
            <a:headEnd/>
            <a:tailEnd/>
          </a:ln>
        </p:spPr>
        <p:txBody>
          <a:bodyPr/>
          <a:lstStyle/>
          <a:p>
            <a:pPr marL="339725" indent="-339725">
              <a:spcBef>
                <a:spcPts val="800"/>
              </a:spcBef>
              <a:buClr>
                <a:srgbClr val="3333CC"/>
              </a:buClr>
              <a:buSzPct val="60000"/>
              <a:buFont typeface="Wingdings" charset="2"/>
              <a:buChar char=""/>
              <a:tabLst>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r>
              <a:rPr lang="en-US" sz="2200" dirty="0">
                <a:solidFill>
                  <a:srgbClr val="000000"/>
                </a:solidFill>
              </a:rPr>
              <a:t>Sec. 2(e): </a:t>
            </a:r>
            <a:r>
              <a:rPr lang="en-IN" sz="2200" dirty="0">
                <a:solidFill>
                  <a:srgbClr val="000000"/>
                </a:solidFill>
              </a:rPr>
              <a:t>"Direct investment outside India" means investment by way of contribution to the capital or subscription to the Memorandum of Association </a:t>
            </a:r>
            <a:r>
              <a:rPr lang="en-IN" sz="2200" u="sng" dirty="0">
                <a:solidFill>
                  <a:srgbClr val="000000"/>
                </a:solidFill>
              </a:rPr>
              <a:t>of a foreign entity</a:t>
            </a:r>
            <a:r>
              <a:rPr lang="en-IN" sz="2200" dirty="0">
                <a:solidFill>
                  <a:srgbClr val="000000"/>
                </a:solidFill>
              </a:rPr>
              <a:t> or by way of </a:t>
            </a:r>
            <a:r>
              <a:rPr lang="en-IN" sz="2200" u="sng" dirty="0">
                <a:solidFill>
                  <a:srgbClr val="000000"/>
                </a:solidFill>
              </a:rPr>
              <a:t>purchase of existing shares</a:t>
            </a:r>
            <a:r>
              <a:rPr lang="en-IN" sz="2200" dirty="0">
                <a:solidFill>
                  <a:srgbClr val="000000"/>
                </a:solidFill>
              </a:rPr>
              <a:t> of a foreign entity either by market purchase or private placement or through stock </a:t>
            </a:r>
            <a:r>
              <a:rPr lang="en-IN" sz="2200" u="sng" dirty="0">
                <a:solidFill>
                  <a:srgbClr val="000000"/>
                </a:solidFill>
              </a:rPr>
              <a:t>exchange, but does not include portfolio investment</a:t>
            </a:r>
            <a:endParaRPr lang="en-US" sz="2200" u="sng" dirty="0">
              <a:solidFill>
                <a:srgbClr val="000000"/>
              </a:solidFill>
            </a:endParaRPr>
          </a:p>
          <a:p>
            <a:pPr marL="339725" indent="-339725">
              <a:spcBef>
                <a:spcPts val="800"/>
              </a:spcBef>
              <a:buClr>
                <a:srgbClr val="3333CC"/>
              </a:buClr>
              <a:buSzPct val="60000"/>
              <a:buFont typeface="Wingdings" charset="2"/>
              <a:buChar char=""/>
              <a:tabLst>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r>
              <a:rPr lang="en-IN" sz="2200" dirty="0">
                <a:solidFill>
                  <a:srgbClr val="000000"/>
                </a:solidFill>
              </a:rPr>
              <a:t>Sec. 2(m): "Joint Venture (JV)" means a </a:t>
            </a:r>
            <a:r>
              <a:rPr lang="en-IN" sz="2200" u="sng" dirty="0">
                <a:solidFill>
                  <a:srgbClr val="000000"/>
                </a:solidFill>
              </a:rPr>
              <a:t>foreign entity </a:t>
            </a:r>
            <a:r>
              <a:rPr lang="en-IN" sz="2200" dirty="0">
                <a:solidFill>
                  <a:srgbClr val="000000"/>
                </a:solidFill>
              </a:rPr>
              <a:t>formed, registered or incorporated in accordance with the laws and regulations of the host country in which the Indian party makes a direct investment</a:t>
            </a:r>
          </a:p>
          <a:p>
            <a:pPr marL="339725" indent="-339725">
              <a:spcBef>
                <a:spcPts val="800"/>
              </a:spcBef>
              <a:buClr>
                <a:srgbClr val="3333CC"/>
              </a:buClr>
              <a:buSzPct val="60000"/>
              <a:buFont typeface="Wingdings" charset="2"/>
              <a:buChar char=""/>
              <a:tabLst>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r>
              <a:rPr lang="en-IN" sz="2200" dirty="0">
                <a:solidFill>
                  <a:srgbClr val="000000"/>
                </a:solidFill>
              </a:rPr>
              <a:t>Sec. 2(q): "Wholly Owned Subsidiary (WOS)" means a </a:t>
            </a:r>
            <a:r>
              <a:rPr lang="en-IN" sz="2200" u="sng" dirty="0">
                <a:solidFill>
                  <a:srgbClr val="000000"/>
                </a:solidFill>
              </a:rPr>
              <a:t>foreign entity </a:t>
            </a:r>
            <a:r>
              <a:rPr lang="en-IN" sz="2200" dirty="0">
                <a:solidFill>
                  <a:srgbClr val="000000"/>
                </a:solidFill>
              </a:rPr>
              <a:t>formed, registered or incorporated in accordance with the laws and regulations of the host country, whose entire capital is held by the Indian party</a:t>
            </a:r>
            <a:endParaRPr lang="en-US" sz="2200" dirty="0">
              <a:solidFill>
                <a:srgbClr val="000000"/>
              </a:solidFill>
            </a:endParaRPr>
          </a:p>
        </p:txBody>
      </p:sp>
      <p:sp>
        <p:nvSpPr>
          <p:cNvPr id="22534" name="Date Placeholder 7"/>
          <p:cNvSpPr>
            <a:spLocks noGrp="1"/>
          </p:cNvSpPr>
          <p:nvPr>
            <p:ph type="dt" sz="quarter" idx="10"/>
          </p:nvPr>
        </p:nvSpPr>
        <p:spPr>
          <a:xfrm>
            <a:off x="242887" y="6216650"/>
            <a:ext cx="1901825" cy="641350"/>
          </a:xfrm>
          <a:noFill/>
        </p:spPr>
        <p:txBody>
          <a:bodyPr/>
          <a:lstStyle/>
          <a:p>
            <a:r>
              <a:rPr lang="en-US" smtClean="0"/>
              <a:t>03 May 2018</a:t>
            </a:r>
            <a:endParaRPr lang="en-US" dirty="0"/>
          </a:p>
        </p:txBody>
      </p:sp>
      <p:sp>
        <p:nvSpPr>
          <p:cNvPr id="3" name="Slide Number Placeholder 2"/>
          <p:cNvSpPr>
            <a:spLocks noGrp="1"/>
          </p:cNvSpPr>
          <p:nvPr>
            <p:ph type="sldNum" sz="quarter" idx="12"/>
          </p:nvPr>
        </p:nvSpPr>
        <p:spPr/>
        <p:txBody>
          <a:bodyPr/>
          <a:lstStyle/>
          <a:p>
            <a:pPr>
              <a:defRPr/>
            </a:pPr>
            <a:fld id="{5052F816-650B-4053-80AC-AB4A4E09E1C9}" type="slidenum">
              <a:rPr lang="en-US" smtClean="0"/>
              <a:pPr>
                <a:defRPr/>
              </a:pPr>
              <a:t>64</a:t>
            </a:fld>
            <a:endParaRPr lang="en-US" dirty="0"/>
          </a:p>
        </p:txBody>
      </p:sp>
      <p:sp>
        <p:nvSpPr>
          <p:cNvPr id="4" name="Footer Placeholder 3"/>
          <p:cNvSpPr>
            <a:spLocks noGrp="1"/>
          </p:cNvSpPr>
          <p:nvPr>
            <p:ph type="ftr" sz="quarter" idx="11"/>
          </p:nvPr>
        </p:nvSpPr>
        <p:spPr>
          <a:xfrm>
            <a:off x="3734594" y="6385719"/>
            <a:ext cx="2895600" cy="457200"/>
          </a:xfrm>
        </p:spPr>
        <p:txBody>
          <a:bodyPr/>
          <a:lstStyle/>
          <a:p>
            <a:pPr>
              <a:defRPr/>
            </a:pPr>
            <a:r>
              <a:rPr lang="en-US" dirty="0" smtClean="0"/>
              <a:t>P. P. Shah &amp; Asso.</a:t>
            </a:r>
            <a:endParaRPr lang="en-US" dirty="0"/>
          </a:p>
        </p:txBody>
      </p:sp>
    </p:spTree>
    <p:extLst>
      <p:ext uri="{BB962C8B-B14F-4D97-AF65-F5344CB8AC3E}">
        <p14:creationId xmlns:p14="http://schemas.microsoft.com/office/powerpoint/2010/main" val="3205871505"/>
      </p:ext>
    </p:extLst>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1" name="Text Box 3"/>
          <p:cNvSpPr txBox="1">
            <a:spLocks noChangeArrowheads="1"/>
          </p:cNvSpPr>
          <p:nvPr/>
        </p:nvSpPr>
        <p:spPr bwMode="auto">
          <a:xfrm>
            <a:off x="7042150" y="6243638"/>
            <a:ext cx="1905000" cy="457200"/>
          </a:xfrm>
          <a:prstGeom prst="rect">
            <a:avLst/>
          </a:prstGeom>
          <a:noFill/>
          <a:ln w="9525">
            <a:noFill/>
            <a:round/>
            <a:headEnd/>
            <a:tailEnd/>
          </a:ln>
        </p:spPr>
        <p:txBody>
          <a:bodyPr lIns="90000" tIns="46800" rIns="90000" bIns="46800" anchor="b"/>
          <a:lstStyle/>
          <a:p>
            <a:pPr algn="r">
              <a:buClrTx/>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fld id="{A0A07A67-EA8F-4B81-802C-6878C6600189}" type="slidenum">
              <a:rPr lang="en-US" sz="1400">
                <a:solidFill>
                  <a:srgbClr val="000000"/>
                </a:solidFill>
              </a:rPr>
              <a:pPr algn="r">
                <a:buClrTx/>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t>65</a:t>
            </a:fld>
            <a:endParaRPr lang="en-US" sz="1400" dirty="0">
              <a:solidFill>
                <a:srgbClr val="000000"/>
              </a:solidFill>
            </a:endParaRPr>
          </a:p>
        </p:txBody>
      </p:sp>
      <p:sp>
        <p:nvSpPr>
          <p:cNvPr id="22532" name="Text Box 4"/>
          <p:cNvSpPr txBox="1">
            <a:spLocks noChangeArrowheads="1"/>
          </p:cNvSpPr>
          <p:nvPr/>
        </p:nvSpPr>
        <p:spPr bwMode="auto">
          <a:xfrm>
            <a:off x="1350963" y="228600"/>
            <a:ext cx="7793037" cy="928688"/>
          </a:xfrm>
          <a:prstGeom prst="rect">
            <a:avLst/>
          </a:prstGeom>
          <a:noFill/>
          <a:ln w="9525">
            <a:noFill/>
            <a:round/>
            <a:headEnd/>
            <a:tailEnd/>
          </a:ln>
        </p:spPr>
        <p:txBody>
          <a:bodyPr anchor="b"/>
          <a:lstStyle/>
          <a:p>
            <a:pPr>
              <a:buClrTx/>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3200" dirty="0">
                <a:solidFill>
                  <a:srgbClr val="333399"/>
                </a:solidFill>
              </a:rPr>
              <a:t>Eligible Entities for Investment (con’t)</a:t>
            </a:r>
          </a:p>
        </p:txBody>
      </p:sp>
      <p:sp>
        <p:nvSpPr>
          <p:cNvPr id="22533" name="Text Box 5"/>
          <p:cNvSpPr txBox="1">
            <a:spLocks noChangeArrowheads="1"/>
          </p:cNvSpPr>
          <p:nvPr/>
        </p:nvSpPr>
        <p:spPr bwMode="auto">
          <a:xfrm>
            <a:off x="1066800" y="1295400"/>
            <a:ext cx="7772400" cy="5257800"/>
          </a:xfrm>
          <a:prstGeom prst="rect">
            <a:avLst/>
          </a:prstGeom>
          <a:noFill/>
          <a:ln w="9525">
            <a:noFill/>
            <a:round/>
            <a:headEnd/>
            <a:tailEnd/>
          </a:ln>
        </p:spPr>
        <p:txBody>
          <a:bodyPr/>
          <a:lstStyle/>
          <a:p>
            <a:pPr marL="339725" indent="-339725">
              <a:spcBef>
                <a:spcPts val="800"/>
              </a:spcBef>
              <a:buClr>
                <a:srgbClr val="3333CC"/>
              </a:buClr>
              <a:buSzPct val="60000"/>
              <a:buFont typeface="Wingdings" charset="2"/>
              <a:buChar char=""/>
              <a:tabLst>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r>
              <a:rPr lang="en-US" sz="2000" dirty="0">
                <a:solidFill>
                  <a:srgbClr val="000000"/>
                </a:solidFill>
              </a:rPr>
              <a:t>‘Foreign entity’ is not defined</a:t>
            </a:r>
          </a:p>
          <a:p>
            <a:pPr marL="339725" indent="-339725">
              <a:spcBef>
                <a:spcPts val="800"/>
              </a:spcBef>
              <a:buClr>
                <a:srgbClr val="3333CC"/>
              </a:buClr>
              <a:buSzPct val="60000"/>
              <a:buFont typeface="Wingdings" charset="2"/>
              <a:buChar char=""/>
              <a:tabLst>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r>
              <a:rPr lang="en-US" sz="2000" dirty="0">
                <a:solidFill>
                  <a:srgbClr val="000000"/>
                </a:solidFill>
              </a:rPr>
              <a:t>But from aforesaid definitions, it is one that is formed, registered or incorporated in accordance with laws of host country</a:t>
            </a:r>
          </a:p>
          <a:p>
            <a:pPr marL="339725" indent="-339725">
              <a:spcBef>
                <a:spcPts val="800"/>
              </a:spcBef>
              <a:buClr>
                <a:srgbClr val="3333CC"/>
              </a:buClr>
              <a:buSzPct val="60000"/>
              <a:buFont typeface="Wingdings" charset="2"/>
              <a:buChar char=""/>
              <a:tabLst>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r>
              <a:rPr lang="en-US" sz="2000" dirty="0">
                <a:solidFill>
                  <a:srgbClr val="000000"/>
                </a:solidFill>
              </a:rPr>
              <a:t>So can a foreign Proprietorship, Partnership Firm, LLP, Trust be considered as ‘Foreign Entity’? </a:t>
            </a:r>
          </a:p>
          <a:p>
            <a:pPr marL="339725" indent="-339725">
              <a:spcBef>
                <a:spcPts val="800"/>
              </a:spcBef>
              <a:buClr>
                <a:srgbClr val="3333CC"/>
              </a:buClr>
              <a:buSzPct val="60000"/>
              <a:buFont typeface="Wingdings" charset="2"/>
              <a:buChar char=""/>
              <a:tabLst>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r>
              <a:rPr lang="en-US" sz="2000" dirty="0">
                <a:solidFill>
                  <a:srgbClr val="000000"/>
                </a:solidFill>
              </a:rPr>
              <a:t>As per definition of ‘Direct investment outside India’, investment has to be by way of purchase of shares; hence foreign entity must have Share Capital. Therefore, does it exclude investment in Firm, LLP or Trust as such entities do not have Share Capital even though they fall within the definition of ‘Foreign entity’ as they are formed or registered in accordance with laws of host country?</a:t>
            </a:r>
          </a:p>
          <a:p>
            <a:pPr marL="339725" indent="-339725">
              <a:spcBef>
                <a:spcPts val="800"/>
              </a:spcBef>
              <a:buClr>
                <a:srgbClr val="3333CC"/>
              </a:buClr>
              <a:buSzPct val="60000"/>
              <a:buFont typeface="Wingdings" charset="2"/>
              <a:buChar char=""/>
              <a:tabLst>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r>
              <a:rPr lang="en-US" sz="2000" dirty="0">
                <a:solidFill>
                  <a:srgbClr val="000000"/>
                </a:solidFill>
              </a:rPr>
              <a:t>Portfolio Investment is not defined</a:t>
            </a:r>
          </a:p>
          <a:p>
            <a:pPr marL="339725" indent="-339725">
              <a:spcBef>
                <a:spcPts val="800"/>
              </a:spcBef>
              <a:buClr>
                <a:srgbClr val="3333CC"/>
              </a:buClr>
              <a:buSzPct val="60000"/>
              <a:buFont typeface="Wingdings" charset="2"/>
              <a:buChar char=""/>
              <a:tabLst>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endParaRPr lang="en-US" sz="2000" dirty="0">
              <a:solidFill>
                <a:srgbClr val="000000"/>
              </a:solidFill>
            </a:endParaRPr>
          </a:p>
        </p:txBody>
      </p:sp>
      <p:sp>
        <p:nvSpPr>
          <p:cNvPr id="22534" name="Date Placeholder 7"/>
          <p:cNvSpPr>
            <a:spLocks noGrp="1"/>
          </p:cNvSpPr>
          <p:nvPr>
            <p:ph type="dt" sz="quarter" idx="10"/>
          </p:nvPr>
        </p:nvSpPr>
        <p:spPr>
          <a:xfrm>
            <a:off x="271462" y="6059488"/>
            <a:ext cx="1901825" cy="641350"/>
          </a:xfrm>
          <a:noFill/>
        </p:spPr>
        <p:txBody>
          <a:bodyPr/>
          <a:lstStyle/>
          <a:p>
            <a:r>
              <a:rPr lang="en-US" smtClean="0"/>
              <a:t>03 May 2018</a:t>
            </a:r>
            <a:endParaRPr lang="en-US" dirty="0"/>
          </a:p>
        </p:txBody>
      </p:sp>
      <p:sp>
        <p:nvSpPr>
          <p:cNvPr id="3" name="Slide Number Placeholder 2"/>
          <p:cNvSpPr>
            <a:spLocks noGrp="1"/>
          </p:cNvSpPr>
          <p:nvPr>
            <p:ph type="sldNum" sz="quarter" idx="12"/>
          </p:nvPr>
        </p:nvSpPr>
        <p:spPr/>
        <p:txBody>
          <a:bodyPr/>
          <a:lstStyle/>
          <a:p>
            <a:pPr>
              <a:defRPr/>
            </a:pPr>
            <a:fld id="{5052F816-650B-4053-80AC-AB4A4E09E1C9}" type="slidenum">
              <a:rPr lang="en-US" smtClean="0"/>
              <a:pPr>
                <a:defRPr/>
              </a:pPr>
              <a:t>65</a:t>
            </a:fld>
            <a:endParaRPr lang="en-US" dirty="0"/>
          </a:p>
        </p:txBody>
      </p:sp>
      <p:sp>
        <p:nvSpPr>
          <p:cNvPr id="4" name="Footer Placeholder 3"/>
          <p:cNvSpPr>
            <a:spLocks noGrp="1"/>
          </p:cNvSpPr>
          <p:nvPr>
            <p:ph type="ftr" sz="quarter" idx="11"/>
          </p:nvPr>
        </p:nvSpPr>
        <p:spPr/>
        <p:txBody>
          <a:bodyPr/>
          <a:lstStyle/>
          <a:p>
            <a:pPr>
              <a:defRPr/>
            </a:pPr>
            <a:r>
              <a:rPr lang="en-US" dirty="0" smtClean="0"/>
              <a:t>P. P. Shah &amp; Asso.</a:t>
            </a:r>
            <a:endParaRPr lang="en-US" dirty="0"/>
          </a:p>
        </p:txBody>
      </p:sp>
    </p:spTree>
    <p:extLst>
      <p:ext uri="{BB962C8B-B14F-4D97-AF65-F5344CB8AC3E}">
        <p14:creationId xmlns:p14="http://schemas.microsoft.com/office/powerpoint/2010/main" val="1899659808"/>
      </p:ext>
    </p:extLst>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1" name="Text Box 3"/>
          <p:cNvSpPr txBox="1">
            <a:spLocks noChangeArrowheads="1"/>
          </p:cNvSpPr>
          <p:nvPr/>
        </p:nvSpPr>
        <p:spPr bwMode="auto">
          <a:xfrm>
            <a:off x="7042150" y="6243638"/>
            <a:ext cx="1905000" cy="457200"/>
          </a:xfrm>
          <a:prstGeom prst="rect">
            <a:avLst/>
          </a:prstGeom>
          <a:noFill/>
          <a:ln w="9525">
            <a:noFill/>
            <a:round/>
            <a:headEnd/>
            <a:tailEnd/>
          </a:ln>
        </p:spPr>
        <p:txBody>
          <a:bodyPr lIns="90000" tIns="46800" rIns="90000" bIns="46800" anchor="b"/>
          <a:lstStyle/>
          <a:p>
            <a:pPr algn="r">
              <a:buClrTx/>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fld id="{A0A07A67-EA8F-4B81-802C-6878C6600189}" type="slidenum">
              <a:rPr lang="en-US" sz="1400">
                <a:solidFill>
                  <a:srgbClr val="000000"/>
                </a:solidFill>
              </a:rPr>
              <a:pPr algn="r">
                <a:buClrTx/>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t>66</a:t>
            </a:fld>
            <a:endParaRPr lang="en-US" sz="1400" dirty="0">
              <a:solidFill>
                <a:srgbClr val="000000"/>
              </a:solidFill>
            </a:endParaRPr>
          </a:p>
        </p:txBody>
      </p:sp>
      <p:sp>
        <p:nvSpPr>
          <p:cNvPr id="22532" name="Text Box 4"/>
          <p:cNvSpPr txBox="1">
            <a:spLocks noChangeArrowheads="1"/>
          </p:cNvSpPr>
          <p:nvPr/>
        </p:nvSpPr>
        <p:spPr bwMode="auto">
          <a:xfrm>
            <a:off x="1350963" y="228600"/>
            <a:ext cx="7793037" cy="928688"/>
          </a:xfrm>
          <a:prstGeom prst="rect">
            <a:avLst/>
          </a:prstGeom>
          <a:noFill/>
          <a:ln w="9525">
            <a:noFill/>
            <a:round/>
            <a:headEnd/>
            <a:tailEnd/>
          </a:ln>
        </p:spPr>
        <p:txBody>
          <a:bodyPr anchor="b"/>
          <a:lstStyle/>
          <a:p>
            <a:pPr>
              <a:buClrTx/>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3200" dirty="0">
                <a:solidFill>
                  <a:srgbClr val="333399"/>
                </a:solidFill>
              </a:rPr>
              <a:t>Is Foreign Trust an eligible Entity for ODI?</a:t>
            </a:r>
          </a:p>
        </p:txBody>
      </p:sp>
      <p:sp>
        <p:nvSpPr>
          <p:cNvPr id="22533" name="Text Box 5"/>
          <p:cNvSpPr txBox="1">
            <a:spLocks noChangeArrowheads="1"/>
          </p:cNvSpPr>
          <p:nvPr/>
        </p:nvSpPr>
        <p:spPr bwMode="auto">
          <a:xfrm>
            <a:off x="1066800" y="1295400"/>
            <a:ext cx="7772400" cy="5257800"/>
          </a:xfrm>
          <a:prstGeom prst="rect">
            <a:avLst/>
          </a:prstGeom>
          <a:noFill/>
          <a:ln w="9525">
            <a:noFill/>
            <a:round/>
            <a:headEnd/>
            <a:tailEnd/>
          </a:ln>
        </p:spPr>
        <p:txBody>
          <a:bodyPr/>
          <a:lstStyle/>
          <a:p>
            <a:pPr marL="339725" indent="-339725">
              <a:spcBef>
                <a:spcPts val="800"/>
              </a:spcBef>
              <a:buClr>
                <a:srgbClr val="3333CC"/>
              </a:buClr>
              <a:buSzPct val="60000"/>
              <a:buFont typeface="Wingdings" charset="2"/>
              <a:buChar char=""/>
              <a:tabLst>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r>
              <a:rPr lang="en-US" sz="2200" dirty="0">
                <a:solidFill>
                  <a:srgbClr val="000000"/>
                </a:solidFill>
              </a:rPr>
              <a:t>Trust is not a ‘Person’ as defined in Sec. 2(u) of FEMA, 1999</a:t>
            </a:r>
          </a:p>
          <a:p>
            <a:pPr marL="339725" indent="-339725">
              <a:spcBef>
                <a:spcPts val="800"/>
              </a:spcBef>
              <a:buClr>
                <a:srgbClr val="3333CC"/>
              </a:buClr>
              <a:buSzPct val="60000"/>
              <a:buFont typeface="Wingdings" charset="2"/>
              <a:buChar char=""/>
              <a:tabLst>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r>
              <a:rPr lang="en-US" sz="2200" dirty="0">
                <a:solidFill>
                  <a:srgbClr val="000000"/>
                </a:solidFill>
              </a:rPr>
              <a:t>Trust is not a ‘Person’ as defined in Sec. 2(31) of Income – Tax Act, 1961</a:t>
            </a:r>
          </a:p>
          <a:p>
            <a:pPr marL="339725" indent="-339725">
              <a:spcBef>
                <a:spcPts val="800"/>
              </a:spcBef>
              <a:buClr>
                <a:srgbClr val="3333CC"/>
              </a:buClr>
              <a:buSzPct val="60000"/>
              <a:buFont typeface="Wingdings" charset="2"/>
              <a:buChar char=""/>
              <a:tabLst>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r>
              <a:rPr lang="en-US" sz="2200" dirty="0">
                <a:solidFill>
                  <a:srgbClr val="000000"/>
                </a:solidFill>
              </a:rPr>
              <a:t>An overseas Trust may be formed or registered in accordance with laws of host country</a:t>
            </a:r>
          </a:p>
          <a:p>
            <a:pPr marL="339725" indent="-339725">
              <a:spcBef>
                <a:spcPts val="800"/>
              </a:spcBef>
              <a:buClr>
                <a:srgbClr val="3333CC"/>
              </a:buClr>
              <a:buSzPct val="60000"/>
              <a:buFont typeface="Wingdings" charset="2"/>
              <a:buChar char=""/>
              <a:tabLst>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r>
              <a:rPr lang="en-US" sz="2200" dirty="0">
                <a:solidFill>
                  <a:srgbClr val="000000"/>
                </a:solidFill>
              </a:rPr>
              <a:t>However, can it be regarded as eligible ‘Foreign Entity’ for overseas direct investment?</a:t>
            </a:r>
          </a:p>
          <a:p>
            <a:pPr marL="339725" indent="-339725">
              <a:spcBef>
                <a:spcPts val="800"/>
              </a:spcBef>
              <a:buClr>
                <a:srgbClr val="3333CC"/>
              </a:buClr>
              <a:buSzPct val="60000"/>
              <a:buFont typeface="Wingdings" charset="2"/>
              <a:buChar char=""/>
              <a:tabLst>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r>
              <a:rPr lang="en-US" sz="2200" dirty="0">
                <a:solidFill>
                  <a:srgbClr val="000000"/>
                </a:solidFill>
              </a:rPr>
              <a:t>No, as it does not have shares which can be purchased by the Indian Party</a:t>
            </a:r>
          </a:p>
          <a:p>
            <a:pPr marL="339725" indent="-339725">
              <a:spcBef>
                <a:spcPts val="800"/>
              </a:spcBef>
              <a:buClr>
                <a:srgbClr val="3333CC"/>
              </a:buClr>
              <a:buSzPct val="60000"/>
              <a:buFont typeface="Wingdings" charset="2"/>
              <a:buChar char=""/>
              <a:tabLst>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r>
              <a:rPr lang="en-US" sz="2200" dirty="0">
                <a:solidFill>
                  <a:srgbClr val="000000"/>
                </a:solidFill>
              </a:rPr>
              <a:t>An Indian Trust, however, is permitted to make overseas direct investment under approval route</a:t>
            </a:r>
          </a:p>
          <a:p>
            <a:pPr marL="339725" indent="-339725">
              <a:spcBef>
                <a:spcPts val="800"/>
              </a:spcBef>
              <a:buClr>
                <a:srgbClr val="3333CC"/>
              </a:buClr>
              <a:buSzPct val="60000"/>
              <a:buFont typeface="Wingdings" charset="2"/>
              <a:buChar char=""/>
              <a:tabLst>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endParaRPr lang="en-US" sz="2200" dirty="0">
              <a:solidFill>
                <a:srgbClr val="000000"/>
              </a:solidFill>
            </a:endParaRPr>
          </a:p>
        </p:txBody>
      </p:sp>
      <p:sp>
        <p:nvSpPr>
          <p:cNvPr id="22534" name="Date Placeholder 7"/>
          <p:cNvSpPr>
            <a:spLocks noGrp="1"/>
          </p:cNvSpPr>
          <p:nvPr>
            <p:ph type="dt" sz="quarter" idx="10"/>
          </p:nvPr>
        </p:nvSpPr>
        <p:spPr>
          <a:xfrm>
            <a:off x="242888" y="6073776"/>
            <a:ext cx="1901825" cy="641350"/>
          </a:xfrm>
          <a:noFill/>
        </p:spPr>
        <p:txBody>
          <a:bodyPr/>
          <a:lstStyle/>
          <a:p>
            <a:r>
              <a:rPr lang="en-US" smtClean="0"/>
              <a:t>03 May 2018</a:t>
            </a:r>
            <a:endParaRPr lang="en-US" dirty="0"/>
          </a:p>
        </p:txBody>
      </p:sp>
      <p:sp>
        <p:nvSpPr>
          <p:cNvPr id="3" name="Slide Number Placeholder 2"/>
          <p:cNvSpPr>
            <a:spLocks noGrp="1"/>
          </p:cNvSpPr>
          <p:nvPr>
            <p:ph type="sldNum" sz="quarter" idx="12"/>
          </p:nvPr>
        </p:nvSpPr>
        <p:spPr/>
        <p:txBody>
          <a:bodyPr/>
          <a:lstStyle/>
          <a:p>
            <a:pPr>
              <a:defRPr/>
            </a:pPr>
            <a:fld id="{5052F816-650B-4053-80AC-AB4A4E09E1C9}" type="slidenum">
              <a:rPr lang="en-US" smtClean="0"/>
              <a:pPr>
                <a:defRPr/>
              </a:pPr>
              <a:t>66</a:t>
            </a:fld>
            <a:endParaRPr lang="en-US" dirty="0"/>
          </a:p>
        </p:txBody>
      </p:sp>
      <p:sp>
        <p:nvSpPr>
          <p:cNvPr id="4" name="Footer Placeholder 3"/>
          <p:cNvSpPr>
            <a:spLocks noGrp="1"/>
          </p:cNvSpPr>
          <p:nvPr>
            <p:ph type="ftr" sz="quarter" idx="11"/>
          </p:nvPr>
        </p:nvSpPr>
        <p:spPr/>
        <p:txBody>
          <a:bodyPr/>
          <a:lstStyle/>
          <a:p>
            <a:pPr>
              <a:defRPr/>
            </a:pPr>
            <a:r>
              <a:rPr lang="en-US" dirty="0" smtClean="0"/>
              <a:t>P. P. Shah &amp; Asso.</a:t>
            </a:r>
            <a:endParaRPr lang="en-US" dirty="0"/>
          </a:p>
        </p:txBody>
      </p:sp>
    </p:spTree>
    <p:extLst>
      <p:ext uri="{BB962C8B-B14F-4D97-AF65-F5344CB8AC3E}">
        <p14:creationId xmlns:p14="http://schemas.microsoft.com/office/powerpoint/2010/main" val="4011065481"/>
      </p:ext>
    </p:extLst>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1" name="Text Box 3"/>
          <p:cNvSpPr txBox="1">
            <a:spLocks noChangeArrowheads="1"/>
          </p:cNvSpPr>
          <p:nvPr/>
        </p:nvSpPr>
        <p:spPr bwMode="auto">
          <a:xfrm>
            <a:off x="7042150" y="6243638"/>
            <a:ext cx="1905000" cy="457200"/>
          </a:xfrm>
          <a:prstGeom prst="rect">
            <a:avLst/>
          </a:prstGeom>
          <a:noFill/>
          <a:ln w="9525">
            <a:noFill/>
            <a:round/>
            <a:headEnd/>
            <a:tailEnd/>
          </a:ln>
        </p:spPr>
        <p:txBody>
          <a:bodyPr lIns="90000" tIns="46800" rIns="90000" bIns="46800" anchor="b"/>
          <a:lstStyle/>
          <a:p>
            <a:pPr algn="r">
              <a:buClrTx/>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fld id="{A0A07A67-EA8F-4B81-802C-6878C6600189}" type="slidenum">
              <a:rPr lang="en-US" sz="1400">
                <a:solidFill>
                  <a:srgbClr val="000000"/>
                </a:solidFill>
              </a:rPr>
              <a:pPr algn="r">
                <a:buClrTx/>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t>67</a:t>
            </a:fld>
            <a:endParaRPr lang="en-US" sz="1400" dirty="0">
              <a:solidFill>
                <a:srgbClr val="000000"/>
              </a:solidFill>
            </a:endParaRPr>
          </a:p>
        </p:txBody>
      </p:sp>
      <p:sp>
        <p:nvSpPr>
          <p:cNvPr id="22532" name="Text Box 4"/>
          <p:cNvSpPr txBox="1">
            <a:spLocks noChangeArrowheads="1"/>
          </p:cNvSpPr>
          <p:nvPr/>
        </p:nvSpPr>
        <p:spPr bwMode="auto">
          <a:xfrm>
            <a:off x="1350963" y="228600"/>
            <a:ext cx="7793037" cy="928688"/>
          </a:xfrm>
          <a:prstGeom prst="rect">
            <a:avLst/>
          </a:prstGeom>
          <a:noFill/>
          <a:ln w="9525">
            <a:noFill/>
            <a:round/>
            <a:headEnd/>
            <a:tailEnd/>
          </a:ln>
        </p:spPr>
        <p:txBody>
          <a:bodyPr anchor="b"/>
          <a:lstStyle/>
          <a:p>
            <a:pPr>
              <a:buClrTx/>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3200" dirty="0">
                <a:solidFill>
                  <a:srgbClr val="333399"/>
                </a:solidFill>
              </a:rPr>
              <a:t>Other types of Entities – Whether Eligible Entities or not for ODI</a:t>
            </a:r>
          </a:p>
        </p:txBody>
      </p:sp>
      <p:sp>
        <p:nvSpPr>
          <p:cNvPr id="22533" name="Text Box 5"/>
          <p:cNvSpPr txBox="1">
            <a:spLocks noChangeArrowheads="1"/>
          </p:cNvSpPr>
          <p:nvPr/>
        </p:nvSpPr>
        <p:spPr bwMode="auto">
          <a:xfrm>
            <a:off x="990600" y="1219200"/>
            <a:ext cx="7772400" cy="5029200"/>
          </a:xfrm>
          <a:prstGeom prst="rect">
            <a:avLst/>
          </a:prstGeom>
          <a:noFill/>
          <a:ln w="9525">
            <a:noFill/>
            <a:round/>
            <a:headEnd/>
            <a:tailEnd/>
          </a:ln>
        </p:spPr>
        <p:txBody>
          <a:bodyPr/>
          <a:lstStyle/>
          <a:p>
            <a:pPr marL="339725" indent="-339725">
              <a:spcBef>
                <a:spcPts val="800"/>
              </a:spcBef>
              <a:buClr>
                <a:srgbClr val="3333CC"/>
              </a:buClr>
              <a:buSzPct val="60000"/>
              <a:buFont typeface="Wingdings" charset="2"/>
              <a:buChar char=""/>
              <a:tabLst>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r>
              <a:rPr lang="en-US" sz="2400" dirty="0">
                <a:solidFill>
                  <a:srgbClr val="000000"/>
                </a:solidFill>
              </a:rPr>
              <a:t>AOP / BOI / Artificial Juridical Person:</a:t>
            </a:r>
          </a:p>
          <a:p>
            <a:pPr marL="1082675" lvl="1" indent="-339725">
              <a:spcBef>
                <a:spcPts val="800"/>
              </a:spcBef>
              <a:buClr>
                <a:srgbClr val="3333CC"/>
              </a:buClr>
              <a:buSzPct val="60000"/>
              <a:buFont typeface="Wingdings" pitchFamily="2" charset="2"/>
              <a:buChar char="Ø"/>
              <a:tabLst>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r>
              <a:rPr lang="en-US" sz="2400" dirty="0">
                <a:solidFill>
                  <a:srgbClr val="000000"/>
                </a:solidFill>
              </a:rPr>
              <a:t>Not defined in FEMA</a:t>
            </a:r>
          </a:p>
          <a:p>
            <a:pPr marL="1082675" lvl="1" indent="-339725">
              <a:spcBef>
                <a:spcPts val="800"/>
              </a:spcBef>
              <a:buClr>
                <a:srgbClr val="3333CC"/>
              </a:buClr>
              <a:buSzPct val="60000"/>
              <a:buFont typeface="Wingdings" pitchFamily="2" charset="2"/>
              <a:buChar char="Ø"/>
              <a:tabLst>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r>
              <a:rPr lang="en-US" sz="2400" dirty="0">
                <a:solidFill>
                  <a:srgbClr val="000000"/>
                </a:solidFill>
              </a:rPr>
              <a:t>But included as Persons in Sec. 2(u) of FEMA 1999 and in Sec. 2(31) of Income-Tax Act, 1961</a:t>
            </a:r>
          </a:p>
          <a:p>
            <a:pPr marL="1082675" lvl="1" indent="-339725">
              <a:spcBef>
                <a:spcPts val="800"/>
              </a:spcBef>
              <a:buClr>
                <a:srgbClr val="3333CC"/>
              </a:buClr>
              <a:buSzPct val="60000"/>
              <a:buFont typeface="Wingdings" pitchFamily="2" charset="2"/>
              <a:buChar char="Ø"/>
              <a:tabLst>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r>
              <a:rPr lang="en-US" sz="2400" dirty="0">
                <a:solidFill>
                  <a:srgbClr val="000000"/>
                </a:solidFill>
              </a:rPr>
              <a:t>AOP / BOI included in ‘Person’ in General Clauses Act, 1897</a:t>
            </a:r>
          </a:p>
          <a:p>
            <a:pPr marL="339725" indent="-339725">
              <a:spcBef>
                <a:spcPts val="800"/>
              </a:spcBef>
              <a:buClr>
                <a:srgbClr val="3333CC"/>
              </a:buClr>
              <a:buSzPct val="60000"/>
              <a:buFont typeface="Wingdings" charset="2"/>
              <a:buChar char=""/>
              <a:tabLst>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r>
              <a:rPr lang="en-US" sz="2400" dirty="0">
                <a:solidFill>
                  <a:srgbClr val="000000"/>
                </a:solidFill>
              </a:rPr>
              <a:t>Trust is not AOP / BOI</a:t>
            </a:r>
          </a:p>
          <a:p>
            <a:pPr marL="339725" indent="-339725">
              <a:spcBef>
                <a:spcPts val="800"/>
              </a:spcBef>
              <a:buClr>
                <a:srgbClr val="3333CC"/>
              </a:buClr>
              <a:buSzPct val="60000"/>
              <a:buFont typeface="Wingdings" charset="2"/>
              <a:buChar char=""/>
              <a:tabLst>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r>
              <a:rPr lang="en-US" sz="2400" dirty="0">
                <a:solidFill>
                  <a:srgbClr val="000000"/>
                </a:solidFill>
              </a:rPr>
              <a:t>Artificial Juridical Persons such as Board of Directors of a Company or Managing Committee of a Society are recognized only for the purpose of the relevant Statute/s</a:t>
            </a:r>
          </a:p>
        </p:txBody>
      </p:sp>
      <p:sp>
        <p:nvSpPr>
          <p:cNvPr id="22534" name="Date Placeholder 7"/>
          <p:cNvSpPr>
            <a:spLocks noGrp="1"/>
          </p:cNvSpPr>
          <p:nvPr>
            <p:ph type="dt" sz="quarter" idx="10"/>
          </p:nvPr>
        </p:nvSpPr>
        <p:spPr>
          <a:xfrm>
            <a:off x="398463" y="6243638"/>
            <a:ext cx="1905000" cy="457200"/>
          </a:xfrm>
          <a:noFill/>
        </p:spPr>
        <p:txBody>
          <a:bodyPr/>
          <a:lstStyle/>
          <a:p>
            <a:r>
              <a:rPr lang="en-US" smtClean="0"/>
              <a:t>03 May 2018</a:t>
            </a:r>
            <a:endParaRPr lang="en-US" dirty="0"/>
          </a:p>
        </p:txBody>
      </p:sp>
      <p:sp>
        <p:nvSpPr>
          <p:cNvPr id="3" name="Slide Number Placeholder 2"/>
          <p:cNvSpPr>
            <a:spLocks noGrp="1"/>
          </p:cNvSpPr>
          <p:nvPr>
            <p:ph type="sldNum" sz="quarter" idx="12"/>
          </p:nvPr>
        </p:nvSpPr>
        <p:spPr/>
        <p:txBody>
          <a:bodyPr/>
          <a:lstStyle/>
          <a:p>
            <a:pPr>
              <a:defRPr/>
            </a:pPr>
            <a:fld id="{5052F816-650B-4053-80AC-AB4A4E09E1C9}" type="slidenum">
              <a:rPr lang="en-US" smtClean="0"/>
              <a:pPr>
                <a:defRPr/>
              </a:pPr>
              <a:t>67</a:t>
            </a:fld>
            <a:endParaRPr lang="en-US" dirty="0"/>
          </a:p>
        </p:txBody>
      </p:sp>
      <p:sp>
        <p:nvSpPr>
          <p:cNvPr id="4" name="Footer Placeholder 3"/>
          <p:cNvSpPr>
            <a:spLocks noGrp="1"/>
          </p:cNvSpPr>
          <p:nvPr>
            <p:ph type="ftr" sz="quarter" idx="11"/>
          </p:nvPr>
        </p:nvSpPr>
        <p:spPr/>
        <p:txBody>
          <a:bodyPr/>
          <a:lstStyle/>
          <a:p>
            <a:pPr>
              <a:defRPr/>
            </a:pPr>
            <a:r>
              <a:rPr lang="en-US" dirty="0" smtClean="0"/>
              <a:t>P. P. Shah &amp; Asso.</a:t>
            </a:r>
            <a:endParaRPr lang="en-US" dirty="0"/>
          </a:p>
        </p:txBody>
      </p:sp>
    </p:spTree>
    <p:extLst>
      <p:ext uri="{BB962C8B-B14F-4D97-AF65-F5344CB8AC3E}">
        <p14:creationId xmlns:p14="http://schemas.microsoft.com/office/powerpoint/2010/main" val="1976789198"/>
      </p:ext>
    </p:extLst>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7" name="Text Box 3"/>
          <p:cNvSpPr txBox="1">
            <a:spLocks noChangeArrowheads="1"/>
          </p:cNvSpPr>
          <p:nvPr/>
        </p:nvSpPr>
        <p:spPr bwMode="auto">
          <a:xfrm>
            <a:off x="7042150" y="6243638"/>
            <a:ext cx="1905000" cy="457200"/>
          </a:xfrm>
          <a:prstGeom prst="rect">
            <a:avLst/>
          </a:prstGeom>
          <a:noFill/>
          <a:ln w="9525">
            <a:noFill/>
            <a:round/>
            <a:headEnd/>
            <a:tailEnd/>
          </a:ln>
        </p:spPr>
        <p:txBody>
          <a:bodyPr lIns="90000" tIns="46800" rIns="90000" bIns="46800" anchor="b"/>
          <a:lstStyle/>
          <a:p>
            <a:pPr algn="r">
              <a:buClrTx/>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fld id="{53F00F11-A5B4-42F1-83A4-DE13B3786506}" type="slidenum">
              <a:rPr lang="en-US" sz="1400">
                <a:solidFill>
                  <a:srgbClr val="000000"/>
                </a:solidFill>
              </a:rPr>
              <a:pPr algn="r">
                <a:buClrTx/>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t>68</a:t>
            </a:fld>
            <a:endParaRPr lang="en-US" sz="1400" dirty="0">
              <a:solidFill>
                <a:srgbClr val="000000"/>
              </a:solidFill>
            </a:endParaRPr>
          </a:p>
        </p:txBody>
      </p:sp>
      <p:sp>
        <p:nvSpPr>
          <p:cNvPr id="21508" name="Text Box 4"/>
          <p:cNvSpPr txBox="1">
            <a:spLocks noChangeArrowheads="1"/>
          </p:cNvSpPr>
          <p:nvPr/>
        </p:nvSpPr>
        <p:spPr bwMode="auto">
          <a:xfrm>
            <a:off x="1150938" y="214313"/>
            <a:ext cx="7793037" cy="852487"/>
          </a:xfrm>
          <a:prstGeom prst="rect">
            <a:avLst/>
          </a:prstGeom>
          <a:noFill/>
          <a:ln w="9525">
            <a:noFill/>
            <a:round/>
            <a:headEnd/>
            <a:tailEnd/>
          </a:ln>
        </p:spPr>
        <p:txBody>
          <a:bodyPr anchor="b"/>
          <a:lstStyle/>
          <a:p>
            <a:pPr>
              <a:buClrTx/>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2800" dirty="0">
                <a:solidFill>
                  <a:srgbClr val="333399"/>
                </a:solidFill>
              </a:rPr>
              <a:t>Overseas Direct Investment by Resident Individuals</a:t>
            </a:r>
          </a:p>
        </p:txBody>
      </p:sp>
      <p:sp>
        <p:nvSpPr>
          <p:cNvPr id="21509" name="Text Box 5"/>
          <p:cNvSpPr txBox="1">
            <a:spLocks noChangeArrowheads="1"/>
          </p:cNvSpPr>
          <p:nvPr/>
        </p:nvSpPr>
        <p:spPr bwMode="auto">
          <a:xfrm>
            <a:off x="914400" y="1371600"/>
            <a:ext cx="8001000" cy="4876800"/>
          </a:xfrm>
          <a:prstGeom prst="rect">
            <a:avLst/>
          </a:prstGeom>
          <a:noFill/>
          <a:ln w="9525">
            <a:noFill/>
            <a:round/>
            <a:headEnd/>
            <a:tailEnd/>
          </a:ln>
        </p:spPr>
        <p:txBody>
          <a:bodyPr/>
          <a:lstStyle/>
          <a:p>
            <a:pPr marL="339725" indent="-339725">
              <a:lnSpc>
                <a:spcPct val="80000"/>
              </a:lnSpc>
              <a:spcBef>
                <a:spcPts val="600"/>
              </a:spcBef>
              <a:buClr>
                <a:srgbClr val="3333CC"/>
              </a:buClr>
              <a:buSzPct val="60000"/>
              <a:buFont typeface="Wingdings" charset="2"/>
              <a:buChar char=""/>
              <a:tabLst>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r>
              <a:rPr lang="en-IN" sz="2400" dirty="0">
                <a:solidFill>
                  <a:srgbClr val="000000"/>
                </a:solidFill>
              </a:rPr>
              <a:t>With effect from August 05, 2013, </a:t>
            </a:r>
          </a:p>
          <a:p>
            <a:pPr marL="1082675" lvl="1" indent="-339725">
              <a:lnSpc>
                <a:spcPct val="80000"/>
              </a:lnSpc>
              <a:spcBef>
                <a:spcPts val="600"/>
              </a:spcBef>
              <a:buClr>
                <a:srgbClr val="3333CC"/>
              </a:buClr>
              <a:buSzPct val="60000"/>
              <a:buFont typeface="Wingdings" pitchFamily="2" charset="2"/>
              <a:buChar char="Ø"/>
              <a:tabLst>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r>
              <a:rPr lang="en-IN" sz="2400" dirty="0">
                <a:solidFill>
                  <a:srgbClr val="000000"/>
                </a:solidFill>
              </a:rPr>
              <a:t>a resident individual (single or in association with another resident individual or with an ‘Indian Party’ as defined in the Notification) </a:t>
            </a:r>
          </a:p>
          <a:p>
            <a:pPr marL="1082675" lvl="1" indent="-339725">
              <a:lnSpc>
                <a:spcPct val="80000"/>
              </a:lnSpc>
              <a:spcBef>
                <a:spcPts val="600"/>
              </a:spcBef>
              <a:buClr>
                <a:srgbClr val="3333CC"/>
              </a:buClr>
              <a:buSzPct val="60000"/>
              <a:buFont typeface="Wingdings" pitchFamily="2" charset="2"/>
              <a:buChar char="Ø"/>
              <a:tabLst>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r>
              <a:rPr lang="en-IN" sz="2400" dirty="0">
                <a:solidFill>
                  <a:srgbClr val="000000"/>
                </a:solidFill>
              </a:rPr>
              <a:t>satisfying the criteria as per Schedule V of the Notification, may make</a:t>
            </a:r>
          </a:p>
          <a:p>
            <a:pPr marL="1082675" lvl="1" indent="-339725">
              <a:lnSpc>
                <a:spcPct val="80000"/>
              </a:lnSpc>
              <a:spcBef>
                <a:spcPts val="600"/>
              </a:spcBef>
              <a:buClr>
                <a:srgbClr val="3333CC"/>
              </a:buClr>
              <a:buSzPct val="60000"/>
              <a:buFont typeface="Wingdings" pitchFamily="2" charset="2"/>
              <a:buChar char="Ø"/>
              <a:tabLst>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r>
              <a:rPr lang="en-IN" sz="2400" dirty="0">
                <a:solidFill>
                  <a:srgbClr val="000000"/>
                </a:solidFill>
              </a:rPr>
              <a:t>overseas direct investment in the equity shares and compulsorily convertible preference shares of a Joint Venture (JV) or Wholly Owned Subsidiary (WOS) outside India</a:t>
            </a:r>
            <a:endParaRPr lang="en-US" sz="2400" dirty="0">
              <a:solidFill>
                <a:srgbClr val="000000"/>
              </a:solidFill>
            </a:endParaRPr>
          </a:p>
          <a:p>
            <a:pPr marL="339725" indent="-339725">
              <a:lnSpc>
                <a:spcPct val="80000"/>
              </a:lnSpc>
              <a:spcBef>
                <a:spcPts val="600"/>
              </a:spcBef>
              <a:buClr>
                <a:srgbClr val="3333CC"/>
              </a:buClr>
              <a:buSzPct val="60000"/>
              <a:tabLst>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endParaRPr lang="en-IN" sz="2400" dirty="0">
              <a:solidFill>
                <a:srgbClr val="000000"/>
              </a:solidFill>
            </a:endParaRPr>
          </a:p>
          <a:p>
            <a:pPr marL="339725" indent="-339725">
              <a:lnSpc>
                <a:spcPct val="80000"/>
              </a:lnSpc>
              <a:spcBef>
                <a:spcPts val="600"/>
              </a:spcBef>
              <a:buClr>
                <a:srgbClr val="3333CC"/>
              </a:buClr>
              <a:buFont typeface="Wingdings" pitchFamily="2" charset="2"/>
              <a:buChar char="§"/>
              <a:tabLst>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r>
              <a:rPr lang="en-IN" sz="2400" dirty="0">
                <a:solidFill>
                  <a:srgbClr val="000000"/>
                </a:solidFill>
              </a:rPr>
              <a:t>The limit of overseas direct investment by the resident individual shall be within the overall limit prescribed by the Reserve Bank of India under the provisions of Liberalised Remittance Scheme</a:t>
            </a:r>
            <a:endParaRPr lang="en-US" sz="2400" dirty="0">
              <a:solidFill>
                <a:srgbClr val="000000"/>
              </a:solidFill>
            </a:endParaRPr>
          </a:p>
        </p:txBody>
      </p:sp>
      <p:sp>
        <p:nvSpPr>
          <p:cNvPr id="21510" name="Date Placeholder 7"/>
          <p:cNvSpPr>
            <a:spLocks noGrp="1"/>
          </p:cNvSpPr>
          <p:nvPr>
            <p:ph type="dt" sz="quarter" idx="10"/>
          </p:nvPr>
        </p:nvSpPr>
        <p:spPr>
          <a:xfrm>
            <a:off x="361950" y="6243638"/>
            <a:ext cx="1905000" cy="457200"/>
          </a:xfrm>
          <a:noFill/>
        </p:spPr>
        <p:txBody>
          <a:bodyPr/>
          <a:lstStyle/>
          <a:p>
            <a:r>
              <a:rPr lang="en-US" smtClean="0"/>
              <a:t>03 May 2018</a:t>
            </a:r>
            <a:endParaRPr lang="en-US" dirty="0"/>
          </a:p>
        </p:txBody>
      </p:sp>
      <p:sp>
        <p:nvSpPr>
          <p:cNvPr id="3" name="Slide Number Placeholder 2"/>
          <p:cNvSpPr>
            <a:spLocks noGrp="1"/>
          </p:cNvSpPr>
          <p:nvPr>
            <p:ph type="sldNum" sz="quarter" idx="12"/>
          </p:nvPr>
        </p:nvSpPr>
        <p:spPr/>
        <p:txBody>
          <a:bodyPr/>
          <a:lstStyle/>
          <a:p>
            <a:pPr>
              <a:defRPr/>
            </a:pPr>
            <a:fld id="{5052F816-650B-4053-80AC-AB4A4E09E1C9}" type="slidenum">
              <a:rPr lang="en-US" smtClean="0"/>
              <a:pPr>
                <a:defRPr/>
              </a:pPr>
              <a:t>68</a:t>
            </a:fld>
            <a:endParaRPr lang="en-US" dirty="0"/>
          </a:p>
        </p:txBody>
      </p:sp>
      <p:sp>
        <p:nvSpPr>
          <p:cNvPr id="4" name="Footer Placeholder 3"/>
          <p:cNvSpPr>
            <a:spLocks noGrp="1"/>
          </p:cNvSpPr>
          <p:nvPr>
            <p:ph type="ftr" sz="quarter" idx="11"/>
          </p:nvPr>
        </p:nvSpPr>
        <p:spPr/>
        <p:txBody>
          <a:bodyPr/>
          <a:lstStyle/>
          <a:p>
            <a:pPr>
              <a:defRPr/>
            </a:pPr>
            <a:r>
              <a:rPr lang="en-US" dirty="0" smtClean="0"/>
              <a:t>P. P. Shah &amp; Asso.</a:t>
            </a:r>
            <a:endParaRPr lang="en-US" dirty="0"/>
          </a:p>
        </p:txBody>
      </p:sp>
    </p:spTree>
    <p:extLst>
      <p:ext uri="{BB962C8B-B14F-4D97-AF65-F5344CB8AC3E}">
        <p14:creationId xmlns:p14="http://schemas.microsoft.com/office/powerpoint/2010/main" val="3684085651"/>
      </p:ext>
    </p:extLst>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7" name="Text Box 3"/>
          <p:cNvSpPr txBox="1">
            <a:spLocks noChangeArrowheads="1"/>
          </p:cNvSpPr>
          <p:nvPr/>
        </p:nvSpPr>
        <p:spPr bwMode="auto">
          <a:xfrm>
            <a:off x="7042150" y="6243638"/>
            <a:ext cx="1905000" cy="457200"/>
          </a:xfrm>
          <a:prstGeom prst="rect">
            <a:avLst/>
          </a:prstGeom>
          <a:noFill/>
          <a:ln w="9525">
            <a:noFill/>
            <a:round/>
            <a:headEnd/>
            <a:tailEnd/>
          </a:ln>
        </p:spPr>
        <p:txBody>
          <a:bodyPr lIns="90000" tIns="46800" rIns="90000" bIns="46800" anchor="b"/>
          <a:lstStyle/>
          <a:p>
            <a:pPr algn="r">
              <a:buClrTx/>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fld id="{53F00F11-A5B4-42F1-83A4-DE13B3786506}" type="slidenum">
              <a:rPr lang="en-US" sz="1400">
                <a:solidFill>
                  <a:srgbClr val="000000"/>
                </a:solidFill>
              </a:rPr>
              <a:pPr algn="r">
                <a:buClrTx/>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t>69</a:t>
            </a:fld>
            <a:endParaRPr lang="en-US" sz="1400" dirty="0">
              <a:solidFill>
                <a:srgbClr val="000000"/>
              </a:solidFill>
            </a:endParaRPr>
          </a:p>
        </p:txBody>
      </p:sp>
      <p:sp>
        <p:nvSpPr>
          <p:cNvPr id="21508" name="Text Box 4"/>
          <p:cNvSpPr txBox="1">
            <a:spLocks noChangeArrowheads="1"/>
          </p:cNvSpPr>
          <p:nvPr/>
        </p:nvSpPr>
        <p:spPr bwMode="auto">
          <a:xfrm>
            <a:off x="1150938" y="214313"/>
            <a:ext cx="7793037" cy="852487"/>
          </a:xfrm>
          <a:prstGeom prst="rect">
            <a:avLst/>
          </a:prstGeom>
          <a:noFill/>
          <a:ln w="9525">
            <a:noFill/>
            <a:round/>
            <a:headEnd/>
            <a:tailEnd/>
          </a:ln>
        </p:spPr>
        <p:txBody>
          <a:bodyPr anchor="b"/>
          <a:lstStyle/>
          <a:p>
            <a:pPr>
              <a:buClrTx/>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2800" dirty="0">
                <a:solidFill>
                  <a:srgbClr val="333399"/>
                </a:solidFill>
              </a:rPr>
              <a:t>Overseas Direct Investment by Resident Individuals (con’t)</a:t>
            </a:r>
          </a:p>
        </p:txBody>
      </p:sp>
      <p:sp>
        <p:nvSpPr>
          <p:cNvPr id="21509" name="Text Box 5"/>
          <p:cNvSpPr txBox="1">
            <a:spLocks noChangeArrowheads="1"/>
          </p:cNvSpPr>
          <p:nvPr/>
        </p:nvSpPr>
        <p:spPr bwMode="auto">
          <a:xfrm>
            <a:off x="914400" y="1219200"/>
            <a:ext cx="8001000" cy="5181600"/>
          </a:xfrm>
          <a:prstGeom prst="rect">
            <a:avLst/>
          </a:prstGeom>
          <a:noFill/>
          <a:ln w="9525">
            <a:noFill/>
            <a:round/>
            <a:headEnd/>
            <a:tailEnd/>
          </a:ln>
        </p:spPr>
        <p:txBody>
          <a:bodyPr/>
          <a:lstStyle/>
          <a:p>
            <a:pPr marL="339725" indent="-339725">
              <a:lnSpc>
                <a:spcPct val="80000"/>
              </a:lnSpc>
              <a:spcBef>
                <a:spcPts val="600"/>
              </a:spcBef>
              <a:buClr>
                <a:srgbClr val="3333CC"/>
              </a:buClr>
              <a:buSzPct val="60000"/>
              <a:buFont typeface="Wingdings" charset="2"/>
              <a:buChar char=""/>
              <a:tabLst>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r>
              <a:rPr lang="en-IN" sz="2000" dirty="0">
                <a:solidFill>
                  <a:srgbClr val="000000"/>
                </a:solidFill>
              </a:rPr>
              <a:t>Important conditions in Sch. V of Ntf. 120: </a:t>
            </a:r>
          </a:p>
          <a:p>
            <a:pPr marL="1082675" lvl="1" indent="-339725">
              <a:lnSpc>
                <a:spcPct val="80000"/>
              </a:lnSpc>
              <a:spcBef>
                <a:spcPts val="600"/>
              </a:spcBef>
              <a:buClr>
                <a:srgbClr val="3333CC"/>
              </a:buClr>
              <a:buSzPct val="60000"/>
              <a:buFont typeface="Wingdings" pitchFamily="2" charset="2"/>
              <a:buChar char="Ø"/>
              <a:tabLst>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r>
              <a:rPr lang="en-IN" sz="2000" dirty="0">
                <a:solidFill>
                  <a:srgbClr val="000000"/>
                </a:solidFill>
              </a:rPr>
              <a:t>JV or WOS abroad should not be engaged in the real estate business or banking business or in the business of financial services activity</a:t>
            </a:r>
          </a:p>
          <a:p>
            <a:pPr marL="1082675" lvl="1" indent="-339725">
              <a:lnSpc>
                <a:spcPct val="80000"/>
              </a:lnSpc>
              <a:spcBef>
                <a:spcPts val="600"/>
              </a:spcBef>
              <a:buClr>
                <a:srgbClr val="3333CC"/>
              </a:buClr>
              <a:buSzPct val="60000"/>
              <a:buFont typeface="Wingdings" pitchFamily="2" charset="2"/>
              <a:buChar char="Ø"/>
              <a:tabLst>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r>
              <a:rPr lang="en-IN" sz="2000" dirty="0">
                <a:solidFill>
                  <a:srgbClr val="000000"/>
                </a:solidFill>
              </a:rPr>
              <a:t>JV or WOS abroad shall be engaged in bonafide business activity</a:t>
            </a:r>
          </a:p>
          <a:p>
            <a:pPr marL="1082675" lvl="1" indent="-339725">
              <a:lnSpc>
                <a:spcPct val="80000"/>
              </a:lnSpc>
              <a:spcBef>
                <a:spcPts val="600"/>
              </a:spcBef>
              <a:buClr>
                <a:srgbClr val="3333CC"/>
              </a:buClr>
              <a:buSzPct val="60000"/>
              <a:buFont typeface="Wingdings" pitchFamily="2" charset="2"/>
              <a:buChar char="Ø"/>
              <a:tabLst>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r>
              <a:rPr lang="en-IN" sz="2000" dirty="0">
                <a:solidFill>
                  <a:srgbClr val="000000"/>
                </a:solidFill>
              </a:rPr>
              <a:t>JV or WOS not to be located in the countries identified by the Financial Action Task Force (FATF) as "non co-operative countries and territories" as available on FATF website www.fatf-gafi.org or as notified by the Reserve Bank</a:t>
            </a:r>
          </a:p>
          <a:p>
            <a:pPr marL="1082675" lvl="1" indent="-339725">
              <a:lnSpc>
                <a:spcPct val="80000"/>
              </a:lnSpc>
              <a:spcBef>
                <a:spcPts val="600"/>
              </a:spcBef>
              <a:buClr>
                <a:srgbClr val="3333CC"/>
              </a:buClr>
              <a:buSzPct val="60000"/>
              <a:buFont typeface="Wingdings" pitchFamily="2" charset="2"/>
              <a:buChar char="Ø"/>
              <a:tabLst>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r>
              <a:rPr lang="en-IN" sz="2000" dirty="0">
                <a:solidFill>
                  <a:srgbClr val="000000"/>
                </a:solidFill>
              </a:rPr>
              <a:t>Investment made out of the balances held in EEFC / RFC account shall also be restricted to the limit prescribed under LRS</a:t>
            </a:r>
          </a:p>
          <a:p>
            <a:pPr marL="1082675" lvl="1" indent="-339725">
              <a:lnSpc>
                <a:spcPct val="80000"/>
              </a:lnSpc>
              <a:spcBef>
                <a:spcPts val="600"/>
              </a:spcBef>
              <a:buClr>
                <a:srgbClr val="3333CC"/>
              </a:buClr>
              <a:buSzPct val="60000"/>
              <a:buFont typeface="Wingdings" pitchFamily="2" charset="2"/>
              <a:buChar char="Ø"/>
              <a:tabLst>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r>
              <a:rPr lang="en-IN" sz="2000" dirty="0">
                <a:solidFill>
                  <a:srgbClr val="000000"/>
                </a:solidFill>
              </a:rPr>
              <a:t>JV or WOS shall be an operating entity only and no step down subsidiary is allowed to be acquired or set up by the JV or WOS</a:t>
            </a:r>
          </a:p>
          <a:p>
            <a:pPr marL="1082675" lvl="1" indent="-339725">
              <a:lnSpc>
                <a:spcPct val="80000"/>
              </a:lnSpc>
              <a:spcBef>
                <a:spcPts val="600"/>
              </a:spcBef>
              <a:buClr>
                <a:srgbClr val="3333CC"/>
              </a:buClr>
              <a:buSzPct val="60000"/>
              <a:buFont typeface="Wingdings" pitchFamily="2" charset="2"/>
              <a:buChar char="Ø"/>
              <a:tabLst>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r>
              <a:rPr lang="en-IN" sz="2000" dirty="0">
                <a:solidFill>
                  <a:srgbClr val="000000"/>
                </a:solidFill>
              </a:rPr>
              <a:t>For the purpose of making investment under this Schedule, the valuation shall be as per Regulation 6(6)(a) of this Notification</a:t>
            </a:r>
            <a:endParaRPr lang="en-US" sz="2000" dirty="0">
              <a:solidFill>
                <a:srgbClr val="000000"/>
              </a:solidFill>
            </a:endParaRPr>
          </a:p>
        </p:txBody>
      </p:sp>
      <p:sp>
        <p:nvSpPr>
          <p:cNvPr id="21510" name="Date Placeholder 7"/>
          <p:cNvSpPr>
            <a:spLocks noGrp="1"/>
          </p:cNvSpPr>
          <p:nvPr>
            <p:ph type="dt" sz="quarter" idx="10"/>
          </p:nvPr>
        </p:nvSpPr>
        <p:spPr>
          <a:xfrm>
            <a:off x="384175" y="6343650"/>
            <a:ext cx="1901825" cy="373063"/>
          </a:xfrm>
          <a:noFill/>
        </p:spPr>
        <p:txBody>
          <a:bodyPr/>
          <a:lstStyle/>
          <a:p>
            <a:r>
              <a:rPr lang="en-US" smtClean="0"/>
              <a:t>03 May 2018</a:t>
            </a:r>
            <a:endParaRPr lang="en-US" dirty="0"/>
          </a:p>
        </p:txBody>
      </p:sp>
      <p:sp>
        <p:nvSpPr>
          <p:cNvPr id="3" name="Slide Number Placeholder 2"/>
          <p:cNvSpPr>
            <a:spLocks noGrp="1"/>
          </p:cNvSpPr>
          <p:nvPr>
            <p:ph type="sldNum" sz="quarter" idx="12"/>
          </p:nvPr>
        </p:nvSpPr>
        <p:spPr/>
        <p:txBody>
          <a:bodyPr/>
          <a:lstStyle/>
          <a:p>
            <a:pPr>
              <a:defRPr/>
            </a:pPr>
            <a:fld id="{5052F816-650B-4053-80AC-AB4A4E09E1C9}" type="slidenum">
              <a:rPr lang="en-US" smtClean="0"/>
              <a:pPr>
                <a:defRPr/>
              </a:pPr>
              <a:t>69</a:t>
            </a:fld>
            <a:endParaRPr lang="en-US" dirty="0"/>
          </a:p>
        </p:txBody>
      </p:sp>
      <p:sp>
        <p:nvSpPr>
          <p:cNvPr id="4" name="Footer Placeholder 3"/>
          <p:cNvSpPr>
            <a:spLocks noGrp="1"/>
          </p:cNvSpPr>
          <p:nvPr>
            <p:ph type="ftr" sz="quarter" idx="11"/>
          </p:nvPr>
        </p:nvSpPr>
        <p:spPr/>
        <p:txBody>
          <a:bodyPr/>
          <a:lstStyle/>
          <a:p>
            <a:pPr>
              <a:defRPr/>
            </a:pPr>
            <a:r>
              <a:rPr lang="en-US" dirty="0" smtClean="0"/>
              <a:t>P. P. Shah &amp; Asso.</a:t>
            </a:r>
            <a:endParaRPr lang="en-US" dirty="0"/>
          </a:p>
        </p:txBody>
      </p:sp>
    </p:spTree>
    <p:extLst>
      <p:ext uri="{BB962C8B-B14F-4D97-AF65-F5344CB8AC3E}">
        <p14:creationId xmlns:p14="http://schemas.microsoft.com/office/powerpoint/2010/main" val="3682505886"/>
      </p:ext>
    </p:extLst>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Date Placeholder 3"/>
          <p:cNvSpPr>
            <a:spLocks noGrp="1"/>
          </p:cNvSpPr>
          <p:nvPr>
            <p:ph type="dt" sz="quarter" idx="10"/>
          </p:nvPr>
        </p:nvSpPr>
        <p:spPr>
          <a:xfrm>
            <a:off x="1044575" y="6469821"/>
            <a:ext cx="1905000" cy="457200"/>
          </a:xfrm>
        </p:spPr>
        <p:txBody>
          <a:bodyPr/>
          <a:lstStyle/>
          <a:p>
            <a:pPr>
              <a:defRPr/>
            </a:pPr>
            <a:r>
              <a:rPr lang="en-US" smtClean="0"/>
              <a:t>03 May 2018</a:t>
            </a:r>
            <a:endParaRPr lang="en-US" dirty="0"/>
          </a:p>
        </p:txBody>
      </p:sp>
      <p:sp>
        <p:nvSpPr>
          <p:cNvPr id="8195" name="Footer Placeholder 4"/>
          <p:cNvSpPr>
            <a:spLocks noGrp="1"/>
          </p:cNvSpPr>
          <p:nvPr>
            <p:ph type="ftr" sz="quarter" idx="11"/>
          </p:nvPr>
        </p:nvSpPr>
        <p:spPr>
          <a:xfrm>
            <a:off x="3606800" y="6400800"/>
            <a:ext cx="2895600" cy="457200"/>
          </a:xfrm>
        </p:spPr>
        <p:txBody>
          <a:bodyPr/>
          <a:lstStyle/>
          <a:p>
            <a:pPr>
              <a:defRPr/>
            </a:pPr>
            <a:r>
              <a:rPr lang="en-US" dirty="0" smtClean="0"/>
              <a:t>P. P. Shah &amp; Asso.</a:t>
            </a:r>
          </a:p>
        </p:txBody>
      </p:sp>
      <p:sp>
        <p:nvSpPr>
          <p:cNvPr id="8196" name="Slide Number Placeholder 5"/>
          <p:cNvSpPr>
            <a:spLocks noGrp="1"/>
          </p:cNvSpPr>
          <p:nvPr>
            <p:ph type="sldNum" sz="quarter" idx="12"/>
          </p:nvPr>
        </p:nvSpPr>
        <p:spPr>
          <a:xfrm>
            <a:off x="7151200" y="6400800"/>
            <a:ext cx="1905000" cy="457200"/>
          </a:xfrm>
        </p:spPr>
        <p:txBody>
          <a:bodyPr/>
          <a:lstStyle/>
          <a:p>
            <a:pPr>
              <a:defRPr/>
            </a:pPr>
            <a:fld id="{A99C179A-76A7-4B77-950C-279ADB174F97}" type="slidenum">
              <a:rPr lang="en-US" smtClean="0"/>
              <a:pPr>
                <a:defRPr/>
              </a:pPr>
              <a:t>7</a:t>
            </a:fld>
            <a:endParaRPr lang="en-US" dirty="0" smtClean="0"/>
          </a:p>
        </p:txBody>
      </p:sp>
      <p:sp>
        <p:nvSpPr>
          <p:cNvPr id="8197" name="Rectangle 4"/>
          <p:cNvSpPr>
            <a:spLocks noGrp="1" noChangeArrowheads="1"/>
          </p:cNvSpPr>
          <p:nvPr>
            <p:ph type="title"/>
          </p:nvPr>
        </p:nvSpPr>
        <p:spPr>
          <a:xfrm>
            <a:off x="1150938" y="214313"/>
            <a:ext cx="7793037" cy="1004887"/>
          </a:xfrm>
        </p:spPr>
        <p:txBody>
          <a:bodyPr/>
          <a:lstStyle/>
          <a:p>
            <a:pPr algn="ctr" eaLnBrk="1" hangingPunct="1"/>
            <a:r>
              <a:rPr lang="en-US" sz="2400" dirty="0" smtClean="0"/>
              <a:t>Section 6 of FEMA - amendments by Finance Act, 2015</a:t>
            </a:r>
          </a:p>
        </p:txBody>
      </p:sp>
      <p:sp>
        <p:nvSpPr>
          <p:cNvPr id="8198" name="Rectangle 5"/>
          <p:cNvSpPr>
            <a:spLocks noGrp="1" noChangeArrowheads="1"/>
          </p:cNvSpPr>
          <p:nvPr>
            <p:ph type="body" idx="1"/>
          </p:nvPr>
        </p:nvSpPr>
        <p:spPr>
          <a:xfrm>
            <a:off x="762000" y="1219200"/>
            <a:ext cx="8153400" cy="5181600"/>
          </a:xfrm>
        </p:spPr>
        <p:txBody>
          <a:bodyPr/>
          <a:lstStyle/>
          <a:p>
            <a:pPr eaLnBrk="1" hangingPunct="1"/>
            <a:r>
              <a:rPr lang="en-US" sz="1400" dirty="0"/>
              <a:t>(1) Subject to the provisions of sub-section (2), any person may sell or draw foreign exchange to or from an authorized person for a capital account transaction</a:t>
            </a:r>
            <a:r>
              <a:rPr lang="en-US" sz="1400" dirty="0" smtClean="0"/>
              <a:t>.</a:t>
            </a:r>
          </a:p>
          <a:p>
            <a:pPr eaLnBrk="1" hangingPunct="1"/>
            <a:endParaRPr lang="en-US" sz="1400" dirty="0"/>
          </a:p>
          <a:p>
            <a:pPr eaLnBrk="1" hangingPunct="1"/>
            <a:r>
              <a:rPr lang="en-US" sz="1400" dirty="0"/>
              <a:t>(2) The Reserve Bank may, in consultation with the Central Government, specify—</a:t>
            </a:r>
          </a:p>
          <a:p>
            <a:pPr marL="400050" lvl="1" indent="0" eaLnBrk="1" hangingPunct="1">
              <a:buNone/>
            </a:pPr>
            <a:r>
              <a:rPr lang="en-US" sz="1400" dirty="0"/>
              <a:t>(a) </a:t>
            </a:r>
            <a:r>
              <a:rPr lang="en-US" sz="1400" strike="sngStrike" dirty="0"/>
              <a:t>any class or classes of capital account transactions which are permissible;</a:t>
            </a:r>
            <a:r>
              <a:rPr lang="en-US" sz="1400" dirty="0"/>
              <a:t> any class or classes of capital account transactions, involving debt instruments, which are permissible;</a:t>
            </a:r>
          </a:p>
          <a:p>
            <a:pPr marL="400050" lvl="1" indent="0" eaLnBrk="1" hangingPunct="1">
              <a:buNone/>
            </a:pPr>
            <a:r>
              <a:rPr lang="en-US" sz="1400" dirty="0"/>
              <a:t>(b) the limit up to which foreign exchanges shall be admissible for such transactions: </a:t>
            </a:r>
          </a:p>
          <a:p>
            <a:pPr marL="400050" lvl="1" indent="0" eaLnBrk="1" hangingPunct="1">
              <a:buNone/>
            </a:pPr>
            <a:r>
              <a:rPr lang="en-US" sz="1400" dirty="0"/>
              <a:t>(c) any conditions which may be placed on such transaction</a:t>
            </a:r>
          </a:p>
          <a:p>
            <a:pPr marL="400050" lvl="1" indent="0" eaLnBrk="1" hangingPunct="1">
              <a:buNone/>
            </a:pPr>
            <a:r>
              <a:rPr lang="en-US" sz="1400" dirty="0"/>
              <a:t>Provided that the Reserve Bank or the Central Government shall not impose any restriction on the drawal of foreign exchange for payment due on account of amortization of loans or for depreciation of direct investments in the ordinary course of business.</a:t>
            </a:r>
          </a:p>
          <a:p>
            <a:pPr eaLnBrk="1" hangingPunct="1"/>
            <a:endParaRPr lang="en-US" sz="1400" dirty="0" smtClean="0"/>
          </a:p>
          <a:p>
            <a:pPr eaLnBrk="1" hangingPunct="1"/>
            <a:r>
              <a:rPr lang="en-US" sz="1400" dirty="0" smtClean="0"/>
              <a:t>(</a:t>
            </a:r>
            <a:r>
              <a:rPr lang="en-US" sz="1400" dirty="0"/>
              <a:t>2A) The Central Government may, in consultation with the Reserve Bank, prescribe––</a:t>
            </a:r>
          </a:p>
          <a:p>
            <a:pPr marL="400050" lvl="1" indent="0" eaLnBrk="1" hangingPunct="1">
              <a:buNone/>
            </a:pPr>
            <a:r>
              <a:rPr lang="en-US" sz="1400" dirty="0"/>
              <a:t>(a) any class or classes of capital account transactions, not involving debt instruments, which are permissible;</a:t>
            </a:r>
          </a:p>
          <a:p>
            <a:pPr marL="400050" lvl="1" indent="0" eaLnBrk="1" hangingPunct="1">
              <a:buNone/>
            </a:pPr>
            <a:r>
              <a:rPr lang="en-US" sz="1400" dirty="0"/>
              <a:t>(b) the limit up to which foreign exchange shall be admissible for such transactions; and</a:t>
            </a:r>
          </a:p>
          <a:p>
            <a:pPr marL="400050" lvl="1" indent="0" eaLnBrk="1" hangingPunct="1">
              <a:buNone/>
            </a:pPr>
            <a:r>
              <a:rPr lang="en-US" sz="1400" dirty="0"/>
              <a:t>(c) any conditions which may be placed on such transactions</a:t>
            </a:r>
            <a:r>
              <a:rPr lang="en-US" sz="1000" dirty="0"/>
              <a:t>.</a:t>
            </a:r>
          </a:p>
          <a:p>
            <a:pPr eaLnBrk="1" hangingPunct="1"/>
            <a:endParaRPr lang="en-US" sz="1400" dirty="0" smtClean="0"/>
          </a:p>
          <a:p>
            <a:pPr eaLnBrk="1" hangingPunct="1"/>
            <a:r>
              <a:rPr lang="en-US" sz="1400" dirty="0" smtClean="0"/>
              <a:t>(</a:t>
            </a:r>
            <a:r>
              <a:rPr lang="en-US" sz="1400" dirty="0"/>
              <a:t>3) Omitted;</a:t>
            </a:r>
          </a:p>
          <a:p>
            <a:pPr eaLnBrk="1" hangingPunct="1"/>
            <a:endParaRPr lang="en-US" sz="1400" dirty="0" smtClean="0"/>
          </a:p>
          <a:p>
            <a:pPr eaLnBrk="1" hangingPunct="1"/>
            <a:r>
              <a:rPr lang="en-US" sz="1400" dirty="0" smtClean="0"/>
              <a:t>(</a:t>
            </a:r>
            <a:r>
              <a:rPr lang="en-US" sz="1400" dirty="0"/>
              <a:t>7) For the purposes of this section, the term “debt instruments” shall mean, such instruments as may be determined by the Central Government in consultation with the Reserve Bank</a:t>
            </a:r>
            <a:r>
              <a:rPr lang="en-US" sz="1400" dirty="0" smtClean="0"/>
              <a:t>.</a:t>
            </a:r>
          </a:p>
        </p:txBody>
      </p:sp>
    </p:spTree>
  </p:cSld>
  <p:clrMapOvr>
    <a:masterClrMapping/>
  </p:clrMapOvr>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7" name="Text Box 3"/>
          <p:cNvSpPr txBox="1">
            <a:spLocks noChangeArrowheads="1"/>
          </p:cNvSpPr>
          <p:nvPr/>
        </p:nvSpPr>
        <p:spPr bwMode="auto">
          <a:xfrm>
            <a:off x="7042150" y="6243638"/>
            <a:ext cx="1905000" cy="457200"/>
          </a:xfrm>
          <a:prstGeom prst="rect">
            <a:avLst/>
          </a:prstGeom>
          <a:noFill/>
          <a:ln w="9525">
            <a:noFill/>
            <a:round/>
            <a:headEnd/>
            <a:tailEnd/>
          </a:ln>
        </p:spPr>
        <p:txBody>
          <a:bodyPr lIns="90000" tIns="46800" rIns="90000" bIns="46800" anchor="b"/>
          <a:lstStyle/>
          <a:p>
            <a:pPr algn="r">
              <a:buClrTx/>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fld id="{53F00F11-A5B4-42F1-83A4-DE13B3786506}" type="slidenum">
              <a:rPr lang="en-US" sz="1400">
                <a:solidFill>
                  <a:srgbClr val="000000"/>
                </a:solidFill>
              </a:rPr>
              <a:pPr algn="r">
                <a:buClrTx/>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t>70</a:t>
            </a:fld>
            <a:endParaRPr lang="en-US" sz="1400" dirty="0">
              <a:solidFill>
                <a:srgbClr val="000000"/>
              </a:solidFill>
            </a:endParaRPr>
          </a:p>
        </p:txBody>
      </p:sp>
      <p:sp>
        <p:nvSpPr>
          <p:cNvPr id="21508" name="Text Box 4"/>
          <p:cNvSpPr txBox="1">
            <a:spLocks noChangeArrowheads="1"/>
          </p:cNvSpPr>
          <p:nvPr/>
        </p:nvSpPr>
        <p:spPr bwMode="auto">
          <a:xfrm>
            <a:off x="1150938" y="214313"/>
            <a:ext cx="7793037" cy="852487"/>
          </a:xfrm>
          <a:prstGeom prst="rect">
            <a:avLst/>
          </a:prstGeom>
          <a:noFill/>
          <a:ln w="9525">
            <a:noFill/>
            <a:round/>
            <a:headEnd/>
            <a:tailEnd/>
          </a:ln>
        </p:spPr>
        <p:txBody>
          <a:bodyPr anchor="b"/>
          <a:lstStyle/>
          <a:p>
            <a:pPr>
              <a:buClrTx/>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2800" dirty="0">
                <a:solidFill>
                  <a:srgbClr val="333399"/>
                </a:solidFill>
              </a:rPr>
              <a:t>Overseas Direct Investment by Resident Individuals (con’t)</a:t>
            </a:r>
          </a:p>
        </p:txBody>
      </p:sp>
      <p:sp>
        <p:nvSpPr>
          <p:cNvPr id="21509" name="Text Box 5"/>
          <p:cNvSpPr txBox="1">
            <a:spLocks noChangeArrowheads="1"/>
          </p:cNvSpPr>
          <p:nvPr/>
        </p:nvSpPr>
        <p:spPr bwMode="auto">
          <a:xfrm>
            <a:off x="914400" y="1371600"/>
            <a:ext cx="8001000" cy="4876800"/>
          </a:xfrm>
          <a:prstGeom prst="rect">
            <a:avLst/>
          </a:prstGeom>
          <a:noFill/>
          <a:ln w="9525">
            <a:noFill/>
            <a:round/>
            <a:headEnd/>
            <a:tailEnd/>
          </a:ln>
        </p:spPr>
        <p:txBody>
          <a:bodyPr/>
          <a:lstStyle/>
          <a:p>
            <a:pPr marL="339725" indent="-339725">
              <a:lnSpc>
                <a:spcPct val="80000"/>
              </a:lnSpc>
              <a:spcBef>
                <a:spcPts val="600"/>
              </a:spcBef>
              <a:buClr>
                <a:srgbClr val="3333CC"/>
              </a:buClr>
              <a:buSzPct val="60000"/>
              <a:buFont typeface="Wingdings" charset="2"/>
              <a:buChar char=""/>
              <a:tabLst>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r>
              <a:rPr lang="en-IN" sz="2000" dirty="0">
                <a:solidFill>
                  <a:srgbClr val="000000"/>
                </a:solidFill>
              </a:rPr>
              <a:t>Important conditions in Sch. V of Ntf. 120: </a:t>
            </a:r>
          </a:p>
          <a:p>
            <a:pPr marL="339725" indent="-339725">
              <a:lnSpc>
                <a:spcPct val="80000"/>
              </a:lnSpc>
              <a:spcBef>
                <a:spcPts val="600"/>
              </a:spcBef>
              <a:buClr>
                <a:srgbClr val="3333CC"/>
              </a:buClr>
              <a:buSzPct val="60000"/>
              <a:tabLst>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endParaRPr lang="en-IN" sz="2000" dirty="0">
              <a:solidFill>
                <a:srgbClr val="000000"/>
              </a:solidFill>
            </a:endParaRPr>
          </a:p>
          <a:p>
            <a:pPr marL="1082675" lvl="1" indent="-339725">
              <a:lnSpc>
                <a:spcPct val="80000"/>
              </a:lnSpc>
              <a:spcBef>
                <a:spcPts val="600"/>
              </a:spcBef>
              <a:buClr>
                <a:srgbClr val="3333CC"/>
              </a:buClr>
              <a:buSzPct val="60000"/>
              <a:buFont typeface="Wingdings" pitchFamily="2" charset="2"/>
              <a:buChar char="Ø"/>
              <a:tabLst>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r>
              <a:rPr lang="en-IN" sz="2000" dirty="0">
                <a:solidFill>
                  <a:srgbClr val="000000"/>
                </a:solidFill>
              </a:rPr>
              <a:t>Disinvestment (partially or fully) allowed by way of transfer / sale or by way of liquidation / merger of the JV or WOS</a:t>
            </a:r>
          </a:p>
          <a:p>
            <a:pPr marL="1082675" lvl="1" indent="-339725">
              <a:lnSpc>
                <a:spcPct val="80000"/>
              </a:lnSpc>
              <a:spcBef>
                <a:spcPts val="600"/>
              </a:spcBef>
              <a:buClr>
                <a:srgbClr val="3333CC"/>
              </a:buClr>
              <a:buSzPct val="60000"/>
              <a:tabLst>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endParaRPr lang="en-IN" sz="2000" dirty="0">
              <a:solidFill>
                <a:srgbClr val="000000"/>
              </a:solidFill>
            </a:endParaRPr>
          </a:p>
          <a:p>
            <a:pPr marL="1082675" lvl="1" indent="-339725">
              <a:lnSpc>
                <a:spcPct val="80000"/>
              </a:lnSpc>
              <a:spcBef>
                <a:spcPts val="600"/>
              </a:spcBef>
              <a:buClr>
                <a:srgbClr val="3333CC"/>
              </a:buClr>
              <a:buSzPct val="60000"/>
              <a:buFont typeface="Wingdings" pitchFamily="2" charset="2"/>
              <a:buChar char="Ø"/>
              <a:tabLst>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r>
              <a:rPr lang="en-IN" sz="2000" dirty="0">
                <a:solidFill>
                  <a:srgbClr val="000000"/>
                </a:solidFill>
              </a:rPr>
              <a:t>Disinvestment by a resident individual shall be allowed after one year from the date of making first remittance for setting up or acquiring the JV or WOS abroad. Investment made out of the balances held in EEFC / RFC account shall also be restricted to the limit prescribed under LRS</a:t>
            </a:r>
          </a:p>
          <a:p>
            <a:pPr marL="1082675" lvl="1" indent="-339725">
              <a:lnSpc>
                <a:spcPct val="80000"/>
              </a:lnSpc>
              <a:spcBef>
                <a:spcPts val="600"/>
              </a:spcBef>
              <a:buClr>
                <a:srgbClr val="3333CC"/>
              </a:buClr>
              <a:buSzPct val="60000"/>
              <a:buFont typeface="Wingdings" pitchFamily="2" charset="2"/>
              <a:buChar char="Ø"/>
              <a:tabLst>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endParaRPr lang="en-IN" sz="2000" dirty="0">
              <a:solidFill>
                <a:srgbClr val="000000"/>
              </a:solidFill>
            </a:endParaRPr>
          </a:p>
          <a:p>
            <a:pPr marL="1082675" lvl="1" indent="-339725">
              <a:lnSpc>
                <a:spcPct val="80000"/>
              </a:lnSpc>
              <a:spcBef>
                <a:spcPts val="600"/>
              </a:spcBef>
              <a:buClr>
                <a:srgbClr val="3333CC"/>
              </a:buClr>
              <a:buSzPct val="60000"/>
              <a:buFont typeface="Wingdings" pitchFamily="2" charset="2"/>
              <a:buChar char="Ø"/>
              <a:tabLst>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r>
              <a:rPr lang="en-IN" sz="2000" dirty="0">
                <a:solidFill>
                  <a:srgbClr val="000000"/>
                </a:solidFill>
              </a:rPr>
              <a:t>Disinvestment proceeds shall be repatriated to India immediately and in any case not later than 60 days from the date of disinvestment</a:t>
            </a:r>
          </a:p>
          <a:p>
            <a:pPr marL="1082675" lvl="1" indent="-339725">
              <a:lnSpc>
                <a:spcPct val="80000"/>
              </a:lnSpc>
              <a:spcBef>
                <a:spcPts val="600"/>
              </a:spcBef>
              <a:buClr>
                <a:srgbClr val="3333CC"/>
              </a:buClr>
              <a:buSzPct val="60000"/>
              <a:buFont typeface="Wingdings" pitchFamily="2" charset="2"/>
              <a:buChar char="Ø"/>
              <a:tabLst>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endParaRPr lang="en-IN" sz="2000" dirty="0">
              <a:solidFill>
                <a:srgbClr val="000000"/>
              </a:solidFill>
            </a:endParaRPr>
          </a:p>
          <a:p>
            <a:pPr marL="1082675" lvl="1" indent="-339725">
              <a:lnSpc>
                <a:spcPct val="80000"/>
              </a:lnSpc>
              <a:spcBef>
                <a:spcPts val="600"/>
              </a:spcBef>
              <a:buClr>
                <a:srgbClr val="3333CC"/>
              </a:buClr>
              <a:buSzPct val="60000"/>
              <a:buFont typeface="Wingdings" pitchFamily="2" charset="2"/>
              <a:buChar char="Ø"/>
              <a:tabLst>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r>
              <a:rPr lang="en-IN" sz="2000" dirty="0">
                <a:solidFill>
                  <a:srgbClr val="000000"/>
                </a:solidFill>
              </a:rPr>
              <a:t>No write off shall be allowed in case of disinvestments by the resident individuals</a:t>
            </a:r>
            <a:endParaRPr lang="en-US" sz="2000" dirty="0">
              <a:solidFill>
                <a:srgbClr val="000000"/>
              </a:solidFill>
            </a:endParaRPr>
          </a:p>
        </p:txBody>
      </p:sp>
      <p:sp>
        <p:nvSpPr>
          <p:cNvPr id="21510" name="Date Placeholder 7"/>
          <p:cNvSpPr>
            <a:spLocks noGrp="1"/>
          </p:cNvSpPr>
          <p:nvPr>
            <p:ph type="dt" sz="quarter" idx="10"/>
          </p:nvPr>
        </p:nvSpPr>
        <p:spPr>
          <a:xfrm>
            <a:off x="384175" y="6327775"/>
            <a:ext cx="1901825" cy="373063"/>
          </a:xfrm>
          <a:noFill/>
        </p:spPr>
        <p:txBody>
          <a:bodyPr/>
          <a:lstStyle/>
          <a:p>
            <a:r>
              <a:rPr lang="en-US" smtClean="0"/>
              <a:t>03 May 2018</a:t>
            </a:r>
            <a:endParaRPr lang="en-US" dirty="0"/>
          </a:p>
        </p:txBody>
      </p:sp>
      <p:sp>
        <p:nvSpPr>
          <p:cNvPr id="3" name="Slide Number Placeholder 2"/>
          <p:cNvSpPr>
            <a:spLocks noGrp="1"/>
          </p:cNvSpPr>
          <p:nvPr>
            <p:ph type="sldNum" sz="quarter" idx="12"/>
          </p:nvPr>
        </p:nvSpPr>
        <p:spPr/>
        <p:txBody>
          <a:bodyPr/>
          <a:lstStyle/>
          <a:p>
            <a:pPr>
              <a:defRPr/>
            </a:pPr>
            <a:fld id="{5052F816-650B-4053-80AC-AB4A4E09E1C9}" type="slidenum">
              <a:rPr lang="en-US" smtClean="0"/>
              <a:pPr>
                <a:defRPr/>
              </a:pPr>
              <a:t>70</a:t>
            </a:fld>
            <a:endParaRPr lang="en-US" dirty="0"/>
          </a:p>
        </p:txBody>
      </p:sp>
      <p:sp>
        <p:nvSpPr>
          <p:cNvPr id="4" name="Footer Placeholder 3"/>
          <p:cNvSpPr>
            <a:spLocks noGrp="1"/>
          </p:cNvSpPr>
          <p:nvPr>
            <p:ph type="ftr" sz="quarter" idx="11"/>
          </p:nvPr>
        </p:nvSpPr>
        <p:spPr/>
        <p:txBody>
          <a:bodyPr/>
          <a:lstStyle/>
          <a:p>
            <a:pPr>
              <a:defRPr/>
            </a:pPr>
            <a:r>
              <a:rPr lang="en-US" dirty="0" smtClean="0"/>
              <a:t>P. P. Shah &amp; Asso.</a:t>
            </a:r>
            <a:endParaRPr lang="en-US" dirty="0"/>
          </a:p>
        </p:txBody>
      </p:sp>
    </p:spTree>
    <p:extLst>
      <p:ext uri="{BB962C8B-B14F-4D97-AF65-F5344CB8AC3E}">
        <p14:creationId xmlns:p14="http://schemas.microsoft.com/office/powerpoint/2010/main" val="2100051438"/>
      </p:ext>
    </p:extLst>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7" name="Text Box 3"/>
          <p:cNvSpPr txBox="1">
            <a:spLocks noChangeArrowheads="1"/>
          </p:cNvSpPr>
          <p:nvPr/>
        </p:nvSpPr>
        <p:spPr bwMode="auto">
          <a:xfrm>
            <a:off x="7042150" y="6243638"/>
            <a:ext cx="1905000" cy="457200"/>
          </a:xfrm>
          <a:prstGeom prst="rect">
            <a:avLst/>
          </a:prstGeom>
          <a:noFill/>
          <a:ln w="9525">
            <a:noFill/>
            <a:round/>
            <a:headEnd/>
            <a:tailEnd/>
          </a:ln>
        </p:spPr>
        <p:txBody>
          <a:bodyPr lIns="90000" tIns="46800" rIns="90000" bIns="46800" anchor="b"/>
          <a:lstStyle/>
          <a:p>
            <a:pPr algn="r">
              <a:buClrTx/>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fld id="{53F00F11-A5B4-42F1-83A4-DE13B3786506}" type="slidenum">
              <a:rPr lang="en-US" sz="1400">
                <a:solidFill>
                  <a:srgbClr val="000000"/>
                </a:solidFill>
              </a:rPr>
              <a:pPr algn="r">
                <a:buClrTx/>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t>71</a:t>
            </a:fld>
            <a:endParaRPr lang="en-US" sz="1400" dirty="0">
              <a:solidFill>
                <a:srgbClr val="000000"/>
              </a:solidFill>
            </a:endParaRPr>
          </a:p>
        </p:txBody>
      </p:sp>
      <p:sp>
        <p:nvSpPr>
          <p:cNvPr id="21508" name="Text Box 4"/>
          <p:cNvSpPr txBox="1">
            <a:spLocks noChangeArrowheads="1"/>
          </p:cNvSpPr>
          <p:nvPr/>
        </p:nvSpPr>
        <p:spPr bwMode="auto">
          <a:xfrm>
            <a:off x="1150938" y="214313"/>
            <a:ext cx="7793037" cy="852487"/>
          </a:xfrm>
          <a:prstGeom prst="rect">
            <a:avLst/>
          </a:prstGeom>
          <a:noFill/>
          <a:ln w="9525">
            <a:noFill/>
            <a:round/>
            <a:headEnd/>
            <a:tailEnd/>
          </a:ln>
        </p:spPr>
        <p:txBody>
          <a:bodyPr anchor="b"/>
          <a:lstStyle/>
          <a:p>
            <a:pPr>
              <a:buClrTx/>
              <a:buFontTx/>
              <a:buNone/>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pPr>
            <a:r>
              <a:rPr lang="en-US" sz="2800" dirty="0">
                <a:solidFill>
                  <a:srgbClr val="333399"/>
                </a:solidFill>
              </a:rPr>
              <a:t>Overseas Direct Investment by Resident Individuals (con’t)</a:t>
            </a:r>
          </a:p>
        </p:txBody>
      </p:sp>
      <p:sp>
        <p:nvSpPr>
          <p:cNvPr id="21509" name="Text Box 5"/>
          <p:cNvSpPr txBox="1">
            <a:spLocks noChangeArrowheads="1"/>
          </p:cNvSpPr>
          <p:nvPr/>
        </p:nvSpPr>
        <p:spPr bwMode="auto">
          <a:xfrm>
            <a:off x="914400" y="1371600"/>
            <a:ext cx="8001000" cy="4876800"/>
          </a:xfrm>
          <a:prstGeom prst="rect">
            <a:avLst/>
          </a:prstGeom>
          <a:noFill/>
          <a:ln w="9525">
            <a:noFill/>
            <a:round/>
            <a:headEnd/>
            <a:tailEnd/>
          </a:ln>
        </p:spPr>
        <p:txBody>
          <a:bodyPr/>
          <a:lstStyle/>
          <a:p>
            <a:pPr marL="339725" indent="-339725">
              <a:lnSpc>
                <a:spcPct val="80000"/>
              </a:lnSpc>
              <a:spcBef>
                <a:spcPts val="600"/>
              </a:spcBef>
              <a:buClr>
                <a:srgbClr val="3333CC"/>
              </a:buClr>
              <a:buSzPct val="60000"/>
              <a:buFont typeface="Wingdings" charset="2"/>
              <a:buChar char=""/>
              <a:tabLst>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r>
              <a:rPr lang="en-IN" sz="2000" dirty="0">
                <a:solidFill>
                  <a:srgbClr val="000000"/>
                </a:solidFill>
              </a:rPr>
              <a:t>Important conditions in Sch. V of Ntf. 120: </a:t>
            </a:r>
          </a:p>
          <a:p>
            <a:pPr marL="339725" indent="-339725">
              <a:lnSpc>
                <a:spcPct val="80000"/>
              </a:lnSpc>
              <a:spcBef>
                <a:spcPts val="600"/>
              </a:spcBef>
              <a:buClr>
                <a:srgbClr val="3333CC"/>
              </a:buClr>
              <a:buSzPct val="60000"/>
              <a:tabLst>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endParaRPr lang="en-IN" sz="2000" dirty="0">
              <a:solidFill>
                <a:srgbClr val="000000"/>
              </a:solidFill>
            </a:endParaRPr>
          </a:p>
          <a:p>
            <a:pPr marL="1082675" lvl="1" indent="-339725">
              <a:lnSpc>
                <a:spcPct val="80000"/>
              </a:lnSpc>
              <a:spcBef>
                <a:spcPts val="600"/>
              </a:spcBef>
              <a:buClr>
                <a:srgbClr val="3333CC"/>
              </a:buClr>
              <a:buSzPct val="60000"/>
              <a:buFont typeface="Wingdings" pitchFamily="2" charset="2"/>
              <a:buChar char="Ø"/>
              <a:tabLst>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r>
              <a:rPr lang="en-IN" sz="2000" dirty="0">
                <a:solidFill>
                  <a:srgbClr val="000000"/>
                </a:solidFill>
              </a:rPr>
              <a:t>The resident individual, making overseas direct investments under the provisions of this Schedule, shall submit Part I of the Form ODI, duly completed, to the designated authorised dealer, within 30 days of making the remittance</a:t>
            </a:r>
          </a:p>
          <a:p>
            <a:pPr marL="1082675" lvl="1" indent="-339725">
              <a:lnSpc>
                <a:spcPct val="80000"/>
              </a:lnSpc>
              <a:spcBef>
                <a:spcPts val="600"/>
              </a:spcBef>
              <a:buClr>
                <a:srgbClr val="3333CC"/>
              </a:buClr>
              <a:buSzPct val="60000"/>
              <a:buFont typeface="Wingdings" pitchFamily="2" charset="2"/>
              <a:buChar char="Ø"/>
              <a:tabLst>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endParaRPr lang="en-IN" sz="2000" dirty="0">
              <a:solidFill>
                <a:srgbClr val="000000"/>
              </a:solidFill>
            </a:endParaRPr>
          </a:p>
          <a:p>
            <a:pPr marL="1082675" lvl="1" indent="-339725">
              <a:lnSpc>
                <a:spcPct val="80000"/>
              </a:lnSpc>
              <a:spcBef>
                <a:spcPts val="600"/>
              </a:spcBef>
              <a:buClr>
                <a:srgbClr val="3333CC"/>
              </a:buClr>
              <a:buSzPct val="60000"/>
              <a:buFont typeface="Wingdings" pitchFamily="2" charset="2"/>
              <a:buChar char="Ø"/>
              <a:tabLst>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r>
              <a:rPr lang="en-IN" sz="2000" dirty="0">
                <a:solidFill>
                  <a:srgbClr val="000000"/>
                </a:solidFill>
              </a:rPr>
              <a:t>The obligations as required in terms of Regulation 15 of Notification 120 shall also apply to the resident individuals who have set up or acquired a JV or WOS under the provisions of this Schedule</a:t>
            </a:r>
          </a:p>
          <a:p>
            <a:pPr marL="1082675" lvl="1" indent="-339725">
              <a:lnSpc>
                <a:spcPct val="80000"/>
              </a:lnSpc>
              <a:spcBef>
                <a:spcPts val="600"/>
              </a:spcBef>
              <a:buClr>
                <a:srgbClr val="3333CC"/>
              </a:buClr>
              <a:buSzPct val="60000"/>
              <a:buFont typeface="Wingdings" pitchFamily="2" charset="2"/>
              <a:buChar char="Ø"/>
              <a:tabLst>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endParaRPr lang="en-IN" sz="2000" dirty="0">
              <a:solidFill>
                <a:srgbClr val="000000"/>
              </a:solidFill>
            </a:endParaRPr>
          </a:p>
          <a:p>
            <a:pPr marL="1082675" lvl="1" indent="-339725">
              <a:lnSpc>
                <a:spcPct val="80000"/>
              </a:lnSpc>
              <a:spcBef>
                <a:spcPts val="600"/>
              </a:spcBef>
              <a:buClr>
                <a:srgbClr val="3333CC"/>
              </a:buClr>
              <a:buSzPct val="60000"/>
              <a:buFont typeface="Wingdings" pitchFamily="2" charset="2"/>
              <a:buChar char="Ø"/>
              <a:tabLst>
                <a:tab pos="339725" algn="l"/>
                <a:tab pos="796925" algn="l"/>
                <a:tab pos="1254125" algn="l"/>
                <a:tab pos="1711325" algn="l"/>
                <a:tab pos="2168525" algn="l"/>
                <a:tab pos="2625725" algn="l"/>
                <a:tab pos="3082925" algn="l"/>
                <a:tab pos="3540125" algn="l"/>
                <a:tab pos="3997325" algn="l"/>
                <a:tab pos="4454525" algn="l"/>
                <a:tab pos="4911725" algn="l"/>
                <a:tab pos="5368925" algn="l"/>
                <a:tab pos="5826125" algn="l"/>
                <a:tab pos="6283325" algn="l"/>
                <a:tab pos="6740525" algn="l"/>
                <a:tab pos="7197725" algn="l"/>
                <a:tab pos="7654925" algn="l"/>
                <a:tab pos="8112125" algn="l"/>
                <a:tab pos="8569325" algn="l"/>
                <a:tab pos="9026525" algn="l"/>
                <a:tab pos="9483725" algn="l"/>
              </a:tabLst>
            </a:pPr>
            <a:r>
              <a:rPr lang="en-IN" sz="2000" dirty="0">
                <a:solidFill>
                  <a:srgbClr val="000000"/>
                </a:solidFill>
              </a:rPr>
              <a:t>The disinvestment by the resident individual may be reported by the designated AD to the Reserve Bank in Form ODI Part IV within 30 days of receipt of disinvestment proceeds</a:t>
            </a:r>
            <a:endParaRPr lang="en-US" sz="2000" dirty="0">
              <a:solidFill>
                <a:srgbClr val="000000"/>
              </a:solidFill>
            </a:endParaRPr>
          </a:p>
        </p:txBody>
      </p:sp>
      <p:sp>
        <p:nvSpPr>
          <p:cNvPr id="21510" name="Date Placeholder 7"/>
          <p:cNvSpPr>
            <a:spLocks noGrp="1"/>
          </p:cNvSpPr>
          <p:nvPr>
            <p:ph type="dt" sz="quarter" idx="10"/>
          </p:nvPr>
        </p:nvSpPr>
        <p:spPr>
          <a:xfrm>
            <a:off x="384175" y="6327775"/>
            <a:ext cx="1901825" cy="373063"/>
          </a:xfrm>
          <a:noFill/>
        </p:spPr>
        <p:txBody>
          <a:bodyPr/>
          <a:lstStyle/>
          <a:p>
            <a:r>
              <a:rPr lang="en-US" smtClean="0"/>
              <a:t>03 May 2018</a:t>
            </a:r>
            <a:endParaRPr lang="en-US" dirty="0"/>
          </a:p>
        </p:txBody>
      </p:sp>
      <p:sp>
        <p:nvSpPr>
          <p:cNvPr id="3" name="Slide Number Placeholder 2"/>
          <p:cNvSpPr>
            <a:spLocks noGrp="1"/>
          </p:cNvSpPr>
          <p:nvPr>
            <p:ph type="sldNum" sz="quarter" idx="12"/>
          </p:nvPr>
        </p:nvSpPr>
        <p:spPr/>
        <p:txBody>
          <a:bodyPr/>
          <a:lstStyle/>
          <a:p>
            <a:pPr>
              <a:defRPr/>
            </a:pPr>
            <a:fld id="{5052F816-650B-4053-80AC-AB4A4E09E1C9}" type="slidenum">
              <a:rPr lang="en-US" smtClean="0"/>
              <a:pPr>
                <a:defRPr/>
              </a:pPr>
              <a:t>71</a:t>
            </a:fld>
            <a:endParaRPr lang="en-US" dirty="0"/>
          </a:p>
        </p:txBody>
      </p:sp>
      <p:sp>
        <p:nvSpPr>
          <p:cNvPr id="4" name="Footer Placeholder 3"/>
          <p:cNvSpPr>
            <a:spLocks noGrp="1"/>
          </p:cNvSpPr>
          <p:nvPr>
            <p:ph type="ftr" sz="quarter" idx="11"/>
          </p:nvPr>
        </p:nvSpPr>
        <p:spPr/>
        <p:txBody>
          <a:bodyPr/>
          <a:lstStyle/>
          <a:p>
            <a:pPr>
              <a:defRPr/>
            </a:pPr>
            <a:r>
              <a:rPr lang="en-US" dirty="0" smtClean="0"/>
              <a:t>P. P. Shah &amp; Asso.</a:t>
            </a:r>
            <a:endParaRPr lang="en-US" dirty="0"/>
          </a:p>
        </p:txBody>
      </p:sp>
    </p:spTree>
    <p:extLst>
      <p:ext uri="{BB962C8B-B14F-4D97-AF65-F5344CB8AC3E}">
        <p14:creationId xmlns:p14="http://schemas.microsoft.com/office/powerpoint/2010/main" val="3624211328"/>
      </p:ext>
    </p:extLst>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Date Placeholder 3"/>
          <p:cNvSpPr>
            <a:spLocks noGrp="1"/>
          </p:cNvSpPr>
          <p:nvPr>
            <p:ph type="dt" sz="quarter" idx="10"/>
          </p:nvPr>
        </p:nvSpPr>
        <p:spPr>
          <a:xfrm>
            <a:off x="468709" y="6372226"/>
            <a:ext cx="1905000" cy="457200"/>
          </a:xfrm>
        </p:spPr>
        <p:txBody>
          <a:bodyPr/>
          <a:lstStyle/>
          <a:p>
            <a:pPr>
              <a:defRPr/>
            </a:pPr>
            <a:r>
              <a:rPr lang="en-US" smtClean="0"/>
              <a:t>03 May 2018</a:t>
            </a:r>
            <a:endParaRPr lang="en-US" dirty="0"/>
          </a:p>
        </p:txBody>
      </p:sp>
      <p:sp>
        <p:nvSpPr>
          <p:cNvPr id="9220" name="Slide Number Placeholder 5"/>
          <p:cNvSpPr>
            <a:spLocks noGrp="1"/>
          </p:cNvSpPr>
          <p:nvPr>
            <p:ph type="sldNum" sz="quarter" idx="12"/>
          </p:nvPr>
        </p:nvSpPr>
        <p:spPr>
          <a:xfrm>
            <a:off x="7038975" y="6372226"/>
            <a:ext cx="1905000" cy="457200"/>
          </a:xfrm>
        </p:spPr>
        <p:txBody>
          <a:bodyPr/>
          <a:lstStyle/>
          <a:p>
            <a:pPr>
              <a:defRPr/>
            </a:pPr>
            <a:fld id="{FB34A73F-7633-4765-B60F-ABA8245B9BEA}" type="slidenum">
              <a:rPr lang="en-US" smtClean="0"/>
              <a:pPr>
                <a:defRPr/>
              </a:pPr>
              <a:t>72</a:t>
            </a:fld>
            <a:endParaRPr lang="en-US" dirty="0"/>
          </a:p>
        </p:txBody>
      </p:sp>
      <p:sp>
        <p:nvSpPr>
          <p:cNvPr id="9221" name="Rectangle 4"/>
          <p:cNvSpPr>
            <a:spLocks noGrp="1" noChangeArrowheads="1"/>
          </p:cNvSpPr>
          <p:nvPr>
            <p:ph type="title"/>
          </p:nvPr>
        </p:nvSpPr>
        <p:spPr>
          <a:xfrm>
            <a:off x="1150938" y="214313"/>
            <a:ext cx="7793037" cy="1004887"/>
          </a:xfrm>
        </p:spPr>
        <p:txBody>
          <a:bodyPr/>
          <a:lstStyle/>
          <a:p>
            <a:pPr eaLnBrk="1" hangingPunct="1"/>
            <a:r>
              <a:rPr lang="en-US" sz="3200" dirty="0"/>
              <a:t>Branch outside India</a:t>
            </a:r>
          </a:p>
        </p:txBody>
      </p:sp>
      <p:sp>
        <p:nvSpPr>
          <p:cNvPr id="9222" name="Content Placeholder 6"/>
          <p:cNvSpPr>
            <a:spLocks noGrp="1"/>
          </p:cNvSpPr>
          <p:nvPr>
            <p:ph idx="1"/>
          </p:nvPr>
        </p:nvSpPr>
        <p:spPr>
          <a:xfrm>
            <a:off x="685800" y="1219200"/>
            <a:ext cx="8269288" cy="5181600"/>
          </a:xfrm>
        </p:spPr>
        <p:txBody>
          <a:bodyPr/>
          <a:lstStyle/>
          <a:p>
            <a:pPr marL="339725" indent="-339725" eaLnBrk="1" hangingPunct="1">
              <a:spcBef>
                <a:spcPts val="0"/>
              </a:spcBef>
              <a:buClr>
                <a:srgbClr val="3333CC"/>
              </a:buClr>
              <a:buFont typeface="Wingdings" charset="2"/>
              <a:buChar char=""/>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pPr>
            <a:r>
              <a:rPr lang="en-US" sz="1800" dirty="0">
                <a:latin typeface="Calibri" panose="020F0502020204030204" pitchFamily="34" charset="0"/>
                <a:cs typeface="Calibri" panose="020F0502020204030204" pitchFamily="34" charset="0"/>
              </a:rPr>
              <a:t>FEMA Ntf. 10(R) gives general permission to a firm or company registered or incorporated in India to open a foreign currency account with a bank outside India in the name of its office (trading or non-trading) or its branch set up outside India or its representative posted outside India</a:t>
            </a:r>
          </a:p>
          <a:p>
            <a:pPr marL="339725" indent="-339725" eaLnBrk="1" hangingPunct="1">
              <a:spcBef>
                <a:spcPts val="0"/>
              </a:spcBef>
              <a:buClr>
                <a:srgbClr val="3333CC"/>
              </a:buClr>
              <a:buFont typeface="Wingdings" charset="2"/>
              <a:buChar char=""/>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pPr>
            <a:r>
              <a:rPr lang="en-US" sz="1800" dirty="0">
                <a:latin typeface="Calibri" panose="020F0502020204030204" pitchFamily="34" charset="0"/>
                <a:cs typeface="Calibri" panose="020F0502020204030204" pitchFamily="34" charset="0"/>
              </a:rPr>
              <a:t>Conditions to be fulfilled: - The general permission is available to open an overseas branch and a bank account outside India only if the following conditions are fulfilled:</a:t>
            </a:r>
          </a:p>
          <a:p>
            <a:pPr eaLnBrk="1" hangingPunct="1">
              <a:spcBef>
                <a:spcPts val="0"/>
              </a:spcBef>
              <a:buClr>
                <a:srgbClr val="3333CC"/>
              </a:buClr>
              <a:buFont typeface="Wingdings" panose="05000000000000000000" pitchFamily="2" charset="2"/>
              <a:buChar char="Ø"/>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pPr>
            <a:r>
              <a:rPr lang="en-US" sz="1800" dirty="0">
                <a:latin typeface="Calibri" panose="020F0502020204030204" pitchFamily="34" charset="0"/>
                <a:cs typeface="Calibri" panose="020F0502020204030204" pitchFamily="34" charset="0"/>
              </a:rPr>
              <a:t>(i) Conducting normal business activities: The overseas branch or office has been set up or representative is posted overseas for conducting normal business activities of the Indian entity.</a:t>
            </a:r>
          </a:p>
          <a:p>
            <a:pPr eaLnBrk="1" hangingPunct="1">
              <a:spcBef>
                <a:spcPts val="0"/>
              </a:spcBef>
              <a:buClr>
                <a:srgbClr val="3333CC"/>
              </a:buClr>
              <a:buFont typeface="Wingdings" panose="05000000000000000000" pitchFamily="2" charset="2"/>
              <a:buChar char="Ø"/>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pPr>
            <a:r>
              <a:rPr lang="en-US" sz="1800" dirty="0">
                <a:latin typeface="Calibri" panose="020F0502020204030204" pitchFamily="34" charset="0"/>
                <a:cs typeface="Calibri" panose="020F0502020204030204" pitchFamily="34" charset="0"/>
              </a:rPr>
              <a:t>(ii) Permissible amount of remittance: The total remittances by the Indian entity shall not exceed -</a:t>
            </a:r>
          </a:p>
          <a:p>
            <a:pPr marL="457200" indent="0" eaLnBrk="1" hangingPunct="1">
              <a:spcBef>
                <a:spcPts val="0"/>
              </a:spcBef>
              <a:buClr>
                <a:srgbClr val="3333CC"/>
              </a:buClr>
              <a:buNone/>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pPr>
            <a:r>
              <a:rPr lang="en-US" sz="1800" u="sng" dirty="0">
                <a:latin typeface="Calibri" panose="020F0502020204030204" pitchFamily="34" charset="0"/>
                <a:cs typeface="Calibri" panose="020F0502020204030204" pitchFamily="34" charset="0"/>
              </a:rPr>
              <a:t>Remittance for Initial expenses</a:t>
            </a:r>
            <a:r>
              <a:rPr lang="en-US" sz="1800" dirty="0">
                <a:latin typeface="Calibri" panose="020F0502020204030204" pitchFamily="34" charset="0"/>
                <a:cs typeface="Calibri" panose="020F0502020204030204" pitchFamily="34" charset="0"/>
              </a:rPr>
              <a:t>: - 15 per cent of the average annual sales/ income or turnover of the Indian entity during the last two financial years or up to 25 per cent of the net worth whichever is higher, where the remittances are made to meet initial expenses of the branch or office or representative.</a:t>
            </a:r>
          </a:p>
          <a:p>
            <a:pPr marL="457200" indent="0" eaLnBrk="1" hangingPunct="1">
              <a:spcBef>
                <a:spcPts val="0"/>
              </a:spcBef>
              <a:buClr>
                <a:srgbClr val="3333CC"/>
              </a:buClr>
              <a:buNone/>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pPr>
            <a:r>
              <a:rPr lang="en-US" sz="1800" u="sng" dirty="0">
                <a:latin typeface="Calibri" panose="020F0502020204030204" pitchFamily="34" charset="0"/>
                <a:cs typeface="Calibri" panose="020F0502020204030204" pitchFamily="34" charset="0"/>
              </a:rPr>
              <a:t>Recurring expenses</a:t>
            </a:r>
            <a:r>
              <a:rPr lang="en-US" sz="1800" dirty="0">
                <a:latin typeface="Calibri" panose="020F0502020204030204" pitchFamily="34" charset="0"/>
                <a:cs typeface="Calibri" panose="020F0502020204030204" pitchFamily="34" charset="0"/>
              </a:rPr>
              <a:t>: - 10 per cent of such average annual sales/ income or turnover during the last financial year where the remittances are done to meet recurring expenses of the branch or office or representative.</a:t>
            </a:r>
          </a:p>
        </p:txBody>
      </p:sp>
      <p:sp>
        <p:nvSpPr>
          <p:cNvPr id="2" name="Footer Placeholder 1"/>
          <p:cNvSpPr>
            <a:spLocks noGrp="1"/>
          </p:cNvSpPr>
          <p:nvPr>
            <p:ph type="ftr" sz="quarter" idx="11"/>
          </p:nvPr>
        </p:nvSpPr>
        <p:spPr>
          <a:xfrm>
            <a:off x="3599656" y="6386513"/>
            <a:ext cx="2895600" cy="457200"/>
          </a:xfrm>
        </p:spPr>
        <p:txBody>
          <a:bodyPr/>
          <a:lstStyle/>
          <a:p>
            <a:pPr>
              <a:defRPr/>
            </a:pPr>
            <a:r>
              <a:rPr lang="en-US" dirty="0" smtClean="0"/>
              <a:t>P. P. Shah &amp; Asso.</a:t>
            </a:r>
            <a:endParaRPr lang="en-US" dirty="0"/>
          </a:p>
        </p:txBody>
      </p:sp>
    </p:spTree>
    <p:extLst>
      <p:ext uri="{BB962C8B-B14F-4D97-AF65-F5344CB8AC3E}">
        <p14:creationId xmlns:p14="http://schemas.microsoft.com/office/powerpoint/2010/main" val="3236526287"/>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Date Placeholder 3"/>
          <p:cNvSpPr>
            <a:spLocks noGrp="1"/>
          </p:cNvSpPr>
          <p:nvPr>
            <p:ph type="dt" sz="quarter" idx="10"/>
          </p:nvPr>
        </p:nvSpPr>
        <p:spPr>
          <a:xfrm>
            <a:off x="468709" y="6372226"/>
            <a:ext cx="1905000" cy="457200"/>
          </a:xfrm>
        </p:spPr>
        <p:txBody>
          <a:bodyPr/>
          <a:lstStyle/>
          <a:p>
            <a:pPr>
              <a:defRPr/>
            </a:pPr>
            <a:r>
              <a:rPr lang="en-US" smtClean="0"/>
              <a:t>03 May 2018</a:t>
            </a:r>
            <a:endParaRPr lang="en-US" dirty="0"/>
          </a:p>
        </p:txBody>
      </p:sp>
      <p:sp>
        <p:nvSpPr>
          <p:cNvPr id="9220" name="Slide Number Placeholder 5"/>
          <p:cNvSpPr>
            <a:spLocks noGrp="1"/>
          </p:cNvSpPr>
          <p:nvPr>
            <p:ph type="sldNum" sz="quarter" idx="12"/>
          </p:nvPr>
        </p:nvSpPr>
        <p:spPr>
          <a:xfrm>
            <a:off x="7038975" y="6372226"/>
            <a:ext cx="1905000" cy="457200"/>
          </a:xfrm>
        </p:spPr>
        <p:txBody>
          <a:bodyPr/>
          <a:lstStyle/>
          <a:p>
            <a:pPr>
              <a:defRPr/>
            </a:pPr>
            <a:fld id="{FB34A73F-7633-4765-B60F-ABA8245B9BEA}" type="slidenum">
              <a:rPr lang="en-US" smtClean="0"/>
              <a:pPr>
                <a:defRPr/>
              </a:pPr>
              <a:t>73</a:t>
            </a:fld>
            <a:endParaRPr lang="en-US" dirty="0"/>
          </a:p>
        </p:txBody>
      </p:sp>
      <p:sp>
        <p:nvSpPr>
          <p:cNvPr id="9221" name="Rectangle 4"/>
          <p:cNvSpPr>
            <a:spLocks noGrp="1" noChangeArrowheads="1"/>
          </p:cNvSpPr>
          <p:nvPr>
            <p:ph type="title"/>
          </p:nvPr>
        </p:nvSpPr>
        <p:spPr>
          <a:xfrm>
            <a:off x="1150938" y="214313"/>
            <a:ext cx="7793037" cy="1004887"/>
          </a:xfrm>
        </p:spPr>
        <p:txBody>
          <a:bodyPr/>
          <a:lstStyle/>
          <a:p>
            <a:pPr eaLnBrk="1" hangingPunct="1"/>
            <a:r>
              <a:rPr lang="en-US" sz="3200" dirty="0"/>
              <a:t>Branch outside India (con’t)</a:t>
            </a:r>
          </a:p>
        </p:txBody>
      </p:sp>
      <p:sp>
        <p:nvSpPr>
          <p:cNvPr id="9222" name="Content Placeholder 6"/>
          <p:cNvSpPr>
            <a:spLocks noGrp="1"/>
          </p:cNvSpPr>
          <p:nvPr>
            <p:ph idx="1"/>
          </p:nvPr>
        </p:nvSpPr>
        <p:spPr>
          <a:xfrm>
            <a:off x="685800" y="1219200"/>
            <a:ext cx="8269288" cy="5181600"/>
          </a:xfrm>
        </p:spPr>
        <p:txBody>
          <a:bodyPr/>
          <a:lstStyle/>
          <a:p>
            <a:pPr marL="339725" indent="-339725" eaLnBrk="1" hangingPunct="1">
              <a:spcBef>
                <a:spcPts val="0"/>
              </a:spcBef>
              <a:buClr>
                <a:srgbClr val="3333CC"/>
              </a:buClr>
              <a:buFont typeface="Wingdings" charset="2"/>
              <a:buChar char=""/>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pPr>
            <a:r>
              <a:rPr lang="en-US" sz="1800" dirty="0">
                <a:latin typeface="Calibri" panose="020F0502020204030204" pitchFamily="34" charset="0"/>
                <a:cs typeface="Calibri" panose="020F0502020204030204" pitchFamily="34" charset="0"/>
              </a:rPr>
              <a:t>Above restrictions on remittances not applicable in a case where:</a:t>
            </a:r>
          </a:p>
          <a:p>
            <a:pPr marL="457200" indent="0" eaLnBrk="1" hangingPunct="1">
              <a:spcBef>
                <a:spcPts val="0"/>
              </a:spcBef>
              <a:buClr>
                <a:srgbClr val="3333CC"/>
              </a:buClr>
              <a:buNone/>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pPr>
            <a:r>
              <a:rPr lang="en-US" sz="1800" dirty="0">
                <a:latin typeface="Calibri" panose="020F0502020204030204" pitchFamily="34" charset="0"/>
                <a:cs typeface="Calibri" panose="020F0502020204030204" pitchFamily="34" charset="0"/>
              </a:rPr>
              <a:t>1) remittances are made out of funds held in EEFC account of the Indian entity, or</a:t>
            </a:r>
          </a:p>
          <a:p>
            <a:pPr marL="457200" indent="0" eaLnBrk="1" hangingPunct="1">
              <a:spcBef>
                <a:spcPts val="0"/>
              </a:spcBef>
              <a:buClr>
                <a:srgbClr val="3333CC"/>
              </a:buClr>
              <a:buNone/>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pPr>
            <a:r>
              <a:rPr lang="en-US" sz="1800" dirty="0">
                <a:latin typeface="Calibri" panose="020F0502020204030204" pitchFamily="34" charset="0"/>
                <a:cs typeface="Calibri" panose="020F0502020204030204" pitchFamily="34" charset="0"/>
              </a:rPr>
              <a:t>2) the overseas branch/ office is set up or representative posted by a 100% Export Oriented Unit (EOU) or a unit in Export Processing Zone (EPZ) or in a Hardware Technology Park or in a Software Technology Park, within two years of establishment of the Unit.</a:t>
            </a:r>
          </a:p>
          <a:p>
            <a:pPr eaLnBrk="1" hangingPunct="1">
              <a:spcBef>
                <a:spcPts val="0"/>
              </a:spcBef>
              <a:buClr>
                <a:srgbClr val="3333CC"/>
              </a:buClr>
              <a:buFont typeface="Wingdings" panose="05000000000000000000" pitchFamily="2" charset="2"/>
              <a:buChar char="Ø"/>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pPr>
            <a:endParaRPr lang="en-US" sz="1800" dirty="0">
              <a:latin typeface="Calibri" panose="020F0502020204030204" pitchFamily="34" charset="0"/>
              <a:cs typeface="Calibri" panose="020F0502020204030204" pitchFamily="34" charset="0"/>
            </a:endParaRPr>
          </a:p>
          <a:p>
            <a:pPr eaLnBrk="1" hangingPunct="1">
              <a:spcBef>
                <a:spcPts val="0"/>
              </a:spcBef>
              <a:buClr>
                <a:srgbClr val="3333CC"/>
              </a:buClr>
              <a:buFont typeface="Wingdings" panose="05000000000000000000" pitchFamily="2" charset="2"/>
              <a:buChar char="Ø"/>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pPr>
            <a:r>
              <a:rPr lang="en-US" sz="1800" dirty="0">
                <a:latin typeface="Calibri" panose="020F0502020204030204" pitchFamily="34" charset="0"/>
                <a:cs typeface="Calibri" panose="020F0502020204030204" pitchFamily="34" charset="0"/>
              </a:rPr>
              <a:t>(iii)  The Overseas Branch/Officer/representative shall not enter into any contract or agreement in contravention of the Act, Rules or Regulations made thereunder;</a:t>
            </a:r>
          </a:p>
          <a:p>
            <a:pPr marL="685800" indent="0" eaLnBrk="1" hangingPunct="1">
              <a:spcBef>
                <a:spcPts val="0"/>
              </a:spcBef>
              <a:buClr>
                <a:srgbClr val="3333CC"/>
              </a:buClr>
              <a:buNone/>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pPr>
            <a:endParaRPr lang="en-US" sz="1800" dirty="0">
              <a:latin typeface="Calibri" panose="020F0502020204030204" pitchFamily="34" charset="0"/>
              <a:cs typeface="Calibri" panose="020F0502020204030204" pitchFamily="34" charset="0"/>
            </a:endParaRPr>
          </a:p>
          <a:p>
            <a:pPr marL="285750" indent="-285750" eaLnBrk="1" hangingPunct="1">
              <a:spcBef>
                <a:spcPts val="0"/>
              </a:spcBef>
              <a:buClr>
                <a:srgbClr val="3333CC"/>
              </a:buClr>
              <a:buFont typeface="Wingdings" panose="05000000000000000000" pitchFamily="2" charset="2"/>
              <a:buChar char="Ø"/>
              <a:tabLst>
                <a:tab pos="171450" algn="l"/>
                <a:tab pos="228600" algn="l"/>
                <a:tab pos="4524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pPr>
            <a:r>
              <a:rPr lang="en-US" sz="1800" dirty="0">
                <a:latin typeface="Calibri" panose="020F0502020204030204" pitchFamily="34" charset="0"/>
                <a:cs typeface="Calibri" panose="020F0502020204030204" pitchFamily="34" charset="0"/>
              </a:rPr>
              <a:t> (iv) The account so opened, held or maintained shall be closed,</a:t>
            </a:r>
          </a:p>
          <a:p>
            <a:pPr marL="857250" indent="0" eaLnBrk="1" hangingPunct="1">
              <a:spcBef>
                <a:spcPts val="0"/>
              </a:spcBef>
              <a:buClr>
                <a:srgbClr val="3333CC"/>
              </a:buClr>
              <a:buNone/>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pPr>
            <a:r>
              <a:rPr lang="en-US" sz="1800" dirty="0">
                <a:latin typeface="Calibri" panose="020F0502020204030204" pitchFamily="34" charset="0"/>
                <a:cs typeface="Calibri" panose="020F0502020204030204" pitchFamily="34" charset="0"/>
              </a:rPr>
              <a:t>(a) if the overseas branch/ office is not set up within six months of opening the account, or</a:t>
            </a:r>
          </a:p>
          <a:p>
            <a:pPr marL="857250" indent="0" eaLnBrk="1" hangingPunct="1">
              <a:spcBef>
                <a:spcPts val="0"/>
              </a:spcBef>
              <a:buClr>
                <a:srgbClr val="3333CC"/>
              </a:buClr>
              <a:buNone/>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pPr>
            <a:r>
              <a:rPr lang="en-US" sz="1800" dirty="0">
                <a:latin typeface="Calibri" panose="020F0502020204030204" pitchFamily="34" charset="0"/>
                <a:cs typeface="Calibri" panose="020F0502020204030204" pitchFamily="34" charset="0"/>
              </a:rPr>
              <a:t>(b) within one month of closure of the overseas branch/ office, or</a:t>
            </a:r>
          </a:p>
          <a:p>
            <a:pPr marL="857250" indent="0" eaLnBrk="1" hangingPunct="1">
              <a:spcBef>
                <a:spcPts val="0"/>
              </a:spcBef>
              <a:buClr>
                <a:srgbClr val="3333CC"/>
              </a:buClr>
              <a:buNone/>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pPr>
            <a:r>
              <a:rPr lang="en-US" sz="1800" dirty="0">
                <a:latin typeface="Calibri" panose="020F0502020204030204" pitchFamily="34" charset="0"/>
                <a:cs typeface="Calibri" panose="020F0502020204030204" pitchFamily="34" charset="0"/>
              </a:rPr>
              <a:t>(c) where no representative is posted for six months,</a:t>
            </a:r>
          </a:p>
          <a:p>
            <a:pPr marL="857250" indent="0" eaLnBrk="1" hangingPunct="1">
              <a:spcBef>
                <a:spcPts val="0"/>
              </a:spcBef>
              <a:buClr>
                <a:srgbClr val="3333CC"/>
              </a:buClr>
              <a:buNone/>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pPr>
            <a:r>
              <a:rPr lang="en-US" sz="1800" dirty="0">
                <a:latin typeface="Calibri" panose="020F0502020204030204" pitchFamily="34" charset="0"/>
                <a:cs typeface="Calibri" panose="020F0502020204030204" pitchFamily="34" charset="0"/>
              </a:rPr>
              <a:t>and the balance held in the account shall be repatriated to India;</a:t>
            </a:r>
          </a:p>
        </p:txBody>
      </p:sp>
      <p:sp>
        <p:nvSpPr>
          <p:cNvPr id="2" name="Footer Placeholder 1"/>
          <p:cNvSpPr>
            <a:spLocks noGrp="1"/>
          </p:cNvSpPr>
          <p:nvPr>
            <p:ph type="ftr" sz="quarter" idx="11"/>
          </p:nvPr>
        </p:nvSpPr>
        <p:spPr>
          <a:xfrm>
            <a:off x="3599656" y="6386513"/>
            <a:ext cx="2895600" cy="457200"/>
          </a:xfrm>
        </p:spPr>
        <p:txBody>
          <a:bodyPr/>
          <a:lstStyle/>
          <a:p>
            <a:pPr>
              <a:defRPr/>
            </a:pPr>
            <a:r>
              <a:rPr lang="en-US" dirty="0" smtClean="0"/>
              <a:t>P. P. Shah &amp; Asso.</a:t>
            </a:r>
            <a:endParaRPr lang="en-US" dirty="0"/>
          </a:p>
        </p:txBody>
      </p:sp>
    </p:spTree>
    <p:extLst>
      <p:ext uri="{BB962C8B-B14F-4D97-AF65-F5344CB8AC3E}">
        <p14:creationId xmlns:p14="http://schemas.microsoft.com/office/powerpoint/2010/main" val="2015201835"/>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Date Placeholder 3"/>
          <p:cNvSpPr>
            <a:spLocks noGrp="1"/>
          </p:cNvSpPr>
          <p:nvPr>
            <p:ph type="dt" sz="quarter" idx="10"/>
          </p:nvPr>
        </p:nvSpPr>
        <p:spPr>
          <a:xfrm>
            <a:off x="468709" y="6372226"/>
            <a:ext cx="1905000" cy="457200"/>
          </a:xfrm>
        </p:spPr>
        <p:txBody>
          <a:bodyPr/>
          <a:lstStyle/>
          <a:p>
            <a:pPr>
              <a:defRPr/>
            </a:pPr>
            <a:r>
              <a:rPr lang="en-US" smtClean="0"/>
              <a:t>03 May 2018</a:t>
            </a:r>
            <a:endParaRPr lang="en-US" dirty="0"/>
          </a:p>
        </p:txBody>
      </p:sp>
      <p:sp>
        <p:nvSpPr>
          <p:cNvPr id="9220" name="Slide Number Placeholder 5"/>
          <p:cNvSpPr>
            <a:spLocks noGrp="1"/>
          </p:cNvSpPr>
          <p:nvPr>
            <p:ph type="sldNum" sz="quarter" idx="12"/>
          </p:nvPr>
        </p:nvSpPr>
        <p:spPr>
          <a:xfrm>
            <a:off x="7038975" y="6372226"/>
            <a:ext cx="1905000" cy="457200"/>
          </a:xfrm>
        </p:spPr>
        <p:txBody>
          <a:bodyPr/>
          <a:lstStyle/>
          <a:p>
            <a:pPr>
              <a:defRPr/>
            </a:pPr>
            <a:fld id="{FB34A73F-7633-4765-B60F-ABA8245B9BEA}" type="slidenum">
              <a:rPr lang="en-US" smtClean="0"/>
              <a:pPr>
                <a:defRPr/>
              </a:pPr>
              <a:t>74</a:t>
            </a:fld>
            <a:endParaRPr lang="en-US" dirty="0"/>
          </a:p>
        </p:txBody>
      </p:sp>
      <p:sp>
        <p:nvSpPr>
          <p:cNvPr id="9221" name="Rectangle 4"/>
          <p:cNvSpPr>
            <a:spLocks noGrp="1" noChangeArrowheads="1"/>
          </p:cNvSpPr>
          <p:nvPr>
            <p:ph type="title"/>
          </p:nvPr>
        </p:nvSpPr>
        <p:spPr>
          <a:xfrm>
            <a:off x="1150938" y="214313"/>
            <a:ext cx="7793037" cy="1004887"/>
          </a:xfrm>
        </p:spPr>
        <p:txBody>
          <a:bodyPr/>
          <a:lstStyle/>
          <a:p>
            <a:pPr eaLnBrk="1" hangingPunct="1"/>
            <a:r>
              <a:rPr lang="en-US" sz="3200" dirty="0" smtClean="0"/>
              <a:t>External Commercial Borrowings (ECBs)</a:t>
            </a:r>
            <a:endParaRPr lang="en-US" sz="3200" dirty="0"/>
          </a:p>
        </p:txBody>
      </p:sp>
      <p:sp>
        <p:nvSpPr>
          <p:cNvPr id="9222" name="Content Placeholder 6"/>
          <p:cNvSpPr>
            <a:spLocks noGrp="1"/>
          </p:cNvSpPr>
          <p:nvPr>
            <p:ph idx="1"/>
          </p:nvPr>
        </p:nvSpPr>
        <p:spPr>
          <a:xfrm>
            <a:off x="685800" y="1219200"/>
            <a:ext cx="8269288" cy="5181600"/>
          </a:xfrm>
        </p:spPr>
        <p:txBody>
          <a:bodyPr/>
          <a:lstStyle/>
          <a:p>
            <a:pPr marL="339725" indent="-339725" eaLnBrk="1" hangingPunct="1">
              <a:spcBef>
                <a:spcPts val="0"/>
              </a:spcBef>
              <a:buClr>
                <a:srgbClr val="3333CC"/>
              </a:buClr>
              <a:buFont typeface="Wingdings" charset="2"/>
              <a:buChar char=""/>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pPr>
            <a:r>
              <a:rPr lang="en-US" sz="1700" u="sng" dirty="0" smtClean="0">
                <a:latin typeface="Calibri" panose="020F0502020204030204" pitchFamily="34" charset="0"/>
                <a:cs typeface="Calibri" panose="020F0502020204030204" pitchFamily="34" charset="0"/>
              </a:rPr>
              <a:t>ECBs</a:t>
            </a:r>
            <a:r>
              <a:rPr lang="en-US" sz="1700" dirty="0" smtClean="0">
                <a:latin typeface="Calibri" panose="020F0502020204030204" pitchFamily="34" charset="0"/>
                <a:cs typeface="Calibri" panose="020F0502020204030204" pitchFamily="34" charset="0"/>
              </a:rPr>
              <a:t>: </a:t>
            </a:r>
            <a:r>
              <a:rPr lang="en-US" sz="1700" dirty="0">
                <a:latin typeface="Calibri" panose="020F0502020204030204" pitchFamily="34" charset="0"/>
                <a:cs typeface="Calibri" panose="020F0502020204030204" pitchFamily="34" charset="0"/>
              </a:rPr>
              <a:t>are commercial loans raised by eligible resident entities from recognised non-resident entities and should conform to parameters such as minimum maturity, permitted and non-permitted end-uses, maximum all-in-cost ceiling, etc. </a:t>
            </a:r>
            <a:endParaRPr lang="en-US" sz="1700" dirty="0" smtClean="0">
              <a:latin typeface="Calibri" panose="020F0502020204030204" pitchFamily="34" charset="0"/>
              <a:cs typeface="Calibri" panose="020F0502020204030204" pitchFamily="34" charset="0"/>
            </a:endParaRPr>
          </a:p>
          <a:p>
            <a:r>
              <a:rPr lang="en-US" sz="1700" dirty="0" smtClean="0">
                <a:latin typeface="Calibri" panose="020F0502020204030204" pitchFamily="34" charset="0"/>
                <a:cs typeface="Calibri" panose="020F0502020204030204" pitchFamily="34" charset="0"/>
              </a:rPr>
              <a:t>ECB is a Capital Account transaction and is regulated under FEMA Notf. 3 / 2000 - RB and FED Master Direction No.5/2015-16</a:t>
            </a:r>
          </a:p>
          <a:p>
            <a:r>
              <a:rPr lang="en-US" sz="1700" u="sng" dirty="0">
                <a:latin typeface="Calibri" panose="020F0502020204030204" pitchFamily="34" charset="0"/>
                <a:cs typeface="Calibri" panose="020F0502020204030204" pitchFamily="34" charset="0"/>
              </a:rPr>
              <a:t>Forms of ECB</a:t>
            </a:r>
            <a:r>
              <a:rPr lang="en-US" sz="1700" dirty="0" smtClean="0">
                <a:latin typeface="Calibri" panose="020F0502020204030204" pitchFamily="34" charset="0"/>
                <a:cs typeface="Calibri" panose="020F0502020204030204" pitchFamily="34" charset="0"/>
              </a:rPr>
              <a:t>:</a:t>
            </a:r>
            <a:endParaRPr lang="en-US" sz="1700" dirty="0">
              <a:latin typeface="Calibri" panose="020F0502020204030204" pitchFamily="34" charset="0"/>
              <a:cs typeface="Calibri" panose="020F0502020204030204" pitchFamily="34" charset="0"/>
            </a:endParaRPr>
          </a:p>
          <a:p>
            <a:pPr marL="338138" indent="0">
              <a:buNone/>
            </a:pPr>
            <a:r>
              <a:rPr lang="en-US" sz="1700" dirty="0">
                <a:latin typeface="Calibri" panose="020F0502020204030204" pitchFamily="34" charset="0"/>
                <a:cs typeface="Calibri" panose="020F0502020204030204" pitchFamily="34" charset="0"/>
              </a:rPr>
              <a:t>i. Loans including bank loans; </a:t>
            </a:r>
          </a:p>
          <a:p>
            <a:pPr marL="338138" indent="0">
              <a:buNone/>
            </a:pPr>
            <a:r>
              <a:rPr lang="en-US" sz="1700" dirty="0">
                <a:latin typeface="Calibri" panose="020F0502020204030204" pitchFamily="34" charset="0"/>
                <a:cs typeface="Calibri" panose="020F0502020204030204" pitchFamily="34" charset="0"/>
              </a:rPr>
              <a:t>ii. Securitized instruments (e.g. floating rate notes and fixed rate bonds, non-convertible, optionally convertible or partially convertible preference shares / debentures); </a:t>
            </a:r>
          </a:p>
          <a:p>
            <a:pPr marL="338138" indent="0">
              <a:buNone/>
            </a:pPr>
            <a:r>
              <a:rPr lang="en-US" sz="1700" dirty="0">
                <a:latin typeface="Calibri" panose="020F0502020204030204" pitchFamily="34" charset="0"/>
                <a:cs typeface="Calibri" panose="020F0502020204030204" pitchFamily="34" charset="0"/>
              </a:rPr>
              <a:t>iii. Buyers’ credit; </a:t>
            </a:r>
          </a:p>
          <a:p>
            <a:pPr marL="338138" indent="0">
              <a:buNone/>
            </a:pPr>
            <a:r>
              <a:rPr lang="en-US" sz="1700" dirty="0">
                <a:latin typeface="Calibri" panose="020F0502020204030204" pitchFamily="34" charset="0"/>
                <a:cs typeface="Calibri" panose="020F0502020204030204" pitchFamily="34" charset="0"/>
              </a:rPr>
              <a:t>iv. Suppliers’ credit; </a:t>
            </a:r>
          </a:p>
          <a:p>
            <a:pPr marL="338138" indent="0">
              <a:buNone/>
            </a:pPr>
            <a:r>
              <a:rPr lang="en-US" sz="1700" dirty="0">
                <a:latin typeface="Calibri" panose="020F0502020204030204" pitchFamily="34" charset="0"/>
                <a:cs typeface="Calibri" panose="020F0502020204030204" pitchFamily="34" charset="0"/>
              </a:rPr>
              <a:t>v. Foreign Currency Convertible Bonds (FCCBs); </a:t>
            </a:r>
          </a:p>
          <a:p>
            <a:pPr marL="338138" indent="0">
              <a:buNone/>
            </a:pPr>
            <a:r>
              <a:rPr lang="en-US" sz="1700" dirty="0">
                <a:latin typeface="Calibri" panose="020F0502020204030204" pitchFamily="34" charset="0"/>
                <a:cs typeface="Calibri" panose="020F0502020204030204" pitchFamily="34" charset="0"/>
              </a:rPr>
              <a:t>vi. Financial Lease; and </a:t>
            </a:r>
          </a:p>
          <a:p>
            <a:pPr marL="338138" indent="0">
              <a:buNone/>
            </a:pPr>
            <a:r>
              <a:rPr lang="en-US" sz="1700" dirty="0">
                <a:latin typeface="Calibri" panose="020F0502020204030204" pitchFamily="34" charset="0"/>
                <a:cs typeface="Calibri" panose="020F0502020204030204" pitchFamily="34" charset="0"/>
              </a:rPr>
              <a:t>vii. Foreign Currency Exchangeable Bonds (FCEBs) </a:t>
            </a:r>
          </a:p>
          <a:p>
            <a:pPr marL="338138" indent="0">
              <a:buNone/>
            </a:pPr>
            <a:r>
              <a:rPr lang="en-US" sz="1700" dirty="0" smtClean="0">
                <a:latin typeface="Calibri" panose="020F0502020204030204" pitchFamily="34" charset="0"/>
                <a:cs typeface="Calibri" panose="020F0502020204030204" pitchFamily="34" charset="0"/>
              </a:rPr>
              <a:t>ECB </a:t>
            </a:r>
            <a:r>
              <a:rPr lang="en-US" sz="1700" dirty="0">
                <a:latin typeface="Calibri" panose="020F0502020204030204" pitchFamily="34" charset="0"/>
                <a:cs typeface="Calibri" panose="020F0502020204030204" pitchFamily="34" charset="0"/>
              </a:rPr>
              <a:t>framework is not applicable in respect of the investment in Non-convertible Debentures (NCDs) in India made by Registered Foreign Portfolio Investors (RFPIs). </a:t>
            </a:r>
          </a:p>
        </p:txBody>
      </p:sp>
      <p:sp>
        <p:nvSpPr>
          <p:cNvPr id="2" name="Footer Placeholder 1"/>
          <p:cNvSpPr>
            <a:spLocks noGrp="1"/>
          </p:cNvSpPr>
          <p:nvPr>
            <p:ph type="ftr" sz="quarter" idx="11"/>
          </p:nvPr>
        </p:nvSpPr>
        <p:spPr>
          <a:xfrm>
            <a:off x="3599656" y="6386513"/>
            <a:ext cx="2895600" cy="457200"/>
          </a:xfrm>
        </p:spPr>
        <p:txBody>
          <a:bodyPr/>
          <a:lstStyle/>
          <a:p>
            <a:pPr>
              <a:defRPr/>
            </a:pPr>
            <a:r>
              <a:rPr lang="en-US" dirty="0" smtClean="0"/>
              <a:t>P. P. Shah &amp; Asso.</a:t>
            </a:r>
            <a:endParaRPr lang="en-US" dirty="0"/>
          </a:p>
        </p:txBody>
      </p:sp>
    </p:spTree>
    <p:extLst>
      <p:ext uri="{BB962C8B-B14F-4D97-AF65-F5344CB8AC3E}">
        <p14:creationId xmlns:p14="http://schemas.microsoft.com/office/powerpoint/2010/main" val="2556842041"/>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Date Placeholder 3"/>
          <p:cNvSpPr>
            <a:spLocks noGrp="1"/>
          </p:cNvSpPr>
          <p:nvPr>
            <p:ph type="dt" sz="quarter" idx="10"/>
          </p:nvPr>
        </p:nvSpPr>
        <p:spPr>
          <a:xfrm>
            <a:off x="468709" y="6372226"/>
            <a:ext cx="1905000" cy="457200"/>
          </a:xfrm>
        </p:spPr>
        <p:txBody>
          <a:bodyPr/>
          <a:lstStyle/>
          <a:p>
            <a:pPr>
              <a:defRPr/>
            </a:pPr>
            <a:r>
              <a:rPr lang="en-US" smtClean="0"/>
              <a:t>03 May 2018</a:t>
            </a:r>
            <a:endParaRPr lang="en-US" dirty="0"/>
          </a:p>
        </p:txBody>
      </p:sp>
      <p:sp>
        <p:nvSpPr>
          <p:cNvPr id="9220" name="Slide Number Placeholder 5"/>
          <p:cNvSpPr>
            <a:spLocks noGrp="1"/>
          </p:cNvSpPr>
          <p:nvPr>
            <p:ph type="sldNum" sz="quarter" idx="12"/>
          </p:nvPr>
        </p:nvSpPr>
        <p:spPr>
          <a:xfrm>
            <a:off x="7038975" y="6372226"/>
            <a:ext cx="1905000" cy="457200"/>
          </a:xfrm>
        </p:spPr>
        <p:txBody>
          <a:bodyPr/>
          <a:lstStyle/>
          <a:p>
            <a:pPr>
              <a:defRPr/>
            </a:pPr>
            <a:fld id="{FB34A73F-7633-4765-B60F-ABA8245B9BEA}" type="slidenum">
              <a:rPr lang="en-US" smtClean="0"/>
              <a:pPr>
                <a:defRPr/>
              </a:pPr>
              <a:t>75</a:t>
            </a:fld>
            <a:endParaRPr lang="en-US" dirty="0"/>
          </a:p>
        </p:txBody>
      </p:sp>
      <p:sp>
        <p:nvSpPr>
          <p:cNvPr id="9221" name="Rectangle 4"/>
          <p:cNvSpPr>
            <a:spLocks noGrp="1" noChangeArrowheads="1"/>
          </p:cNvSpPr>
          <p:nvPr>
            <p:ph type="title"/>
          </p:nvPr>
        </p:nvSpPr>
        <p:spPr>
          <a:xfrm>
            <a:off x="1150938" y="214313"/>
            <a:ext cx="7793037" cy="1004887"/>
          </a:xfrm>
        </p:spPr>
        <p:txBody>
          <a:bodyPr/>
          <a:lstStyle/>
          <a:p>
            <a:pPr eaLnBrk="1" hangingPunct="1"/>
            <a:r>
              <a:rPr lang="en-US" sz="3200" dirty="0" smtClean="0"/>
              <a:t>ECB Framework &amp; routes</a:t>
            </a:r>
            <a:endParaRPr lang="en-US" sz="3200" dirty="0"/>
          </a:p>
        </p:txBody>
      </p:sp>
      <p:sp>
        <p:nvSpPr>
          <p:cNvPr id="9222" name="Content Placeholder 6"/>
          <p:cNvSpPr>
            <a:spLocks noGrp="1"/>
          </p:cNvSpPr>
          <p:nvPr>
            <p:ph idx="1"/>
          </p:nvPr>
        </p:nvSpPr>
        <p:spPr>
          <a:xfrm>
            <a:off x="685800" y="1219200"/>
            <a:ext cx="8269288" cy="5181600"/>
          </a:xfrm>
        </p:spPr>
        <p:txBody>
          <a:bodyPr/>
          <a:lstStyle/>
          <a:p>
            <a:r>
              <a:rPr lang="en-US" sz="1800" u="sng" dirty="0" smtClean="0">
                <a:latin typeface="Calibri" panose="020F0502020204030204" pitchFamily="34" charset="0"/>
                <a:cs typeface="Calibri" panose="020F0502020204030204" pitchFamily="34" charset="0"/>
              </a:rPr>
              <a:t>Framework </a:t>
            </a:r>
            <a:r>
              <a:rPr lang="en-US" sz="1800" u="sng" dirty="0">
                <a:latin typeface="Calibri" panose="020F0502020204030204" pitchFamily="34" charset="0"/>
                <a:cs typeface="Calibri" panose="020F0502020204030204" pitchFamily="34" charset="0"/>
              </a:rPr>
              <a:t>for raising loans through ECB </a:t>
            </a:r>
            <a:r>
              <a:rPr lang="en-US" sz="1800" dirty="0" smtClean="0">
                <a:latin typeface="Calibri" panose="020F0502020204030204" pitchFamily="34" charset="0"/>
                <a:cs typeface="Calibri" panose="020F0502020204030204" pitchFamily="34" charset="0"/>
              </a:rPr>
              <a:t>comprises </a:t>
            </a:r>
            <a:r>
              <a:rPr lang="en-US" sz="1800" dirty="0">
                <a:latin typeface="Calibri" panose="020F0502020204030204" pitchFamily="34" charset="0"/>
                <a:cs typeface="Calibri" panose="020F0502020204030204" pitchFamily="34" charset="0"/>
              </a:rPr>
              <a:t>the following three </a:t>
            </a:r>
            <a:r>
              <a:rPr lang="en-US" sz="1800" dirty="0" smtClean="0">
                <a:latin typeface="Calibri" panose="020F0502020204030204" pitchFamily="34" charset="0"/>
                <a:cs typeface="Calibri" panose="020F0502020204030204" pitchFamily="34" charset="0"/>
              </a:rPr>
              <a:t>tracks:</a:t>
            </a:r>
          </a:p>
          <a:p>
            <a:pPr>
              <a:buFont typeface="Wingdings" panose="05000000000000000000" pitchFamily="2" charset="2"/>
              <a:buChar char="Ø"/>
            </a:pPr>
            <a:r>
              <a:rPr lang="en-US" sz="1800" dirty="0" smtClean="0">
                <a:latin typeface="Calibri" panose="020F0502020204030204" pitchFamily="34" charset="0"/>
                <a:cs typeface="Calibri" panose="020F0502020204030204" pitchFamily="34" charset="0"/>
              </a:rPr>
              <a:t>Track I :    Medium </a:t>
            </a:r>
            <a:r>
              <a:rPr lang="en-US" sz="1800" dirty="0">
                <a:latin typeface="Calibri" panose="020F0502020204030204" pitchFamily="34" charset="0"/>
                <a:cs typeface="Calibri" panose="020F0502020204030204" pitchFamily="34" charset="0"/>
              </a:rPr>
              <a:t>term foreign </a:t>
            </a:r>
            <a:r>
              <a:rPr lang="en-US" sz="1800" dirty="0" smtClean="0">
                <a:latin typeface="Calibri" panose="020F0502020204030204" pitchFamily="34" charset="0"/>
                <a:cs typeface="Calibri" panose="020F0502020204030204" pitchFamily="34" charset="0"/>
              </a:rPr>
              <a:t>currency </a:t>
            </a:r>
            <a:r>
              <a:rPr lang="en-US" sz="1800" dirty="0">
                <a:latin typeface="Calibri" panose="020F0502020204030204" pitchFamily="34" charset="0"/>
                <a:cs typeface="Calibri" panose="020F0502020204030204" pitchFamily="34" charset="0"/>
              </a:rPr>
              <a:t>denominated ECB </a:t>
            </a:r>
            <a:r>
              <a:rPr lang="en-US" sz="1800" dirty="0" smtClean="0">
                <a:latin typeface="Calibri" panose="020F0502020204030204" pitchFamily="34" charset="0"/>
                <a:cs typeface="Calibri" panose="020F0502020204030204" pitchFamily="34" charset="0"/>
              </a:rPr>
              <a:t>average with</a:t>
            </a:r>
          </a:p>
          <a:p>
            <a:pPr marL="0" indent="0">
              <a:buNone/>
            </a:pPr>
            <a:r>
              <a:rPr lang="en-US" sz="1800" dirty="0" smtClean="0">
                <a:latin typeface="Calibri" panose="020F0502020204030204" pitchFamily="34" charset="0"/>
                <a:cs typeface="Calibri" panose="020F0502020204030204" pitchFamily="34" charset="0"/>
              </a:rPr>
              <a:t>                        minimum maturity </a:t>
            </a:r>
            <a:r>
              <a:rPr lang="en-US" sz="1800" dirty="0">
                <a:latin typeface="Calibri" panose="020F0502020204030204" pitchFamily="34" charset="0"/>
                <a:cs typeface="Calibri" panose="020F0502020204030204" pitchFamily="34" charset="0"/>
              </a:rPr>
              <a:t>of 3/5 years.	 	</a:t>
            </a:r>
          </a:p>
          <a:p>
            <a:pPr>
              <a:buFont typeface="Wingdings" panose="05000000000000000000" pitchFamily="2" charset="2"/>
              <a:buChar char="Ø"/>
            </a:pPr>
            <a:r>
              <a:rPr lang="en-US" sz="1800" dirty="0" smtClean="0">
                <a:latin typeface="Calibri" panose="020F0502020204030204" pitchFamily="34" charset="0"/>
                <a:cs typeface="Calibri" panose="020F0502020204030204" pitchFamily="34" charset="0"/>
              </a:rPr>
              <a:t>Track </a:t>
            </a:r>
            <a:r>
              <a:rPr lang="en-US" sz="1800" dirty="0">
                <a:latin typeface="Calibri" panose="020F0502020204030204" pitchFamily="34" charset="0"/>
                <a:cs typeface="Calibri" panose="020F0502020204030204" pitchFamily="34" charset="0"/>
              </a:rPr>
              <a:t>II </a:t>
            </a:r>
            <a:r>
              <a:rPr lang="en-US" sz="1800" dirty="0" smtClean="0">
                <a:latin typeface="Calibri" panose="020F0502020204030204" pitchFamily="34" charset="0"/>
                <a:cs typeface="Calibri" panose="020F0502020204030204" pitchFamily="34" charset="0"/>
              </a:rPr>
              <a:t>:  Long </a:t>
            </a:r>
            <a:r>
              <a:rPr lang="en-US" sz="1800" dirty="0">
                <a:latin typeface="Calibri" panose="020F0502020204030204" pitchFamily="34" charset="0"/>
                <a:cs typeface="Calibri" panose="020F0502020204030204" pitchFamily="34" charset="0"/>
              </a:rPr>
              <a:t>term foreign currency denominated ECB with minimum </a:t>
            </a:r>
            <a:r>
              <a:rPr lang="en-US" sz="1800" dirty="0" smtClean="0">
                <a:latin typeface="Calibri" panose="020F0502020204030204" pitchFamily="34" charset="0"/>
                <a:cs typeface="Calibri" panose="020F0502020204030204" pitchFamily="34" charset="0"/>
              </a:rPr>
              <a:t>average </a:t>
            </a:r>
          </a:p>
          <a:p>
            <a:pPr marL="0" indent="0">
              <a:buNone/>
            </a:pPr>
            <a:r>
              <a:rPr lang="en-US" sz="1800" dirty="0">
                <a:latin typeface="Calibri" panose="020F0502020204030204" pitchFamily="34" charset="0"/>
                <a:cs typeface="Calibri" panose="020F0502020204030204" pitchFamily="34" charset="0"/>
              </a:rPr>
              <a:t> </a:t>
            </a:r>
            <a:r>
              <a:rPr lang="en-US" sz="1800" dirty="0" smtClean="0">
                <a:latin typeface="Calibri" panose="020F0502020204030204" pitchFamily="34" charset="0"/>
                <a:cs typeface="Calibri" panose="020F0502020204030204" pitchFamily="34" charset="0"/>
              </a:rPr>
              <a:t>                      maturity </a:t>
            </a:r>
            <a:r>
              <a:rPr lang="en-US" sz="1800" dirty="0">
                <a:latin typeface="Calibri" panose="020F0502020204030204" pitchFamily="34" charset="0"/>
                <a:cs typeface="Calibri" panose="020F0502020204030204" pitchFamily="34" charset="0"/>
              </a:rPr>
              <a:t>of10 years.	</a:t>
            </a:r>
          </a:p>
          <a:p>
            <a:pPr>
              <a:buFont typeface="Wingdings" panose="05000000000000000000" pitchFamily="2" charset="2"/>
              <a:buChar char="Ø"/>
            </a:pPr>
            <a:r>
              <a:rPr lang="en-US" sz="1800" dirty="0">
                <a:latin typeface="Calibri" panose="020F0502020204030204" pitchFamily="34" charset="0"/>
                <a:cs typeface="Calibri" panose="020F0502020204030204" pitchFamily="34" charset="0"/>
              </a:rPr>
              <a:t>Track </a:t>
            </a:r>
            <a:r>
              <a:rPr lang="en-US" sz="1800" dirty="0" smtClean="0">
                <a:latin typeface="Calibri" panose="020F0502020204030204" pitchFamily="34" charset="0"/>
                <a:cs typeface="Calibri" panose="020F0502020204030204" pitchFamily="34" charset="0"/>
              </a:rPr>
              <a:t>III:  Indian </a:t>
            </a:r>
            <a:r>
              <a:rPr lang="en-US" sz="1800" dirty="0">
                <a:latin typeface="Calibri" panose="020F0502020204030204" pitchFamily="34" charset="0"/>
                <a:cs typeface="Calibri" panose="020F0502020204030204" pitchFamily="34" charset="0"/>
              </a:rPr>
              <a:t>Rupee (INR) denominated ECB with </a:t>
            </a:r>
            <a:r>
              <a:rPr lang="en-US" sz="1800" dirty="0" smtClean="0">
                <a:latin typeface="Calibri" panose="020F0502020204030204" pitchFamily="34" charset="0"/>
                <a:cs typeface="Calibri" panose="020F0502020204030204" pitchFamily="34" charset="0"/>
              </a:rPr>
              <a:t>minimum average maturity of</a:t>
            </a:r>
          </a:p>
          <a:p>
            <a:pPr marL="0" indent="0">
              <a:buNone/>
            </a:pPr>
            <a:r>
              <a:rPr lang="en-US" sz="1800" dirty="0" smtClean="0">
                <a:latin typeface="Calibri" panose="020F0502020204030204" pitchFamily="34" charset="0"/>
                <a:cs typeface="Calibri" panose="020F0502020204030204" pitchFamily="34" charset="0"/>
              </a:rPr>
              <a:t>                       3/5 </a:t>
            </a:r>
            <a:r>
              <a:rPr lang="en-US" sz="1800" dirty="0">
                <a:latin typeface="Calibri" panose="020F0502020204030204" pitchFamily="34" charset="0"/>
                <a:cs typeface="Calibri" panose="020F0502020204030204" pitchFamily="34" charset="0"/>
              </a:rPr>
              <a:t>years.	</a:t>
            </a:r>
          </a:p>
          <a:p>
            <a:pPr marL="339725" indent="-339725" eaLnBrk="1" hangingPunct="1">
              <a:spcBef>
                <a:spcPts val="0"/>
              </a:spcBef>
              <a:buClr>
                <a:srgbClr val="3333CC"/>
              </a:buClr>
              <a:buFont typeface="Wingdings" charset="2"/>
              <a:buChar char=""/>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pPr>
            <a:endParaRPr lang="en-US" sz="1700" dirty="0">
              <a:latin typeface="Calibri" panose="020F0502020204030204" pitchFamily="34" charset="0"/>
              <a:cs typeface="Calibri" panose="020F0502020204030204" pitchFamily="34" charset="0"/>
            </a:endParaRPr>
          </a:p>
          <a:p>
            <a:pPr marL="339725" indent="-339725" eaLnBrk="1" hangingPunct="1">
              <a:spcBef>
                <a:spcPts val="0"/>
              </a:spcBef>
              <a:buClr>
                <a:srgbClr val="3333CC"/>
              </a:buClr>
              <a:buFont typeface="Wingdings" charset="2"/>
              <a:buChar char=""/>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pPr>
            <a:r>
              <a:rPr lang="en-US" sz="1700" u="sng" dirty="0" smtClean="0">
                <a:latin typeface="Calibri" panose="020F0502020204030204" pitchFamily="34" charset="0"/>
                <a:cs typeface="Calibri" panose="020F0502020204030204" pitchFamily="34" charset="0"/>
              </a:rPr>
              <a:t>Available routes for ECBs</a:t>
            </a:r>
            <a:r>
              <a:rPr lang="en-US" sz="1700" dirty="0" smtClean="0">
                <a:latin typeface="Calibri" panose="020F0502020204030204" pitchFamily="34" charset="0"/>
                <a:cs typeface="Calibri" panose="020F0502020204030204" pitchFamily="34" charset="0"/>
              </a:rPr>
              <a:t>:</a:t>
            </a:r>
          </a:p>
          <a:p>
            <a:pPr marL="339725" indent="-339725" eaLnBrk="1" hangingPunct="1">
              <a:spcBef>
                <a:spcPts val="0"/>
              </a:spcBef>
              <a:buClr>
                <a:srgbClr val="3333CC"/>
              </a:buClr>
              <a:buFont typeface="Wingdings" charset="2"/>
              <a:buChar char=""/>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pPr>
            <a:endParaRPr lang="en-US" sz="1700" dirty="0" smtClean="0">
              <a:latin typeface="Calibri" panose="020F0502020204030204" pitchFamily="34" charset="0"/>
              <a:cs typeface="Calibri" panose="020F0502020204030204" pitchFamily="34" charset="0"/>
            </a:endParaRPr>
          </a:p>
          <a:p>
            <a:pPr eaLnBrk="1" hangingPunct="1">
              <a:spcBef>
                <a:spcPts val="0"/>
              </a:spcBef>
              <a:buClr>
                <a:srgbClr val="3333CC"/>
              </a:buClr>
              <a:buFont typeface="Wingdings" panose="05000000000000000000" pitchFamily="2" charset="2"/>
              <a:buChar char="Ø"/>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pPr>
            <a:r>
              <a:rPr lang="en-US" sz="1700" dirty="0" smtClean="0">
                <a:latin typeface="Calibri" panose="020F0502020204030204" pitchFamily="34" charset="0"/>
                <a:cs typeface="Calibri" panose="020F0502020204030204" pitchFamily="34" charset="0"/>
              </a:rPr>
              <a:t>Automatic route: The </a:t>
            </a:r>
            <a:r>
              <a:rPr lang="en-US" sz="1700" dirty="0">
                <a:latin typeface="Calibri" panose="020F0502020204030204" pitchFamily="34" charset="0"/>
                <a:cs typeface="Calibri" panose="020F0502020204030204" pitchFamily="34" charset="0"/>
              </a:rPr>
              <a:t>cases are examined by the Authorised Dealer Category-I (AD Category-I) </a:t>
            </a:r>
            <a:r>
              <a:rPr lang="en-US" sz="1700" dirty="0" smtClean="0">
                <a:latin typeface="Calibri" panose="020F0502020204030204" pitchFamily="34" charset="0"/>
                <a:cs typeface="Calibri" panose="020F0502020204030204" pitchFamily="34" charset="0"/>
              </a:rPr>
              <a:t>banks so long as all the prescribed conditions are met</a:t>
            </a:r>
          </a:p>
          <a:p>
            <a:pPr eaLnBrk="1" hangingPunct="1">
              <a:spcBef>
                <a:spcPts val="0"/>
              </a:spcBef>
              <a:buClr>
                <a:srgbClr val="3333CC"/>
              </a:buClr>
              <a:buFont typeface="Wingdings" panose="05000000000000000000" pitchFamily="2" charset="2"/>
              <a:buChar char="Ø"/>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pPr>
            <a:r>
              <a:rPr lang="en-US" sz="1700" dirty="0">
                <a:latin typeface="Calibri" panose="020F0502020204030204" pitchFamily="34" charset="0"/>
                <a:cs typeface="Calibri" panose="020F0502020204030204" pitchFamily="34" charset="0"/>
              </a:rPr>
              <a:t>Approval route: </a:t>
            </a:r>
            <a:r>
              <a:rPr lang="en-US" sz="1700" dirty="0" smtClean="0">
                <a:latin typeface="Calibri" panose="020F0502020204030204" pitchFamily="34" charset="0"/>
                <a:cs typeface="Calibri" panose="020F0502020204030204" pitchFamily="34" charset="0"/>
              </a:rPr>
              <a:t>The </a:t>
            </a:r>
            <a:r>
              <a:rPr lang="en-US" sz="1700" dirty="0">
                <a:latin typeface="Calibri" panose="020F0502020204030204" pitchFamily="34" charset="0"/>
                <a:cs typeface="Calibri" panose="020F0502020204030204" pitchFamily="34" charset="0"/>
              </a:rPr>
              <a:t>prospective borrowers are required to send their requests to the RBI through their ADs for </a:t>
            </a:r>
            <a:r>
              <a:rPr lang="en-US" sz="1700" dirty="0" smtClean="0">
                <a:latin typeface="Calibri" panose="020F0502020204030204" pitchFamily="34" charset="0"/>
                <a:cs typeface="Calibri" panose="020F0502020204030204" pitchFamily="34" charset="0"/>
              </a:rPr>
              <a:t>examination in cases where there </a:t>
            </a:r>
            <a:r>
              <a:rPr lang="en-US" sz="1700" dirty="0">
                <a:latin typeface="Calibri" panose="020F0502020204030204" pitchFamily="34" charset="0"/>
                <a:cs typeface="Calibri" panose="020F0502020204030204" pitchFamily="34" charset="0"/>
              </a:rPr>
              <a:t>are some differences in the form of amount of borrowing, eligibility of borrowers, permissible end-uses, etc. </a:t>
            </a:r>
            <a:endParaRPr lang="en-US" sz="1700" dirty="0" smtClean="0">
              <a:latin typeface="Calibri" panose="020F0502020204030204" pitchFamily="34" charset="0"/>
              <a:cs typeface="Calibri" panose="020F0502020204030204" pitchFamily="34" charset="0"/>
            </a:endParaRPr>
          </a:p>
          <a:p>
            <a:pPr eaLnBrk="1" hangingPunct="1">
              <a:spcBef>
                <a:spcPts val="0"/>
              </a:spcBef>
              <a:buClr>
                <a:srgbClr val="3333CC"/>
              </a:buClr>
              <a:buFont typeface="Wingdings" panose="05000000000000000000" pitchFamily="2" charset="2"/>
              <a:buChar char="Ø"/>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pPr>
            <a:r>
              <a:rPr lang="en-US" sz="1700" dirty="0" smtClean="0">
                <a:latin typeface="Calibri" panose="020F0502020204030204" pitchFamily="34" charset="0"/>
                <a:cs typeface="Calibri" panose="020F0502020204030204" pitchFamily="34" charset="0"/>
              </a:rPr>
              <a:t>FCEBs </a:t>
            </a:r>
            <a:r>
              <a:rPr lang="en-US" sz="1700" dirty="0">
                <a:latin typeface="Calibri" panose="020F0502020204030204" pitchFamily="34" charset="0"/>
                <a:cs typeface="Calibri" panose="020F0502020204030204" pitchFamily="34" charset="0"/>
              </a:rPr>
              <a:t>can be issued only under the approval route</a:t>
            </a:r>
          </a:p>
        </p:txBody>
      </p:sp>
      <p:sp>
        <p:nvSpPr>
          <p:cNvPr id="2" name="Footer Placeholder 1"/>
          <p:cNvSpPr>
            <a:spLocks noGrp="1"/>
          </p:cNvSpPr>
          <p:nvPr>
            <p:ph type="ftr" sz="quarter" idx="11"/>
          </p:nvPr>
        </p:nvSpPr>
        <p:spPr>
          <a:xfrm>
            <a:off x="3599656" y="6386513"/>
            <a:ext cx="2895600" cy="457200"/>
          </a:xfrm>
        </p:spPr>
        <p:txBody>
          <a:bodyPr/>
          <a:lstStyle/>
          <a:p>
            <a:pPr>
              <a:defRPr/>
            </a:pPr>
            <a:r>
              <a:rPr lang="en-US" dirty="0" smtClean="0"/>
              <a:t>P. P. Shah &amp; Asso.</a:t>
            </a:r>
            <a:endParaRPr lang="en-US" dirty="0"/>
          </a:p>
        </p:txBody>
      </p:sp>
    </p:spTree>
    <p:extLst>
      <p:ext uri="{BB962C8B-B14F-4D97-AF65-F5344CB8AC3E}">
        <p14:creationId xmlns:p14="http://schemas.microsoft.com/office/powerpoint/2010/main" val="1010792869"/>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Date Placeholder 3"/>
          <p:cNvSpPr>
            <a:spLocks noGrp="1"/>
          </p:cNvSpPr>
          <p:nvPr>
            <p:ph type="dt" sz="quarter" idx="10"/>
          </p:nvPr>
        </p:nvSpPr>
        <p:spPr>
          <a:xfrm>
            <a:off x="468709" y="6372226"/>
            <a:ext cx="1905000" cy="457200"/>
          </a:xfrm>
        </p:spPr>
        <p:txBody>
          <a:bodyPr/>
          <a:lstStyle/>
          <a:p>
            <a:pPr>
              <a:defRPr/>
            </a:pPr>
            <a:r>
              <a:rPr lang="en-US" smtClean="0"/>
              <a:t>03 May 2018</a:t>
            </a:r>
            <a:endParaRPr lang="en-US" dirty="0"/>
          </a:p>
        </p:txBody>
      </p:sp>
      <p:sp>
        <p:nvSpPr>
          <p:cNvPr id="9220" name="Slide Number Placeholder 5"/>
          <p:cNvSpPr>
            <a:spLocks noGrp="1"/>
          </p:cNvSpPr>
          <p:nvPr>
            <p:ph type="sldNum" sz="quarter" idx="12"/>
          </p:nvPr>
        </p:nvSpPr>
        <p:spPr>
          <a:xfrm>
            <a:off x="7038975" y="6372226"/>
            <a:ext cx="1905000" cy="457200"/>
          </a:xfrm>
        </p:spPr>
        <p:txBody>
          <a:bodyPr/>
          <a:lstStyle/>
          <a:p>
            <a:pPr>
              <a:defRPr/>
            </a:pPr>
            <a:fld id="{FB34A73F-7633-4765-B60F-ABA8245B9BEA}" type="slidenum">
              <a:rPr lang="en-US" smtClean="0"/>
              <a:pPr>
                <a:defRPr/>
              </a:pPr>
              <a:t>76</a:t>
            </a:fld>
            <a:endParaRPr lang="en-US" dirty="0"/>
          </a:p>
        </p:txBody>
      </p:sp>
      <p:sp>
        <p:nvSpPr>
          <p:cNvPr id="9221" name="Rectangle 4"/>
          <p:cNvSpPr>
            <a:spLocks noGrp="1" noChangeArrowheads="1"/>
          </p:cNvSpPr>
          <p:nvPr>
            <p:ph type="title"/>
          </p:nvPr>
        </p:nvSpPr>
        <p:spPr>
          <a:xfrm>
            <a:off x="1150938" y="214313"/>
            <a:ext cx="7793037" cy="1004887"/>
          </a:xfrm>
        </p:spPr>
        <p:txBody>
          <a:bodyPr/>
          <a:lstStyle/>
          <a:p>
            <a:pPr eaLnBrk="1" hangingPunct="1"/>
            <a:r>
              <a:rPr lang="en-US" sz="3200" dirty="0" smtClean="0"/>
              <a:t>ECBs: Key parameters</a:t>
            </a:r>
            <a:endParaRPr lang="en-US" sz="3200" dirty="0"/>
          </a:p>
        </p:txBody>
      </p:sp>
      <p:sp>
        <p:nvSpPr>
          <p:cNvPr id="9222" name="Content Placeholder 6"/>
          <p:cNvSpPr>
            <a:spLocks noGrp="1"/>
          </p:cNvSpPr>
          <p:nvPr>
            <p:ph idx="1"/>
          </p:nvPr>
        </p:nvSpPr>
        <p:spPr>
          <a:xfrm>
            <a:off x="685800" y="1219200"/>
            <a:ext cx="8269288" cy="5181600"/>
          </a:xfrm>
        </p:spPr>
        <p:txBody>
          <a:bodyPr/>
          <a:lstStyle/>
          <a:p>
            <a:pPr marL="339725" indent="-339725" eaLnBrk="1" hangingPunct="1">
              <a:spcBef>
                <a:spcPts val="0"/>
              </a:spcBef>
              <a:buClr>
                <a:srgbClr val="3333CC"/>
              </a:buClr>
              <a:buFont typeface="Wingdings" charset="2"/>
              <a:buChar char=""/>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pPr>
            <a:endParaRPr lang="en-US" sz="2400" dirty="0">
              <a:latin typeface="Calibri" panose="020F0502020204030204" pitchFamily="34" charset="0"/>
              <a:cs typeface="Calibri" panose="020F0502020204030204" pitchFamily="34" charset="0"/>
            </a:endParaRPr>
          </a:p>
          <a:p>
            <a:pPr marL="339725" indent="-339725" eaLnBrk="1" hangingPunct="1">
              <a:spcBef>
                <a:spcPts val="0"/>
              </a:spcBef>
              <a:buClr>
                <a:srgbClr val="3333CC"/>
              </a:buClr>
              <a:buFont typeface="Wingdings" charset="2"/>
              <a:buChar char=""/>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pPr>
            <a:r>
              <a:rPr lang="en-US" sz="2200" dirty="0">
                <a:latin typeface="Calibri" panose="020F0502020204030204" pitchFamily="34" charset="0"/>
                <a:cs typeface="Calibri" panose="020F0502020204030204" pitchFamily="34" charset="0"/>
              </a:rPr>
              <a:t>Eligible Borrowers</a:t>
            </a:r>
          </a:p>
          <a:p>
            <a:pPr marL="339725" indent="-339725" eaLnBrk="1" hangingPunct="1">
              <a:spcBef>
                <a:spcPts val="0"/>
              </a:spcBef>
              <a:buClr>
                <a:srgbClr val="3333CC"/>
              </a:buClr>
              <a:buFont typeface="Wingdings" charset="2"/>
              <a:buChar char=""/>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pPr>
            <a:endParaRPr lang="en-US" sz="2200" dirty="0" smtClean="0">
              <a:latin typeface="Calibri" panose="020F0502020204030204" pitchFamily="34" charset="0"/>
              <a:cs typeface="Calibri" panose="020F0502020204030204" pitchFamily="34" charset="0"/>
            </a:endParaRPr>
          </a:p>
          <a:p>
            <a:pPr marL="339725" indent="-339725" eaLnBrk="1" hangingPunct="1">
              <a:spcBef>
                <a:spcPts val="0"/>
              </a:spcBef>
              <a:buClr>
                <a:srgbClr val="3333CC"/>
              </a:buClr>
              <a:buFont typeface="Wingdings" charset="2"/>
              <a:buChar char=""/>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pPr>
            <a:r>
              <a:rPr lang="en-US" sz="2200" dirty="0">
                <a:latin typeface="Calibri" panose="020F0502020204030204" pitchFamily="34" charset="0"/>
                <a:cs typeface="Calibri" panose="020F0502020204030204" pitchFamily="34" charset="0"/>
              </a:rPr>
              <a:t>Recognized Lenders</a:t>
            </a:r>
          </a:p>
          <a:p>
            <a:pPr marL="339725" indent="-339725" eaLnBrk="1" hangingPunct="1">
              <a:spcBef>
                <a:spcPts val="0"/>
              </a:spcBef>
              <a:buClr>
                <a:srgbClr val="3333CC"/>
              </a:buClr>
              <a:buFont typeface="Wingdings" charset="2"/>
              <a:buChar char=""/>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pPr>
            <a:endParaRPr lang="en-US" sz="2200" dirty="0" smtClean="0">
              <a:latin typeface="Calibri" panose="020F0502020204030204" pitchFamily="34" charset="0"/>
              <a:cs typeface="Calibri" panose="020F0502020204030204" pitchFamily="34" charset="0"/>
            </a:endParaRPr>
          </a:p>
          <a:p>
            <a:pPr marL="339725" indent="-339725" eaLnBrk="1" hangingPunct="1">
              <a:spcBef>
                <a:spcPts val="0"/>
              </a:spcBef>
              <a:buClr>
                <a:srgbClr val="3333CC"/>
              </a:buClr>
              <a:buFont typeface="Wingdings" charset="2"/>
              <a:buChar char=""/>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pPr>
            <a:r>
              <a:rPr lang="en-US" sz="2200" dirty="0" smtClean="0">
                <a:latin typeface="Calibri" panose="020F0502020204030204" pitchFamily="34" charset="0"/>
                <a:cs typeface="Calibri" panose="020F0502020204030204" pitchFamily="34" charset="0"/>
              </a:rPr>
              <a:t>End-use</a:t>
            </a:r>
            <a:endParaRPr lang="en-US" sz="2200" dirty="0">
              <a:latin typeface="Calibri" panose="020F0502020204030204" pitchFamily="34" charset="0"/>
              <a:cs typeface="Calibri" panose="020F0502020204030204" pitchFamily="34" charset="0"/>
            </a:endParaRPr>
          </a:p>
          <a:p>
            <a:pPr marL="339725" indent="-339725" eaLnBrk="1" hangingPunct="1">
              <a:spcBef>
                <a:spcPts val="0"/>
              </a:spcBef>
              <a:buClr>
                <a:srgbClr val="3333CC"/>
              </a:buClr>
              <a:buFont typeface="Wingdings" charset="2"/>
              <a:buChar char=""/>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pPr>
            <a:endParaRPr lang="en-US" sz="2200" dirty="0" smtClean="0">
              <a:latin typeface="Calibri" panose="020F0502020204030204" pitchFamily="34" charset="0"/>
              <a:cs typeface="Calibri" panose="020F0502020204030204" pitchFamily="34" charset="0"/>
            </a:endParaRPr>
          </a:p>
          <a:p>
            <a:pPr marL="339725" indent="-339725" eaLnBrk="1" hangingPunct="1">
              <a:spcBef>
                <a:spcPts val="0"/>
              </a:spcBef>
              <a:buClr>
                <a:srgbClr val="3333CC"/>
              </a:buClr>
              <a:buFont typeface="Wingdings" charset="2"/>
              <a:buChar char=""/>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pPr>
            <a:r>
              <a:rPr lang="en-US" sz="2200" dirty="0" smtClean="0">
                <a:latin typeface="Calibri" panose="020F0502020204030204" pitchFamily="34" charset="0"/>
                <a:cs typeface="Calibri" panose="020F0502020204030204" pitchFamily="34" charset="0"/>
              </a:rPr>
              <a:t>Minimum </a:t>
            </a:r>
            <a:r>
              <a:rPr lang="en-US" sz="2200" dirty="0">
                <a:latin typeface="Calibri" panose="020F0502020204030204" pitchFamily="34" charset="0"/>
                <a:cs typeface="Calibri" panose="020F0502020204030204" pitchFamily="34" charset="0"/>
              </a:rPr>
              <a:t>Average Maturity Period</a:t>
            </a:r>
          </a:p>
          <a:p>
            <a:pPr marL="339725" indent="-339725" eaLnBrk="1" hangingPunct="1">
              <a:spcBef>
                <a:spcPts val="0"/>
              </a:spcBef>
              <a:buClr>
                <a:srgbClr val="3333CC"/>
              </a:buClr>
              <a:buFont typeface="Wingdings" charset="2"/>
              <a:buChar char=""/>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pPr>
            <a:endParaRPr lang="en-US" sz="2200" dirty="0" smtClean="0">
              <a:latin typeface="Calibri" panose="020F0502020204030204" pitchFamily="34" charset="0"/>
              <a:cs typeface="Calibri" panose="020F0502020204030204" pitchFamily="34" charset="0"/>
            </a:endParaRPr>
          </a:p>
          <a:p>
            <a:pPr marL="339725" indent="-339725" eaLnBrk="1" hangingPunct="1">
              <a:spcBef>
                <a:spcPts val="0"/>
              </a:spcBef>
              <a:buClr>
                <a:srgbClr val="3333CC"/>
              </a:buClr>
              <a:buFont typeface="Wingdings" charset="2"/>
              <a:buChar char=""/>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pPr>
            <a:r>
              <a:rPr lang="en-US" sz="2200" dirty="0" smtClean="0">
                <a:latin typeface="Calibri" panose="020F0502020204030204" pitchFamily="34" charset="0"/>
                <a:cs typeface="Calibri" panose="020F0502020204030204" pitchFamily="34" charset="0"/>
              </a:rPr>
              <a:t>All-in-cost </a:t>
            </a:r>
            <a:r>
              <a:rPr lang="en-US" sz="2200" dirty="0">
                <a:latin typeface="Calibri" panose="020F0502020204030204" pitchFamily="34" charset="0"/>
                <a:cs typeface="Calibri" panose="020F0502020204030204" pitchFamily="34" charset="0"/>
              </a:rPr>
              <a:t>Ceilings</a:t>
            </a:r>
          </a:p>
          <a:p>
            <a:pPr marL="339725" indent="-339725" eaLnBrk="1" hangingPunct="1">
              <a:spcBef>
                <a:spcPts val="0"/>
              </a:spcBef>
              <a:buClr>
                <a:srgbClr val="3333CC"/>
              </a:buClr>
              <a:buFont typeface="Wingdings" charset="2"/>
              <a:buChar char=""/>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pPr>
            <a:endParaRPr lang="en-US" sz="2200" dirty="0" smtClean="0">
              <a:latin typeface="Calibri" panose="020F0502020204030204" pitchFamily="34" charset="0"/>
              <a:cs typeface="Calibri" panose="020F0502020204030204" pitchFamily="34" charset="0"/>
            </a:endParaRPr>
          </a:p>
          <a:p>
            <a:pPr marL="339725" indent="-339725" eaLnBrk="1" hangingPunct="1">
              <a:spcBef>
                <a:spcPts val="0"/>
              </a:spcBef>
              <a:buClr>
                <a:srgbClr val="3333CC"/>
              </a:buClr>
              <a:buFont typeface="Wingdings" charset="2"/>
              <a:buChar char=""/>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pPr>
            <a:r>
              <a:rPr lang="en-US" sz="2200" dirty="0" smtClean="0">
                <a:latin typeface="Calibri" panose="020F0502020204030204" pitchFamily="34" charset="0"/>
                <a:cs typeface="Calibri" panose="020F0502020204030204" pitchFamily="34" charset="0"/>
              </a:rPr>
              <a:t>Individual </a:t>
            </a:r>
            <a:r>
              <a:rPr lang="en-US" sz="2200" dirty="0">
                <a:latin typeface="Calibri" panose="020F0502020204030204" pitchFamily="34" charset="0"/>
                <a:cs typeface="Calibri" panose="020F0502020204030204" pitchFamily="34" charset="0"/>
              </a:rPr>
              <a:t>Limits</a:t>
            </a:r>
          </a:p>
          <a:p>
            <a:pPr marL="339725" indent="-339725" eaLnBrk="1" hangingPunct="1">
              <a:spcBef>
                <a:spcPts val="0"/>
              </a:spcBef>
              <a:buClr>
                <a:srgbClr val="3333CC"/>
              </a:buClr>
              <a:buFont typeface="Wingdings" charset="2"/>
              <a:buChar char=""/>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pPr>
            <a:endParaRPr lang="en-US" sz="2200" dirty="0" smtClean="0">
              <a:latin typeface="Calibri" panose="020F0502020204030204" pitchFamily="34" charset="0"/>
              <a:cs typeface="Calibri" panose="020F0502020204030204" pitchFamily="34" charset="0"/>
            </a:endParaRPr>
          </a:p>
          <a:p>
            <a:pPr marL="339725" indent="-339725" eaLnBrk="1" hangingPunct="1">
              <a:spcBef>
                <a:spcPts val="0"/>
              </a:spcBef>
              <a:buClr>
                <a:srgbClr val="3333CC"/>
              </a:buClr>
              <a:buFont typeface="Wingdings" charset="2"/>
              <a:buChar char=""/>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pPr>
            <a:r>
              <a:rPr lang="en-US" sz="2200" dirty="0" smtClean="0">
                <a:latin typeface="Calibri" panose="020F0502020204030204" pitchFamily="34" charset="0"/>
                <a:cs typeface="Calibri" panose="020F0502020204030204" pitchFamily="34" charset="0"/>
              </a:rPr>
              <a:t>Currency </a:t>
            </a:r>
            <a:r>
              <a:rPr lang="en-US" sz="2200" dirty="0">
                <a:latin typeface="Calibri" panose="020F0502020204030204" pitchFamily="34" charset="0"/>
                <a:cs typeface="Calibri" panose="020F0502020204030204" pitchFamily="34" charset="0"/>
              </a:rPr>
              <a:t>of </a:t>
            </a:r>
            <a:r>
              <a:rPr lang="en-US" sz="2200" dirty="0" smtClean="0">
                <a:latin typeface="Calibri" panose="020F0502020204030204" pitchFamily="34" charset="0"/>
                <a:cs typeface="Calibri" panose="020F0502020204030204" pitchFamily="34" charset="0"/>
              </a:rPr>
              <a:t>Borrowing</a:t>
            </a:r>
            <a:endParaRPr lang="en-US" sz="2200" dirty="0">
              <a:latin typeface="Calibri" panose="020F0502020204030204" pitchFamily="34" charset="0"/>
              <a:cs typeface="Calibri" panose="020F0502020204030204" pitchFamily="34" charset="0"/>
            </a:endParaRPr>
          </a:p>
        </p:txBody>
      </p:sp>
      <p:sp>
        <p:nvSpPr>
          <p:cNvPr id="2" name="Footer Placeholder 1"/>
          <p:cNvSpPr>
            <a:spLocks noGrp="1"/>
          </p:cNvSpPr>
          <p:nvPr>
            <p:ph type="ftr" sz="quarter" idx="11"/>
          </p:nvPr>
        </p:nvSpPr>
        <p:spPr>
          <a:xfrm>
            <a:off x="3599656" y="6386513"/>
            <a:ext cx="2895600" cy="457200"/>
          </a:xfrm>
        </p:spPr>
        <p:txBody>
          <a:bodyPr/>
          <a:lstStyle/>
          <a:p>
            <a:pPr>
              <a:defRPr/>
            </a:pPr>
            <a:r>
              <a:rPr lang="en-US" dirty="0" smtClean="0"/>
              <a:t>P. P. Shah &amp; Asso.</a:t>
            </a:r>
            <a:endParaRPr lang="en-US" dirty="0"/>
          </a:p>
        </p:txBody>
      </p:sp>
    </p:spTree>
    <p:extLst>
      <p:ext uri="{BB962C8B-B14F-4D97-AF65-F5344CB8AC3E}">
        <p14:creationId xmlns:p14="http://schemas.microsoft.com/office/powerpoint/2010/main" val="1875935612"/>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Date Placeholder 3"/>
          <p:cNvSpPr>
            <a:spLocks noGrp="1"/>
          </p:cNvSpPr>
          <p:nvPr>
            <p:ph type="dt" sz="quarter" idx="10"/>
          </p:nvPr>
        </p:nvSpPr>
        <p:spPr>
          <a:xfrm>
            <a:off x="0" y="6400142"/>
            <a:ext cx="1905000" cy="457200"/>
          </a:xfrm>
        </p:spPr>
        <p:txBody>
          <a:bodyPr/>
          <a:lstStyle/>
          <a:p>
            <a:pPr>
              <a:defRPr/>
            </a:pPr>
            <a:r>
              <a:rPr lang="en-US" smtClean="0"/>
              <a:t>03 May 2018</a:t>
            </a:r>
            <a:endParaRPr lang="en-US" dirty="0"/>
          </a:p>
        </p:txBody>
      </p:sp>
      <p:sp>
        <p:nvSpPr>
          <p:cNvPr id="9220" name="Slide Number Placeholder 5"/>
          <p:cNvSpPr>
            <a:spLocks noGrp="1"/>
          </p:cNvSpPr>
          <p:nvPr>
            <p:ph type="sldNum" sz="quarter" idx="12"/>
          </p:nvPr>
        </p:nvSpPr>
        <p:spPr>
          <a:xfrm>
            <a:off x="7237412" y="6441907"/>
            <a:ext cx="1905000" cy="457200"/>
          </a:xfrm>
        </p:spPr>
        <p:txBody>
          <a:bodyPr/>
          <a:lstStyle/>
          <a:p>
            <a:pPr>
              <a:defRPr/>
            </a:pPr>
            <a:fld id="{FB34A73F-7633-4765-B60F-ABA8245B9BEA}" type="slidenum">
              <a:rPr lang="en-US" smtClean="0"/>
              <a:pPr>
                <a:defRPr/>
              </a:pPr>
              <a:t>77</a:t>
            </a:fld>
            <a:endParaRPr lang="en-US" dirty="0"/>
          </a:p>
        </p:txBody>
      </p:sp>
      <p:sp>
        <p:nvSpPr>
          <p:cNvPr id="9221" name="Rectangle 4"/>
          <p:cNvSpPr>
            <a:spLocks noGrp="1" noChangeArrowheads="1"/>
          </p:cNvSpPr>
          <p:nvPr>
            <p:ph type="title"/>
          </p:nvPr>
        </p:nvSpPr>
        <p:spPr>
          <a:xfrm>
            <a:off x="1150938" y="214313"/>
            <a:ext cx="7793037" cy="1004887"/>
          </a:xfrm>
        </p:spPr>
        <p:txBody>
          <a:bodyPr/>
          <a:lstStyle/>
          <a:p>
            <a:pPr eaLnBrk="1" hangingPunct="1"/>
            <a:r>
              <a:rPr lang="en-US" sz="3200" dirty="0" smtClean="0"/>
              <a:t>ECBs: Eligible Borrowers</a:t>
            </a:r>
            <a:endParaRPr lang="en-US" sz="3200" dirty="0"/>
          </a:p>
        </p:txBody>
      </p:sp>
      <p:sp>
        <p:nvSpPr>
          <p:cNvPr id="2" name="Footer Placeholder 1"/>
          <p:cNvSpPr>
            <a:spLocks noGrp="1"/>
          </p:cNvSpPr>
          <p:nvPr>
            <p:ph type="ftr" sz="quarter" idx="11"/>
          </p:nvPr>
        </p:nvSpPr>
        <p:spPr>
          <a:xfrm>
            <a:off x="3599656" y="6428497"/>
            <a:ext cx="2895600" cy="457200"/>
          </a:xfrm>
        </p:spPr>
        <p:txBody>
          <a:bodyPr/>
          <a:lstStyle/>
          <a:p>
            <a:pPr>
              <a:defRPr/>
            </a:pPr>
            <a:r>
              <a:rPr lang="en-US" dirty="0" smtClean="0"/>
              <a:t>P. P. Shah &amp; Asso.</a:t>
            </a:r>
            <a:endParaRPr lang="en-US" dirty="0"/>
          </a:p>
        </p:txBody>
      </p:sp>
      <p:graphicFrame>
        <p:nvGraphicFramePr>
          <p:cNvPr id="7" name="Table 6"/>
          <p:cNvGraphicFramePr>
            <a:graphicFrameLocks noGrp="1"/>
          </p:cNvGraphicFramePr>
          <p:nvPr>
            <p:extLst>
              <p:ext uri="{D42A27DB-BD31-4B8C-83A1-F6EECF244321}">
                <p14:modId xmlns:p14="http://schemas.microsoft.com/office/powerpoint/2010/main" val="2617328691"/>
              </p:ext>
            </p:extLst>
          </p:nvPr>
        </p:nvGraphicFramePr>
        <p:xfrm>
          <a:off x="468709" y="1365359"/>
          <a:ext cx="8225124" cy="5096899"/>
        </p:xfrm>
        <a:graphic>
          <a:graphicData uri="http://schemas.openxmlformats.org/drawingml/2006/table">
            <a:tbl>
              <a:tblPr/>
              <a:tblGrid>
                <a:gridCol w="3146688"/>
                <a:gridCol w="2336728"/>
                <a:gridCol w="2741708"/>
              </a:tblGrid>
              <a:tr h="175356">
                <a:tc>
                  <a:txBody>
                    <a:bodyPr/>
                    <a:lstStyle/>
                    <a:p>
                      <a:pPr marL="0" marR="0" algn="ctr">
                        <a:lnSpc>
                          <a:spcPct val="107000"/>
                        </a:lnSpc>
                        <a:spcBef>
                          <a:spcPts val="0"/>
                        </a:spcBef>
                        <a:spcAft>
                          <a:spcPts val="0"/>
                        </a:spcAft>
                      </a:pPr>
                      <a:r>
                        <a:rPr lang="en-US" sz="1200" b="1"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Track I</a:t>
                      </a:r>
                      <a:endParaRPr lang="en-US" sz="120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endParaRPr>
                    </a:p>
                  </a:txBody>
                  <a:tcPr marL="56000" marR="560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200" b="1"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Track II</a:t>
                      </a:r>
                      <a:endParaRPr lang="en-US" sz="120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endParaRPr>
                    </a:p>
                  </a:txBody>
                  <a:tcPr marL="56000" marR="560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200" b="1"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Track III</a:t>
                      </a:r>
                      <a:endParaRPr lang="en-US" sz="120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endParaRPr>
                    </a:p>
                  </a:txBody>
                  <a:tcPr marL="56000" marR="560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901192">
                <a:tc>
                  <a:txBody>
                    <a:bodyPr/>
                    <a:lstStyle/>
                    <a:p>
                      <a:pPr marL="0" marR="0">
                        <a:lnSpc>
                          <a:spcPct val="107000"/>
                        </a:lnSpc>
                        <a:spcBef>
                          <a:spcPts val="0"/>
                        </a:spcBef>
                        <a:spcAft>
                          <a:spcPts val="0"/>
                        </a:spcAft>
                      </a:pPr>
                      <a:r>
                        <a:rPr lang="en-US" sz="120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 </a:t>
                      </a:r>
                    </a:p>
                    <a:p>
                      <a:pPr marL="0" marR="0">
                        <a:lnSpc>
                          <a:spcPct val="107000"/>
                        </a:lnSpc>
                        <a:spcBef>
                          <a:spcPts val="0"/>
                        </a:spcBef>
                        <a:spcAft>
                          <a:spcPts val="0"/>
                        </a:spcAft>
                      </a:pPr>
                      <a:r>
                        <a:rPr lang="en-US" sz="120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Companies in:</a:t>
                      </a:r>
                    </a:p>
                    <a:p>
                      <a:pPr marL="342900" marR="0" lvl="0" indent="-342900">
                        <a:lnSpc>
                          <a:spcPct val="107000"/>
                        </a:lnSpc>
                        <a:spcBef>
                          <a:spcPts val="0"/>
                        </a:spcBef>
                        <a:spcAft>
                          <a:spcPts val="0"/>
                        </a:spcAft>
                        <a:buFont typeface="Symbol" panose="05050102010706020507" pitchFamily="18" charset="2"/>
                        <a:buChar char=""/>
                      </a:pPr>
                      <a:r>
                        <a:rPr lang="en-US" sz="120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manufacturing</a:t>
                      </a:r>
                    </a:p>
                    <a:p>
                      <a:pPr marL="342900" marR="0" lvl="0" indent="-342900">
                        <a:lnSpc>
                          <a:spcPct val="107000"/>
                        </a:lnSpc>
                        <a:spcBef>
                          <a:spcPts val="0"/>
                        </a:spcBef>
                        <a:spcAft>
                          <a:spcPts val="0"/>
                        </a:spcAft>
                        <a:buFont typeface="Symbol" panose="05050102010706020507" pitchFamily="18" charset="2"/>
                        <a:buChar char=""/>
                      </a:pPr>
                      <a:r>
                        <a:rPr lang="en-US" sz="120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software development sectors</a:t>
                      </a:r>
                    </a:p>
                    <a:p>
                      <a:pPr marL="342900" marR="0" lvl="0" indent="-342900">
                        <a:lnSpc>
                          <a:spcPct val="107000"/>
                        </a:lnSpc>
                        <a:spcBef>
                          <a:spcPts val="0"/>
                        </a:spcBef>
                        <a:spcAft>
                          <a:spcPts val="0"/>
                        </a:spcAft>
                        <a:buFont typeface="Symbol" panose="05050102010706020507" pitchFamily="18" charset="2"/>
                        <a:buChar char=""/>
                      </a:pPr>
                      <a:r>
                        <a:rPr lang="en-US" sz="120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shipping and airlines companies</a:t>
                      </a:r>
                    </a:p>
                    <a:p>
                      <a:pPr marL="342900" marR="0" lvl="0" indent="-342900">
                        <a:lnSpc>
                          <a:spcPct val="107000"/>
                        </a:lnSpc>
                        <a:spcBef>
                          <a:spcPts val="0"/>
                        </a:spcBef>
                        <a:spcAft>
                          <a:spcPts val="0"/>
                        </a:spcAft>
                        <a:buFont typeface="Symbol" panose="05050102010706020507" pitchFamily="18" charset="2"/>
                        <a:buChar char=""/>
                      </a:pPr>
                      <a:r>
                        <a:rPr lang="en-US" sz="120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Infrastructure </a:t>
                      </a:r>
                      <a:r>
                        <a:rPr lang="en-US" sz="1200" dirty="0" smtClean="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Sector as per Harmonized Master List (Transport,</a:t>
                      </a:r>
                      <a:r>
                        <a:rPr lang="en-US" sz="1200" baseline="0" dirty="0" smtClean="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 Energy, Water &amp; Sanitation, Telecommunication, Social &amp; Commercial Infrastructure) and Exploration, Mining and Refinery</a:t>
                      </a:r>
                      <a:endParaRPr lang="en-US" sz="120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US" sz="120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 </a:t>
                      </a:r>
                    </a:p>
                    <a:p>
                      <a:pPr marL="0" marR="0">
                        <a:lnSpc>
                          <a:spcPct val="107000"/>
                        </a:lnSpc>
                        <a:spcBef>
                          <a:spcPts val="0"/>
                        </a:spcBef>
                        <a:spcAft>
                          <a:spcPts val="0"/>
                        </a:spcAft>
                      </a:pPr>
                      <a:r>
                        <a:rPr lang="en-US" sz="120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Small Industrial Development Bank of India (SIDBI)</a:t>
                      </a:r>
                    </a:p>
                    <a:p>
                      <a:pPr marL="0" marR="0">
                        <a:lnSpc>
                          <a:spcPct val="107000"/>
                        </a:lnSpc>
                        <a:spcBef>
                          <a:spcPts val="0"/>
                        </a:spcBef>
                        <a:spcAft>
                          <a:spcPts val="0"/>
                        </a:spcAft>
                      </a:pPr>
                      <a:r>
                        <a:rPr lang="en-US" sz="120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 </a:t>
                      </a:r>
                    </a:p>
                    <a:p>
                      <a:pPr marL="0" marR="0">
                        <a:lnSpc>
                          <a:spcPct val="107000"/>
                        </a:lnSpc>
                        <a:spcBef>
                          <a:spcPts val="0"/>
                        </a:spcBef>
                        <a:spcAft>
                          <a:spcPts val="0"/>
                        </a:spcAft>
                      </a:pPr>
                      <a:r>
                        <a:rPr lang="en-US" sz="120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Units in SEZ</a:t>
                      </a:r>
                    </a:p>
                    <a:p>
                      <a:pPr marL="0" marR="0">
                        <a:lnSpc>
                          <a:spcPct val="107000"/>
                        </a:lnSpc>
                        <a:spcBef>
                          <a:spcPts val="0"/>
                        </a:spcBef>
                        <a:spcAft>
                          <a:spcPts val="0"/>
                        </a:spcAft>
                      </a:pPr>
                      <a:r>
                        <a:rPr lang="en-US" sz="120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 </a:t>
                      </a:r>
                    </a:p>
                    <a:p>
                      <a:pPr marL="0" marR="0">
                        <a:lnSpc>
                          <a:spcPct val="107000"/>
                        </a:lnSpc>
                        <a:spcBef>
                          <a:spcPts val="0"/>
                        </a:spcBef>
                        <a:spcAft>
                          <a:spcPts val="0"/>
                        </a:spcAft>
                      </a:pPr>
                      <a:r>
                        <a:rPr lang="en-US" sz="120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Exim Bank</a:t>
                      </a:r>
                    </a:p>
                    <a:p>
                      <a:pPr marL="0" marR="0">
                        <a:lnSpc>
                          <a:spcPct val="107000"/>
                        </a:lnSpc>
                        <a:spcBef>
                          <a:spcPts val="0"/>
                        </a:spcBef>
                        <a:spcAft>
                          <a:spcPts val="0"/>
                        </a:spcAft>
                      </a:pPr>
                      <a:r>
                        <a:rPr lang="en-US" sz="120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 </a:t>
                      </a:r>
                    </a:p>
                    <a:p>
                      <a:pPr marL="0" marR="0">
                        <a:lnSpc>
                          <a:spcPct val="107000"/>
                        </a:lnSpc>
                        <a:spcBef>
                          <a:spcPts val="0"/>
                        </a:spcBef>
                        <a:spcAft>
                          <a:spcPts val="0"/>
                        </a:spcAft>
                      </a:pPr>
                      <a:r>
                        <a:rPr lang="en-US" sz="120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NBFC – Infrastructure Finance Companies and NBFC – Asset Finance </a:t>
                      </a:r>
                      <a:r>
                        <a:rPr lang="en-US" sz="1200" dirty="0" smtClean="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Companies</a:t>
                      </a:r>
                      <a:endParaRPr lang="en-US" sz="120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endParaRPr lang="en-US" sz="1200" dirty="0" smtClean="0">
                        <a:solidFill>
                          <a:srgbClr val="000000"/>
                        </a:solidFill>
                        <a:effectLst/>
                        <a:latin typeface="Arial" panose="020B060402020202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US" sz="1200" dirty="0" smtClean="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Holding </a:t>
                      </a:r>
                      <a:r>
                        <a:rPr lang="en-US" sz="120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Companies and Core Investment Companies (CIC</a:t>
                      </a:r>
                      <a:r>
                        <a:rPr lang="en-US" sz="1200" dirty="0" smtClean="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a:t>
                      </a:r>
                      <a:endParaRPr lang="en-US" sz="120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endParaRPr>
                    </a:p>
                  </a:txBody>
                  <a:tcPr marL="56000" marR="560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US" sz="120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 </a:t>
                      </a:r>
                    </a:p>
                    <a:p>
                      <a:pPr marL="0" marR="0">
                        <a:lnSpc>
                          <a:spcPct val="107000"/>
                        </a:lnSpc>
                        <a:spcBef>
                          <a:spcPts val="0"/>
                        </a:spcBef>
                        <a:spcAft>
                          <a:spcPts val="0"/>
                        </a:spcAft>
                      </a:pPr>
                      <a:r>
                        <a:rPr lang="en-US" sz="120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All entities listed under Track I. </a:t>
                      </a:r>
                    </a:p>
                    <a:p>
                      <a:pPr marL="0" marR="0">
                        <a:lnSpc>
                          <a:spcPct val="107000"/>
                        </a:lnSpc>
                        <a:spcBef>
                          <a:spcPts val="0"/>
                        </a:spcBef>
                        <a:spcAft>
                          <a:spcPts val="0"/>
                        </a:spcAft>
                      </a:pPr>
                      <a:r>
                        <a:rPr lang="en-US" sz="120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 </a:t>
                      </a:r>
                    </a:p>
                    <a:p>
                      <a:pPr marL="0" marR="0">
                        <a:lnSpc>
                          <a:spcPct val="107000"/>
                        </a:lnSpc>
                        <a:spcBef>
                          <a:spcPts val="0"/>
                        </a:spcBef>
                        <a:spcAft>
                          <a:spcPts val="0"/>
                        </a:spcAft>
                      </a:pPr>
                      <a:r>
                        <a:rPr lang="en-US" sz="120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Real Estate Investment Trusts (REITs) and Infrastructure Investment Trusts (INVITs) regulated by SEBI. </a:t>
                      </a:r>
                    </a:p>
                    <a:p>
                      <a:pPr marL="0" marR="0">
                        <a:lnSpc>
                          <a:spcPct val="107000"/>
                        </a:lnSpc>
                        <a:spcBef>
                          <a:spcPts val="0"/>
                        </a:spcBef>
                        <a:spcAft>
                          <a:spcPts val="0"/>
                        </a:spcAft>
                      </a:pPr>
                      <a:r>
                        <a:rPr lang="en-US" sz="120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 </a:t>
                      </a:r>
                    </a:p>
                  </a:txBody>
                  <a:tcPr marL="56000" marR="560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US" sz="120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 </a:t>
                      </a:r>
                    </a:p>
                    <a:p>
                      <a:pPr marL="0" marR="0">
                        <a:lnSpc>
                          <a:spcPct val="107000"/>
                        </a:lnSpc>
                        <a:spcBef>
                          <a:spcPts val="0"/>
                        </a:spcBef>
                        <a:spcAft>
                          <a:spcPts val="0"/>
                        </a:spcAft>
                      </a:pPr>
                      <a:r>
                        <a:rPr lang="en-US" sz="120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All entities listed under Track II. </a:t>
                      </a:r>
                    </a:p>
                    <a:p>
                      <a:pPr marL="0" marR="0">
                        <a:lnSpc>
                          <a:spcPct val="107000"/>
                        </a:lnSpc>
                        <a:spcBef>
                          <a:spcPts val="0"/>
                        </a:spcBef>
                        <a:spcAft>
                          <a:spcPts val="0"/>
                        </a:spcAft>
                      </a:pPr>
                      <a:r>
                        <a:rPr lang="en-US" sz="120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 </a:t>
                      </a:r>
                    </a:p>
                    <a:p>
                      <a:pPr marL="0" marR="0">
                        <a:lnSpc>
                          <a:spcPct val="107000"/>
                        </a:lnSpc>
                        <a:spcBef>
                          <a:spcPts val="0"/>
                        </a:spcBef>
                        <a:spcAft>
                          <a:spcPts val="0"/>
                        </a:spcAft>
                      </a:pPr>
                      <a:r>
                        <a:rPr lang="en-US" sz="120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NBFCs under the regulatory purview of the Reserve Bank. </a:t>
                      </a:r>
                    </a:p>
                    <a:p>
                      <a:pPr marL="0" marR="0">
                        <a:lnSpc>
                          <a:spcPct val="107000"/>
                        </a:lnSpc>
                        <a:spcBef>
                          <a:spcPts val="0"/>
                        </a:spcBef>
                        <a:spcAft>
                          <a:spcPts val="0"/>
                        </a:spcAft>
                      </a:pPr>
                      <a:r>
                        <a:rPr lang="en-US" sz="120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 </a:t>
                      </a:r>
                    </a:p>
                    <a:p>
                      <a:pPr marL="0" marR="0">
                        <a:lnSpc>
                          <a:spcPct val="107000"/>
                        </a:lnSpc>
                        <a:spcBef>
                          <a:spcPts val="0"/>
                        </a:spcBef>
                        <a:spcAft>
                          <a:spcPts val="0"/>
                        </a:spcAft>
                      </a:pPr>
                      <a:r>
                        <a:rPr lang="en-US" sz="120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NBFC -Micro Finance Institutions, NPO, Societies, trusts and co-operatives, NGO engaged in micro finance activity</a:t>
                      </a:r>
                    </a:p>
                    <a:p>
                      <a:pPr marL="0" marR="0">
                        <a:lnSpc>
                          <a:spcPct val="107000"/>
                        </a:lnSpc>
                        <a:spcBef>
                          <a:spcPts val="0"/>
                        </a:spcBef>
                        <a:spcAft>
                          <a:spcPts val="0"/>
                        </a:spcAft>
                      </a:pPr>
                      <a:r>
                        <a:rPr lang="en-US" sz="120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 </a:t>
                      </a:r>
                    </a:p>
                    <a:p>
                      <a:pPr marL="0" marR="0">
                        <a:lnSpc>
                          <a:spcPct val="107000"/>
                        </a:lnSpc>
                        <a:spcBef>
                          <a:spcPts val="0"/>
                        </a:spcBef>
                        <a:spcAft>
                          <a:spcPts val="0"/>
                        </a:spcAft>
                      </a:pPr>
                      <a:r>
                        <a:rPr lang="en-US" sz="120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Companies engaged in miscellaneous services viz. research and development (R&amp;D), training (other than educational institutes), companies supporting infrastructure, companies providing logistics services. </a:t>
                      </a:r>
                    </a:p>
                    <a:p>
                      <a:pPr marL="0" marR="0">
                        <a:lnSpc>
                          <a:spcPct val="107000"/>
                        </a:lnSpc>
                        <a:spcBef>
                          <a:spcPts val="0"/>
                        </a:spcBef>
                        <a:spcAft>
                          <a:spcPts val="0"/>
                        </a:spcAft>
                      </a:pPr>
                      <a:r>
                        <a:rPr lang="en-US" sz="120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 </a:t>
                      </a:r>
                    </a:p>
                    <a:p>
                      <a:pPr marL="0" marR="0">
                        <a:lnSpc>
                          <a:spcPct val="107000"/>
                        </a:lnSpc>
                        <a:spcBef>
                          <a:spcPts val="0"/>
                        </a:spcBef>
                        <a:spcAft>
                          <a:spcPts val="0"/>
                        </a:spcAft>
                      </a:pPr>
                      <a:r>
                        <a:rPr lang="en-US" sz="120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Developers of Special Economic Zones (SEZs)/ National Manufacturing and Investment Zones (NMIZs). </a:t>
                      </a:r>
                    </a:p>
                    <a:p>
                      <a:pPr marL="0" marR="0">
                        <a:lnSpc>
                          <a:spcPct val="107000"/>
                        </a:lnSpc>
                        <a:spcBef>
                          <a:spcPts val="0"/>
                        </a:spcBef>
                        <a:spcAft>
                          <a:spcPts val="0"/>
                        </a:spcAft>
                      </a:pPr>
                      <a:r>
                        <a:rPr lang="en-US" sz="120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 </a:t>
                      </a:r>
                    </a:p>
                  </a:txBody>
                  <a:tcPr marL="56000" marR="560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4278689201"/>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Date Placeholder 3"/>
          <p:cNvSpPr>
            <a:spLocks noGrp="1"/>
          </p:cNvSpPr>
          <p:nvPr>
            <p:ph type="dt" sz="quarter" idx="10"/>
          </p:nvPr>
        </p:nvSpPr>
        <p:spPr>
          <a:xfrm>
            <a:off x="468709" y="6372226"/>
            <a:ext cx="1905000" cy="457200"/>
          </a:xfrm>
        </p:spPr>
        <p:txBody>
          <a:bodyPr/>
          <a:lstStyle/>
          <a:p>
            <a:pPr>
              <a:defRPr/>
            </a:pPr>
            <a:r>
              <a:rPr lang="en-US" smtClean="0"/>
              <a:t>03 May 2018</a:t>
            </a:r>
            <a:endParaRPr lang="en-US" dirty="0"/>
          </a:p>
        </p:txBody>
      </p:sp>
      <p:sp>
        <p:nvSpPr>
          <p:cNvPr id="9220" name="Slide Number Placeholder 5"/>
          <p:cNvSpPr>
            <a:spLocks noGrp="1"/>
          </p:cNvSpPr>
          <p:nvPr>
            <p:ph type="sldNum" sz="quarter" idx="12"/>
          </p:nvPr>
        </p:nvSpPr>
        <p:spPr>
          <a:xfrm>
            <a:off x="7038975" y="6372226"/>
            <a:ext cx="1905000" cy="457200"/>
          </a:xfrm>
        </p:spPr>
        <p:txBody>
          <a:bodyPr/>
          <a:lstStyle/>
          <a:p>
            <a:pPr>
              <a:defRPr/>
            </a:pPr>
            <a:fld id="{FB34A73F-7633-4765-B60F-ABA8245B9BEA}" type="slidenum">
              <a:rPr lang="en-US" smtClean="0"/>
              <a:pPr>
                <a:defRPr/>
              </a:pPr>
              <a:t>78</a:t>
            </a:fld>
            <a:endParaRPr lang="en-US" dirty="0"/>
          </a:p>
        </p:txBody>
      </p:sp>
      <p:sp>
        <p:nvSpPr>
          <p:cNvPr id="9221" name="Rectangle 4"/>
          <p:cNvSpPr>
            <a:spLocks noGrp="1" noChangeArrowheads="1"/>
          </p:cNvSpPr>
          <p:nvPr>
            <p:ph type="title"/>
          </p:nvPr>
        </p:nvSpPr>
        <p:spPr>
          <a:xfrm>
            <a:off x="1150938" y="214313"/>
            <a:ext cx="7793037" cy="1004887"/>
          </a:xfrm>
        </p:spPr>
        <p:txBody>
          <a:bodyPr/>
          <a:lstStyle/>
          <a:p>
            <a:pPr eaLnBrk="1" hangingPunct="1"/>
            <a:r>
              <a:rPr lang="en-US" sz="3200" dirty="0" smtClean="0"/>
              <a:t>ECBs: Eligible Borrowers (</a:t>
            </a:r>
            <a:r>
              <a:rPr lang="en-US" sz="3200" dirty="0" err="1" smtClean="0"/>
              <a:t>con’t</a:t>
            </a:r>
            <a:r>
              <a:rPr lang="en-US" sz="3200" dirty="0" smtClean="0"/>
              <a:t>)</a:t>
            </a:r>
            <a:endParaRPr lang="en-US" sz="3200" dirty="0"/>
          </a:p>
        </p:txBody>
      </p:sp>
      <p:sp>
        <p:nvSpPr>
          <p:cNvPr id="9222" name="Content Placeholder 6"/>
          <p:cNvSpPr>
            <a:spLocks noGrp="1"/>
          </p:cNvSpPr>
          <p:nvPr>
            <p:ph idx="1"/>
          </p:nvPr>
        </p:nvSpPr>
        <p:spPr>
          <a:xfrm>
            <a:off x="872196" y="1219200"/>
            <a:ext cx="8082891" cy="5294142"/>
          </a:xfrm>
        </p:spPr>
        <p:txBody>
          <a:bodyPr/>
          <a:lstStyle/>
          <a:p>
            <a:pPr marL="0" indent="0" eaLnBrk="1" hangingPunct="1">
              <a:spcBef>
                <a:spcPts val="0"/>
              </a:spcBef>
              <a:buClr>
                <a:srgbClr val="3333CC"/>
              </a:buClr>
              <a:buNone/>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pPr>
            <a:r>
              <a:rPr lang="en-US" sz="1800" dirty="0" smtClean="0">
                <a:latin typeface="Calibri" panose="020F0502020204030204" pitchFamily="34" charset="0"/>
                <a:cs typeface="Calibri" panose="020F0502020204030204" pitchFamily="34" charset="0"/>
              </a:rPr>
              <a:t>  </a:t>
            </a:r>
            <a:r>
              <a:rPr lang="en-US" sz="1800" b="1" u="sng" dirty="0" smtClean="0">
                <a:latin typeface="Calibri" panose="020F0502020204030204" pitchFamily="34" charset="0"/>
                <a:cs typeface="Calibri" panose="020F0502020204030204" pitchFamily="34" charset="0"/>
              </a:rPr>
              <a:t>Major recent amendments </a:t>
            </a:r>
            <a:r>
              <a:rPr lang="en-US" sz="1800" b="1" u="sng" dirty="0">
                <a:latin typeface="Calibri" panose="020F0502020204030204" pitchFamily="34" charset="0"/>
                <a:cs typeface="Calibri" panose="020F0502020204030204" pitchFamily="34" charset="0"/>
              </a:rPr>
              <a:t>vide A.P. (DIR Series) Circular </a:t>
            </a:r>
            <a:r>
              <a:rPr lang="en-US" sz="1800" b="1" u="sng" dirty="0" smtClean="0">
                <a:latin typeface="Calibri" panose="020F0502020204030204" pitchFamily="34" charset="0"/>
                <a:cs typeface="Calibri" panose="020F0502020204030204" pitchFamily="34" charset="0"/>
              </a:rPr>
              <a:t>No.25 dt. 27</a:t>
            </a:r>
            <a:r>
              <a:rPr lang="en-US" sz="1800" b="1" u="sng" baseline="30000" dirty="0" smtClean="0">
                <a:latin typeface="Calibri" panose="020F0502020204030204" pitchFamily="34" charset="0"/>
                <a:cs typeface="Calibri" panose="020F0502020204030204" pitchFamily="34" charset="0"/>
              </a:rPr>
              <a:t>th</a:t>
            </a:r>
            <a:r>
              <a:rPr lang="en-US" sz="1800" b="1" u="sng" dirty="0" smtClean="0">
                <a:latin typeface="Calibri" panose="020F0502020204030204" pitchFamily="34" charset="0"/>
                <a:cs typeface="Calibri" panose="020F0502020204030204" pitchFamily="34" charset="0"/>
              </a:rPr>
              <a:t> April, 2018:</a:t>
            </a:r>
          </a:p>
          <a:p>
            <a:pPr marL="0" indent="0" eaLnBrk="1" hangingPunct="1">
              <a:spcBef>
                <a:spcPts val="0"/>
              </a:spcBef>
              <a:buClr>
                <a:srgbClr val="3333CC"/>
              </a:buClr>
              <a:buNone/>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pPr>
            <a:endParaRPr lang="en-US" sz="1800" b="1" u="sng" dirty="0">
              <a:latin typeface="Calibri" panose="020F0502020204030204" pitchFamily="34" charset="0"/>
              <a:cs typeface="Calibri" panose="020F0502020204030204" pitchFamily="34" charset="0"/>
            </a:endParaRPr>
          </a:p>
          <a:p>
            <a:r>
              <a:rPr lang="en-US" sz="1800" dirty="0">
                <a:latin typeface="Calibri" panose="020F0502020204030204" pitchFamily="34" charset="0"/>
                <a:cs typeface="Calibri" panose="020F0502020204030204" pitchFamily="34" charset="0"/>
              </a:rPr>
              <a:t>Expansion of Eligible Borrowers’ list for the purpose of ECB:</a:t>
            </a:r>
          </a:p>
          <a:p>
            <a:pPr marL="0" indent="0">
              <a:buNone/>
            </a:pPr>
            <a:endParaRPr lang="en-US" sz="1800" dirty="0" smtClean="0">
              <a:latin typeface="Calibri" panose="020F0502020204030204" pitchFamily="34" charset="0"/>
              <a:cs typeface="Calibri" panose="020F0502020204030204" pitchFamily="34" charset="0"/>
            </a:endParaRPr>
          </a:p>
          <a:p>
            <a:pPr marL="0" indent="0">
              <a:buNone/>
            </a:pPr>
            <a:r>
              <a:rPr lang="en-US" sz="1800" dirty="0">
                <a:latin typeface="Calibri" panose="020F0502020204030204" pitchFamily="34" charset="0"/>
                <a:cs typeface="Calibri" panose="020F0502020204030204" pitchFamily="34" charset="0"/>
              </a:rPr>
              <a:t> </a:t>
            </a:r>
            <a:r>
              <a:rPr lang="en-US" sz="1800" dirty="0" smtClean="0">
                <a:latin typeface="Calibri" panose="020F0502020204030204" pitchFamily="34" charset="0"/>
                <a:cs typeface="Calibri" panose="020F0502020204030204" pitchFamily="34" charset="0"/>
              </a:rPr>
              <a:t>     It </a:t>
            </a:r>
            <a:r>
              <a:rPr lang="en-US" sz="1800" dirty="0">
                <a:latin typeface="Calibri" panose="020F0502020204030204" pitchFamily="34" charset="0"/>
                <a:cs typeface="Calibri" panose="020F0502020204030204" pitchFamily="34" charset="0"/>
              </a:rPr>
              <a:t>has been decided to permit:</a:t>
            </a:r>
          </a:p>
          <a:p>
            <a:pPr marL="688975">
              <a:buFont typeface="+mj-lt"/>
              <a:buAutoNum type="alphaLcPeriod"/>
            </a:pPr>
            <a:r>
              <a:rPr lang="en-US" sz="1800" dirty="0" smtClean="0">
                <a:latin typeface="Calibri" panose="020F0502020204030204" pitchFamily="34" charset="0"/>
                <a:cs typeface="Calibri" panose="020F0502020204030204" pitchFamily="34" charset="0"/>
              </a:rPr>
              <a:t>Housing </a:t>
            </a:r>
            <a:r>
              <a:rPr lang="en-US" sz="1800" dirty="0">
                <a:latin typeface="Calibri" panose="020F0502020204030204" pitchFamily="34" charset="0"/>
                <a:cs typeface="Calibri" panose="020F0502020204030204" pitchFamily="34" charset="0"/>
              </a:rPr>
              <a:t>Finance Companies, regulated by the National Housing Bank, as eligible borrowers to avail of ECBs under all tracks. Such entities shall have a board approved risk management policy and shall keep their ECB exposure hedged 100 per cent at all times for ECBs raised under Track I</a:t>
            </a:r>
            <a:r>
              <a:rPr lang="en-US" sz="1800" dirty="0" smtClean="0">
                <a:latin typeface="Calibri" panose="020F0502020204030204" pitchFamily="34" charset="0"/>
                <a:cs typeface="Calibri" panose="020F0502020204030204" pitchFamily="34" charset="0"/>
              </a:rPr>
              <a:t>.</a:t>
            </a:r>
          </a:p>
          <a:p>
            <a:pPr marL="688975">
              <a:buFont typeface="+mj-lt"/>
              <a:buAutoNum type="alphaLcPeriod"/>
            </a:pPr>
            <a:r>
              <a:rPr lang="en-US" sz="1800" dirty="0" smtClean="0">
                <a:latin typeface="Calibri" panose="020F0502020204030204" pitchFamily="34" charset="0"/>
                <a:cs typeface="Calibri" panose="020F0502020204030204" pitchFamily="34" charset="0"/>
              </a:rPr>
              <a:t>Port </a:t>
            </a:r>
            <a:r>
              <a:rPr lang="en-US" sz="1800" dirty="0">
                <a:latin typeface="Calibri" panose="020F0502020204030204" pitchFamily="34" charset="0"/>
                <a:cs typeface="Calibri" panose="020F0502020204030204" pitchFamily="34" charset="0"/>
              </a:rPr>
              <a:t>Trusts constituted under the Major Port Trusts Act, 1963 or Indian Ports Act, 1908 to avail of ECBs under all tracks. Such entities shall have a board approved risk management policy and shall keep their ECB exposure hedged 100 per cent at all times for ECBs raised under Track I.</a:t>
            </a:r>
          </a:p>
          <a:p>
            <a:pPr marL="688975">
              <a:buFont typeface="+mj-lt"/>
              <a:buAutoNum type="alphaLcPeriod"/>
            </a:pPr>
            <a:r>
              <a:rPr lang="en-US" sz="1800" dirty="0" smtClean="0">
                <a:latin typeface="Calibri" panose="020F0502020204030204" pitchFamily="34" charset="0"/>
                <a:cs typeface="Calibri" panose="020F0502020204030204" pitchFamily="34" charset="0"/>
              </a:rPr>
              <a:t>Companies </a:t>
            </a:r>
            <a:r>
              <a:rPr lang="en-US" sz="1800" dirty="0">
                <a:latin typeface="Calibri" panose="020F0502020204030204" pitchFamily="34" charset="0"/>
                <a:cs typeface="Calibri" panose="020F0502020204030204" pitchFamily="34" charset="0"/>
              </a:rPr>
              <a:t>engaged in the business of Maintenance, Repair and Overhaul and freight forwarding to raise ECBs denominated in INR only. </a:t>
            </a:r>
          </a:p>
          <a:p>
            <a:endParaRPr lang="en-US" sz="1800" dirty="0">
              <a:latin typeface="Calibri" panose="020F0502020204030204" pitchFamily="34" charset="0"/>
              <a:cs typeface="Calibri" panose="020F0502020204030204" pitchFamily="34" charset="0"/>
            </a:endParaRPr>
          </a:p>
        </p:txBody>
      </p:sp>
      <p:sp>
        <p:nvSpPr>
          <p:cNvPr id="2" name="Footer Placeholder 1"/>
          <p:cNvSpPr>
            <a:spLocks noGrp="1"/>
          </p:cNvSpPr>
          <p:nvPr>
            <p:ph type="ftr" sz="quarter" idx="11"/>
          </p:nvPr>
        </p:nvSpPr>
        <p:spPr>
          <a:xfrm>
            <a:off x="3599656" y="6386513"/>
            <a:ext cx="2895600" cy="457200"/>
          </a:xfrm>
        </p:spPr>
        <p:txBody>
          <a:bodyPr/>
          <a:lstStyle/>
          <a:p>
            <a:pPr>
              <a:defRPr/>
            </a:pPr>
            <a:r>
              <a:rPr lang="en-US" dirty="0" smtClean="0"/>
              <a:t>P. P. Shah &amp; Asso.</a:t>
            </a:r>
            <a:endParaRPr lang="en-US" dirty="0"/>
          </a:p>
        </p:txBody>
      </p:sp>
    </p:spTree>
    <p:extLst>
      <p:ext uri="{BB962C8B-B14F-4D97-AF65-F5344CB8AC3E}">
        <p14:creationId xmlns:p14="http://schemas.microsoft.com/office/powerpoint/2010/main" val="3445921846"/>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Date Placeholder 3"/>
          <p:cNvSpPr>
            <a:spLocks noGrp="1"/>
          </p:cNvSpPr>
          <p:nvPr>
            <p:ph type="dt" sz="quarter" idx="10"/>
          </p:nvPr>
        </p:nvSpPr>
        <p:spPr>
          <a:xfrm>
            <a:off x="0" y="6400142"/>
            <a:ext cx="1905000" cy="457200"/>
          </a:xfrm>
        </p:spPr>
        <p:txBody>
          <a:bodyPr/>
          <a:lstStyle/>
          <a:p>
            <a:pPr>
              <a:defRPr/>
            </a:pPr>
            <a:r>
              <a:rPr lang="en-US" smtClean="0"/>
              <a:t>03 May 2018</a:t>
            </a:r>
            <a:endParaRPr lang="en-US" dirty="0"/>
          </a:p>
        </p:txBody>
      </p:sp>
      <p:sp>
        <p:nvSpPr>
          <p:cNvPr id="9220" name="Slide Number Placeholder 5"/>
          <p:cNvSpPr>
            <a:spLocks noGrp="1"/>
          </p:cNvSpPr>
          <p:nvPr>
            <p:ph type="sldNum" sz="quarter" idx="12"/>
          </p:nvPr>
        </p:nvSpPr>
        <p:spPr>
          <a:xfrm>
            <a:off x="7237412" y="6441907"/>
            <a:ext cx="1905000" cy="457200"/>
          </a:xfrm>
        </p:spPr>
        <p:txBody>
          <a:bodyPr/>
          <a:lstStyle/>
          <a:p>
            <a:pPr>
              <a:defRPr/>
            </a:pPr>
            <a:fld id="{FB34A73F-7633-4765-B60F-ABA8245B9BEA}" type="slidenum">
              <a:rPr lang="en-US" smtClean="0"/>
              <a:pPr>
                <a:defRPr/>
              </a:pPr>
              <a:t>79</a:t>
            </a:fld>
            <a:endParaRPr lang="en-US" dirty="0"/>
          </a:p>
        </p:txBody>
      </p:sp>
      <p:sp>
        <p:nvSpPr>
          <p:cNvPr id="9221" name="Rectangle 4"/>
          <p:cNvSpPr>
            <a:spLocks noGrp="1" noChangeArrowheads="1"/>
          </p:cNvSpPr>
          <p:nvPr>
            <p:ph type="title"/>
          </p:nvPr>
        </p:nvSpPr>
        <p:spPr>
          <a:xfrm>
            <a:off x="1150938" y="214313"/>
            <a:ext cx="7793037" cy="1004887"/>
          </a:xfrm>
        </p:spPr>
        <p:txBody>
          <a:bodyPr/>
          <a:lstStyle/>
          <a:p>
            <a:pPr eaLnBrk="1" hangingPunct="1"/>
            <a:r>
              <a:rPr lang="en-US" sz="3200" dirty="0" smtClean="0"/>
              <a:t>ECBs: Eligible Lenders</a:t>
            </a:r>
            <a:endParaRPr lang="en-US" sz="3200" dirty="0"/>
          </a:p>
        </p:txBody>
      </p:sp>
      <p:sp>
        <p:nvSpPr>
          <p:cNvPr id="2" name="Footer Placeholder 1"/>
          <p:cNvSpPr>
            <a:spLocks noGrp="1"/>
          </p:cNvSpPr>
          <p:nvPr>
            <p:ph type="ftr" sz="quarter" idx="11"/>
          </p:nvPr>
        </p:nvSpPr>
        <p:spPr>
          <a:xfrm>
            <a:off x="3599656" y="6428497"/>
            <a:ext cx="2895600" cy="457200"/>
          </a:xfrm>
        </p:spPr>
        <p:txBody>
          <a:bodyPr/>
          <a:lstStyle/>
          <a:p>
            <a:pPr>
              <a:defRPr/>
            </a:pPr>
            <a:r>
              <a:rPr lang="en-US" dirty="0" smtClean="0"/>
              <a:t>P. P. Shah &amp; Asso.</a:t>
            </a:r>
            <a:endParaRPr lang="en-US" dirty="0"/>
          </a:p>
        </p:txBody>
      </p:sp>
      <p:graphicFrame>
        <p:nvGraphicFramePr>
          <p:cNvPr id="7" name="Table 6"/>
          <p:cNvGraphicFramePr>
            <a:graphicFrameLocks noGrp="1"/>
          </p:cNvGraphicFramePr>
          <p:nvPr>
            <p:extLst>
              <p:ext uri="{D42A27DB-BD31-4B8C-83A1-F6EECF244321}">
                <p14:modId xmlns:p14="http://schemas.microsoft.com/office/powerpoint/2010/main" val="133956376"/>
              </p:ext>
            </p:extLst>
          </p:nvPr>
        </p:nvGraphicFramePr>
        <p:xfrm>
          <a:off x="468709" y="1365359"/>
          <a:ext cx="8225124" cy="5228273"/>
        </p:xfrm>
        <a:graphic>
          <a:graphicData uri="http://schemas.openxmlformats.org/drawingml/2006/table">
            <a:tbl>
              <a:tblPr/>
              <a:tblGrid>
                <a:gridCol w="3006011"/>
                <a:gridCol w="2477405"/>
                <a:gridCol w="2741708"/>
              </a:tblGrid>
              <a:tr h="185755">
                <a:tc>
                  <a:txBody>
                    <a:bodyPr/>
                    <a:lstStyle/>
                    <a:p>
                      <a:pPr marL="0" marR="0" algn="ctr">
                        <a:lnSpc>
                          <a:spcPct val="107000"/>
                        </a:lnSpc>
                        <a:spcBef>
                          <a:spcPts val="0"/>
                        </a:spcBef>
                        <a:spcAft>
                          <a:spcPts val="0"/>
                        </a:spcAft>
                      </a:pPr>
                      <a:r>
                        <a:rPr lang="en-US" sz="1200" b="1"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Track I</a:t>
                      </a:r>
                      <a:endParaRPr lang="en-US" sz="120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endParaRPr>
                    </a:p>
                  </a:txBody>
                  <a:tcPr marL="56000" marR="560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200" b="1"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Track II</a:t>
                      </a:r>
                      <a:endParaRPr lang="en-US" sz="120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endParaRPr>
                    </a:p>
                  </a:txBody>
                  <a:tcPr marL="56000" marR="560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200" b="1"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Track III</a:t>
                      </a:r>
                      <a:endParaRPr lang="en-US" sz="120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endParaRPr>
                    </a:p>
                  </a:txBody>
                  <a:tcPr marL="56000" marR="560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032566">
                <a:tc>
                  <a:txBody>
                    <a:bodyPr/>
                    <a:lstStyle/>
                    <a:p>
                      <a:endParaRPr lang="en-US" sz="1200" b="0" i="0" u="none" strike="noStrike" kern="1200" baseline="0" dirty="0" smtClean="0">
                        <a:solidFill>
                          <a:schemeClr val="tx1"/>
                        </a:solidFill>
                        <a:latin typeface="Arial" panose="020B0604020202020204" pitchFamily="34" charset="0"/>
                        <a:ea typeface="+mn-ea"/>
                        <a:cs typeface="Arial" panose="020B0604020202020204" pitchFamily="34" charset="0"/>
                      </a:endParaRPr>
                    </a:p>
                    <a:p>
                      <a:r>
                        <a:rPr lang="en-US" sz="1200" b="0" i="0" u="none" strike="noStrike" kern="1200" baseline="0" dirty="0" smtClean="0">
                          <a:solidFill>
                            <a:schemeClr val="tx1"/>
                          </a:solidFill>
                          <a:latin typeface="Arial" panose="020B0604020202020204" pitchFamily="34" charset="0"/>
                          <a:ea typeface="+mn-ea"/>
                          <a:cs typeface="Arial" panose="020B0604020202020204" pitchFamily="34" charset="0"/>
                        </a:rPr>
                        <a:t>i. International banks. </a:t>
                      </a:r>
                    </a:p>
                    <a:p>
                      <a:endParaRPr lang="en-US" sz="1200" b="0" i="0" u="none" strike="noStrike" kern="1200" baseline="0" dirty="0" smtClean="0">
                        <a:solidFill>
                          <a:schemeClr val="tx1"/>
                        </a:solidFill>
                        <a:latin typeface="Arial" panose="020B0604020202020204" pitchFamily="34" charset="0"/>
                        <a:ea typeface="+mn-ea"/>
                        <a:cs typeface="Arial" panose="020B0604020202020204" pitchFamily="34" charset="0"/>
                      </a:endParaRPr>
                    </a:p>
                    <a:p>
                      <a:r>
                        <a:rPr lang="en-US" sz="1200" b="0" i="0" u="none" strike="noStrike" kern="1200" baseline="0" dirty="0" smtClean="0">
                          <a:solidFill>
                            <a:schemeClr val="tx1"/>
                          </a:solidFill>
                          <a:latin typeface="Arial" panose="020B0604020202020204" pitchFamily="34" charset="0"/>
                          <a:ea typeface="+mn-ea"/>
                          <a:cs typeface="Arial" panose="020B0604020202020204" pitchFamily="34" charset="0"/>
                        </a:rPr>
                        <a:t>ii. International capital markets. </a:t>
                      </a:r>
                    </a:p>
                    <a:p>
                      <a:endParaRPr lang="en-US" sz="1200" b="0" i="0" u="none" strike="noStrike" kern="1200" baseline="0" dirty="0" smtClean="0">
                        <a:solidFill>
                          <a:schemeClr val="tx1"/>
                        </a:solidFill>
                        <a:latin typeface="Arial" panose="020B0604020202020204" pitchFamily="34" charset="0"/>
                        <a:ea typeface="+mn-ea"/>
                        <a:cs typeface="Arial" panose="020B0604020202020204" pitchFamily="34" charset="0"/>
                      </a:endParaRPr>
                    </a:p>
                    <a:p>
                      <a:r>
                        <a:rPr lang="en-US" sz="1200" b="0" i="0" u="none" strike="noStrike" kern="1200" baseline="0" dirty="0" smtClean="0">
                          <a:solidFill>
                            <a:schemeClr val="tx1"/>
                          </a:solidFill>
                          <a:latin typeface="Arial" panose="020B0604020202020204" pitchFamily="34" charset="0"/>
                          <a:ea typeface="+mn-ea"/>
                          <a:cs typeface="Arial" panose="020B0604020202020204" pitchFamily="34" charset="0"/>
                        </a:rPr>
                        <a:t>iii. Multilateral financial institutions (such as, IFC, ADB, etc.) / regional financial institutions and Government owned (either wholly or partially) financial institutions. </a:t>
                      </a:r>
                    </a:p>
                    <a:p>
                      <a:endParaRPr lang="en-US" sz="1200" b="0" i="0" u="none" strike="noStrike" kern="1200" baseline="0" dirty="0" smtClean="0">
                        <a:solidFill>
                          <a:schemeClr val="tx1"/>
                        </a:solidFill>
                        <a:latin typeface="Arial" panose="020B0604020202020204" pitchFamily="34" charset="0"/>
                        <a:ea typeface="+mn-ea"/>
                        <a:cs typeface="Arial" panose="020B0604020202020204" pitchFamily="34" charset="0"/>
                      </a:endParaRPr>
                    </a:p>
                    <a:p>
                      <a:r>
                        <a:rPr lang="en-US" sz="1200" b="0" i="0" u="none" strike="noStrike" kern="1200" baseline="0" dirty="0" smtClean="0">
                          <a:solidFill>
                            <a:schemeClr val="tx1"/>
                          </a:solidFill>
                          <a:latin typeface="Arial" panose="020B0604020202020204" pitchFamily="34" charset="0"/>
                          <a:ea typeface="+mn-ea"/>
                          <a:cs typeface="Arial" panose="020B0604020202020204" pitchFamily="34" charset="0"/>
                        </a:rPr>
                        <a:t>iv. Export credit agencies. </a:t>
                      </a:r>
                    </a:p>
                    <a:p>
                      <a:endParaRPr lang="en-US" sz="1200" b="0" i="0" u="none" strike="noStrike" kern="1200" baseline="0" dirty="0" smtClean="0">
                        <a:solidFill>
                          <a:schemeClr val="tx1"/>
                        </a:solidFill>
                        <a:latin typeface="Arial" panose="020B0604020202020204" pitchFamily="34" charset="0"/>
                        <a:ea typeface="+mn-ea"/>
                        <a:cs typeface="Arial" panose="020B0604020202020204" pitchFamily="34" charset="0"/>
                      </a:endParaRPr>
                    </a:p>
                    <a:p>
                      <a:r>
                        <a:rPr lang="en-US" sz="1200" b="0" i="0" u="none" strike="noStrike" kern="1200" baseline="0" dirty="0" smtClean="0">
                          <a:solidFill>
                            <a:schemeClr val="tx1"/>
                          </a:solidFill>
                          <a:latin typeface="Arial" panose="020B0604020202020204" pitchFamily="34" charset="0"/>
                          <a:ea typeface="+mn-ea"/>
                          <a:cs typeface="Arial" panose="020B0604020202020204" pitchFamily="34" charset="0"/>
                        </a:rPr>
                        <a:t>v.  Suppliers of equipment. </a:t>
                      </a:r>
                    </a:p>
                    <a:p>
                      <a:endParaRPr lang="en-US" sz="1200" b="0" i="0" u="none" strike="noStrike" kern="1200" baseline="0" dirty="0" smtClean="0">
                        <a:solidFill>
                          <a:schemeClr val="tx1"/>
                        </a:solidFill>
                        <a:latin typeface="Arial" panose="020B0604020202020204" pitchFamily="34" charset="0"/>
                        <a:ea typeface="+mn-ea"/>
                        <a:cs typeface="Arial" panose="020B0604020202020204" pitchFamily="34" charset="0"/>
                      </a:endParaRPr>
                    </a:p>
                    <a:p>
                      <a:r>
                        <a:rPr lang="en-US" sz="1200" b="0" i="0" u="none" strike="noStrike" kern="1200" baseline="0" dirty="0" smtClean="0">
                          <a:solidFill>
                            <a:schemeClr val="tx1"/>
                          </a:solidFill>
                          <a:latin typeface="Arial" panose="020B0604020202020204" pitchFamily="34" charset="0"/>
                          <a:ea typeface="+mn-ea"/>
                          <a:cs typeface="Arial" panose="020B0604020202020204" pitchFamily="34" charset="0"/>
                        </a:rPr>
                        <a:t>vi. Foreign equity holders. </a:t>
                      </a:r>
                    </a:p>
                    <a:p>
                      <a:pPr marL="0" indent="0"/>
                      <a:endParaRPr lang="en-US" sz="1200" b="0" i="0" u="none" strike="noStrike" kern="1200" baseline="0" dirty="0" smtClean="0">
                        <a:solidFill>
                          <a:schemeClr val="tx1"/>
                        </a:solidFill>
                        <a:latin typeface="Arial" panose="020B0604020202020204" pitchFamily="34" charset="0"/>
                        <a:ea typeface="+mn-ea"/>
                        <a:cs typeface="Arial" panose="020B0604020202020204" pitchFamily="34" charset="0"/>
                      </a:endParaRPr>
                    </a:p>
                    <a:p>
                      <a:pPr marL="0" indent="0"/>
                      <a:r>
                        <a:rPr lang="en-US" sz="1200" b="0" i="0" u="none" strike="noStrike" kern="1200" baseline="0" dirty="0" smtClean="0">
                          <a:solidFill>
                            <a:schemeClr val="tx1"/>
                          </a:solidFill>
                          <a:latin typeface="Arial" panose="020B0604020202020204" pitchFamily="34" charset="0"/>
                          <a:ea typeface="+mn-ea"/>
                          <a:cs typeface="Arial" panose="020B0604020202020204" pitchFamily="34" charset="0"/>
                        </a:rPr>
                        <a:t>vii. Overseas long term investors such as:</a:t>
                      </a:r>
                    </a:p>
                    <a:p>
                      <a:pPr marL="225425" indent="0"/>
                      <a:r>
                        <a:rPr lang="en-US" sz="1200" b="0" i="0" u="none" strike="noStrike" kern="1200" baseline="0" dirty="0" smtClean="0">
                          <a:solidFill>
                            <a:schemeClr val="tx1"/>
                          </a:solidFill>
                          <a:latin typeface="Arial" panose="020B0604020202020204" pitchFamily="34" charset="0"/>
                          <a:ea typeface="+mn-ea"/>
                          <a:cs typeface="Arial" panose="020B0604020202020204" pitchFamily="34" charset="0"/>
                        </a:rPr>
                        <a:t>a. Prudentially regulated financial entities; </a:t>
                      </a:r>
                    </a:p>
                    <a:p>
                      <a:pPr marL="225425" indent="0"/>
                      <a:r>
                        <a:rPr lang="en-US" sz="1200" b="0" i="0" u="none" strike="noStrike" kern="1200" baseline="0" dirty="0" smtClean="0">
                          <a:solidFill>
                            <a:schemeClr val="tx1"/>
                          </a:solidFill>
                          <a:latin typeface="Arial" panose="020B0604020202020204" pitchFamily="34" charset="0"/>
                          <a:ea typeface="+mn-ea"/>
                          <a:cs typeface="Arial" panose="020B0604020202020204" pitchFamily="34" charset="0"/>
                        </a:rPr>
                        <a:t>b. Pension funds; </a:t>
                      </a:r>
                    </a:p>
                    <a:p>
                      <a:pPr marL="225425" indent="0"/>
                      <a:r>
                        <a:rPr lang="en-US" sz="1200" b="0" i="0" u="none" strike="noStrike" kern="1200" baseline="0" dirty="0" smtClean="0">
                          <a:solidFill>
                            <a:schemeClr val="tx1"/>
                          </a:solidFill>
                          <a:latin typeface="Arial" panose="020B0604020202020204" pitchFamily="34" charset="0"/>
                          <a:ea typeface="+mn-ea"/>
                          <a:cs typeface="Arial" panose="020B0604020202020204" pitchFamily="34" charset="0"/>
                        </a:rPr>
                        <a:t>c. Insurance companies; </a:t>
                      </a:r>
                    </a:p>
                    <a:p>
                      <a:pPr marL="225425" indent="0"/>
                      <a:r>
                        <a:rPr lang="en-US" sz="1200" b="0" i="0" u="none" strike="noStrike" kern="1200" baseline="0" dirty="0" smtClean="0">
                          <a:solidFill>
                            <a:schemeClr val="tx1"/>
                          </a:solidFill>
                          <a:latin typeface="Arial" panose="020B0604020202020204" pitchFamily="34" charset="0"/>
                          <a:ea typeface="+mn-ea"/>
                          <a:cs typeface="Arial" panose="020B0604020202020204" pitchFamily="34" charset="0"/>
                        </a:rPr>
                        <a:t>d. Sovereign Wealth Funds; </a:t>
                      </a:r>
                    </a:p>
                    <a:p>
                      <a:pPr marL="225425" indent="0"/>
                      <a:r>
                        <a:rPr lang="en-US" sz="1200" b="0" i="0" u="none" strike="noStrike" kern="1200" baseline="0" dirty="0" smtClean="0">
                          <a:solidFill>
                            <a:schemeClr val="tx1"/>
                          </a:solidFill>
                          <a:latin typeface="Arial" panose="020B0604020202020204" pitchFamily="34" charset="0"/>
                          <a:ea typeface="+mn-ea"/>
                          <a:cs typeface="Arial" panose="020B0604020202020204" pitchFamily="34" charset="0"/>
                        </a:rPr>
                        <a:t>e. Financial institutions located in IFSCs in India </a:t>
                      </a:r>
                    </a:p>
                    <a:p>
                      <a:endParaRPr lang="en-US" sz="1200" b="0" i="0" u="none" strike="noStrike" kern="1200" baseline="0" dirty="0" smtClean="0">
                        <a:solidFill>
                          <a:schemeClr val="tx1"/>
                        </a:solidFill>
                        <a:latin typeface="Arial" panose="020B0604020202020204" pitchFamily="34" charset="0"/>
                        <a:ea typeface="+mn-ea"/>
                        <a:cs typeface="Arial" panose="020B0604020202020204" pitchFamily="34" charset="0"/>
                      </a:endParaRPr>
                    </a:p>
                    <a:p>
                      <a:r>
                        <a:rPr lang="en-US" sz="1200" b="0" i="0" u="none" strike="noStrike" kern="1200" baseline="0" dirty="0" smtClean="0">
                          <a:solidFill>
                            <a:schemeClr val="tx1"/>
                          </a:solidFill>
                          <a:latin typeface="Arial" panose="020B0604020202020204" pitchFamily="34" charset="0"/>
                          <a:ea typeface="+mn-ea"/>
                          <a:cs typeface="Arial" panose="020B0604020202020204" pitchFamily="34" charset="0"/>
                        </a:rPr>
                        <a:t>viii. Overseas branches / subsidiaries of Indian banks</a:t>
                      </a:r>
                      <a:endParaRPr lang="en-US" sz="1200" dirty="0">
                        <a:solidFill>
                          <a:srgbClr val="000000"/>
                        </a:solidFill>
                        <a:effectLst/>
                        <a:latin typeface="Arial" panose="020B0604020202020204" pitchFamily="34" charset="0"/>
                        <a:ea typeface="Calibri" panose="020F0502020204030204" pitchFamily="34" charset="0"/>
                        <a:cs typeface="Arial" panose="020B0604020202020204" pitchFamily="34" charset="0"/>
                      </a:endParaRPr>
                    </a:p>
                  </a:txBody>
                  <a:tcPr marL="56000" marR="560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US" sz="120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 </a:t>
                      </a:r>
                    </a:p>
                    <a:p>
                      <a:pPr marL="0" marR="0">
                        <a:lnSpc>
                          <a:spcPct val="107000"/>
                        </a:lnSpc>
                        <a:spcBef>
                          <a:spcPts val="0"/>
                        </a:spcBef>
                        <a:spcAft>
                          <a:spcPts val="0"/>
                        </a:spcAft>
                      </a:pPr>
                      <a:r>
                        <a:rPr lang="en-US" sz="120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All entities listed under Track </a:t>
                      </a:r>
                      <a:r>
                        <a:rPr lang="en-US" sz="1200" dirty="0" smtClean="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I</a:t>
                      </a:r>
                      <a:endParaRPr lang="en-US" sz="120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US" sz="1200" dirty="0" smtClean="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(excluding overseas branches / subsidiaries of Indian banks)</a:t>
                      </a:r>
                      <a:r>
                        <a:rPr lang="en-US" sz="120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 </a:t>
                      </a:r>
                    </a:p>
                  </a:txBody>
                  <a:tcPr marL="56000" marR="560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0"/>
                        </a:spcAft>
                      </a:pPr>
                      <a:r>
                        <a:rPr lang="en-US" sz="120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 </a:t>
                      </a:r>
                    </a:p>
                    <a:p>
                      <a:pPr marL="0" marR="0">
                        <a:lnSpc>
                          <a:spcPct val="107000"/>
                        </a:lnSpc>
                        <a:spcBef>
                          <a:spcPts val="0"/>
                        </a:spcBef>
                        <a:spcAft>
                          <a:spcPts val="0"/>
                        </a:spcAft>
                      </a:pPr>
                      <a:r>
                        <a:rPr lang="en-US" sz="1200" dirty="0" smtClean="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All Entities in Track I (excluding overseas branches / subsidiaries of Indian banks)</a:t>
                      </a:r>
                    </a:p>
                    <a:p>
                      <a:pPr marL="0" marR="0">
                        <a:lnSpc>
                          <a:spcPct val="107000"/>
                        </a:lnSpc>
                        <a:spcBef>
                          <a:spcPts val="0"/>
                        </a:spcBef>
                        <a:spcAft>
                          <a:spcPts val="0"/>
                        </a:spcAft>
                      </a:pPr>
                      <a:endParaRPr lang="en-US" sz="1200" dirty="0" smtClean="0">
                        <a:solidFill>
                          <a:srgbClr val="000000"/>
                        </a:solidFill>
                        <a:effectLst/>
                        <a:latin typeface="Arial" panose="020B060402020202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US" sz="1200" dirty="0" smtClean="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In case of NBFCs - MFI, other eligible MFI, nor</a:t>
                      </a:r>
                      <a:r>
                        <a:rPr lang="en-US" sz="1200" baseline="0" dirty="0" smtClean="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 for profit companies</a:t>
                      </a:r>
                      <a:r>
                        <a:rPr lang="en-US" sz="1200" dirty="0" smtClean="0">
                          <a:solidFill>
                            <a:srgbClr val="000000"/>
                          </a:solidFill>
                          <a:effectLst/>
                          <a:latin typeface="Arial" panose="020B0604020202020204" pitchFamily="34" charset="0"/>
                          <a:ea typeface="Calibri" panose="020F0502020204030204" pitchFamily="34" charset="0"/>
                          <a:cs typeface="Times New Roman" panose="02020603050405020304" pitchFamily="18" charset="0"/>
                        </a:rPr>
                        <a:t> and NGOs: ECB can be availed from overseas organisations and individuals (subject to conditions)</a:t>
                      </a:r>
                      <a:endParaRPr lang="en-US" sz="120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endParaRPr>
                    </a:p>
                  </a:txBody>
                  <a:tcPr marL="56000" marR="5600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224200890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Date Placeholder 3"/>
          <p:cNvSpPr>
            <a:spLocks noGrp="1"/>
          </p:cNvSpPr>
          <p:nvPr>
            <p:ph type="dt" sz="quarter" idx="10"/>
          </p:nvPr>
        </p:nvSpPr>
        <p:spPr>
          <a:xfrm>
            <a:off x="1044575" y="6469821"/>
            <a:ext cx="1905000" cy="457200"/>
          </a:xfrm>
        </p:spPr>
        <p:txBody>
          <a:bodyPr/>
          <a:lstStyle/>
          <a:p>
            <a:pPr>
              <a:defRPr/>
            </a:pPr>
            <a:r>
              <a:rPr lang="en-US" smtClean="0"/>
              <a:t>03 May 2018</a:t>
            </a:r>
            <a:endParaRPr lang="en-US" dirty="0"/>
          </a:p>
        </p:txBody>
      </p:sp>
      <p:sp>
        <p:nvSpPr>
          <p:cNvPr id="8195" name="Footer Placeholder 4"/>
          <p:cNvSpPr>
            <a:spLocks noGrp="1"/>
          </p:cNvSpPr>
          <p:nvPr>
            <p:ph type="ftr" sz="quarter" idx="11"/>
          </p:nvPr>
        </p:nvSpPr>
        <p:spPr>
          <a:xfrm>
            <a:off x="3606800" y="6400800"/>
            <a:ext cx="2895600" cy="457200"/>
          </a:xfrm>
        </p:spPr>
        <p:txBody>
          <a:bodyPr/>
          <a:lstStyle/>
          <a:p>
            <a:pPr>
              <a:defRPr/>
            </a:pPr>
            <a:r>
              <a:rPr lang="en-US" dirty="0" smtClean="0"/>
              <a:t>P. P. Shah &amp; Asso.</a:t>
            </a:r>
          </a:p>
        </p:txBody>
      </p:sp>
      <p:sp>
        <p:nvSpPr>
          <p:cNvPr id="8196" name="Slide Number Placeholder 5"/>
          <p:cNvSpPr>
            <a:spLocks noGrp="1"/>
          </p:cNvSpPr>
          <p:nvPr>
            <p:ph type="sldNum" sz="quarter" idx="12"/>
          </p:nvPr>
        </p:nvSpPr>
        <p:spPr>
          <a:xfrm>
            <a:off x="7151200" y="6400800"/>
            <a:ext cx="1905000" cy="457200"/>
          </a:xfrm>
        </p:spPr>
        <p:txBody>
          <a:bodyPr/>
          <a:lstStyle/>
          <a:p>
            <a:pPr>
              <a:defRPr/>
            </a:pPr>
            <a:fld id="{A99C179A-76A7-4B77-950C-279ADB174F97}" type="slidenum">
              <a:rPr lang="en-US" smtClean="0"/>
              <a:pPr>
                <a:defRPr/>
              </a:pPr>
              <a:t>8</a:t>
            </a:fld>
            <a:endParaRPr lang="en-US" dirty="0" smtClean="0"/>
          </a:p>
        </p:txBody>
      </p:sp>
      <p:sp>
        <p:nvSpPr>
          <p:cNvPr id="8197" name="Rectangle 4"/>
          <p:cNvSpPr>
            <a:spLocks noGrp="1" noChangeArrowheads="1"/>
          </p:cNvSpPr>
          <p:nvPr>
            <p:ph type="title"/>
          </p:nvPr>
        </p:nvSpPr>
        <p:spPr>
          <a:xfrm>
            <a:off x="1150938" y="214313"/>
            <a:ext cx="7793037" cy="1004887"/>
          </a:xfrm>
        </p:spPr>
        <p:txBody>
          <a:bodyPr/>
          <a:lstStyle/>
          <a:p>
            <a:pPr algn="ctr" eaLnBrk="1" hangingPunct="1"/>
            <a:r>
              <a:rPr lang="en-US" sz="2400" dirty="0" smtClean="0"/>
              <a:t>Section 46 of FEMA - amendments by Finance Act, 2015</a:t>
            </a:r>
          </a:p>
        </p:txBody>
      </p:sp>
      <p:sp>
        <p:nvSpPr>
          <p:cNvPr id="8198" name="Rectangle 5"/>
          <p:cNvSpPr>
            <a:spLocks noGrp="1" noChangeArrowheads="1"/>
          </p:cNvSpPr>
          <p:nvPr>
            <p:ph type="body" idx="1"/>
          </p:nvPr>
        </p:nvSpPr>
        <p:spPr>
          <a:xfrm>
            <a:off x="762000" y="1219200"/>
            <a:ext cx="8153400" cy="5181600"/>
          </a:xfrm>
        </p:spPr>
        <p:txBody>
          <a:bodyPr/>
          <a:lstStyle/>
          <a:p>
            <a:endParaRPr lang="en-US" sz="1400" dirty="0" smtClean="0"/>
          </a:p>
          <a:p>
            <a:r>
              <a:rPr lang="en-US" sz="1400" dirty="0" smtClean="0"/>
              <a:t>Power to make rules</a:t>
            </a:r>
            <a:r>
              <a:rPr lang="en-US" sz="1400" dirty="0"/>
              <a:t>.—</a:t>
            </a:r>
          </a:p>
          <a:p>
            <a:r>
              <a:rPr lang="en-US" sz="1400" dirty="0"/>
              <a:t>(</a:t>
            </a:r>
            <a:r>
              <a:rPr lang="en-US" sz="1400" dirty="0" smtClean="0"/>
              <a:t>1) The Central Government may, by notification, make rules to carry out the provisions of this Act</a:t>
            </a:r>
          </a:p>
          <a:p>
            <a:endParaRPr lang="en-US" sz="1400" dirty="0" smtClean="0"/>
          </a:p>
          <a:p>
            <a:r>
              <a:rPr lang="en-US" sz="1400" dirty="0" smtClean="0"/>
              <a:t>(</a:t>
            </a:r>
            <a:r>
              <a:rPr lang="en-US" sz="1400" dirty="0"/>
              <a:t>2</a:t>
            </a:r>
            <a:r>
              <a:rPr lang="en-US" sz="1400" dirty="0" smtClean="0"/>
              <a:t>) Without prejudice to the generality of the foregoing power, such rules may provide for,—</a:t>
            </a:r>
          </a:p>
          <a:p>
            <a:endParaRPr lang="en-US" sz="1400" dirty="0" smtClean="0"/>
          </a:p>
          <a:p>
            <a:r>
              <a:rPr lang="en-US" sz="1400" dirty="0" smtClean="0"/>
              <a:t>(</a:t>
            </a:r>
            <a:r>
              <a:rPr lang="en-US" sz="1400" dirty="0"/>
              <a:t>a</a:t>
            </a:r>
            <a:r>
              <a:rPr lang="en-US" sz="1400" dirty="0" smtClean="0"/>
              <a:t>) the imposition of reasonable restrictions on current account transactions under section 5</a:t>
            </a:r>
            <a:r>
              <a:rPr lang="en-US" sz="1400" dirty="0"/>
              <a:t>;</a:t>
            </a:r>
          </a:p>
          <a:p>
            <a:endParaRPr lang="en-US" sz="1400" b="1" dirty="0" smtClean="0"/>
          </a:p>
          <a:p>
            <a:r>
              <a:rPr lang="en-US" sz="1400" b="1" dirty="0" smtClean="0"/>
              <a:t>(aa) the instruments which are determined to be debt instruments under sub-section(7) of section 6</a:t>
            </a:r>
            <a:r>
              <a:rPr lang="en-US" sz="1400" b="1" dirty="0"/>
              <a:t>;</a:t>
            </a:r>
            <a:endParaRPr lang="en-US" sz="1400" dirty="0"/>
          </a:p>
          <a:p>
            <a:endParaRPr lang="en-US" sz="1400" b="1" dirty="0" smtClean="0"/>
          </a:p>
          <a:p>
            <a:r>
              <a:rPr lang="en-US" sz="1400" b="1" dirty="0" smtClean="0"/>
              <a:t>(</a:t>
            </a:r>
            <a:r>
              <a:rPr lang="en-US" sz="1400" b="1" dirty="0"/>
              <a:t>ab</a:t>
            </a:r>
            <a:r>
              <a:rPr lang="en-US" sz="1400" b="1" dirty="0" smtClean="0"/>
              <a:t>) the permissible classes of capital account transactions in accordance with sub-section(2A) of section 6, the limits of admissibility of foreign exchange, and the prohibition, restriction or regulation of such transactions</a:t>
            </a:r>
            <a:r>
              <a:rPr lang="en-US" sz="1400" b="1" dirty="0"/>
              <a:t>;”;</a:t>
            </a:r>
            <a:endParaRPr lang="en-US" sz="1400" dirty="0"/>
          </a:p>
          <a:p>
            <a:endParaRPr lang="en-US" sz="1400" b="1" dirty="0" smtClean="0"/>
          </a:p>
          <a:p>
            <a:r>
              <a:rPr lang="en-US" sz="1400" b="1" dirty="0" smtClean="0"/>
              <a:t>(gg)the aggregate value of foreign exchange referred  to in subsection (1) of section 37A</a:t>
            </a:r>
            <a:endParaRPr lang="en-US" sz="1400" dirty="0"/>
          </a:p>
          <a:p>
            <a:endParaRPr lang="en-US" sz="1400" dirty="0" smtClean="0"/>
          </a:p>
        </p:txBody>
      </p:sp>
    </p:spTree>
    <p:extLst>
      <p:ext uri="{BB962C8B-B14F-4D97-AF65-F5344CB8AC3E}">
        <p14:creationId xmlns:p14="http://schemas.microsoft.com/office/powerpoint/2010/main" val="1209824367"/>
      </p:ext>
    </p:extLst>
  </p:cSld>
  <p:clrMapOvr>
    <a:masterClrMapping/>
  </p:clrMapOvr>
  <p:timing>
    <p:tnLst>
      <p:par>
        <p:cTn id="1" dur="indefinite" restart="never" nodeType="tmRoot"/>
      </p:par>
    </p:tnLst>
  </p:timing>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Date Placeholder 3"/>
          <p:cNvSpPr>
            <a:spLocks noGrp="1"/>
          </p:cNvSpPr>
          <p:nvPr>
            <p:ph type="dt" sz="quarter" idx="10"/>
          </p:nvPr>
        </p:nvSpPr>
        <p:spPr>
          <a:xfrm>
            <a:off x="0" y="6386513"/>
            <a:ext cx="1905000" cy="457200"/>
          </a:xfrm>
        </p:spPr>
        <p:txBody>
          <a:bodyPr/>
          <a:lstStyle/>
          <a:p>
            <a:pPr>
              <a:defRPr/>
            </a:pPr>
            <a:r>
              <a:rPr lang="en-US" smtClean="0"/>
              <a:t>03 May 2018</a:t>
            </a:r>
            <a:endParaRPr lang="en-US" dirty="0"/>
          </a:p>
        </p:txBody>
      </p:sp>
      <p:sp>
        <p:nvSpPr>
          <p:cNvPr id="9220" name="Slide Number Placeholder 5"/>
          <p:cNvSpPr>
            <a:spLocks noGrp="1"/>
          </p:cNvSpPr>
          <p:nvPr>
            <p:ph type="sldNum" sz="quarter" idx="12"/>
          </p:nvPr>
        </p:nvSpPr>
        <p:spPr>
          <a:xfrm>
            <a:off x="7237412" y="6421902"/>
            <a:ext cx="1905000" cy="457200"/>
          </a:xfrm>
        </p:spPr>
        <p:txBody>
          <a:bodyPr/>
          <a:lstStyle/>
          <a:p>
            <a:pPr>
              <a:defRPr/>
            </a:pPr>
            <a:fld id="{FB34A73F-7633-4765-B60F-ABA8245B9BEA}" type="slidenum">
              <a:rPr lang="en-US" smtClean="0"/>
              <a:pPr>
                <a:defRPr/>
              </a:pPr>
              <a:t>80</a:t>
            </a:fld>
            <a:endParaRPr lang="en-US" dirty="0"/>
          </a:p>
        </p:txBody>
      </p:sp>
      <p:sp>
        <p:nvSpPr>
          <p:cNvPr id="9221" name="Rectangle 4"/>
          <p:cNvSpPr>
            <a:spLocks noGrp="1" noChangeArrowheads="1"/>
          </p:cNvSpPr>
          <p:nvPr>
            <p:ph type="title"/>
          </p:nvPr>
        </p:nvSpPr>
        <p:spPr>
          <a:xfrm>
            <a:off x="1150938" y="214313"/>
            <a:ext cx="7793037" cy="1004887"/>
          </a:xfrm>
        </p:spPr>
        <p:txBody>
          <a:bodyPr/>
          <a:lstStyle/>
          <a:p>
            <a:pPr eaLnBrk="1" hangingPunct="1"/>
            <a:r>
              <a:rPr lang="en-US" sz="3200" dirty="0" smtClean="0"/>
              <a:t>ECBs: End-use conditions</a:t>
            </a:r>
            <a:endParaRPr lang="en-US" sz="3200" dirty="0"/>
          </a:p>
        </p:txBody>
      </p:sp>
      <p:sp>
        <p:nvSpPr>
          <p:cNvPr id="9222" name="Content Placeholder 6"/>
          <p:cNvSpPr>
            <a:spLocks noGrp="1"/>
          </p:cNvSpPr>
          <p:nvPr>
            <p:ph idx="1"/>
          </p:nvPr>
        </p:nvSpPr>
        <p:spPr>
          <a:xfrm>
            <a:off x="872196" y="1219199"/>
            <a:ext cx="8082891" cy="5420751"/>
          </a:xfrm>
        </p:spPr>
        <p:txBody>
          <a:bodyPr/>
          <a:lstStyle/>
          <a:p>
            <a:pPr marL="0" indent="0" eaLnBrk="1" hangingPunct="1">
              <a:spcBef>
                <a:spcPts val="0"/>
              </a:spcBef>
              <a:buClr>
                <a:srgbClr val="3333CC"/>
              </a:buClr>
              <a:buNone/>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pPr>
            <a:r>
              <a:rPr lang="en-US" sz="1600" dirty="0" smtClean="0">
                <a:latin typeface="Calibri" panose="020F0502020204030204" pitchFamily="34" charset="0"/>
                <a:cs typeface="Calibri" panose="020F0502020204030204" pitchFamily="34" charset="0"/>
              </a:rPr>
              <a:t>  </a:t>
            </a:r>
            <a:r>
              <a:rPr lang="en-US" sz="1600" b="1" u="sng" dirty="0" smtClean="0">
                <a:latin typeface="Calibri" panose="020F0502020204030204" pitchFamily="34" charset="0"/>
                <a:cs typeface="Calibri" panose="020F0502020204030204" pitchFamily="34" charset="0"/>
              </a:rPr>
              <a:t>Major recent amendments </a:t>
            </a:r>
            <a:r>
              <a:rPr lang="en-US" sz="1600" b="1" u="sng" dirty="0">
                <a:latin typeface="Calibri" panose="020F0502020204030204" pitchFamily="34" charset="0"/>
                <a:cs typeface="Calibri" panose="020F0502020204030204" pitchFamily="34" charset="0"/>
              </a:rPr>
              <a:t>vide A.P. (DIR Series) Circular </a:t>
            </a:r>
            <a:r>
              <a:rPr lang="en-US" sz="1600" b="1" u="sng" dirty="0" smtClean="0">
                <a:latin typeface="Calibri" panose="020F0502020204030204" pitchFamily="34" charset="0"/>
                <a:cs typeface="Calibri" panose="020F0502020204030204" pitchFamily="34" charset="0"/>
              </a:rPr>
              <a:t>No.25 dt. 27</a:t>
            </a:r>
            <a:r>
              <a:rPr lang="en-US" sz="1600" b="1" u="sng" baseline="30000" dirty="0" smtClean="0">
                <a:latin typeface="Calibri" panose="020F0502020204030204" pitchFamily="34" charset="0"/>
                <a:cs typeface="Calibri" panose="020F0502020204030204" pitchFamily="34" charset="0"/>
              </a:rPr>
              <a:t>th</a:t>
            </a:r>
            <a:r>
              <a:rPr lang="en-US" sz="1600" b="1" u="sng" dirty="0" smtClean="0">
                <a:latin typeface="Calibri" panose="020F0502020204030204" pitchFamily="34" charset="0"/>
                <a:cs typeface="Calibri" panose="020F0502020204030204" pitchFamily="34" charset="0"/>
              </a:rPr>
              <a:t> April, 2018:</a:t>
            </a:r>
            <a:endParaRPr lang="en-US" sz="1600" b="1" u="sng" dirty="0">
              <a:latin typeface="Calibri" panose="020F0502020204030204" pitchFamily="34" charset="0"/>
              <a:cs typeface="Calibri" panose="020F0502020204030204" pitchFamily="34" charset="0"/>
            </a:endParaRPr>
          </a:p>
          <a:p>
            <a:r>
              <a:rPr lang="en-US" sz="1600" dirty="0">
                <a:latin typeface="Calibri" panose="020F0502020204030204" pitchFamily="34" charset="0"/>
                <a:cs typeface="Calibri" panose="020F0502020204030204" pitchFamily="34" charset="0"/>
              </a:rPr>
              <a:t>Currently, a positive end-use list is prescribed for Track I and specified category of borrowers, while negative end-use list is prescribed for Track II and III. </a:t>
            </a:r>
            <a:r>
              <a:rPr lang="en-US" sz="1600" u="sng" dirty="0">
                <a:latin typeface="Calibri" panose="020F0502020204030204" pitchFamily="34" charset="0"/>
                <a:cs typeface="Calibri" panose="020F0502020204030204" pitchFamily="34" charset="0"/>
              </a:rPr>
              <a:t>It has now been decided to have only a negative list for all tracks</a:t>
            </a:r>
            <a:r>
              <a:rPr lang="en-US" sz="1600" dirty="0">
                <a:latin typeface="Calibri" panose="020F0502020204030204" pitchFamily="34" charset="0"/>
                <a:cs typeface="Calibri" panose="020F0502020204030204" pitchFamily="34" charset="0"/>
              </a:rPr>
              <a:t>. The negative list for all Tracks would include the following:</a:t>
            </a:r>
          </a:p>
          <a:p>
            <a:pPr marL="688975" lvl="0">
              <a:buFont typeface="+mj-lt"/>
              <a:buAutoNum type="alphaLcPeriod"/>
            </a:pPr>
            <a:r>
              <a:rPr lang="en-US" sz="1600" dirty="0">
                <a:latin typeface="Calibri" panose="020F0502020204030204" pitchFamily="34" charset="0"/>
                <a:cs typeface="Calibri" panose="020F0502020204030204" pitchFamily="34" charset="0"/>
              </a:rPr>
              <a:t>Investment in real estate or purchase of land except when used for affordable housing as defined in Harmonised Master List of Infrastructure Sub-sectors notified by Government of India, construction and development of SEZ and industrial </a:t>
            </a:r>
            <a:r>
              <a:rPr lang="en-US" sz="1600" dirty="0" smtClean="0">
                <a:latin typeface="Calibri" panose="020F0502020204030204" pitchFamily="34" charset="0"/>
                <a:cs typeface="Calibri" panose="020F0502020204030204" pitchFamily="34" charset="0"/>
              </a:rPr>
              <a:t>parks / integrated </a:t>
            </a:r>
            <a:r>
              <a:rPr lang="en-US" sz="1600" dirty="0">
                <a:latin typeface="Calibri" panose="020F0502020204030204" pitchFamily="34" charset="0"/>
                <a:cs typeface="Calibri" panose="020F0502020204030204" pitchFamily="34" charset="0"/>
              </a:rPr>
              <a:t>townships.</a:t>
            </a:r>
          </a:p>
          <a:p>
            <a:pPr marL="688975" lvl="0">
              <a:buFont typeface="+mj-lt"/>
              <a:buAutoNum type="alphaLcPeriod"/>
            </a:pPr>
            <a:r>
              <a:rPr lang="en-US" sz="1600" dirty="0">
                <a:latin typeface="Calibri" panose="020F0502020204030204" pitchFamily="34" charset="0"/>
                <a:cs typeface="Calibri" panose="020F0502020204030204" pitchFamily="34" charset="0"/>
              </a:rPr>
              <a:t>Investment in capital market.</a:t>
            </a:r>
          </a:p>
          <a:p>
            <a:pPr marL="688975" lvl="0">
              <a:buFont typeface="+mj-lt"/>
              <a:buAutoNum type="alphaLcPeriod"/>
            </a:pPr>
            <a:r>
              <a:rPr lang="en-US" sz="1600" dirty="0">
                <a:latin typeface="Calibri" panose="020F0502020204030204" pitchFamily="34" charset="0"/>
                <a:cs typeface="Calibri" panose="020F0502020204030204" pitchFamily="34" charset="0"/>
              </a:rPr>
              <a:t>Equity investment.</a:t>
            </a:r>
          </a:p>
          <a:p>
            <a:r>
              <a:rPr lang="en-US" sz="1600" dirty="0">
                <a:latin typeface="Calibri" panose="020F0502020204030204" pitchFamily="34" charset="0"/>
                <a:cs typeface="Calibri" panose="020F0502020204030204" pitchFamily="34" charset="0"/>
              </a:rPr>
              <a:t>Additionally for Tracks I and III, the following negative end uses will also apply except when raised from </a:t>
            </a:r>
            <a:r>
              <a:rPr lang="en-US" sz="1600" dirty="0" smtClean="0">
                <a:latin typeface="Calibri" panose="020F0502020204030204" pitchFamily="34" charset="0"/>
                <a:cs typeface="Calibri" panose="020F0502020204030204" pitchFamily="34" charset="0"/>
              </a:rPr>
              <a:t>Foreign Direct (25% minimum) </a:t>
            </a:r>
            <a:r>
              <a:rPr lang="en-US" sz="1600" dirty="0">
                <a:latin typeface="Calibri" panose="020F0502020204030204" pitchFamily="34" charset="0"/>
                <a:cs typeface="Calibri" panose="020F0502020204030204" pitchFamily="34" charset="0"/>
              </a:rPr>
              <a:t>and </a:t>
            </a:r>
            <a:r>
              <a:rPr lang="en-US" sz="1600" dirty="0" smtClean="0">
                <a:latin typeface="Calibri" panose="020F0502020204030204" pitchFamily="34" charset="0"/>
                <a:cs typeface="Calibri" panose="020F0502020204030204" pitchFamily="34" charset="0"/>
              </a:rPr>
              <a:t>Indirect (51% minimum) </a:t>
            </a:r>
            <a:r>
              <a:rPr lang="en-US" sz="1600" dirty="0">
                <a:latin typeface="Calibri" panose="020F0502020204030204" pitchFamily="34" charset="0"/>
                <a:cs typeface="Calibri" panose="020F0502020204030204" pitchFamily="34" charset="0"/>
              </a:rPr>
              <a:t>equity holders or from a Group company, and provided the loan is for a minimum average maturity of five years:</a:t>
            </a:r>
          </a:p>
          <a:p>
            <a:pPr marL="688975" lvl="0">
              <a:buFont typeface="+mj-lt"/>
              <a:buAutoNum type="alphaLcPeriod" startAt="4"/>
            </a:pPr>
            <a:r>
              <a:rPr lang="en-US" sz="1600" dirty="0">
                <a:latin typeface="Calibri" panose="020F0502020204030204" pitchFamily="34" charset="0"/>
                <a:cs typeface="Calibri" panose="020F0502020204030204" pitchFamily="34" charset="0"/>
              </a:rPr>
              <a:t>Working capital purposes.</a:t>
            </a:r>
          </a:p>
          <a:p>
            <a:pPr marL="688975" lvl="0">
              <a:buFont typeface="+mj-lt"/>
              <a:buAutoNum type="alphaLcPeriod" startAt="4"/>
            </a:pPr>
            <a:r>
              <a:rPr lang="en-US" sz="1600" dirty="0">
                <a:latin typeface="Calibri" panose="020F0502020204030204" pitchFamily="34" charset="0"/>
                <a:cs typeface="Calibri" panose="020F0502020204030204" pitchFamily="34" charset="0"/>
              </a:rPr>
              <a:t>General corporate purposes.</a:t>
            </a:r>
          </a:p>
          <a:p>
            <a:pPr marL="688975" lvl="0">
              <a:buFont typeface="+mj-lt"/>
              <a:buAutoNum type="alphaLcPeriod" startAt="4"/>
            </a:pPr>
            <a:r>
              <a:rPr lang="en-US" sz="1600" dirty="0">
                <a:latin typeface="Calibri" panose="020F0502020204030204" pitchFamily="34" charset="0"/>
                <a:cs typeface="Calibri" panose="020F0502020204030204" pitchFamily="34" charset="0"/>
              </a:rPr>
              <a:t>Repayment of Rupee loans.</a:t>
            </a:r>
          </a:p>
          <a:p>
            <a:r>
              <a:rPr lang="en-US" sz="1600" dirty="0">
                <a:latin typeface="Calibri" panose="020F0502020204030204" pitchFamily="34" charset="0"/>
                <a:cs typeface="Calibri" panose="020F0502020204030204" pitchFamily="34" charset="0"/>
              </a:rPr>
              <a:t>Finally, for all Tracks, the following negative end use will also apply:</a:t>
            </a:r>
          </a:p>
          <a:p>
            <a:pPr marL="688975" lvl="0">
              <a:buFont typeface="+mj-lt"/>
              <a:buAutoNum type="alphaLcPeriod" startAt="7"/>
            </a:pPr>
            <a:r>
              <a:rPr lang="en-US" sz="1600" dirty="0">
                <a:latin typeface="Calibri" panose="020F0502020204030204" pitchFamily="34" charset="0"/>
                <a:cs typeface="Calibri" panose="020F0502020204030204" pitchFamily="34" charset="0"/>
              </a:rPr>
              <a:t>On-lending to entities for the above activities from (a) to (f).</a:t>
            </a:r>
          </a:p>
          <a:p>
            <a:pPr marL="339725" indent="-339725" eaLnBrk="1" hangingPunct="1">
              <a:spcBef>
                <a:spcPts val="0"/>
              </a:spcBef>
              <a:buClr>
                <a:srgbClr val="3333CC"/>
              </a:buClr>
              <a:buFont typeface="Wingdings" charset="2"/>
              <a:buChar char=""/>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pPr>
            <a:endParaRPr lang="en-US" sz="1600" dirty="0" smtClean="0">
              <a:latin typeface="Calibri" panose="020F0502020204030204" pitchFamily="34" charset="0"/>
              <a:cs typeface="Calibri" panose="020F0502020204030204" pitchFamily="34" charset="0"/>
            </a:endParaRPr>
          </a:p>
        </p:txBody>
      </p:sp>
      <p:sp>
        <p:nvSpPr>
          <p:cNvPr id="2" name="Footer Placeholder 1"/>
          <p:cNvSpPr>
            <a:spLocks noGrp="1"/>
          </p:cNvSpPr>
          <p:nvPr>
            <p:ph type="ftr" sz="quarter" idx="11"/>
          </p:nvPr>
        </p:nvSpPr>
        <p:spPr>
          <a:xfrm>
            <a:off x="3599656" y="6432453"/>
            <a:ext cx="2895600" cy="457200"/>
          </a:xfrm>
        </p:spPr>
        <p:txBody>
          <a:bodyPr/>
          <a:lstStyle/>
          <a:p>
            <a:pPr>
              <a:defRPr/>
            </a:pPr>
            <a:r>
              <a:rPr lang="en-US" dirty="0" smtClean="0"/>
              <a:t>P. P. Shah &amp; Asso.</a:t>
            </a:r>
            <a:endParaRPr lang="en-US" dirty="0"/>
          </a:p>
        </p:txBody>
      </p:sp>
    </p:spTree>
    <p:extLst>
      <p:ext uri="{BB962C8B-B14F-4D97-AF65-F5344CB8AC3E}">
        <p14:creationId xmlns:p14="http://schemas.microsoft.com/office/powerpoint/2010/main" val="3363289695"/>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Date Placeholder 3"/>
          <p:cNvSpPr>
            <a:spLocks noGrp="1"/>
          </p:cNvSpPr>
          <p:nvPr>
            <p:ph type="dt" sz="quarter" idx="10"/>
          </p:nvPr>
        </p:nvSpPr>
        <p:spPr>
          <a:xfrm>
            <a:off x="468709" y="6372226"/>
            <a:ext cx="1905000" cy="457200"/>
          </a:xfrm>
        </p:spPr>
        <p:txBody>
          <a:bodyPr/>
          <a:lstStyle/>
          <a:p>
            <a:pPr>
              <a:defRPr/>
            </a:pPr>
            <a:r>
              <a:rPr lang="en-US" smtClean="0"/>
              <a:t>03 May 2018</a:t>
            </a:r>
            <a:endParaRPr lang="en-US" dirty="0"/>
          </a:p>
        </p:txBody>
      </p:sp>
      <p:sp>
        <p:nvSpPr>
          <p:cNvPr id="9220" name="Slide Number Placeholder 5"/>
          <p:cNvSpPr>
            <a:spLocks noGrp="1"/>
          </p:cNvSpPr>
          <p:nvPr>
            <p:ph type="sldNum" sz="quarter" idx="12"/>
          </p:nvPr>
        </p:nvSpPr>
        <p:spPr>
          <a:xfrm>
            <a:off x="7038975" y="6372226"/>
            <a:ext cx="1905000" cy="457200"/>
          </a:xfrm>
        </p:spPr>
        <p:txBody>
          <a:bodyPr/>
          <a:lstStyle/>
          <a:p>
            <a:pPr>
              <a:defRPr/>
            </a:pPr>
            <a:fld id="{FB34A73F-7633-4765-B60F-ABA8245B9BEA}" type="slidenum">
              <a:rPr lang="en-US" smtClean="0"/>
              <a:pPr>
                <a:defRPr/>
              </a:pPr>
              <a:t>81</a:t>
            </a:fld>
            <a:endParaRPr lang="en-US" dirty="0"/>
          </a:p>
        </p:txBody>
      </p:sp>
      <p:sp>
        <p:nvSpPr>
          <p:cNvPr id="9221" name="Rectangle 4"/>
          <p:cNvSpPr>
            <a:spLocks noGrp="1" noChangeArrowheads="1"/>
          </p:cNvSpPr>
          <p:nvPr>
            <p:ph type="title"/>
          </p:nvPr>
        </p:nvSpPr>
        <p:spPr>
          <a:xfrm>
            <a:off x="1150938" y="214313"/>
            <a:ext cx="7793037" cy="1004887"/>
          </a:xfrm>
        </p:spPr>
        <p:txBody>
          <a:bodyPr/>
          <a:lstStyle/>
          <a:p>
            <a:pPr eaLnBrk="1" hangingPunct="1"/>
            <a:r>
              <a:rPr lang="en-US" sz="3200" dirty="0" smtClean="0"/>
              <a:t>ECBs: All-in-one cost and Debt:Equity</a:t>
            </a:r>
            <a:endParaRPr lang="en-US" sz="3200" dirty="0"/>
          </a:p>
        </p:txBody>
      </p:sp>
      <p:sp>
        <p:nvSpPr>
          <p:cNvPr id="9222" name="Content Placeholder 6"/>
          <p:cNvSpPr>
            <a:spLocks noGrp="1"/>
          </p:cNvSpPr>
          <p:nvPr>
            <p:ph idx="1"/>
          </p:nvPr>
        </p:nvSpPr>
        <p:spPr>
          <a:xfrm>
            <a:off x="872196" y="1219200"/>
            <a:ext cx="8082891" cy="5294142"/>
          </a:xfrm>
        </p:spPr>
        <p:txBody>
          <a:bodyPr/>
          <a:lstStyle/>
          <a:p>
            <a:pPr marL="0" indent="0" eaLnBrk="1" hangingPunct="1">
              <a:spcBef>
                <a:spcPts val="0"/>
              </a:spcBef>
              <a:buClr>
                <a:srgbClr val="3333CC"/>
              </a:buClr>
              <a:buNone/>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pPr>
            <a:r>
              <a:rPr lang="en-US" sz="1600" dirty="0" smtClean="0">
                <a:latin typeface="Calibri" panose="020F0502020204030204" pitchFamily="34" charset="0"/>
                <a:cs typeface="Calibri" panose="020F0502020204030204" pitchFamily="34" charset="0"/>
              </a:rPr>
              <a:t>  </a:t>
            </a:r>
            <a:r>
              <a:rPr lang="en-US" sz="1600" b="1" u="sng" dirty="0" smtClean="0">
                <a:latin typeface="Calibri" panose="020F0502020204030204" pitchFamily="34" charset="0"/>
                <a:cs typeface="Calibri" panose="020F0502020204030204" pitchFamily="34" charset="0"/>
              </a:rPr>
              <a:t>Major recent amendments </a:t>
            </a:r>
            <a:r>
              <a:rPr lang="en-US" sz="1600" b="1" u="sng" dirty="0">
                <a:latin typeface="Calibri" panose="020F0502020204030204" pitchFamily="34" charset="0"/>
                <a:cs typeface="Calibri" panose="020F0502020204030204" pitchFamily="34" charset="0"/>
              </a:rPr>
              <a:t>vide A.P. (DIR Series) Circular </a:t>
            </a:r>
            <a:r>
              <a:rPr lang="en-US" sz="1600" b="1" u="sng" dirty="0" smtClean="0">
                <a:latin typeface="Calibri" panose="020F0502020204030204" pitchFamily="34" charset="0"/>
                <a:cs typeface="Calibri" panose="020F0502020204030204" pitchFamily="34" charset="0"/>
              </a:rPr>
              <a:t>No.25 dt. 27</a:t>
            </a:r>
            <a:r>
              <a:rPr lang="en-US" sz="1600" b="1" u="sng" baseline="30000" dirty="0" smtClean="0">
                <a:latin typeface="Calibri" panose="020F0502020204030204" pitchFamily="34" charset="0"/>
                <a:cs typeface="Calibri" panose="020F0502020204030204" pitchFamily="34" charset="0"/>
              </a:rPr>
              <a:t>th</a:t>
            </a:r>
            <a:r>
              <a:rPr lang="en-US" sz="1600" b="1" u="sng" dirty="0" smtClean="0">
                <a:latin typeface="Calibri" panose="020F0502020204030204" pitchFamily="34" charset="0"/>
                <a:cs typeface="Calibri" panose="020F0502020204030204" pitchFamily="34" charset="0"/>
              </a:rPr>
              <a:t> April, 2018:</a:t>
            </a:r>
          </a:p>
          <a:p>
            <a:pPr marL="0" indent="0" eaLnBrk="1" hangingPunct="1">
              <a:spcBef>
                <a:spcPts val="0"/>
              </a:spcBef>
              <a:buClr>
                <a:srgbClr val="3333CC"/>
              </a:buClr>
              <a:buNone/>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pPr>
            <a:endParaRPr lang="en-US" sz="1600" b="1" u="sng" dirty="0">
              <a:latin typeface="Calibri" panose="020F0502020204030204" pitchFamily="34" charset="0"/>
              <a:cs typeface="Calibri" panose="020F0502020204030204" pitchFamily="34" charset="0"/>
            </a:endParaRPr>
          </a:p>
          <a:p>
            <a:r>
              <a:rPr lang="en-US" sz="1600" dirty="0">
                <a:latin typeface="Calibri" panose="020F0502020204030204" pitchFamily="34" charset="0"/>
                <a:cs typeface="Calibri" panose="020F0502020204030204" pitchFamily="34" charset="0"/>
              </a:rPr>
              <a:t>(i) Rationalisation of all-in-cost for ECB under all tracks and Rupee denominated bonds (RDBs) :</a:t>
            </a:r>
          </a:p>
          <a:p>
            <a:pPr marL="520700" indent="0">
              <a:buNone/>
            </a:pPr>
            <a:r>
              <a:rPr lang="en-US" sz="1600" dirty="0">
                <a:latin typeface="Calibri" panose="020F0502020204030204" pitchFamily="34" charset="0"/>
                <a:cs typeface="Calibri" panose="020F0502020204030204" pitchFamily="34" charset="0"/>
              </a:rPr>
              <a:t>With a view to harmonising the extant provisions of Foreign Currency and Rupee ECBs and RDBs, it has been decided to stipulate a uniform all-in-cost ceiling of 450 basis points over the benchmark rate. The benchmark rate will be 6 month USD LIBOR (or applicable benchmark for respective currency) for Track I and Track II, while it will be prevailing yield of the Government of India securities of corresponding maturity for Track III (Rupee ECBs) and RDBs. </a:t>
            </a:r>
          </a:p>
          <a:p>
            <a:endParaRPr lang="en-US" sz="1600" dirty="0" smtClean="0">
              <a:latin typeface="Calibri" panose="020F0502020204030204" pitchFamily="34" charset="0"/>
              <a:cs typeface="Calibri" panose="020F0502020204030204" pitchFamily="34" charset="0"/>
            </a:endParaRPr>
          </a:p>
          <a:p>
            <a:r>
              <a:rPr lang="en-US" sz="1600" dirty="0" smtClean="0">
                <a:latin typeface="Calibri" panose="020F0502020204030204" pitchFamily="34" charset="0"/>
                <a:cs typeface="Calibri" panose="020F0502020204030204" pitchFamily="34" charset="0"/>
              </a:rPr>
              <a:t>(</a:t>
            </a:r>
            <a:r>
              <a:rPr lang="en-US" sz="1600" dirty="0">
                <a:latin typeface="Calibri" panose="020F0502020204030204" pitchFamily="34" charset="0"/>
                <a:cs typeface="Calibri" panose="020F0502020204030204" pitchFamily="34" charset="0"/>
              </a:rPr>
              <a:t>ii) Revisiting ECB Liability to Equity Ratio provisions:</a:t>
            </a:r>
          </a:p>
          <a:p>
            <a:pPr marL="520700" indent="0">
              <a:buNone/>
            </a:pPr>
            <a:r>
              <a:rPr lang="en-US" sz="1600" dirty="0">
                <a:latin typeface="Calibri" panose="020F0502020204030204" pitchFamily="34" charset="0"/>
                <a:cs typeface="Calibri" panose="020F0502020204030204" pitchFamily="34" charset="0"/>
              </a:rPr>
              <a:t>It has been decided to increase the ECB Liability to Equity Ratio for ECB raised from direct foreign equity holder under the automatic route to 7:1. This ratio will not be applicable if total of all ECBs raised by an entity is up to USD 5 million or equivalent.</a:t>
            </a:r>
          </a:p>
          <a:p>
            <a:pPr marL="339725" indent="-339725" eaLnBrk="1" hangingPunct="1">
              <a:spcBef>
                <a:spcPts val="0"/>
              </a:spcBef>
              <a:buClr>
                <a:srgbClr val="3333CC"/>
              </a:buClr>
              <a:buFont typeface="Wingdings" charset="2"/>
              <a:buChar char=""/>
              <a:tabLst>
                <a:tab pos="339725" algn="l"/>
                <a:tab pos="452438" algn="l"/>
                <a:tab pos="909638" algn="l"/>
                <a:tab pos="1366838" algn="l"/>
                <a:tab pos="1824038" algn="l"/>
                <a:tab pos="2281238" algn="l"/>
                <a:tab pos="2738438" algn="l"/>
                <a:tab pos="3195638" algn="l"/>
                <a:tab pos="3652838" algn="l"/>
                <a:tab pos="4110038" algn="l"/>
                <a:tab pos="4567238" algn="l"/>
                <a:tab pos="5024438" algn="l"/>
                <a:tab pos="5481638" algn="l"/>
                <a:tab pos="5938838" algn="l"/>
                <a:tab pos="6396038" algn="l"/>
                <a:tab pos="6853238" algn="l"/>
                <a:tab pos="7310438" algn="l"/>
                <a:tab pos="7767638" algn="l"/>
                <a:tab pos="8224838" algn="l"/>
                <a:tab pos="8682038" algn="l"/>
                <a:tab pos="9139238" algn="l"/>
              </a:tabLst>
            </a:pPr>
            <a:endParaRPr lang="en-US" sz="1600" dirty="0" smtClean="0">
              <a:latin typeface="Calibri" panose="020F0502020204030204" pitchFamily="34" charset="0"/>
              <a:cs typeface="Calibri" panose="020F0502020204030204" pitchFamily="34" charset="0"/>
            </a:endParaRPr>
          </a:p>
        </p:txBody>
      </p:sp>
      <p:sp>
        <p:nvSpPr>
          <p:cNvPr id="2" name="Footer Placeholder 1"/>
          <p:cNvSpPr>
            <a:spLocks noGrp="1"/>
          </p:cNvSpPr>
          <p:nvPr>
            <p:ph type="ftr" sz="quarter" idx="11"/>
          </p:nvPr>
        </p:nvSpPr>
        <p:spPr>
          <a:xfrm>
            <a:off x="3599656" y="6386513"/>
            <a:ext cx="2895600" cy="457200"/>
          </a:xfrm>
        </p:spPr>
        <p:txBody>
          <a:bodyPr/>
          <a:lstStyle/>
          <a:p>
            <a:pPr>
              <a:defRPr/>
            </a:pPr>
            <a:r>
              <a:rPr lang="en-US" dirty="0" smtClean="0"/>
              <a:t>P. P. Shah &amp; Asso.</a:t>
            </a:r>
            <a:endParaRPr lang="en-US" dirty="0"/>
          </a:p>
        </p:txBody>
      </p:sp>
    </p:spTree>
    <p:extLst>
      <p:ext uri="{BB962C8B-B14F-4D97-AF65-F5344CB8AC3E}">
        <p14:creationId xmlns:p14="http://schemas.microsoft.com/office/powerpoint/2010/main" val="760104973"/>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714" name="Rectangle 14"/>
          <p:cNvSpPr>
            <a:spLocks noGrp="1" noChangeArrowheads="1"/>
          </p:cNvSpPr>
          <p:nvPr>
            <p:ph type="dt" sz="quarter" idx="10"/>
          </p:nvPr>
        </p:nvSpPr>
        <p:spPr/>
        <p:txBody>
          <a:bodyPr/>
          <a:lstStyle/>
          <a:p>
            <a:pPr>
              <a:defRPr/>
            </a:pPr>
            <a:r>
              <a:rPr lang="en-US" smtClean="0"/>
              <a:t>03 May 2018</a:t>
            </a:r>
            <a:endParaRPr lang="en-US" dirty="0"/>
          </a:p>
        </p:txBody>
      </p:sp>
      <p:sp>
        <p:nvSpPr>
          <p:cNvPr id="115715" name="Rectangle 15"/>
          <p:cNvSpPr>
            <a:spLocks noGrp="1" noChangeArrowheads="1"/>
          </p:cNvSpPr>
          <p:nvPr>
            <p:ph type="ftr" sz="quarter" idx="11"/>
          </p:nvPr>
        </p:nvSpPr>
        <p:spPr/>
        <p:txBody>
          <a:bodyPr/>
          <a:lstStyle/>
          <a:p>
            <a:pPr>
              <a:defRPr/>
            </a:pPr>
            <a:r>
              <a:rPr lang="en-US" dirty="0" smtClean="0"/>
              <a:t>P. P. Shah &amp; Asso.</a:t>
            </a:r>
          </a:p>
        </p:txBody>
      </p:sp>
      <p:sp>
        <p:nvSpPr>
          <p:cNvPr id="115716" name="Rectangle 16"/>
          <p:cNvSpPr>
            <a:spLocks noGrp="1" noChangeArrowheads="1"/>
          </p:cNvSpPr>
          <p:nvPr>
            <p:ph type="sldNum" sz="quarter" idx="12"/>
          </p:nvPr>
        </p:nvSpPr>
        <p:spPr/>
        <p:txBody>
          <a:bodyPr/>
          <a:lstStyle/>
          <a:p>
            <a:pPr>
              <a:defRPr/>
            </a:pPr>
            <a:fld id="{F2825007-C6F3-449F-A6D8-C9A1BFCD6C06}" type="slidenum">
              <a:rPr lang="en-US" smtClean="0"/>
              <a:pPr>
                <a:defRPr/>
              </a:pPr>
              <a:t>82</a:t>
            </a:fld>
            <a:endParaRPr lang="en-US" dirty="0" smtClean="0"/>
          </a:p>
        </p:txBody>
      </p:sp>
      <p:sp>
        <p:nvSpPr>
          <p:cNvPr id="2" name="Rectangle 2"/>
          <p:cNvSpPr>
            <a:spLocks noGrp="1" noChangeArrowheads="1"/>
          </p:cNvSpPr>
          <p:nvPr>
            <p:ph type="ctrTitle"/>
          </p:nvPr>
        </p:nvSpPr>
        <p:spPr>
          <a:effectLst>
            <a:outerShdw dist="53882" dir="2700000" algn="ctr" rotWithShape="0">
              <a:schemeClr val="bg2"/>
            </a:outerShdw>
          </a:effectLst>
        </p:spPr>
        <p:txBody>
          <a:bodyPr/>
          <a:lstStyle/>
          <a:p>
            <a:pPr algn="ctr" eaLnBrk="1" hangingPunct="1">
              <a:defRPr/>
            </a:pPr>
            <a:r>
              <a:rPr lang="en-US" sz="5400" dirty="0" smtClean="0">
                <a:effectLst>
                  <a:outerShdw blurRad="38100" dist="38100" dir="2700000" algn="tl">
                    <a:srgbClr val="C0C0C0"/>
                  </a:outerShdw>
                </a:effectLst>
              </a:rPr>
              <a:t>Thank You</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Date Placeholder 3"/>
          <p:cNvSpPr>
            <a:spLocks noGrp="1"/>
          </p:cNvSpPr>
          <p:nvPr>
            <p:ph type="dt" sz="quarter" idx="10"/>
          </p:nvPr>
        </p:nvSpPr>
        <p:spPr/>
        <p:txBody>
          <a:bodyPr/>
          <a:lstStyle/>
          <a:p>
            <a:pPr>
              <a:defRPr/>
            </a:pPr>
            <a:r>
              <a:rPr lang="en-US" smtClean="0"/>
              <a:t>03 May 2018</a:t>
            </a:r>
            <a:endParaRPr lang="en-US" dirty="0"/>
          </a:p>
        </p:txBody>
      </p:sp>
      <p:sp>
        <p:nvSpPr>
          <p:cNvPr id="8195" name="Footer Placeholder 4"/>
          <p:cNvSpPr>
            <a:spLocks noGrp="1"/>
          </p:cNvSpPr>
          <p:nvPr>
            <p:ph type="ftr" sz="quarter" idx="11"/>
          </p:nvPr>
        </p:nvSpPr>
        <p:spPr/>
        <p:txBody>
          <a:bodyPr/>
          <a:lstStyle/>
          <a:p>
            <a:pPr>
              <a:defRPr/>
            </a:pPr>
            <a:r>
              <a:rPr lang="en-US" dirty="0" smtClean="0"/>
              <a:t>P. P. Shah &amp; Asso.</a:t>
            </a:r>
          </a:p>
        </p:txBody>
      </p:sp>
      <p:sp>
        <p:nvSpPr>
          <p:cNvPr id="8196" name="Slide Number Placeholder 5"/>
          <p:cNvSpPr>
            <a:spLocks noGrp="1"/>
          </p:cNvSpPr>
          <p:nvPr>
            <p:ph type="sldNum" sz="quarter" idx="12"/>
          </p:nvPr>
        </p:nvSpPr>
        <p:spPr/>
        <p:txBody>
          <a:bodyPr/>
          <a:lstStyle/>
          <a:p>
            <a:pPr>
              <a:defRPr/>
            </a:pPr>
            <a:fld id="{A99C179A-76A7-4B77-950C-279ADB174F97}" type="slidenum">
              <a:rPr lang="en-US" smtClean="0"/>
              <a:pPr>
                <a:defRPr/>
              </a:pPr>
              <a:t>9</a:t>
            </a:fld>
            <a:endParaRPr lang="en-US" dirty="0" smtClean="0"/>
          </a:p>
        </p:txBody>
      </p:sp>
      <p:sp>
        <p:nvSpPr>
          <p:cNvPr id="8197" name="Rectangle 4"/>
          <p:cNvSpPr>
            <a:spLocks noGrp="1" noChangeArrowheads="1"/>
          </p:cNvSpPr>
          <p:nvPr>
            <p:ph type="title"/>
          </p:nvPr>
        </p:nvSpPr>
        <p:spPr>
          <a:xfrm>
            <a:off x="1150938" y="214313"/>
            <a:ext cx="7793037" cy="1004887"/>
          </a:xfrm>
        </p:spPr>
        <p:txBody>
          <a:bodyPr/>
          <a:lstStyle/>
          <a:p>
            <a:pPr algn="ctr" eaLnBrk="1" hangingPunct="1"/>
            <a:r>
              <a:rPr lang="en-US" sz="3600" dirty="0" smtClean="0"/>
              <a:t>Important Definitions under FEMA</a:t>
            </a:r>
          </a:p>
        </p:txBody>
      </p:sp>
      <p:sp>
        <p:nvSpPr>
          <p:cNvPr id="8198" name="Rectangle 5"/>
          <p:cNvSpPr>
            <a:spLocks noGrp="1" noChangeArrowheads="1"/>
          </p:cNvSpPr>
          <p:nvPr>
            <p:ph type="body" idx="1"/>
          </p:nvPr>
        </p:nvSpPr>
        <p:spPr>
          <a:xfrm>
            <a:off x="762000" y="1219200"/>
            <a:ext cx="8153400" cy="5181600"/>
          </a:xfrm>
        </p:spPr>
        <p:txBody>
          <a:bodyPr/>
          <a:lstStyle/>
          <a:p>
            <a:pPr eaLnBrk="1" hangingPunct="1"/>
            <a:r>
              <a:rPr lang="en-US" sz="1800" dirty="0" smtClean="0"/>
              <a:t>S. 2(e) “capital account transaction" means a transaction which alters the assets or liabilities, including contingent liabilities, outside India of persons resident in India or assets or liabilities in India of persons resident outside India, and includes transactions referred to in sub- section (3) of section 6</a:t>
            </a:r>
          </a:p>
          <a:p>
            <a:pPr eaLnBrk="1" hangingPunct="1">
              <a:buNone/>
            </a:pPr>
            <a:endParaRPr lang="en-US" sz="1800" dirty="0" smtClean="0"/>
          </a:p>
          <a:p>
            <a:r>
              <a:rPr lang="en-US" sz="1800" dirty="0" smtClean="0"/>
              <a:t>S. 2(j) “current account transaction" means a transaction other than a capital account transaction and without prejudice to the generality of the foregoing such transaction includes,- </a:t>
            </a:r>
          </a:p>
          <a:p>
            <a:r>
              <a:rPr lang="en-US" sz="1800" dirty="0" smtClean="0"/>
              <a:t>(i) payments due in connection with foreign trade, other current business, services, and short- term banking and credit facilities in the ordinary course of business, </a:t>
            </a:r>
          </a:p>
          <a:p>
            <a:r>
              <a:rPr lang="en-US" sz="1800" dirty="0" smtClean="0"/>
              <a:t>(ii) payments due as interest on loans and as net income from investments, </a:t>
            </a:r>
          </a:p>
          <a:p>
            <a:r>
              <a:rPr lang="en-US" sz="1800" dirty="0" smtClean="0"/>
              <a:t>(iii) remittances for living expenses of parents, spouse and children residing abroad, and </a:t>
            </a:r>
          </a:p>
          <a:p>
            <a:r>
              <a:rPr lang="en-US" sz="1800" dirty="0" smtClean="0"/>
              <a:t>(iv) expenses in connection with foreign travel, education and medical care of parents, spouse and children</a:t>
            </a:r>
          </a:p>
        </p:txBody>
      </p:sp>
    </p:spTree>
    <p:extLst>
      <p:ext uri="{BB962C8B-B14F-4D97-AF65-F5344CB8AC3E}">
        <p14:creationId xmlns:p14="http://schemas.microsoft.com/office/powerpoint/2010/main" val="4158829539"/>
      </p:ext>
    </p:extLst>
  </p:cSld>
  <p:clrMapOvr>
    <a:masterClrMapping/>
  </p:clrMapOvr>
  <p:timing>
    <p:tnLst>
      <p:par>
        <p:cTn id="1" dur="indefinite" restart="never" nodeType="tmRoot"/>
      </p:par>
    </p:tnLst>
  </p:timing>
</p:sld>
</file>

<file path=ppt/theme/theme1.xml><?xml version="1.0" encoding="utf-8"?>
<a:theme xmlns:a="http://schemas.openxmlformats.org/drawingml/2006/main" name="Blends">
  <a:themeElements>
    <a:clrScheme name="Blends 3">
      <a:dk1>
        <a:srgbClr val="000000"/>
      </a:dk1>
      <a:lt1>
        <a:srgbClr val="FFFFFF"/>
      </a:lt1>
      <a:dk2>
        <a:srgbClr val="333399"/>
      </a:dk2>
      <a:lt2>
        <a:srgbClr val="1C1C1C"/>
      </a:lt2>
      <a:accent1>
        <a:srgbClr val="00E4A8"/>
      </a:accent1>
      <a:accent2>
        <a:srgbClr val="FFCF01"/>
      </a:accent2>
      <a:accent3>
        <a:srgbClr val="FFFFFF"/>
      </a:accent3>
      <a:accent4>
        <a:srgbClr val="000000"/>
      </a:accent4>
      <a:accent5>
        <a:srgbClr val="AAEFD1"/>
      </a:accent5>
      <a:accent6>
        <a:srgbClr val="E7BB01"/>
      </a:accent6>
      <a:hlink>
        <a:srgbClr val="FF0000"/>
      </a:hlink>
      <a:folHlink>
        <a:srgbClr val="3333CC"/>
      </a:folHlink>
    </a:clrScheme>
    <a:fontScheme name="Blends">
      <a:majorFont>
        <a:latin typeface="Tahoma"/>
        <a:ea typeface=""/>
        <a:cs typeface=""/>
      </a:majorFont>
      <a:minorFont>
        <a:latin typeface="Tahom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Tahoma"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Tahoma" pitchFamily="34" charset="0"/>
          </a:defRPr>
        </a:defPPr>
      </a:lstStyle>
    </a:lnDef>
  </a:objectDefaults>
  <a:extraClrSchemeLst>
    <a:extraClrScheme>
      <a:clrScheme name="Blends 1">
        <a:dk1>
          <a:srgbClr val="969696"/>
        </a:dk1>
        <a:lt1>
          <a:srgbClr val="FFFFFF"/>
        </a:lt1>
        <a:dk2>
          <a:srgbClr val="000000"/>
        </a:dk2>
        <a:lt2>
          <a:srgbClr val="DDDDDD"/>
        </a:lt2>
        <a:accent1>
          <a:srgbClr val="00E4A8"/>
        </a:accent1>
        <a:accent2>
          <a:srgbClr val="3333CC"/>
        </a:accent2>
        <a:accent3>
          <a:srgbClr val="AAAAAA"/>
        </a:accent3>
        <a:accent4>
          <a:srgbClr val="DADADA"/>
        </a:accent4>
        <a:accent5>
          <a:srgbClr val="AAEFD1"/>
        </a:accent5>
        <a:accent6>
          <a:srgbClr val="2D2DB9"/>
        </a:accent6>
        <a:hlink>
          <a:srgbClr val="FF5050"/>
        </a:hlink>
        <a:folHlink>
          <a:srgbClr val="FFCF01"/>
        </a:folHlink>
      </a:clrScheme>
      <a:clrMap bg1="dk2" tx1="lt1" bg2="dk1" tx2="lt2" accent1="accent1" accent2="accent2" accent3="accent3" accent4="accent4" accent5="accent5" accent6="accent6" hlink="hlink" folHlink="folHlink"/>
    </a:extraClrScheme>
    <a:extraClrScheme>
      <a:clrScheme name="Blends 2">
        <a:dk1>
          <a:srgbClr val="000094"/>
        </a:dk1>
        <a:lt1>
          <a:srgbClr val="FFFFFF"/>
        </a:lt1>
        <a:dk2>
          <a:srgbClr val="0000CC"/>
        </a:dk2>
        <a:lt2>
          <a:srgbClr val="FFFFCC"/>
        </a:lt2>
        <a:accent1>
          <a:srgbClr val="3193FF"/>
        </a:accent1>
        <a:accent2>
          <a:srgbClr val="9900FF"/>
        </a:accent2>
        <a:accent3>
          <a:srgbClr val="AAAAE2"/>
        </a:accent3>
        <a:accent4>
          <a:srgbClr val="DADADA"/>
        </a:accent4>
        <a:accent5>
          <a:srgbClr val="ADC8FF"/>
        </a:accent5>
        <a:accent6>
          <a:srgbClr val="8A00E7"/>
        </a:accent6>
        <a:hlink>
          <a:srgbClr val="FF3399"/>
        </a:hlink>
        <a:folHlink>
          <a:srgbClr val="FFCC00"/>
        </a:folHlink>
      </a:clrScheme>
      <a:clrMap bg1="dk2" tx1="lt1" bg2="dk1" tx2="lt2" accent1="accent1" accent2="accent2" accent3="accent3" accent4="accent4" accent5="accent5" accent6="accent6" hlink="hlink" folHlink="folHlink"/>
    </a:extraClrScheme>
    <a:extraClrScheme>
      <a:clrScheme name="Blends 3">
        <a:dk1>
          <a:srgbClr val="000000"/>
        </a:dk1>
        <a:lt1>
          <a:srgbClr val="FFFFFF"/>
        </a:lt1>
        <a:dk2>
          <a:srgbClr val="333399"/>
        </a:dk2>
        <a:lt2>
          <a:srgbClr val="1C1C1C"/>
        </a:lt2>
        <a:accent1>
          <a:srgbClr val="00E4A8"/>
        </a:accent1>
        <a:accent2>
          <a:srgbClr val="FFCF01"/>
        </a:accent2>
        <a:accent3>
          <a:srgbClr val="FFFFFF"/>
        </a:accent3>
        <a:accent4>
          <a:srgbClr val="000000"/>
        </a:accent4>
        <a:accent5>
          <a:srgbClr val="AAEFD1"/>
        </a:accent5>
        <a:accent6>
          <a:srgbClr val="E7BB01"/>
        </a:accent6>
        <a:hlink>
          <a:srgbClr val="FF0000"/>
        </a:hlink>
        <a:folHlink>
          <a:srgbClr val="3333CC"/>
        </a:folHlink>
      </a:clrScheme>
      <a:clrMap bg1="lt1" tx1="dk1" bg2="lt2" tx2="dk2" accent1="accent1" accent2="accent2" accent3="accent3" accent4="accent4" accent5="accent5" accent6="accent6" hlink="hlink" folHlink="folHlink"/>
    </a:extraClrScheme>
    <a:extraClrScheme>
      <a:clrScheme name="Blends 4">
        <a:dk1>
          <a:srgbClr val="000000"/>
        </a:dk1>
        <a:lt1>
          <a:srgbClr val="FFFFFF"/>
        </a:lt1>
        <a:dk2>
          <a:srgbClr val="515F7B"/>
        </a:dk2>
        <a:lt2>
          <a:srgbClr val="808080"/>
        </a:lt2>
        <a:accent1>
          <a:srgbClr val="9FCAD3"/>
        </a:accent1>
        <a:accent2>
          <a:srgbClr val="C0C0C0"/>
        </a:accent2>
        <a:accent3>
          <a:srgbClr val="FFFFFF"/>
        </a:accent3>
        <a:accent4>
          <a:srgbClr val="000000"/>
        </a:accent4>
        <a:accent5>
          <a:srgbClr val="CDE1E6"/>
        </a:accent5>
        <a:accent6>
          <a:srgbClr val="AEAEAE"/>
        </a:accent6>
        <a:hlink>
          <a:srgbClr val="91AFBF"/>
        </a:hlink>
        <a:folHlink>
          <a:srgbClr val="ECEAAC"/>
        </a:folHlink>
      </a:clrScheme>
      <a:clrMap bg1="lt1" tx1="dk1" bg2="lt2" tx2="dk2" accent1="accent1" accent2="accent2" accent3="accent3" accent4="accent4" accent5="accent5" accent6="accent6" hlink="hlink" folHlink="folHlink"/>
    </a:extraClrScheme>
    <a:extraClrScheme>
      <a:clrScheme name="Blends 5">
        <a:dk1>
          <a:srgbClr val="000000"/>
        </a:dk1>
        <a:lt1>
          <a:srgbClr val="FFFFFF"/>
        </a:lt1>
        <a:dk2>
          <a:srgbClr val="000066"/>
        </a:dk2>
        <a:lt2>
          <a:srgbClr val="333333"/>
        </a:lt2>
        <a:accent1>
          <a:srgbClr val="C4709A"/>
        </a:accent1>
        <a:accent2>
          <a:srgbClr val="4B4EB5"/>
        </a:accent2>
        <a:accent3>
          <a:srgbClr val="FFFFFF"/>
        </a:accent3>
        <a:accent4>
          <a:srgbClr val="000000"/>
        </a:accent4>
        <a:accent5>
          <a:srgbClr val="DEBBCA"/>
        </a:accent5>
        <a:accent6>
          <a:srgbClr val="4346A4"/>
        </a:accent6>
        <a:hlink>
          <a:srgbClr val="C481CF"/>
        </a:hlink>
        <a:folHlink>
          <a:srgbClr val="76B749"/>
        </a:folHlink>
      </a:clrScheme>
      <a:clrMap bg1="lt1" tx1="dk1" bg2="lt2" tx2="dk2" accent1="accent1" accent2="accent2" accent3="accent3" accent4="accent4" accent5="accent5" accent6="accent6" hlink="hlink" folHlink="folHlink"/>
    </a:extraClrScheme>
    <a:extraClrScheme>
      <a:clrScheme name="Blends 6">
        <a:dk1>
          <a:srgbClr val="000000"/>
        </a:dk1>
        <a:lt1>
          <a:srgbClr val="FFFFFF"/>
        </a:lt1>
        <a:dk2>
          <a:srgbClr val="6A4076"/>
        </a:dk2>
        <a:lt2>
          <a:srgbClr val="969696"/>
        </a:lt2>
        <a:accent1>
          <a:srgbClr val="DBA9C2"/>
        </a:accent1>
        <a:accent2>
          <a:srgbClr val="E1BF91"/>
        </a:accent2>
        <a:accent3>
          <a:srgbClr val="FFFFFF"/>
        </a:accent3>
        <a:accent4>
          <a:srgbClr val="000000"/>
        </a:accent4>
        <a:accent5>
          <a:srgbClr val="EAD1DD"/>
        </a:accent5>
        <a:accent6>
          <a:srgbClr val="CCAD83"/>
        </a:accent6>
        <a:hlink>
          <a:srgbClr val="B3CE82"/>
        </a:hlink>
        <a:folHlink>
          <a:srgbClr val="B8AD48"/>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TM03457491[[fn=Metropolitan]]</Template>
  <TotalTime>8015</TotalTime>
  <Words>12468</Words>
  <Application>Microsoft Office PowerPoint</Application>
  <PresentationFormat>On-screen Show (4:3)</PresentationFormat>
  <Paragraphs>1707</Paragraphs>
  <Slides>82</Slides>
  <Notes>73</Notes>
  <HiddenSlides>0</HiddenSlides>
  <MMClips>0</MMClips>
  <ScaleCrop>false</ScaleCrop>
  <HeadingPairs>
    <vt:vector size="6" baseType="variant">
      <vt:variant>
        <vt:lpstr>Fonts Used</vt:lpstr>
      </vt:variant>
      <vt:variant>
        <vt:i4>11</vt:i4>
      </vt:variant>
      <vt:variant>
        <vt:lpstr>Theme</vt:lpstr>
      </vt:variant>
      <vt:variant>
        <vt:i4>1</vt:i4>
      </vt:variant>
      <vt:variant>
        <vt:lpstr>Slide Titles</vt:lpstr>
      </vt:variant>
      <vt:variant>
        <vt:i4>82</vt:i4>
      </vt:variant>
    </vt:vector>
  </HeadingPairs>
  <TitlesOfParts>
    <vt:vector size="94" baseType="lpstr">
      <vt:lpstr>Arial</vt:lpstr>
      <vt:lpstr>Book Antiqua</vt:lpstr>
      <vt:lpstr>Bookman Old Style</vt:lpstr>
      <vt:lpstr>Calibri</vt:lpstr>
      <vt:lpstr>Constantia</vt:lpstr>
      <vt:lpstr>Symbol</vt:lpstr>
      <vt:lpstr>Tahoma</vt:lpstr>
      <vt:lpstr>Times New Roman</vt:lpstr>
      <vt:lpstr>Times-Bold</vt:lpstr>
      <vt:lpstr>Times-Roman</vt:lpstr>
      <vt:lpstr>Wingdings</vt:lpstr>
      <vt:lpstr>Blends</vt:lpstr>
      <vt:lpstr>  SOUTHERN INDIA REGIONAL COUNCIL OF ICAI   “BEYOND BOUNDARY” THREE DAY WORKSHOP ON FEMA  FEMA – An Overview</vt:lpstr>
      <vt:lpstr>Overview</vt:lpstr>
      <vt:lpstr>Overview</vt:lpstr>
      <vt:lpstr>Overview of Foreign Exchange Management Act</vt:lpstr>
      <vt:lpstr>Overview of Foreign Exchange Management Act</vt:lpstr>
      <vt:lpstr>Overview of Foreign Exchange Management Act</vt:lpstr>
      <vt:lpstr>Section 6 of FEMA - amendments by Finance Act, 2015</vt:lpstr>
      <vt:lpstr>Section 46 of FEMA - amendments by Finance Act, 2015</vt:lpstr>
      <vt:lpstr>Important Definitions under FEMA</vt:lpstr>
      <vt:lpstr>Important Definitions under FEMA</vt:lpstr>
      <vt:lpstr>Important Definitions under FEMA</vt:lpstr>
      <vt:lpstr>Important Definitions under FEMA</vt:lpstr>
      <vt:lpstr>Important Definitions under FEMA</vt:lpstr>
      <vt:lpstr>Issues – PIO to OCI change</vt:lpstr>
      <vt:lpstr>Issues – PIO to OCI change (con’t)</vt:lpstr>
      <vt:lpstr>Fundamentals of FEMA</vt:lpstr>
      <vt:lpstr>Fundamentals of FEMA</vt:lpstr>
      <vt:lpstr>Fundamentals of FEMA</vt:lpstr>
      <vt:lpstr>Fundamentals of FEMA</vt:lpstr>
      <vt:lpstr>Fundamentals of FEMA</vt:lpstr>
      <vt:lpstr>Fundamentals of FEMA</vt:lpstr>
      <vt:lpstr>Fundamentals of FEMA</vt:lpstr>
      <vt:lpstr>FEMA Practice</vt:lpstr>
      <vt:lpstr>FEMA Practice</vt:lpstr>
      <vt:lpstr>FEMA Practice</vt:lpstr>
      <vt:lpstr>FEMA Practice</vt:lpstr>
      <vt:lpstr>FEMA Practice </vt:lpstr>
      <vt:lpstr>FEMA Practice </vt:lpstr>
      <vt:lpstr>FEMA Practice</vt:lpstr>
      <vt:lpstr>FEMA Practice – Recent issue of Master Directions</vt:lpstr>
      <vt:lpstr>FEMA Practice -  Revised Notifications &amp; Master Directions</vt:lpstr>
      <vt:lpstr>FEMA Practice -  Revised Notifications &amp; Master Directions</vt:lpstr>
      <vt:lpstr>FEMA Practice -  Revised Notifications &amp; Master Directions</vt:lpstr>
      <vt:lpstr>FEMA NTF. 20 (OLD) – Schemes for Inbound Investment</vt:lpstr>
      <vt:lpstr>FEMA NTF. 20(R) – Schemes for Inbound Investment (NEW)</vt:lpstr>
      <vt:lpstr>Foreign Investment in India- Schematic Representation</vt:lpstr>
      <vt:lpstr>Schemes for Inbound Investment – FEMA Ntf. 20(R)</vt:lpstr>
      <vt:lpstr>Schemes for Inbound Investment – FEMA Ntf. 20(R)</vt:lpstr>
      <vt:lpstr>Schemes for Inbound Investment – FEMA Ntf. 20(R)</vt:lpstr>
      <vt:lpstr>Schemes for Inbound Investment – FEMA Ntf. 20(R)</vt:lpstr>
      <vt:lpstr>Important conditions of Automatic Route of FDI</vt:lpstr>
      <vt:lpstr>Foreign Direct Investment in India</vt:lpstr>
      <vt:lpstr>Automatic Route of Investment to PROI</vt:lpstr>
      <vt:lpstr>Automatic Route of Investment to PROI</vt:lpstr>
      <vt:lpstr>Approval Route of Investment to PROI</vt:lpstr>
      <vt:lpstr>Types of instruments: ‘Capital’</vt:lpstr>
      <vt:lpstr>PowerPoint Presentation</vt:lpstr>
      <vt:lpstr>Issue of Shares- Other modes</vt:lpstr>
      <vt:lpstr>Issue of Shares - Other modes – ESOP / Sweat Equity</vt:lpstr>
      <vt:lpstr>Mode of Payment</vt:lpstr>
      <vt:lpstr>Other important conditions in FDI Policy</vt:lpstr>
      <vt:lpstr>Reporting of FDI</vt:lpstr>
      <vt:lpstr>PowerPoint Presentation</vt:lpstr>
      <vt:lpstr>PowerPoint Presentation</vt:lpstr>
      <vt:lpstr>Reporting of Transfer of shares/ convertible debentures/ partly paid shares/ warrants</vt:lpstr>
      <vt:lpstr>Periodic reporting - Annual Return of Liabilities &amp; Assets</vt:lpstr>
      <vt:lpstr>Overseas Direct Investments under FEMA</vt:lpstr>
      <vt:lpstr>Overseas Direct Investments - FEMA Ntf. 120</vt:lpstr>
      <vt:lpstr>Overseas Direct Investments - FEMA Ntf. 120</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Branch outside India</vt:lpstr>
      <vt:lpstr>Branch outside India (con’t)</vt:lpstr>
      <vt:lpstr>External Commercial Borrowings (ECBs)</vt:lpstr>
      <vt:lpstr>ECB Framework &amp; routes</vt:lpstr>
      <vt:lpstr>ECBs: Key parameters</vt:lpstr>
      <vt:lpstr>ECBs: Eligible Borrowers</vt:lpstr>
      <vt:lpstr>ECBs: Eligible Borrowers (con’t)</vt:lpstr>
      <vt:lpstr>ECBs: Eligible Lenders</vt:lpstr>
      <vt:lpstr>ECBs: End-use conditions</vt:lpstr>
      <vt:lpstr>ECBs: All-in-one cost and Debt:Equity</vt:lpstr>
      <vt:lpstr>Thank You</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nirav</dc:creator>
  <cp:lastModifiedBy>abc</cp:lastModifiedBy>
  <cp:revision>1290</cp:revision>
  <cp:lastPrinted>2018-04-30T12:04:48Z</cp:lastPrinted>
  <dcterms:created xsi:type="dcterms:W3CDTF">1601-01-01T00:00:00Z</dcterms:created>
  <dcterms:modified xsi:type="dcterms:W3CDTF">2018-05-02T13:22:44Z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Version">
    <vt:i4>1</vt:i4>
  </property>
</Properties>
</file>