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8"/>
  </p:notesMasterIdLst>
  <p:handoutMasterIdLst>
    <p:handoutMasterId r:id="rId49"/>
  </p:handoutMasterIdLst>
  <p:sldIdLst>
    <p:sldId id="256" r:id="rId2"/>
    <p:sldId id="805" r:id="rId3"/>
    <p:sldId id="767" r:id="rId4"/>
    <p:sldId id="257" r:id="rId5"/>
    <p:sldId id="603" r:id="rId6"/>
    <p:sldId id="808" r:id="rId7"/>
    <p:sldId id="606" r:id="rId8"/>
    <p:sldId id="607" r:id="rId9"/>
    <p:sldId id="608" r:id="rId10"/>
    <p:sldId id="829" r:id="rId11"/>
    <p:sldId id="694" r:id="rId12"/>
    <p:sldId id="696" r:id="rId13"/>
    <p:sldId id="698" r:id="rId14"/>
    <p:sldId id="823" r:id="rId15"/>
    <p:sldId id="825" r:id="rId16"/>
    <p:sldId id="699" r:id="rId17"/>
    <p:sldId id="700" r:id="rId18"/>
    <p:sldId id="824" r:id="rId19"/>
    <p:sldId id="615" r:id="rId20"/>
    <p:sldId id="828" r:id="rId21"/>
    <p:sldId id="827" r:id="rId22"/>
    <p:sldId id="806" r:id="rId23"/>
    <p:sldId id="809" r:id="rId24"/>
    <p:sldId id="807" r:id="rId25"/>
    <p:sldId id="814" r:id="rId26"/>
    <p:sldId id="815" r:id="rId27"/>
    <p:sldId id="816" r:id="rId28"/>
    <p:sldId id="813" r:id="rId29"/>
    <p:sldId id="832" r:id="rId30"/>
    <p:sldId id="810" r:id="rId31"/>
    <p:sldId id="817" r:id="rId32"/>
    <p:sldId id="695" r:id="rId33"/>
    <p:sldId id="582" r:id="rId34"/>
    <p:sldId id="830" r:id="rId35"/>
    <p:sldId id="583" r:id="rId36"/>
    <p:sldId id="584" r:id="rId37"/>
    <p:sldId id="543" r:id="rId38"/>
    <p:sldId id="544" r:id="rId39"/>
    <p:sldId id="545" r:id="rId40"/>
    <p:sldId id="818" r:id="rId41"/>
    <p:sldId id="819" r:id="rId42"/>
    <p:sldId id="820" r:id="rId43"/>
    <p:sldId id="821" r:id="rId44"/>
    <p:sldId id="822" r:id="rId45"/>
    <p:sldId id="831" r:id="rId46"/>
    <p:sldId id="431" r:id="rId47"/>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70" autoAdjust="0"/>
    <p:restoredTop sz="94025" autoAdjust="0"/>
  </p:normalViewPr>
  <p:slideViewPr>
    <p:cSldViewPr snapToGrid="0">
      <p:cViewPr varScale="1">
        <p:scale>
          <a:sx n="68" d="100"/>
          <a:sy n="68" d="100"/>
        </p:scale>
        <p:origin x="142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54" d="100"/>
          <a:sy n="54" d="100"/>
        </p:scale>
        <p:origin x="2808"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85862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2"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98104"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1116013" y="696913"/>
            <a:ext cx="4649787" cy="348773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8182" y="4415273"/>
            <a:ext cx="5505450" cy="418382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5062" name="Rectangle 6"/>
          <p:cNvSpPr>
            <a:spLocks noGrp="1" noChangeArrowheads="1"/>
          </p:cNvSpPr>
          <p:nvPr>
            <p:ph type="ftr" sz="quarter" idx="4"/>
          </p:nvPr>
        </p:nvSpPr>
        <p:spPr bwMode="auto">
          <a:xfrm>
            <a:off x="2"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98104"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174000693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01323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29157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4119347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41399648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138701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9812804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18902412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31007561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12064187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2711429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31092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2456439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059429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213230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260778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35076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1992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906205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154639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013459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582795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33054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693718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219398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36227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2242754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p:spPr>
        <p:txBody>
          <a:bodyPr/>
          <a:lstStyle/>
          <a:p>
            <a:r>
              <a:rPr lang="en-US" dirty="0" smtClean="0"/>
              <a:t>Fundamental principle</a:t>
            </a:r>
          </a:p>
          <a:p>
            <a:pPr>
              <a:buFontTx/>
              <a:buChar char="•"/>
            </a:pPr>
            <a:r>
              <a:rPr lang="en-US" dirty="0" smtClean="0"/>
              <a:t>Purchase and sale of immovable property- only individual can do so, therefore incorporation of co to acquire immovable property in India is not available</a:t>
            </a:r>
          </a:p>
          <a:p>
            <a:pPr>
              <a:buFontTx/>
              <a:buChar char="•"/>
            </a:pPr>
            <a:r>
              <a:rPr lang="en-US" dirty="0" smtClean="0"/>
              <a:t>Notf. 21</a:t>
            </a:r>
          </a:p>
          <a:p>
            <a:pPr>
              <a:buFontTx/>
              <a:buChar char="•"/>
            </a:pPr>
            <a:r>
              <a:rPr lang="en-US" dirty="0" smtClean="0"/>
              <a:t>Land – you ll speak about a. agricultural</a:t>
            </a:r>
          </a:p>
          <a:p>
            <a:r>
              <a:rPr lang="en-US" dirty="0" smtClean="0"/>
              <a:t>                                       b. others</a:t>
            </a:r>
          </a:p>
          <a:p>
            <a:endParaRPr lang="en-US" dirty="0" smtClean="0"/>
          </a:p>
          <a:p>
            <a:r>
              <a:rPr lang="en-US" dirty="0" smtClean="0"/>
              <a:t>Cons: NRI s are permitted under Sch 1 of Notf20 (slide 40)</a:t>
            </a:r>
          </a:p>
          <a:p>
            <a:r>
              <a:rPr lang="en-US" dirty="0" smtClean="0"/>
              <a:t>         ta carry out activity on  non repatriation basis----sch 4 of the notf. 20</a:t>
            </a:r>
          </a:p>
        </p:txBody>
      </p:sp>
    </p:spTree>
    <p:extLst>
      <p:ext uri="{BB962C8B-B14F-4D97-AF65-F5344CB8AC3E}">
        <p14:creationId xmlns:p14="http://schemas.microsoft.com/office/powerpoint/2010/main" val="22860275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p:spPr>
        <p:txBody>
          <a:bodyPr/>
          <a:lstStyle/>
          <a:p>
            <a:r>
              <a:rPr lang="en-US" dirty="0" smtClean="0"/>
              <a:t>Fundamental principle</a:t>
            </a:r>
          </a:p>
          <a:p>
            <a:pPr>
              <a:buFontTx/>
              <a:buChar char="•"/>
            </a:pPr>
            <a:r>
              <a:rPr lang="en-US" dirty="0" smtClean="0"/>
              <a:t>Purchase and sale of immovable property- only individual can do so, therefore incorporation of co to acquire immovable property in India is not available</a:t>
            </a:r>
          </a:p>
          <a:p>
            <a:pPr>
              <a:buFontTx/>
              <a:buChar char="•"/>
            </a:pPr>
            <a:r>
              <a:rPr lang="en-US" dirty="0" smtClean="0"/>
              <a:t>Notf. 21</a:t>
            </a:r>
          </a:p>
          <a:p>
            <a:pPr>
              <a:buFontTx/>
              <a:buChar char="•"/>
            </a:pPr>
            <a:r>
              <a:rPr lang="en-US" dirty="0" smtClean="0"/>
              <a:t>Land – you ll speak about a. agricultural</a:t>
            </a:r>
          </a:p>
          <a:p>
            <a:r>
              <a:rPr lang="en-US" dirty="0" smtClean="0"/>
              <a:t>                                       b. others</a:t>
            </a:r>
          </a:p>
          <a:p>
            <a:endParaRPr lang="en-US" dirty="0" smtClean="0"/>
          </a:p>
          <a:p>
            <a:r>
              <a:rPr lang="en-US" dirty="0" smtClean="0"/>
              <a:t>Cons: NRI s are permitted under Sch 1 of Notf20 (slide 40)</a:t>
            </a:r>
          </a:p>
          <a:p>
            <a:r>
              <a:rPr lang="en-US" dirty="0" smtClean="0"/>
              <a:t>         ta carry out activity on  non repatriation basis----sch 4 of the notf. 20</a:t>
            </a:r>
          </a:p>
        </p:txBody>
      </p:sp>
    </p:spTree>
    <p:extLst>
      <p:ext uri="{BB962C8B-B14F-4D97-AF65-F5344CB8AC3E}">
        <p14:creationId xmlns:p14="http://schemas.microsoft.com/office/powerpoint/2010/main" val="16421813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p:spPr>
        <p:txBody>
          <a:bodyPr/>
          <a:lstStyle/>
          <a:p>
            <a:r>
              <a:rPr lang="en-US" dirty="0" smtClean="0"/>
              <a:t>To start/engage into construction related activity with Foreign JV partner- Press note 2 of 2005 is the solution – entry rout condition of activity will apply to the foreign co. or the Indian co engage in this activity</a:t>
            </a:r>
          </a:p>
          <a:p>
            <a:endParaRPr lang="en-US" dirty="0" smtClean="0"/>
          </a:p>
          <a:p>
            <a:r>
              <a:rPr lang="en-US" dirty="0" smtClean="0"/>
              <a:t>Partnership firm on non repatriation basis</a:t>
            </a:r>
          </a:p>
          <a:p>
            <a:endParaRPr lang="en-US" dirty="0" smtClean="0"/>
          </a:p>
          <a:p>
            <a:r>
              <a:rPr lang="en-US" dirty="0" smtClean="0"/>
              <a:t>Sch 1 permitted to co.</a:t>
            </a:r>
          </a:p>
          <a:p>
            <a:r>
              <a:rPr lang="en-US" dirty="0" smtClean="0"/>
              <a:t>Sch 4 Non repatriation basis</a:t>
            </a:r>
          </a:p>
          <a:p>
            <a:r>
              <a:rPr lang="en-US" dirty="0" smtClean="0"/>
              <a:t>Notf.22 partnership firm Non repatriation basis</a:t>
            </a:r>
          </a:p>
          <a:p>
            <a:endParaRPr lang="en-US" dirty="0" smtClean="0"/>
          </a:p>
          <a:p>
            <a:r>
              <a:rPr lang="en-US" dirty="0" smtClean="0"/>
              <a:t>It is compartment- No cross border travel</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377981337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3603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28414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b="1" dirty="0" smtClean="0"/>
              <a:t>3. Acquisition and Transfer of Property in India by an Indian Citizen resident outside India:-</a:t>
            </a:r>
            <a:r>
              <a:rPr lang="en-US" dirty="0" smtClean="0"/>
              <a:t> </a:t>
            </a:r>
          </a:p>
          <a:p>
            <a:pPr>
              <a:defRPr/>
            </a:pPr>
            <a:r>
              <a:rPr lang="en-US" dirty="0" smtClean="0"/>
              <a:t>A person resident outside India who is a citizen of India may - </a:t>
            </a:r>
          </a:p>
          <a:p>
            <a:pPr marL="227503" indent="-227503">
              <a:buFontTx/>
              <a:buAutoNum type="alphaLcParenR"/>
              <a:defRPr/>
            </a:pPr>
            <a:r>
              <a:rPr lang="en-US" dirty="0" smtClean="0"/>
              <a:t>acquire immovable property in India other than an agricultural property, plantation, or a farm house:</a:t>
            </a:r>
          </a:p>
          <a:p>
            <a:pPr>
              <a:defRPr/>
            </a:pPr>
            <a:r>
              <a:rPr lang="en-US" dirty="0" smtClean="0"/>
              <a:t>b) transfer any immovable property in India to a person resident in India. </a:t>
            </a:r>
          </a:p>
          <a:p>
            <a:pPr>
              <a:defRPr/>
            </a:pPr>
            <a:r>
              <a:rPr lang="en-US" dirty="0" smtClean="0"/>
              <a:t>c) transfer any immovable property other than agricultural or plantation property or farm house to a person resident outside India who is a citizen of India or to a person of Indian origin resident outside India. </a:t>
            </a:r>
          </a:p>
          <a:p>
            <a:pPr>
              <a:defRPr/>
            </a:pPr>
            <a:endParaRPr lang="en-US" dirty="0" smtClean="0"/>
          </a:p>
          <a:p>
            <a:pPr>
              <a:defRPr/>
            </a:pPr>
            <a:r>
              <a:rPr lang="en-US" dirty="0" smtClean="0"/>
              <a:t>Point b does not include PIO /NRI even 6(5) – inherited from PRII </a:t>
            </a:r>
          </a:p>
          <a:p>
            <a:pPr>
              <a:defRPr/>
            </a:pPr>
            <a:r>
              <a:rPr lang="en-US" dirty="0" smtClean="0"/>
              <a:t>Thus 2(b) permits transfer of AG property to PRII only not to PROI who is NRI or PIO by inheritance</a:t>
            </a:r>
            <a:endParaRPr lang="en-US" dirty="0"/>
          </a:p>
        </p:txBody>
      </p:sp>
    </p:spTree>
    <p:extLst>
      <p:ext uri="{BB962C8B-B14F-4D97-AF65-F5344CB8AC3E}">
        <p14:creationId xmlns:p14="http://schemas.microsoft.com/office/powerpoint/2010/main" val="341654365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4726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43187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442773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29856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0438856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04867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288700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6463868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6402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38379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619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10340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8745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64980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dirty="0" smtClean="0"/>
              <a:t>26th May 2018</a:t>
            </a: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smtClean="0"/>
              <a:t>P. P. Shah &amp; Asso.</a:t>
            </a: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smtClean="0"/>
              <a:t>26th May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dirty="0" smtClean="0"/>
              <a:t>26th May 2018</a:t>
            </a:r>
            <a:endParaRPr lang="en-US" dirty="0"/>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smtClean="0"/>
              <a:t>P. P. Shah &amp; Asso.</a:t>
            </a:r>
            <a:endParaRPr lang="en-US" dirty="0"/>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dirty="0" smtClean="0"/>
              <a:t>26th May 2018</a:t>
            </a:r>
            <a:endParaRPr lang="en-US" dirty="0"/>
          </a:p>
        </p:txBody>
      </p:sp>
      <p:sp>
        <p:nvSpPr>
          <p:cNvPr id="3075" name="Rectangle 15"/>
          <p:cNvSpPr>
            <a:spLocks noGrp="1" noChangeArrowheads="1"/>
          </p:cNvSpPr>
          <p:nvPr>
            <p:ph type="ftr" sz="quarter" idx="11"/>
          </p:nvPr>
        </p:nvSpPr>
        <p:spPr/>
        <p:txBody>
          <a:bodyPr/>
          <a:lstStyle/>
          <a:p>
            <a:pPr>
              <a:defRPr/>
            </a:pPr>
            <a:r>
              <a:rPr lang="en-US" dirty="0" smtClean="0"/>
              <a:t>P. P. Shah &amp; Asso.</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smtClean="0"/>
          </a:p>
        </p:txBody>
      </p:sp>
      <p:sp>
        <p:nvSpPr>
          <p:cNvPr id="3077" name="Rectangle 2"/>
          <p:cNvSpPr>
            <a:spLocks noGrp="1" noChangeArrowheads="1"/>
          </p:cNvSpPr>
          <p:nvPr>
            <p:ph type="ctrTitle"/>
          </p:nvPr>
        </p:nvSpPr>
        <p:spPr>
          <a:xfrm>
            <a:off x="647700" y="305972"/>
            <a:ext cx="7924800" cy="3239086"/>
          </a:xfrm>
        </p:spPr>
        <p:txBody>
          <a:bodyPr/>
          <a:lstStyle/>
          <a:p>
            <a:pPr algn="ctr" eaLnBrk="1" hangingPunct="1"/>
            <a:r>
              <a:rPr lang="en-US" sz="4000" b="1" dirty="0" smtClean="0">
                <a:latin typeface="Book Antiqua" pitchFamily="18" charset="0"/>
              </a:rPr>
              <a:t/>
            </a:r>
            <a:br>
              <a:rPr lang="en-US" sz="4000" b="1" dirty="0" smtClean="0">
                <a:latin typeface="Book Antiqua" pitchFamily="18" charset="0"/>
              </a:rPr>
            </a:br>
            <a:r>
              <a:rPr lang="en-US" sz="2400" dirty="0" smtClean="0"/>
              <a:t/>
            </a:r>
            <a:br>
              <a:rPr lang="en-US" sz="2400" dirty="0" smtClean="0"/>
            </a:br>
            <a:r>
              <a:rPr lang="en-US" sz="2400" dirty="0" smtClean="0"/>
              <a:t/>
            </a:r>
            <a:br>
              <a:rPr lang="en-US" sz="2400" dirty="0" smtClean="0"/>
            </a:br>
            <a:r>
              <a:rPr lang="en-US" sz="2800" b="1" dirty="0"/>
              <a:t>Nashik Branch of WIRC of </a:t>
            </a:r>
            <a:r>
              <a:rPr lang="en-US" sz="2800" b="1" dirty="0" smtClean="0"/>
              <a:t>ICAI -</a:t>
            </a:r>
            <a:br>
              <a:rPr lang="en-US" sz="2800" b="1" dirty="0" smtClean="0"/>
            </a:br>
            <a:r>
              <a:rPr lang="en-US" sz="2800" b="1" dirty="0" smtClean="0"/>
              <a:t>Workshop </a:t>
            </a:r>
            <a:r>
              <a:rPr lang="en-US" sz="2800" b="1" dirty="0"/>
              <a:t>on Real Estate Transactions</a:t>
            </a:r>
            <a:r>
              <a:rPr lang="en-US" sz="2800" b="1" dirty="0" smtClean="0"/>
              <a:t/>
            </a:r>
            <a:br>
              <a:rPr lang="en-US" sz="2800" b="1" dirty="0" smtClean="0"/>
            </a:br>
            <a:r>
              <a:rPr lang="en-US" sz="3200" b="1" dirty="0"/>
              <a:t/>
            </a:r>
            <a:br>
              <a:rPr lang="en-US" sz="3200" b="1" dirty="0"/>
            </a:br>
            <a:r>
              <a:rPr lang="en-US" sz="2200" b="1" dirty="0"/>
              <a:t>Inbound and outbound Investments and FDI </a:t>
            </a:r>
            <a:r>
              <a:rPr lang="en-US" sz="2200" b="1" dirty="0" smtClean="0"/>
              <a:t>- w.r.t</a:t>
            </a:r>
            <a:r>
              <a:rPr lang="en-US" sz="2200" b="1" dirty="0"/>
              <a:t>. real estate </a:t>
            </a:r>
            <a:r>
              <a:rPr lang="en-US" sz="2200" b="1" dirty="0" smtClean="0"/>
              <a:t>transactions under FEMA</a:t>
            </a:r>
            <a:r>
              <a:rPr lang="en-US" sz="2800" b="1" dirty="0"/>
              <a:t/>
            </a:r>
            <a:br>
              <a:rPr lang="en-US" sz="2800" b="1" dirty="0"/>
            </a:br>
            <a:endParaRPr lang="en-US" sz="3200" dirty="0" smtClean="0">
              <a:solidFill>
                <a:srgbClr val="990033"/>
              </a:solidFill>
            </a:endParaRPr>
          </a:p>
        </p:txBody>
      </p:sp>
      <p:sp>
        <p:nvSpPr>
          <p:cNvPr id="3078" name="Rectangle 5"/>
          <p:cNvSpPr>
            <a:spLocks noGrp="1" noChangeArrowheads="1"/>
          </p:cNvSpPr>
          <p:nvPr>
            <p:ph type="subTitle" idx="1"/>
          </p:nvPr>
        </p:nvSpPr>
        <p:spPr>
          <a:xfrm>
            <a:off x="990600" y="3429000"/>
            <a:ext cx="7239000" cy="2895600"/>
          </a:xfrm>
        </p:spPr>
        <p:txBody>
          <a:bodyPr/>
          <a:lstStyle/>
          <a:p>
            <a:pPr eaLnBrk="1" hangingPunct="1">
              <a:lnSpc>
                <a:spcPct val="90000"/>
              </a:lnSpc>
            </a:pPr>
            <a:endParaRPr lang="en-US" sz="2000" dirty="0" smtClean="0">
              <a:solidFill>
                <a:srgbClr val="339966"/>
              </a:solidFill>
            </a:endParaRPr>
          </a:p>
          <a:p>
            <a:pPr eaLnBrk="1" hangingPunct="1">
              <a:lnSpc>
                <a:spcPct val="90000"/>
              </a:lnSpc>
            </a:pPr>
            <a:r>
              <a:rPr lang="en-US" sz="2000" dirty="0" smtClean="0">
                <a:solidFill>
                  <a:srgbClr val="339966"/>
                </a:solidFill>
              </a:rPr>
              <a:t>Presented by:</a:t>
            </a:r>
          </a:p>
          <a:p>
            <a:pPr eaLnBrk="1" hangingPunct="1">
              <a:lnSpc>
                <a:spcPct val="90000"/>
              </a:lnSpc>
            </a:pPr>
            <a:r>
              <a:rPr lang="en-US" sz="2000" dirty="0" smtClean="0">
                <a:solidFill>
                  <a:srgbClr val="339966"/>
                </a:solidFill>
              </a:rPr>
              <a:t>Mr. Paresh P. Shah</a:t>
            </a:r>
          </a:p>
          <a:p>
            <a:pPr eaLnBrk="1" hangingPunct="1">
              <a:lnSpc>
                <a:spcPct val="90000"/>
              </a:lnSpc>
            </a:pPr>
            <a:endParaRPr lang="en-US" sz="2000" dirty="0" smtClean="0">
              <a:solidFill>
                <a:srgbClr val="339966"/>
              </a:solidFill>
            </a:endParaRPr>
          </a:p>
          <a:p>
            <a:pPr eaLnBrk="1" hangingPunct="1">
              <a:lnSpc>
                <a:spcPct val="90000"/>
              </a:lnSpc>
            </a:pPr>
            <a:r>
              <a:rPr lang="en-US" sz="2000" dirty="0">
                <a:solidFill>
                  <a:schemeClr val="folHlink"/>
                </a:solidFill>
              </a:rPr>
              <a:t>P.P. Shah &amp; Associates</a:t>
            </a:r>
          </a:p>
          <a:p>
            <a:pPr eaLnBrk="1" hangingPunct="1">
              <a:lnSpc>
                <a:spcPct val="90000"/>
              </a:lnSpc>
            </a:pPr>
            <a:r>
              <a:rPr lang="en-US" sz="2000" dirty="0">
                <a:solidFill>
                  <a:schemeClr val="folHlink"/>
                </a:solidFill>
              </a:rPr>
              <a:t>Chartered Accountants</a:t>
            </a:r>
          </a:p>
          <a:p>
            <a:pPr eaLnBrk="1" hangingPunct="1">
              <a:lnSpc>
                <a:spcPct val="90000"/>
              </a:lnSpc>
            </a:pPr>
            <a:r>
              <a:rPr lang="en-US" sz="2000" dirty="0">
                <a:solidFill>
                  <a:schemeClr val="folHlink"/>
                </a:solidFill>
              </a:rPr>
              <a:t>Email: </a:t>
            </a:r>
            <a:r>
              <a:rPr lang="en-US" sz="2000" dirty="0" smtClean="0">
                <a:solidFill>
                  <a:schemeClr val="folHlink"/>
                </a:solidFill>
              </a:rPr>
              <a:t>ppshahandassociates@gmail.com</a:t>
            </a:r>
            <a:endParaRPr lang="en-US" sz="2000" dirty="0">
              <a:solidFill>
                <a:schemeClr val="folHlink"/>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198438" y="6400800"/>
            <a:ext cx="1905000" cy="457200"/>
          </a:xfrm>
        </p:spPr>
        <p:txBody>
          <a:bodyPr/>
          <a:lstStyle/>
          <a:p>
            <a:pPr>
              <a:defRPr/>
            </a:pPr>
            <a:r>
              <a:rPr lang="en-US" dirty="0" smtClean="0"/>
              <a:t>26th May 2018</a:t>
            </a:r>
            <a:endParaRPr lang="en-US" dirty="0"/>
          </a:p>
        </p:txBody>
      </p:sp>
      <p:sp>
        <p:nvSpPr>
          <p:cNvPr id="8195" name="Footer Placeholder 4"/>
          <p:cNvSpPr>
            <a:spLocks noGrp="1"/>
          </p:cNvSpPr>
          <p:nvPr>
            <p:ph type="ftr" sz="quarter" idx="11"/>
          </p:nvPr>
        </p:nvSpPr>
        <p:spPr>
          <a:xfrm>
            <a:off x="3599656" y="6472238"/>
            <a:ext cx="2895600" cy="457200"/>
          </a:xfrm>
        </p:spPr>
        <p:txBody>
          <a:bodyPr/>
          <a:lstStyle/>
          <a:p>
            <a:pPr>
              <a:defRPr/>
            </a:pPr>
            <a:r>
              <a:rPr lang="en-US" dirty="0" smtClean="0"/>
              <a:t>P. P. Shah &amp; Asso.</a:t>
            </a:r>
          </a:p>
        </p:txBody>
      </p:sp>
      <p:sp>
        <p:nvSpPr>
          <p:cNvPr id="8196" name="Slide Number Placeholder 5"/>
          <p:cNvSpPr>
            <a:spLocks noGrp="1"/>
          </p:cNvSpPr>
          <p:nvPr>
            <p:ph type="sldNum" sz="quarter" idx="12"/>
          </p:nvPr>
        </p:nvSpPr>
        <p:spPr>
          <a:xfrm>
            <a:off x="7239000" y="6400800"/>
            <a:ext cx="1905000" cy="457200"/>
          </a:xfrm>
        </p:spPr>
        <p:txBody>
          <a:bodyPr/>
          <a:lstStyle/>
          <a:p>
            <a:pPr>
              <a:defRPr/>
            </a:pPr>
            <a:fld id="{A99C179A-76A7-4B77-950C-279ADB174F97}" type="slidenum">
              <a:rPr lang="en-US" smtClean="0"/>
              <a:pPr>
                <a:defRPr/>
              </a:pPr>
              <a:t>10</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2800" dirty="0" smtClean="0"/>
              <a:t>OCIs vs PIOs</a:t>
            </a:r>
          </a:p>
        </p:txBody>
      </p:sp>
      <p:graphicFrame>
        <p:nvGraphicFramePr>
          <p:cNvPr id="3" name="Table 2"/>
          <p:cNvGraphicFramePr>
            <a:graphicFrameLocks noGrp="1"/>
          </p:cNvGraphicFramePr>
          <p:nvPr>
            <p:extLst>
              <p:ext uri="{D42A27DB-BD31-4B8C-83A1-F6EECF244321}">
                <p14:modId xmlns:p14="http://schemas.microsoft.com/office/powerpoint/2010/main" val="4178799635"/>
              </p:ext>
            </p:extLst>
          </p:nvPr>
        </p:nvGraphicFramePr>
        <p:xfrm>
          <a:off x="368968" y="1219198"/>
          <a:ext cx="8546432" cy="5323673"/>
        </p:xfrm>
        <a:graphic>
          <a:graphicData uri="http://schemas.openxmlformats.org/drawingml/2006/table">
            <a:tbl>
              <a:tblPr firstRow="1" firstCol="1" bandRow="1">
                <a:tableStyleId>{5202B0CA-FC54-4496-8BCA-5EF66A818D29}</a:tableStyleId>
              </a:tblPr>
              <a:tblGrid>
                <a:gridCol w="5967664"/>
                <a:gridCol w="2578768"/>
              </a:tblGrid>
              <a:tr h="125073">
                <a:tc>
                  <a:txBody>
                    <a:bodyPr/>
                    <a:lstStyle/>
                    <a:p>
                      <a:pPr marL="0" marR="0" algn="ctr">
                        <a:lnSpc>
                          <a:spcPct val="107000"/>
                        </a:lnSpc>
                        <a:spcBef>
                          <a:spcPts val="0"/>
                        </a:spcBef>
                        <a:spcAft>
                          <a:spcPts val="0"/>
                        </a:spcAft>
                      </a:pPr>
                      <a:r>
                        <a:rPr lang="en-US" sz="1200" dirty="0">
                          <a:effectLst/>
                        </a:rPr>
                        <a:t>OCI</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455" marR="3745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a:effectLst/>
                        </a:rPr>
                        <a:t>PIO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455" marR="3745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27966">
                <a:tc>
                  <a:txBody>
                    <a:bodyPr/>
                    <a:lstStyle/>
                    <a:p>
                      <a:pPr marL="0" marR="0">
                        <a:lnSpc>
                          <a:spcPct val="107000"/>
                        </a:lnSpc>
                        <a:spcBef>
                          <a:spcPts val="0"/>
                        </a:spcBef>
                        <a:spcAft>
                          <a:spcPts val="0"/>
                        </a:spcAft>
                      </a:pPr>
                      <a:r>
                        <a:rPr lang="en-US" sz="1200" b="0" dirty="0">
                          <a:effectLst/>
                        </a:rPr>
                        <a:t>Following categories of foreign nationals are eligible for registration as Overseas Citizen of India (OCI) Cardholder:-</a:t>
                      </a:r>
                    </a:p>
                    <a:p>
                      <a:pPr marL="0" marR="0">
                        <a:lnSpc>
                          <a:spcPct val="107000"/>
                        </a:lnSpc>
                        <a:spcBef>
                          <a:spcPts val="0"/>
                        </a:spcBef>
                        <a:spcAft>
                          <a:spcPts val="0"/>
                        </a:spcAft>
                      </a:pPr>
                      <a:r>
                        <a:rPr lang="en-US" sz="1200" b="0" dirty="0">
                          <a:effectLst/>
                        </a:rPr>
                        <a:t> </a:t>
                      </a:r>
                    </a:p>
                    <a:p>
                      <a:pPr marL="0" marR="0">
                        <a:lnSpc>
                          <a:spcPct val="107000"/>
                        </a:lnSpc>
                        <a:spcBef>
                          <a:spcPts val="0"/>
                        </a:spcBef>
                        <a:spcAft>
                          <a:spcPts val="0"/>
                        </a:spcAft>
                      </a:pPr>
                      <a:r>
                        <a:rPr lang="en-US" sz="1200" b="0" dirty="0">
                          <a:effectLst/>
                        </a:rPr>
                        <a:t>(1) Who was a citizen of India at the time of, or at any time after the commencement of the Constitution i.e. 26.01.1950; or</a:t>
                      </a:r>
                    </a:p>
                    <a:p>
                      <a:pPr marL="0" marR="0">
                        <a:lnSpc>
                          <a:spcPct val="107000"/>
                        </a:lnSpc>
                        <a:spcBef>
                          <a:spcPts val="0"/>
                        </a:spcBef>
                        <a:spcAft>
                          <a:spcPts val="0"/>
                        </a:spcAft>
                      </a:pPr>
                      <a:r>
                        <a:rPr lang="en-US" sz="1200" b="0" dirty="0">
                          <a:effectLst/>
                        </a:rPr>
                        <a:t> </a:t>
                      </a:r>
                    </a:p>
                    <a:p>
                      <a:pPr marL="0" marR="0">
                        <a:lnSpc>
                          <a:spcPct val="107000"/>
                        </a:lnSpc>
                        <a:spcBef>
                          <a:spcPts val="0"/>
                        </a:spcBef>
                        <a:spcAft>
                          <a:spcPts val="0"/>
                        </a:spcAft>
                      </a:pPr>
                      <a:r>
                        <a:rPr lang="en-US" sz="1200" b="0" dirty="0">
                          <a:effectLst/>
                        </a:rPr>
                        <a:t>(2) who was eligible to become a citizen of India on 26.01.1950; or</a:t>
                      </a:r>
                    </a:p>
                    <a:p>
                      <a:pPr marL="0" marR="0">
                        <a:lnSpc>
                          <a:spcPct val="107000"/>
                        </a:lnSpc>
                        <a:spcBef>
                          <a:spcPts val="0"/>
                        </a:spcBef>
                        <a:spcAft>
                          <a:spcPts val="0"/>
                        </a:spcAft>
                      </a:pPr>
                      <a:r>
                        <a:rPr lang="en-US" sz="1200" b="0" dirty="0">
                          <a:effectLst/>
                        </a:rPr>
                        <a:t> </a:t>
                      </a:r>
                    </a:p>
                    <a:p>
                      <a:pPr marL="0" marR="0">
                        <a:lnSpc>
                          <a:spcPct val="107000"/>
                        </a:lnSpc>
                        <a:spcBef>
                          <a:spcPts val="0"/>
                        </a:spcBef>
                        <a:spcAft>
                          <a:spcPts val="0"/>
                        </a:spcAft>
                      </a:pPr>
                      <a:r>
                        <a:rPr lang="en-US" sz="1200" b="0" dirty="0">
                          <a:effectLst/>
                        </a:rPr>
                        <a:t>(3) who belonged to a territory that became part of India after 15.08.1947; or</a:t>
                      </a:r>
                    </a:p>
                    <a:p>
                      <a:pPr marL="0" marR="0">
                        <a:lnSpc>
                          <a:spcPct val="107000"/>
                        </a:lnSpc>
                        <a:spcBef>
                          <a:spcPts val="0"/>
                        </a:spcBef>
                        <a:spcAft>
                          <a:spcPts val="0"/>
                        </a:spcAft>
                      </a:pPr>
                      <a:r>
                        <a:rPr lang="en-US" sz="1200" b="0" dirty="0">
                          <a:effectLst/>
                        </a:rPr>
                        <a:t> </a:t>
                      </a:r>
                    </a:p>
                    <a:p>
                      <a:pPr marL="0" marR="0">
                        <a:lnSpc>
                          <a:spcPct val="107000"/>
                        </a:lnSpc>
                        <a:spcBef>
                          <a:spcPts val="0"/>
                        </a:spcBef>
                        <a:spcAft>
                          <a:spcPts val="0"/>
                        </a:spcAft>
                      </a:pPr>
                      <a:r>
                        <a:rPr lang="en-US" sz="1200" b="0" dirty="0">
                          <a:effectLst/>
                        </a:rPr>
                        <a:t>(4) who is a child or a grandchild or a great grandchild of such a citizen; or</a:t>
                      </a:r>
                    </a:p>
                    <a:p>
                      <a:pPr marL="0" marR="0">
                        <a:lnSpc>
                          <a:spcPct val="107000"/>
                        </a:lnSpc>
                        <a:spcBef>
                          <a:spcPts val="0"/>
                        </a:spcBef>
                        <a:spcAft>
                          <a:spcPts val="0"/>
                        </a:spcAft>
                      </a:pPr>
                      <a:r>
                        <a:rPr lang="en-US" sz="1200" b="0" dirty="0">
                          <a:effectLst/>
                        </a:rPr>
                        <a:t> </a:t>
                      </a:r>
                    </a:p>
                    <a:p>
                      <a:pPr marL="0" marR="0">
                        <a:lnSpc>
                          <a:spcPct val="107000"/>
                        </a:lnSpc>
                        <a:spcBef>
                          <a:spcPts val="0"/>
                        </a:spcBef>
                        <a:spcAft>
                          <a:spcPts val="0"/>
                        </a:spcAft>
                      </a:pPr>
                      <a:r>
                        <a:rPr lang="en-US" sz="1200" b="0" dirty="0">
                          <a:effectLst/>
                        </a:rPr>
                        <a:t>(5) who is a minor child of such persons mentioned above; or</a:t>
                      </a:r>
                    </a:p>
                    <a:p>
                      <a:pPr marL="0" marR="0">
                        <a:lnSpc>
                          <a:spcPct val="107000"/>
                        </a:lnSpc>
                        <a:spcBef>
                          <a:spcPts val="0"/>
                        </a:spcBef>
                        <a:spcAft>
                          <a:spcPts val="0"/>
                        </a:spcAft>
                      </a:pPr>
                      <a:r>
                        <a:rPr lang="en-US" sz="1200" b="0" dirty="0">
                          <a:effectLst/>
                        </a:rPr>
                        <a:t> </a:t>
                      </a:r>
                    </a:p>
                    <a:p>
                      <a:pPr marL="0" marR="0">
                        <a:lnSpc>
                          <a:spcPct val="107000"/>
                        </a:lnSpc>
                        <a:spcBef>
                          <a:spcPts val="0"/>
                        </a:spcBef>
                        <a:spcAft>
                          <a:spcPts val="0"/>
                        </a:spcAft>
                      </a:pPr>
                      <a:r>
                        <a:rPr lang="en-US" sz="1200" b="0" dirty="0">
                          <a:effectLst/>
                        </a:rPr>
                        <a:t>(6) who is a minor child and whose both parents are citizens of India or one of the parents is a citizen of India; or</a:t>
                      </a:r>
                    </a:p>
                    <a:p>
                      <a:pPr marL="0" marR="0">
                        <a:lnSpc>
                          <a:spcPct val="107000"/>
                        </a:lnSpc>
                        <a:spcBef>
                          <a:spcPts val="0"/>
                        </a:spcBef>
                        <a:spcAft>
                          <a:spcPts val="0"/>
                        </a:spcAft>
                      </a:pPr>
                      <a:r>
                        <a:rPr lang="en-US" sz="1200" b="0" dirty="0">
                          <a:effectLst/>
                        </a:rPr>
                        <a:t> </a:t>
                      </a:r>
                    </a:p>
                    <a:p>
                      <a:pPr marL="0" marR="0">
                        <a:lnSpc>
                          <a:spcPct val="107000"/>
                        </a:lnSpc>
                        <a:spcBef>
                          <a:spcPts val="0"/>
                        </a:spcBef>
                        <a:spcAft>
                          <a:spcPts val="0"/>
                        </a:spcAft>
                      </a:pPr>
                      <a:r>
                        <a:rPr lang="en-US" sz="1200" b="0" dirty="0">
                          <a:effectLst/>
                        </a:rPr>
                        <a:t>(7) spouse of foreign origin of a citizen of India or spouse of foreign origin of an Overseas Citizen of India Cardholder registered under section 7A of the Citizenship Act, 1955 and whose marriage has been registered and subsisted for a continuous period of not less than two years immediately preceding the presentation of the application.</a:t>
                      </a:r>
                    </a:p>
                    <a:p>
                      <a:pPr marL="0" marR="0">
                        <a:lnSpc>
                          <a:spcPct val="107000"/>
                        </a:lnSpc>
                        <a:spcBef>
                          <a:spcPts val="0"/>
                        </a:spcBef>
                        <a:spcAft>
                          <a:spcPts val="0"/>
                        </a:spcAft>
                      </a:pPr>
                      <a:r>
                        <a:rPr lang="en-US" sz="1200" b="0" dirty="0">
                          <a:effectLst/>
                        </a:rPr>
                        <a:t> </a:t>
                      </a:r>
                    </a:p>
                    <a:p>
                      <a:pPr marL="0" marR="0">
                        <a:lnSpc>
                          <a:spcPct val="107000"/>
                        </a:lnSpc>
                        <a:spcBef>
                          <a:spcPts val="0"/>
                        </a:spcBef>
                        <a:spcAft>
                          <a:spcPts val="0"/>
                        </a:spcAft>
                      </a:pPr>
                      <a:r>
                        <a:rPr lang="en-US" sz="1200" b="0" dirty="0">
                          <a:effectLst/>
                        </a:rPr>
                        <a:t>Note : No person, who or either of whose parents or grandparents or great grandparents is or had been a citizen of Pakistan, Bangladesh or such other country as the Central Government may, by notification in the Official Gazette, specify, shall be eligible for registration as an Overseas Citizen of India Cardholder.</a:t>
                      </a: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37455" marR="3745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‘Person of Indian Origin’(PIO) means a citizen of any country other than Bangladesh or Pakistan, if</a:t>
                      </a:r>
                    </a:p>
                    <a:p>
                      <a:pPr marL="0" marR="0">
                        <a:lnSpc>
                          <a:spcPct val="107000"/>
                        </a:lnSpc>
                        <a:spcBef>
                          <a:spcPts val="0"/>
                        </a:spcBef>
                        <a:spcAft>
                          <a:spcPts val="0"/>
                        </a:spcAft>
                      </a:pPr>
                      <a:r>
                        <a:rPr lang="en-US" sz="1200" dirty="0">
                          <a:effectLst/>
                        </a:rPr>
                        <a:t> </a:t>
                      </a:r>
                    </a:p>
                    <a:p>
                      <a:pPr marL="0" marR="0">
                        <a:lnSpc>
                          <a:spcPct val="107000"/>
                        </a:lnSpc>
                        <a:spcBef>
                          <a:spcPts val="0"/>
                        </a:spcBef>
                        <a:spcAft>
                          <a:spcPts val="0"/>
                        </a:spcAft>
                      </a:pPr>
                      <a:r>
                        <a:rPr lang="en-US" sz="1200" dirty="0">
                          <a:effectLst/>
                        </a:rPr>
                        <a:t>(i) he at any time held Indian Passport; or</a:t>
                      </a:r>
                    </a:p>
                    <a:p>
                      <a:pPr marL="0" marR="0">
                        <a:lnSpc>
                          <a:spcPct val="107000"/>
                        </a:lnSpc>
                        <a:spcBef>
                          <a:spcPts val="0"/>
                        </a:spcBef>
                        <a:spcAft>
                          <a:spcPts val="0"/>
                        </a:spcAft>
                      </a:pPr>
                      <a:r>
                        <a:rPr lang="en-US" sz="1200" dirty="0">
                          <a:effectLst/>
                        </a:rPr>
                        <a:t> </a:t>
                      </a:r>
                    </a:p>
                    <a:p>
                      <a:pPr marL="0" marR="0">
                        <a:lnSpc>
                          <a:spcPct val="107000"/>
                        </a:lnSpc>
                        <a:spcBef>
                          <a:spcPts val="0"/>
                        </a:spcBef>
                        <a:spcAft>
                          <a:spcPts val="0"/>
                        </a:spcAft>
                      </a:pPr>
                      <a:r>
                        <a:rPr lang="en-US" sz="1200" dirty="0">
                          <a:effectLst/>
                        </a:rPr>
                        <a:t>(ii) he or either of his parents or any of his grandparents was a citizen of India by virtue of the Constitution of India or the Citizenship Act, 1955 (57 of 1955); or</a:t>
                      </a:r>
                    </a:p>
                    <a:p>
                      <a:pPr marL="0" marR="0">
                        <a:lnSpc>
                          <a:spcPct val="107000"/>
                        </a:lnSpc>
                        <a:spcBef>
                          <a:spcPts val="0"/>
                        </a:spcBef>
                        <a:spcAft>
                          <a:spcPts val="0"/>
                        </a:spcAft>
                      </a:pPr>
                      <a:r>
                        <a:rPr lang="en-US" sz="1200" dirty="0">
                          <a:effectLst/>
                        </a:rPr>
                        <a:t> </a:t>
                      </a:r>
                    </a:p>
                    <a:p>
                      <a:pPr marL="0" marR="0">
                        <a:lnSpc>
                          <a:spcPct val="107000"/>
                        </a:lnSpc>
                        <a:spcBef>
                          <a:spcPts val="0"/>
                        </a:spcBef>
                        <a:spcAft>
                          <a:spcPts val="0"/>
                        </a:spcAft>
                      </a:pPr>
                      <a:r>
                        <a:rPr lang="en-US" sz="1200" dirty="0">
                          <a:effectLst/>
                        </a:rPr>
                        <a:t>(iii) the person is a spouse of an Indian citizen or a person referred to in sub-clause (i) or (ii).</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455" marR="3745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50325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1"/>
            <a:ext cx="7793037" cy="1066800"/>
          </a:xfrm>
        </p:spPr>
        <p:txBody>
          <a:bodyPr/>
          <a:lstStyle/>
          <a:p>
            <a:r>
              <a:rPr lang="en-US" sz="3200" dirty="0" smtClean="0"/>
              <a:t>Immovable Property in India – FEMA Ntf. 21(R)</a:t>
            </a:r>
          </a:p>
        </p:txBody>
      </p:sp>
      <p:sp>
        <p:nvSpPr>
          <p:cNvPr id="43011" name="Content Placeholder 2"/>
          <p:cNvSpPr>
            <a:spLocks noGrp="1"/>
          </p:cNvSpPr>
          <p:nvPr>
            <p:ph idx="1"/>
          </p:nvPr>
        </p:nvSpPr>
        <p:spPr>
          <a:xfrm>
            <a:off x="609600" y="1295400"/>
            <a:ext cx="8345488" cy="5029200"/>
          </a:xfrm>
        </p:spPr>
        <p:txBody>
          <a:bodyPr/>
          <a:lstStyle/>
          <a:p>
            <a:r>
              <a:rPr lang="en-US" sz="1800" b="1" dirty="0"/>
              <a:t>2. </a:t>
            </a:r>
            <a:r>
              <a:rPr lang="en-US" sz="1800" b="1" dirty="0" smtClean="0"/>
              <a:t>Other Important Definition </a:t>
            </a:r>
            <a:r>
              <a:rPr lang="en-US" sz="1800" b="1" dirty="0"/>
              <a:t>:- </a:t>
            </a:r>
          </a:p>
          <a:p>
            <a:endParaRPr lang="en-US" sz="1800" dirty="0" smtClean="0"/>
          </a:p>
          <a:p>
            <a:r>
              <a:rPr lang="en-US" sz="1800" dirty="0" smtClean="0"/>
              <a:t>(e) </a:t>
            </a:r>
            <a:r>
              <a:rPr lang="en-US" sz="1800" dirty="0"/>
              <a:t>‘repatriation outside India’ means the buying or drawing of foreign exchange from an authorised dealer in India and remitting it outside India through normal banking channels or crediting it to an account denominated in foreign currency or to an account in Indian currency maintained with an authorised dealer from which it can be converted in foreign currency</a:t>
            </a:r>
          </a:p>
        </p:txBody>
      </p:sp>
      <p:sp>
        <p:nvSpPr>
          <p:cNvPr id="40964" name="Date Placeholder 3"/>
          <p:cNvSpPr>
            <a:spLocks noGrp="1"/>
          </p:cNvSpPr>
          <p:nvPr>
            <p:ph type="dt" sz="quarter" idx="10"/>
          </p:nvPr>
        </p:nvSpPr>
        <p:spPr/>
        <p:txBody>
          <a:bodyPr/>
          <a:lstStyle/>
          <a:p>
            <a:pPr>
              <a:defRPr/>
            </a:pPr>
            <a:r>
              <a:rPr lang="en-US" dirty="0" smtClean="0"/>
              <a:t>26th May 2018</a:t>
            </a:r>
            <a:endParaRPr lang="en-US" dirty="0"/>
          </a:p>
        </p:txBody>
      </p:sp>
      <p:sp>
        <p:nvSpPr>
          <p:cNvPr id="40965" name="Footer Placeholder 4"/>
          <p:cNvSpPr>
            <a:spLocks noGrp="1"/>
          </p:cNvSpPr>
          <p:nvPr>
            <p:ph type="ftr" sz="quarter" idx="11"/>
          </p:nvPr>
        </p:nvSpPr>
        <p:spPr/>
        <p:txBody>
          <a:bodyPr/>
          <a:lstStyle/>
          <a:p>
            <a:pPr>
              <a:defRPr/>
            </a:pPr>
            <a:r>
              <a:rPr lang="en-US" dirty="0" smtClean="0"/>
              <a:t>P. P. Shah &amp; Asso.</a:t>
            </a:r>
          </a:p>
        </p:txBody>
      </p:sp>
      <p:sp>
        <p:nvSpPr>
          <p:cNvPr id="40966" name="Slide Number Placeholder 5"/>
          <p:cNvSpPr>
            <a:spLocks noGrp="1"/>
          </p:cNvSpPr>
          <p:nvPr>
            <p:ph type="sldNum" sz="quarter" idx="12"/>
          </p:nvPr>
        </p:nvSpPr>
        <p:spPr/>
        <p:txBody>
          <a:bodyPr/>
          <a:lstStyle/>
          <a:p>
            <a:pPr>
              <a:defRPr/>
            </a:pPr>
            <a:fld id="{BCFF81A9-C9BA-47FF-A6DD-D5E05227AF1C}" type="slidenum">
              <a:rPr lang="en-US" smtClean="0"/>
              <a:pPr>
                <a:defRPr/>
              </a:pPr>
              <a:t>11</a:t>
            </a:fld>
            <a:endParaRPr lang="en-US" dirty="0" smtClean="0"/>
          </a:p>
        </p:txBody>
      </p:sp>
    </p:spTree>
    <p:extLst>
      <p:ext uri="{BB962C8B-B14F-4D97-AF65-F5344CB8AC3E}">
        <p14:creationId xmlns:p14="http://schemas.microsoft.com/office/powerpoint/2010/main" val="314706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0"/>
            <a:ext cx="7793037" cy="1066800"/>
          </a:xfrm>
        </p:spPr>
        <p:txBody>
          <a:bodyPr/>
          <a:lstStyle/>
          <a:p>
            <a:r>
              <a:rPr lang="en-US" sz="3200" dirty="0" smtClean="0"/>
              <a:t>Immovable Property in India – FEMA Ntf. 21(R)</a:t>
            </a:r>
          </a:p>
        </p:txBody>
      </p:sp>
      <p:sp>
        <p:nvSpPr>
          <p:cNvPr id="43011" name="Content Placeholder 2"/>
          <p:cNvSpPr>
            <a:spLocks noGrp="1"/>
          </p:cNvSpPr>
          <p:nvPr>
            <p:ph idx="1"/>
          </p:nvPr>
        </p:nvSpPr>
        <p:spPr>
          <a:xfrm>
            <a:off x="598487" y="1138989"/>
            <a:ext cx="8345488" cy="5454316"/>
          </a:xfrm>
        </p:spPr>
        <p:txBody>
          <a:bodyPr/>
          <a:lstStyle/>
          <a:p>
            <a:r>
              <a:rPr lang="en-US" sz="1500" b="1" dirty="0"/>
              <a:t>3. Acquisition and Transfer of Property in India by a Non-Resident Indian or an Overseas Citizen of India:- </a:t>
            </a:r>
          </a:p>
          <a:p>
            <a:r>
              <a:rPr lang="en-US" sz="1500" dirty="0"/>
              <a:t>An NRI or an OCI may</a:t>
            </a:r>
          </a:p>
          <a:p>
            <a:pPr marL="0" indent="0">
              <a:buNone/>
            </a:pPr>
            <a:r>
              <a:rPr lang="en-US" sz="1500" dirty="0"/>
              <a:t>(a) acquire immovable property in India other than agricultural land/ farm house/ plantation property:</a:t>
            </a:r>
          </a:p>
          <a:p>
            <a:pPr marL="0" indent="0">
              <a:buNone/>
            </a:pPr>
            <a:r>
              <a:rPr lang="en-US" sz="1500" dirty="0"/>
              <a:t>Provided that the consideration, if any, for transfer, shall be made out of (i) funds received in India through banking channels by way of inward remittance from any place outside India or (ii) funds held in any non-resident account maintained in accordance with the provisions of the Act, rules or regulations framed thereunder.</a:t>
            </a:r>
          </a:p>
          <a:p>
            <a:pPr marL="0" indent="0">
              <a:buNone/>
            </a:pPr>
            <a:r>
              <a:rPr lang="en-US" sz="1500" dirty="0"/>
              <a:t>Provided further that no payment for any transfer of immovable property shall be made either by traveler’s cheque or by foreign currency notes or by any other mode other than those specifically permitted under this clause.</a:t>
            </a:r>
          </a:p>
          <a:p>
            <a:pPr marL="0" indent="0">
              <a:buNone/>
            </a:pPr>
            <a:r>
              <a:rPr lang="en-US" sz="1500" dirty="0"/>
              <a:t>(b) acquire any immovable property in India other than agricultural land/ farm house/ plantation property by way of gift from a person resident in India or from an NRI or from an OCI, who in any case is a relative as defined in section 2(77) of the Companies Act, 2013;</a:t>
            </a:r>
          </a:p>
          <a:p>
            <a:pPr marL="0" indent="0">
              <a:buNone/>
            </a:pPr>
            <a:r>
              <a:rPr lang="en-US" sz="1500" dirty="0"/>
              <a:t>(c) acquire any immovable property in India by way of inheritance from a person resident outside India who had acquired such property (a) in accordance with the provisions of the foreign exchange law in force at the time of acquisition by him or the provisions of these Regulations or (b) from a person resident in India;</a:t>
            </a:r>
          </a:p>
          <a:p>
            <a:pPr marL="0" indent="0">
              <a:buNone/>
            </a:pPr>
            <a:r>
              <a:rPr lang="en-US" sz="1500" dirty="0"/>
              <a:t>(d) transfer any immovable property in India to a person resident in India;</a:t>
            </a:r>
          </a:p>
          <a:p>
            <a:pPr marL="0" indent="0">
              <a:buNone/>
            </a:pPr>
            <a:r>
              <a:rPr lang="en-US" sz="1500" dirty="0"/>
              <a:t>(e) transfer any immovable property other than agricultural land/ farm house/ plantation property to an NRI or an OCI.</a:t>
            </a:r>
          </a:p>
        </p:txBody>
      </p:sp>
      <p:sp>
        <p:nvSpPr>
          <p:cNvPr id="40964" name="Date Placeholder 3"/>
          <p:cNvSpPr>
            <a:spLocks noGrp="1"/>
          </p:cNvSpPr>
          <p:nvPr>
            <p:ph type="dt" sz="quarter" idx="10"/>
          </p:nvPr>
        </p:nvSpPr>
        <p:spPr>
          <a:xfrm>
            <a:off x="0" y="6400800"/>
            <a:ext cx="1905000" cy="457200"/>
          </a:xfrm>
        </p:spPr>
        <p:txBody>
          <a:bodyPr/>
          <a:lstStyle/>
          <a:p>
            <a:pPr>
              <a:defRPr/>
            </a:pPr>
            <a:r>
              <a:rPr lang="en-US" dirty="0" smtClean="0"/>
              <a:t>26th May 2018</a:t>
            </a:r>
            <a:endParaRPr lang="en-US" dirty="0"/>
          </a:p>
        </p:txBody>
      </p:sp>
      <p:sp>
        <p:nvSpPr>
          <p:cNvPr id="40965" name="Footer Placeholder 4"/>
          <p:cNvSpPr>
            <a:spLocks noGrp="1"/>
          </p:cNvSpPr>
          <p:nvPr>
            <p:ph type="ftr" sz="quarter" idx="11"/>
          </p:nvPr>
        </p:nvSpPr>
        <p:spPr>
          <a:xfrm>
            <a:off x="3619500" y="6400800"/>
            <a:ext cx="2895600" cy="457200"/>
          </a:xfrm>
        </p:spPr>
        <p:txBody>
          <a:bodyPr/>
          <a:lstStyle/>
          <a:p>
            <a:pPr>
              <a:defRPr/>
            </a:pPr>
            <a:r>
              <a:rPr lang="en-US" dirty="0" smtClean="0"/>
              <a:t>P. P. Shah &amp; Asso.</a:t>
            </a:r>
          </a:p>
        </p:txBody>
      </p:sp>
      <p:sp>
        <p:nvSpPr>
          <p:cNvPr id="40966" name="Slide Number Placeholder 5"/>
          <p:cNvSpPr>
            <a:spLocks noGrp="1"/>
          </p:cNvSpPr>
          <p:nvPr>
            <p:ph type="sldNum" sz="quarter" idx="12"/>
          </p:nvPr>
        </p:nvSpPr>
        <p:spPr>
          <a:xfrm>
            <a:off x="7239000" y="6472238"/>
            <a:ext cx="1905000" cy="457200"/>
          </a:xfrm>
        </p:spPr>
        <p:txBody>
          <a:bodyPr/>
          <a:lstStyle/>
          <a:p>
            <a:pPr>
              <a:defRPr/>
            </a:pPr>
            <a:fld id="{BCFF81A9-C9BA-47FF-A6DD-D5E05227AF1C}" type="slidenum">
              <a:rPr lang="en-US" smtClean="0"/>
              <a:pPr>
                <a:defRPr/>
              </a:pPr>
              <a:t>12</a:t>
            </a:fld>
            <a:endParaRPr lang="en-US" dirty="0" smtClean="0"/>
          </a:p>
        </p:txBody>
      </p:sp>
    </p:spTree>
    <p:extLst>
      <p:ext uri="{BB962C8B-B14F-4D97-AF65-F5344CB8AC3E}">
        <p14:creationId xmlns:p14="http://schemas.microsoft.com/office/powerpoint/2010/main" val="36389372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1"/>
            <a:ext cx="7793037" cy="1066800"/>
          </a:xfrm>
        </p:spPr>
        <p:txBody>
          <a:bodyPr/>
          <a:lstStyle/>
          <a:p>
            <a:r>
              <a:rPr lang="en-US" sz="3200" dirty="0" smtClean="0"/>
              <a:t>Immovable Property in India – FEMA Ntf. 21(R)</a:t>
            </a:r>
          </a:p>
        </p:txBody>
      </p:sp>
      <p:sp>
        <p:nvSpPr>
          <p:cNvPr id="43011" name="Content Placeholder 2"/>
          <p:cNvSpPr>
            <a:spLocks noGrp="1"/>
          </p:cNvSpPr>
          <p:nvPr>
            <p:ph idx="1"/>
          </p:nvPr>
        </p:nvSpPr>
        <p:spPr>
          <a:xfrm>
            <a:off x="598487" y="1140618"/>
            <a:ext cx="8345488" cy="5308307"/>
          </a:xfrm>
        </p:spPr>
        <p:txBody>
          <a:bodyPr/>
          <a:lstStyle/>
          <a:p>
            <a:r>
              <a:rPr lang="en-US" sz="1600" b="1" dirty="0"/>
              <a:t>4</a:t>
            </a:r>
            <a:r>
              <a:rPr lang="en-US" sz="1600" b="1" dirty="0" smtClean="0"/>
              <a:t>. </a:t>
            </a:r>
            <a:r>
              <a:rPr lang="en-US" sz="1600" b="1" dirty="0"/>
              <a:t>Acquisition of Immovable Property for carrying on a permitted activity:-</a:t>
            </a:r>
            <a:r>
              <a:rPr lang="en-US" sz="1600" dirty="0"/>
              <a:t> </a:t>
            </a:r>
          </a:p>
          <a:p>
            <a:r>
              <a:rPr lang="en-US" sz="1600" dirty="0"/>
              <a:t>A person resident outside India who has established in India in accordance with the Foreign Exchange Management (Establishment in India of Branch or Office or other Place of Business) Regulations, 2000, a branch, office or other place of business for carrying on in India any activity, excluding a liaison office, may – </a:t>
            </a:r>
          </a:p>
          <a:p>
            <a:r>
              <a:rPr lang="en-US" sz="1600" dirty="0"/>
              <a:t>a) acquire any immovable property in India, which is necessary for or incidental to carrying on such activity; </a:t>
            </a:r>
          </a:p>
          <a:p>
            <a:pPr marL="338138" indent="0">
              <a:buNone/>
            </a:pPr>
            <a:r>
              <a:rPr lang="en-US" sz="1600" dirty="0"/>
              <a:t>Provided that </a:t>
            </a:r>
          </a:p>
          <a:p>
            <a:pPr marL="338138" indent="0">
              <a:buNone/>
            </a:pPr>
            <a:r>
              <a:rPr lang="en-US" sz="1600" dirty="0"/>
              <a:t>i) all applicable laws, rules, regulations or directions for the time being in force are duly complied with; and </a:t>
            </a:r>
          </a:p>
          <a:p>
            <a:pPr marL="338138" indent="0">
              <a:buNone/>
            </a:pPr>
            <a:r>
              <a:rPr lang="en-US" sz="1600" dirty="0"/>
              <a:t>ii) the person files with the Reserve Bank a declaration in the form IPI annexed to these regulations, not later than ninety days from the date of such acquisition; </a:t>
            </a:r>
          </a:p>
          <a:p>
            <a:r>
              <a:rPr lang="en-US" sz="1600" dirty="0"/>
              <a:t>b) transfer by way of mortgage to an authorised dealer as a security for any borrowing, the immovable property acquired in pursuance of clause (a</a:t>
            </a:r>
            <a:r>
              <a:rPr lang="en-US" sz="1600" dirty="0" smtClean="0"/>
              <a:t>).</a:t>
            </a:r>
          </a:p>
          <a:p>
            <a:pPr marL="336550" indent="0">
              <a:buNone/>
            </a:pPr>
            <a:r>
              <a:rPr lang="en-US" sz="1600" dirty="0"/>
              <a:t>Provided no person of Pakistan or Bangladesh or Sri Lanka or Afghanistan or China or Iran or Hong Kong or Macau or Nepal or Bhutan or Democratic People’s Republic of Korea (DPRK) shall acquire immovable property, other than on lease not exceeding five years, without prior approval of the Reserve Bank.</a:t>
            </a:r>
          </a:p>
          <a:p>
            <a:endParaRPr lang="en-US" sz="1600" dirty="0"/>
          </a:p>
        </p:txBody>
      </p:sp>
      <p:sp>
        <p:nvSpPr>
          <p:cNvPr id="40964" name="Date Placeholder 3"/>
          <p:cNvSpPr>
            <a:spLocks noGrp="1"/>
          </p:cNvSpPr>
          <p:nvPr>
            <p:ph type="dt" sz="quarter" idx="10"/>
          </p:nvPr>
        </p:nvSpPr>
        <p:spPr/>
        <p:txBody>
          <a:bodyPr/>
          <a:lstStyle/>
          <a:p>
            <a:pPr>
              <a:defRPr/>
            </a:pPr>
            <a:r>
              <a:rPr lang="en-US" dirty="0" smtClean="0"/>
              <a:t>26th May 2018</a:t>
            </a:r>
            <a:endParaRPr lang="en-US" dirty="0"/>
          </a:p>
        </p:txBody>
      </p:sp>
      <p:sp>
        <p:nvSpPr>
          <p:cNvPr id="40965" name="Footer Placeholder 4"/>
          <p:cNvSpPr>
            <a:spLocks noGrp="1"/>
          </p:cNvSpPr>
          <p:nvPr>
            <p:ph type="ftr" sz="quarter" idx="11"/>
          </p:nvPr>
        </p:nvSpPr>
        <p:spPr/>
        <p:txBody>
          <a:bodyPr/>
          <a:lstStyle/>
          <a:p>
            <a:pPr>
              <a:defRPr/>
            </a:pPr>
            <a:r>
              <a:rPr lang="en-US" dirty="0" smtClean="0"/>
              <a:t>P. P. Shah &amp; Asso.</a:t>
            </a:r>
          </a:p>
        </p:txBody>
      </p:sp>
      <p:sp>
        <p:nvSpPr>
          <p:cNvPr id="40966" name="Slide Number Placeholder 5"/>
          <p:cNvSpPr>
            <a:spLocks noGrp="1"/>
          </p:cNvSpPr>
          <p:nvPr>
            <p:ph type="sldNum" sz="quarter" idx="12"/>
          </p:nvPr>
        </p:nvSpPr>
        <p:spPr/>
        <p:txBody>
          <a:bodyPr/>
          <a:lstStyle/>
          <a:p>
            <a:pPr>
              <a:defRPr/>
            </a:pPr>
            <a:fld id="{BCFF81A9-C9BA-47FF-A6DD-D5E05227AF1C}" type="slidenum">
              <a:rPr lang="en-US" smtClean="0"/>
              <a:pPr>
                <a:defRPr/>
              </a:pPr>
              <a:t>13</a:t>
            </a:fld>
            <a:endParaRPr lang="en-US" dirty="0" smtClean="0"/>
          </a:p>
        </p:txBody>
      </p:sp>
    </p:spTree>
    <p:extLst>
      <p:ext uri="{BB962C8B-B14F-4D97-AF65-F5344CB8AC3E}">
        <p14:creationId xmlns:p14="http://schemas.microsoft.com/office/powerpoint/2010/main" val="32135310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1"/>
            <a:ext cx="7793037" cy="1066800"/>
          </a:xfrm>
        </p:spPr>
        <p:txBody>
          <a:bodyPr/>
          <a:lstStyle/>
          <a:p>
            <a:r>
              <a:rPr lang="en-US" sz="3200" dirty="0" smtClean="0"/>
              <a:t>Immovable Property in India – FEMA Ntf. 21(R)</a:t>
            </a:r>
          </a:p>
        </p:txBody>
      </p:sp>
      <p:sp>
        <p:nvSpPr>
          <p:cNvPr id="43011" name="Content Placeholder 2"/>
          <p:cNvSpPr>
            <a:spLocks noGrp="1"/>
          </p:cNvSpPr>
          <p:nvPr>
            <p:ph idx="1"/>
          </p:nvPr>
        </p:nvSpPr>
        <p:spPr>
          <a:xfrm>
            <a:off x="598487" y="1140618"/>
            <a:ext cx="8345488" cy="5308307"/>
          </a:xfrm>
        </p:spPr>
        <p:txBody>
          <a:bodyPr/>
          <a:lstStyle/>
          <a:p>
            <a:r>
              <a:rPr lang="en-US" sz="1600" b="1" dirty="0"/>
              <a:t>5. Purchase/ sale of Immovable Property by Foreign Embassies/ Diplomats/ Consulate Generals:-</a:t>
            </a:r>
          </a:p>
          <a:p>
            <a:pPr marL="336550" indent="0">
              <a:buNone/>
            </a:pPr>
            <a:r>
              <a:rPr lang="en-US" sz="1600" dirty="0"/>
              <a:t>A Foreign Embassy/ Diplomat/ Consulate General may purchase/ sell immovable property in India other than agricultural land/ plantation property/ farm house provided (i) clearance from Government of India, Ministry of External Affairs is obtained for such purchase/ sale, and (ii) the consideration for acquisition of immovable property in India is paid out of funds remitted from abroad through banking channels</a:t>
            </a:r>
            <a:r>
              <a:rPr lang="en-US" sz="1600" dirty="0" smtClean="0"/>
              <a:t>.</a:t>
            </a:r>
          </a:p>
          <a:p>
            <a:endParaRPr lang="en-US" sz="1600" b="1" dirty="0" smtClean="0"/>
          </a:p>
          <a:p>
            <a:r>
              <a:rPr lang="en-US" sz="1600" b="1" dirty="0" smtClean="0"/>
              <a:t>6</a:t>
            </a:r>
            <a:r>
              <a:rPr lang="en-US" sz="1600" b="1" dirty="0"/>
              <a:t>. Joint acquisition by the spouse of an NRI or an OCI:-</a:t>
            </a:r>
          </a:p>
          <a:p>
            <a:pPr marL="288925" indent="0">
              <a:buNone/>
            </a:pPr>
            <a:r>
              <a:rPr lang="en-US" sz="1600" dirty="0"/>
              <a:t>A person resident outside India, not being a Non-Resident Indian or an Overseas Citizen of India, who is a spouse of a Non-Resident Indian or an Overseas Citizen of India may acquire one immovable property (other than agricultural land/ farm house/ plantation property), jointly with his/ her NRI/ OCI </a:t>
            </a:r>
            <a:r>
              <a:rPr lang="en-US" sz="1600" dirty="0" smtClean="0"/>
              <a:t>spouse, subject to certain conditions including:</a:t>
            </a:r>
          </a:p>
          <a:p>
            <a:pPr marL="574675" indent="-285750">
              <a:buFont typeface="Wingdings" panose="05000000000000000000" pitchFamily="2" charset="2"/>
              <a:buChar char="Ø"/>
            </a:pPr>
            <a:r>
              <a:rPr lang="en-US" sz="1600" dirty="0" smtClean="0"/>
              <a:t>Consideration of transfer shall be made out of inward remittance / balance in non-resident account</a:t>
            </a:r>
          </a:p>
          <a:p>
            <a:pPr marL="574675" indent="-285750">
              <a:buFont typeface="Wingdings" panose="05000000000000000000" pitchFamily="2" charset="2"/>
              <a:buChar char="Ø"/>
            </a:pPr>
            <a:r>
              <a:rPr lang="en-US" sz="1600" dirty="0"/>
              <a:t>the marriage has been registered and subsisted for a continuous period of not less than two years immediately preceding the acquisition of such property</a:t>
            </a:r>
          </a:p>
        </p:txBody>
      </p:sp>
      <p:sp>
        <p:nvSpPr>
          <p:cNvPr id="40964" name="Date Placeholder 3"/>
          <p:cNvSpPr>
            <a:spLocks noGrp="1"/>
          </p:cNvSpPr>
          <p:nvPr>
            <p:ph type="dt" sz="quarter" idx="10"/>
          </p:nvPr>
        </p:nvSpPr>
        <p:spPr/>
        <p:txBody>
          <a:bodyPr/>
          <a:lstStyle/>
          <a:p>
            <a:pPr>
              <a:defRPr/>
            </a:pPr>
            <a:r>
              <a:rPr lang="en-US" dirty="0" smtClean="0"/>
              <a:t>26th May 2018</a:t>
            </a:r>
            <a:endParaRPr lang="en-US" dirty="0"/>
          </a:p>
        </p:txBody>
      </p:sp>
      <p:sp>
        <p:nvSpPr>
          <p:cNvPr id="40965" name="Footer Placeholder 4"/>
          <p:cNvSpPr>
            <a:spLocks noGrp="1"/>
          </p:cNvSpPr>
          <p:nvPr>
            <p:ph type="ftr" sz="quarter" idx="11"/>
          </p:nvPr>
        </p:nvSpPr>
        <p:spPr/>
        <p:txBody>
          <a:bodyPr/>
          <a:lstStyle/>
          <a:p>
            <a:pPr>
              <a:defRPr/>
            </a:pPr>
            <a:r>
              <a:rPr lang="en-US" dirty="0" smtClean="0"/>
              <a:t>P. P. Shah &amp; Asso.</a:t>
            </a:r>
          </a:p>
        </p:txBody>
      </p:sp>
      <p:sp>
        <p:nvSpPr>
          <p:cNvPr id="40966" name="Slide Number Placeholder 5"/>
          <p:cNvSpPr>
            <a:spLocks noGrp="1"/>
          </p:cNvSpPr>
          <p:nvPr>
            <p:ph type="sldNum" sz="quarter" idx="12"/>
          </p:nvPr>
        </p:nvSpPr>
        <p:spPr/>
        <p:txBody>
          <a:bodyPr/>
          <a:lstStyle/>
          <a:p>
            <a:pPr>
              <a:defRPr/>
            </a:pPr>
            <a:fld id="{BCFF81A9-C9BA-47FF-A6DD-D5E05227AF1C}" type="slidenum">
              <a:rPr lang="en-US" smtClean="0"/>
              <a:pPr>
                <a:defRPr/>
              </a:pPr>
              <a:t>14</a:t>
            </a:fld>
            <a:endParaRPr lang="en-US" dirty="0" smtClean="0"/>
          </a:p>
        </p:txBody>
      </p:sp>
    </p:spTree>
    <p:extLst>
      <p:ext uri="{BB962C8B-B14F-4D97-AF65-F5344CB8AC3E}">
        <p14:creationId xmlns:p14="http://schemas.microsoft.com/office/powerpoint/2010/main" val="6215084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1"/>
            <a:ext cx="7793037" cy="1066800"/>
          </a:xfrm>
        </p:spPr>
        <p:txBody>
          <a:bodyPr/>
          <a:lstStyle/>
          <a:p>
            <a:r>
              <a:rPr lang="en-US" sz="3200" dirty="0" smtClean="0"/>
              <a:t>Immovable Property in India – FEMA Ntf. 21(R)</a:t>
            </a:r>
          </a:p>
        </p:txBody>
      </p:sp>
      <p:sp>
        <p:nvSpPr>
          <p:cNvPr id="43011" name="Content Placeholder 2"/>
          <p:cNvSpPr>
            <a:spLocks noGrp="1"/>
          </p:cNvSpPr>
          <p:nvPr>
            <p:ph idx="1"/>
          </p:nvPr>
        </p:nvSpPr>
        <p:spPr>
          <a:xfrm>
            <a:off x="598487" y="1077327"/>
            <a:ext cx="8345488" cy="5597066"/>
          </a:xfrm>
        </p:spPr>
        <p:txBody>
          <a:bodyPr/>
          <a:lstStyle/>
          <a:p>
            <a:r>
              <a:rPr lang="en-US" sz="1500" b="1" dirty="0"/>
              <a:t>7. Acquisition by a Long-Term Visa holder:-</a:t>
            </a:r>
          </a:p>
          <a:p>
            <a:r>
              <a:rPr lang="en-US" sz="1500" dirty="0"/>
              <a:t>A person being a citizen of Afghanistan, Bangladesh or Pakistan belonging to minority communities in those countries, namely, Hindus, Sikhs, Buddhists, Jains, Parsis and Christians who is residing in India and has been granted a Long Term Visa (LTV) by the Central Government may purchase only one residential immovable property in India as dwelling unit for self-occupation and only one immovable property for carrying out self-employment subject to the following conditions:</a:t>
            </a:r>
          </a:p>
          <a:p>
            <a:pPr marL="288925" indent="0">
              <a:buNone/>
            </a:pPr>
            <a:r>
              <a:rPr lang="en-US" sz="1500" dirty="0"/>
              <a:t>(a) the property should not be located in and around restricted/ protected areas so notified by the Central Government and cantonment areas;</a:t>
            </a:r>
          </a:p>
          <a:p>
            <a:pPr marL="288925" indent="0">
              <a:buNone/>
            </a:pPr>
            <a:r>
              <a:rPr lang="en-US" sz="1500" dirty="0"/>
              <a:t>(b) the person submits a declaration to the Revenue Authority of the district where the property is located, specifying the source of funds and that he/ she is residing in India on LTV;</a:t>
            </a:r>
          </a:p>
          <a:p>
            <a:pPr marL="288925" indent="0">
              <a:buNone/>
            </a:pPr>
            <a:r>
              <a:rPr lang="en-US" sz="1500" dirty="0"/>
              <a:t>(c) the registration documents of the property should mention the nationality and the fact that such person is on LTV;</a:t>
            </a:r>
          </a:p>
          <a:p>
            <a:pPr marL="288925" indent="0">
              <a:buNone/>
            </a:pPr>
            <a:r>
              <a:rPr lang="en-US" sz="1500" dirty="0"/>
              <a:t>(d) the property of such person may be attached/ confiscated in the event of his/ her indulgence in anti-India activities</a:t>
            </a:r>
            <a:r>
              <a:rPr lang="en-US" sz="1500" dirty="0" smtClean="0"/>
              <a:t>;</a:t>
            </a:r>
          </a:p>
          <a:p>
            <a:pPr marL="288925" indent="0">
              <a:buNone/>
            </a:pPr>
            <a:r>
              <a:rPr lang="en-US" sz="1500" dirty="0"/>
              <a:t>(e) a copy of the documents of the purchased property shall be submitted to the Deputy Commissioner of Police (DCP)/ Foreigners Registration Office (FRO)/ Foreigners Regional Registration Office (FRRO) concerned and to the Ministry of Home Affairs (Foreigners Division);</a:t>
            </a:r>
          </a:p>
          <a:p>
            <a:pPr marL="288925" indent="0">
              <a:buNone/>
            </a:pPr>
            <a:r>
              <a:rPr lang="en-US" sz="1500" dirty="0"/>
              <a:t>(f) such person shall be eligible to sell the property only after acquiring Indian citizenship. However, transfer of the property before acquiring Indian citizenship shall require prior approval of DCP/FRO/FRRO concerned.</a:t>
            </a:r>
          </a:p>
        </p:txBody>
      </p:sp>
      <p:sp>
        <p:nvSpPr>
          <p:cNvPr id="40964" name="Date Placeholder 3"/>
          <p:cNvSpPr>
            <a:spLocks noGrp="1"/>
          </p:cNvSpPr>
          <p:nvPr>
            <p:ph type="dt" sz="quarter" idx="10"/>
          </p:nvPr>
        </p:nvSpPr>
        <p:spPr>
          <a:xfrm>
            <a:off x="0" y="6445793"/>
            <a:ext cx="1905000" cy="457200"/>
          </a:xfrm>
        </p:spPr>
        <p:txBody>
          <a:bodyPr/>
          <a:lstStyle/>
          <a:p>
            <a:pPr>
              <a:defRPr/>
            </a:pPr>
            <a:r>
              <a:rPr lang="en-US" dirty="0" smtClean="0"/>
              <a:t>26th May 2018</a:t>
            </a:r>
            <a:endParaRPr lang="en-US" dirty="0"/>
          </a:p>
        </p:txBody>
      </p:sp>
      <p:sp>
        <p:nvSpPr>
          <p:cNvPr id="40965" name="Footer Placeholder 4"/>
          <p:cNvSpPr>
            <a:spLocks noGrp="1"/>
          </p:cNvSpPr>
          <p:nvPr>
            <p:ph type="ftr" sz="quarter" idx="11"/>
          </p:nvPr>
        </p:nvSpPr>
        <p:spPr>
          <a:xfrm>
            <a:off x="3769895" y="6404059"/>
            <a:ext cx="2895600" cy="457200"/>
          </a:xfrm>
        </p:spPr>
        <p:txBody>
          <a:bodyPr/>
          <a:lstStyle/>
          <a:p>
            <a:pPr>
              <a:defRPr/>
            </a:pPr>
            <a:r>
              <a:rPr lang="en-US" dirty="0" smtClean="0"/>
              <a:t>P. P. Shah &amp; Asso.</a:t>
            </a:r>
          </a:p>
        </p:txBody>
      </p:sp>
      <p:sp>
        <p:nvSpPr>
          <p:cNvPr id="40966" name="Slide Number Placeholder 5"/>
          <p:cNvSpPr>
            <a:spLocks noGrp="1"/>
          </p:cNvSpPr>
          <p:nvPr>
            <p:ph type="sldNum" sz="quarter" idx="12"/>
          </p:nvPr>
        </p:nvSpPr>
        <p:spPr>
          <a:xfrm>
            <a:off x="7038975" y="6445793"/>
            <a:ext cx="1905000" cy="457200"/>
          </a:xfrm>
        </p:spPr>
        <p:txBody>
          <a:bodyPr/>
          <a:lstStyle/>
          <a:p>
            <a:pPr>
              <a:defRPr/>
            </a:pPr>
            <a:fld id="{BCFF81A9-C9BA-47FF-A6DD-D5E05227AF1C}" type="slidenum">
              <a:rPr lang="en-US" smtClean="0"/>
              <a:pPr>
                <a:defRPr/>
              </a:pPr>
              <a:t>15</a:t>
            </a:fld>
            <a:endParaRPr lang="en-US" dirty="0" smtClean="0"/>
          </a:p>
        </p:txBody>
      </p:sp>
    </p:spTree>
    <p:extLst>
      <p:ext uri="{BB962C8B-B14F-4D97-AF65-F5344CB8AC3E}">
        <p14:creationId xmlns:p14="http://schemas.microsoft.com/office/powerpoint/2010/main" val="39277285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1"/>
            <a:ext cx="7793037" cy="1066800"/>
          </a:xfrm>
        </p:spPr>
        <p:txBody>
          <a:bodyPr/>
          <a:lstStyle/>
          <a:p>
            <a:r>
              <a:rPr lang="en-US" sz="3200" dirty="0" smtClean="0"/>
              <a:t>Immovable Property in India – FEMA Ntf. 21(R)</a:t>
            </a:r>
          </a:p>
        </p:txBody>
      </p:sp>
      <p:sp>
        <p:nvSpPr>
          <p:cNvPr id="43011" name="Content Placeholder 2"/>
          <p:cNvSpPr>
            <a:spLocks noGrp="1"/>
          </p:cNvSpPr>
          <p:nvPr>
            <p:ph idx="1"/>
          </p:nvPr>
        </p:nvSpPr>
        <p:spPr>
          <a:xfrm>
            <a:off x="609600" y="1295399"/>
            <a:ext cx="8345488" cy="5313947"/>
          </a:xfrm>
        </p:spPr>
        <p:txBody>
          <a:bodyPr/>
          <a:lstStyle/>
          <a:p>
            <a:r>
              <a:rPr lang="en-US" sz="1400" b="1" dirty="0"/>
              <a:t>8</a:t>
            </a:r>
            <a:r>
              <a:rPr lang="en-US" sz="1400" b="1" dirty="0" smtClean="0"/>
              <a:t>. </a:t>
            </a:r>
            <a:r>
              <a:rPr lang="en-US" sz="1400" b="1" dirty="0"/>
              <a:t>Repatriation of sale proceeds:-</a:t>
            </a:r>
            <a:r>
              <a:rPr lang="en-US" sz="1400" dirty="0"/>
              <a:t> </a:t>
            </a:r>
          </a:p>
          <a:p>
            <a:r>
              <a:rPr lang="en-US" sz="1400" dirty="0"/>
              <a:t>(a) A person referred to in sub-section (5) of Section 6 of the Act, or his successor shall not, except with the prior permission of the Reserve Bank, repatriate outside India the sale proceeds of any immovable property referred to in that sub-section; </a:t>
            </a:r>
          </a:p>
          <a:p>
            <a:r>
              <a:rPr lang="en-US" sz="1400" dirty="0"/>
              <a:t>(b) In the event of sale of immovable property other than agricultural land/farm house /plantation property in India by an NRI or an OCI, the authorised dealer may allow repatriation of the sale proceeds outside India, provided the following conditions are satisfied, namely: </a:t>
            </a:r>
          </a:p>
          <a:p>
            <a:pPr marL="338138" indent="0">
              <a:buNone/>
            </a:pPr>
            <a:r>
              <a:rPr lang="en-US" sz="1400" dirty="0"/>
              <a:t>(i) the immovable property was acquired by the seller in accordance with the provisions of the foreign exchange law in force at the time of acquisition by him or the provisions of these Regulations; </a:t>
            </a:r>
          </a:p>
          <a:p>
            <a:pPr marL="338138" indent="0">
              <a:buNone/>
            </a:pPr>
            <a:r>
              <a:rPr lang="en-US" sz="1400" dirty="0" smtClean="0"/>
              <a:t>(</a:t>
            </a:r>
            <a:r>
              <a:rPr lang="en-US" sz="1400" dirty="0"/>
              <a:t>ii) the amount for acquisition of the immovable property was paid in foreign exchange received through banking channels or out of funds held in Foreign Currency Non-Resident Account or out of funds held in Non-Resident External account; </a:t>
            </a:r>
          </a:p>
          <a:p>
            <a:pPr marL="338138" indent="0">
              <a:buNone/>
            </a:pPr>
            <a:r>
              <a:rPr lang="en-US" sz="1400" dirty="0"/>
              <a:t>(iii) in the case of residential property, the repatriation of sale proceeds is restricted to not more than two such properties. </a:t>
            </a:r>
          </a:p>
          <a:p>
            <a:r>
              <a:rPr lang="en-US" sz="1400" dirty="0"/>
              <a:t>(c) In the event of failure in repayment of  external commercial borrowing availed by a person resident in India under the  provisions of the Foreign Exchange Management (Borrowing or Lending in Foreign Exchange) Regulations, 2000,  (Notification No. FEMA 3/2000-RB, dated 3-5-2000</a:t>
            </a:r>
            <a:r>
              <a:rPr lang="en-US" sz="1400" dirty="0" smtClean="0"/>
              <a:t>), a </a:t>
            </a:r>
            <a:r>
              <a:rPr lang="en-US" sz="1400" dirty="0"/>
              <a:t>bank which is an authorised dealer may permit the overseas lender or the security trustee (in whose favour the charge on immovable property has been created to secure the ECB) to sell the immovable property on which the said loan has been secured only to a (by the) person resident in India  and to repatriate the sale proceeds towards outstanding dues in respect of the said  loan and not any other </a:t>
            </a:r>
            <a:r>
              <a:rPr lang="en-US" sz="1400" dirty="0" smtClean="0"/>
              <a:t>loan</a:t>
            </a:r>
            <a:endParaRPr lang="en-US" sz="1400" dirty="0"/>
          </a:p>
        </p:txBody>
      </p:sp>
      <p:sp>
        <p:nvSpPr>
          <p:cNvPr id="40964" name="Date Placeholder 3"/>
          <p:cNvSpPr>
            <a:spLocks noGrp="1"/>
          </p:cNvSpPr>
          <p:nvPr>
            <p:ph type="dt" sz="quarter" idx="10"/>
          </p:nvPr>
        </p:nvSpPr>
        <p:spPr>
          <a:xfrm>
            <a:off x="894764" y="6472238"/>
            <a:ext cx="1905000" cy="457200"/>
          </a:xfrm>
        </p:spPr>
        <p:txBody>
          <a:bodyPr/>
          <a:lstStyle/>
          <a:p>
            <a:pPr>
              <a:defRPr/>
            </a:pPr>
            <a:r>
              <a:rPr lang="en-US" dirty="0" smtClean="0"/>
              <a:t>26th May 2018</a:t>
            </a:r>
            <a:endParaRPr lang="en-US" dirty="0"/>
          </a:p>
        </p:txBody>
      </p:sp>
      <p:sp>
        <p:nvSpPr>
          <p:cNvPr id="40965" name="Footer Placeholder 4"/>
          <p:cNvSpPr>
            <a:spLocks noGrp="1"/>
          </p:cNvSpPr>
          <p:nvPr>
            <p:ph type="ftr" sz="quarter" idx="11"/>
          </p:nvPr>
        </p:nvSpPr>
        <p:spPr>
          <a:xfrm>
            <a:off x="3770141" y="6400800"/>
            <a:ext cx="2895600" cy="457200"/>
          </a:xfrm>
        </p:spPr>
        <p:txBody>
          <a:bodyPr/>
          <a:lstStyle/>
          <a:p>
            <a:pPr>
              <a:defRPr/>
            </a:pPr>
            <a:r>
              <a:rPr lang="en-US" dirty="0" smtClean="0"/>
              <a:t>P. P. Shah &amp; Asso.</a:t>
            </a:r>
          </a:p>
        </p:txBody>
      </p:sp>
      <p:sp>
        <p:nvSpPr>
          <p:cNvPr id="40966" name="Slide Number Placeholder 5"/>
          <p:cNvSpPr>
            <a:spLocks noGrp="1"/>
          </p:cNvSpPr>
          <p:nvPr>
            <p:ph type="sldNum" sz="quarter" idx="12"/>
          </p:nvPr>
        </p:nvSpPr>
        <p:spPr>
          <a:xfrm>
            <a:off x="7125385" y="6400800"/>
            <a:ext cx="1905000" cy="457200"/>
          </a:xfrm>
        </p:spPr>
        <p:txBody>
          <a:bodyPr/>
          <a:lstStyle/>
          <a:p>
            <a:pPr>
              <a:defRPr/>
            </a:pPr>
            <a:fld id="{BCFF81A9-C9BA-47FF-A6DD-D5E05227AF1C}" type="slidenum">
              <a:rPr lang="en-US" smtClean="0"/>
              <a:pPr>
                <a:defRPr/>
              </a:pPr>
              <a:t>16</a:t>
            </a:fld>
            <a:endParaRPr lang="en-US" dirty="0" smtClean="0"/>
          </a:p>
        </p:txBody>
      </p:sp>
    </p:spTree>
    <p:extLst>
      <p:ext uri="{BB962C8B-B14F-4D97-AF65-F5344CB8AC3E}">
        <p14:creationId xmlns:p14="http://schemas.microsoft.com/office/powerpoint/2010/main" val="22470048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1"/>
            <a:ext cx="7793037" cy="1066800"/>
          </a:xfrm>
        </p:spPr>
        <p:txBody>
          <a:bodyPr/>
          <a:lstStyle/>
          <a:p>
            <a:r>
              <a:rPr lang="en-US" sz="3200" dirty="0" smtClean="0"/>
              <a:t>Immovable Property in India – FEMA Ntf. 21(R)</a:t>
            </a:r>
          </a:p>
        </p:txBody>
      </p:sp>
      <p:sp>
        <p:nvSpPr>
          <p:cNvPr id="43011" name="Content Placeholder 2"/>
          <p:cNvSpPr>
            <a:spLocks noGrp="1"/>
          </p:cNvSpPr>
          <p:nvPr>
            <p:ph idx="1"/>
          </p:nvPr>
        </p:nvSpPr>
        <p:spPr>
          <a:xfrm>
            <a:off x="684897" y="1183481"/>
            <a:ext cx="8345488" cy="5425865"/>
          </a:xfrm>
        </p:spPr>
        <p:txBody>
          <a:bodyPr/>
          <a:lstStyle/>
          <a:p>
            <a:r>
              <a:rPr lang="en-US" sz="1500" b="1" dirty="0"/>
              <a:t>9</a:t>
            </a:r>
            <a:r>
              <a:rPr lang="en-US" sz="1500" b="1" dirty="0" smtClean="0"/>
              <a:t>. </a:t>
            </a:r>
            <a:r>
              <a:rPr lang="en-US" sz="1500" b="1" dirty="0"/>
              <a:t>Prohibition on acquisition or transfer of immovable property in India by citizens of certain countries </a:t>
            </a:r>
          </a:p>
          <a:p>
            <a:r>
              <a:rPr lang="en-US" sz="1500" dirty="0"/>
              <a:t>No person being a citizen of Pakistan, Bangladesh, Sri Lanka, Afghanistan, China, Iran, Nepal, Bhutan, Hong Kong or Macau or Democratic People’s Republic of Korea (DPRK) without prior permission of the Reserve Bank shall acquire or transfer immovable property in India, other than lease, not exceeding five years.</a:t>
            </a:r>
          </a:p>
          <a:p>
            <a:pPr marL="336550" indent="0">
              <a:buNone/>
            </a:pPr>
            <a:r>
              <a:rPr lang="en-US" sz="1500" dirty="0" smtClean="0"/>
              <a:t>Provided this prohibition shall not apply to an OCI.</a:t>
            </a:r>
          </a:p>
          <a:p>
            <a:pPr marL="336550" indent="0">
              <a:buNone/>
            </a:pPr>
            <a:r>
              <a:rPr lang="en-US" sz="1500" dirty="0" smtClean="0"/>
              <a:t>Explanation: For the purpose of this regulation the term “citizen” shall include natural persons and legal entities.</a:t>
            </a:r>
          </a:p>
          <a:p>
            <a:pPr marL="288925" indent="0">
              <a:buNone/>
            </a:pPr>
            <a:endParaRPr lang="en-US" sz="1500" b="1" dirty="0" smtClean="0"/>
          </a:p>
          <a:p>
            <a:pPr marL="288925" indent="0">
              <a:buNone/>
            </a:pPr>
            <a:r>
              <a:rPr lang="en-US" sz="1500" b="1" dirty="0" smtClean="0"/>
              <a:t>10</a:t>
            </a:r>
            <a:r>
              <a:rPr lang="en-US" sz="1500" b="1" dirty="0"/>
              <a:t>. Prohibition on transfer of immovable property in India:-</a:t>
            </a:r>
          </a:p>
          <a:p>
            <a:r>
              <a:rPr lang="en-US" sz="1500" dirty="0"/>
              <a:t>Save as otherwise provided in the Act or Regulations, no person resident outside India shall transfer any immovable property in India:-</a:t>
            </a:r>
          </a:p>
          <a:p>
            <a:pPr marL="336550" indent="0">
              <a:buNone/>
            </a:pPr>
            <a:r>
              <a:rPr lang="en-US" sz="1500" dirty="0"/>
              <a:t>Provided that</a:t>
            </a:r>
          </a:p>
          <a:p>
            <a:pPr marL="336550" indent="0">
              <a:buNone/>
            </a:pPr>
            <a:r>
              <a:rPr lang="en-US" sz="1500" dirty="0"/>
              <a:t>(i) The Reserve Bank may, for sufficient reasons, permit the transfer, subject to such conditions as may be considered necessary.</a:t>
            </a:r>
          </a:p>
          <a:p>
            <a:pPr marL="336550" indent="0">
              <a:buNone/>
            </a:pPr>
            <a:r>
              <a:rPr lang="en-US" sz="1500" dirty="0"/>
              <a:t>(ii) A bank which is an authorised dealer may, subject to the directions issued by the Reserve Bank in this behalf, permit a person resident in India or on behalf of such person to create charge on his immovable property in India in favour an overseas lender or security trustee, to secure an external commercial borrowing availed under the provisions of the Foreign Exchange Management (Borrowing or Lending in Foreign Exchange) Regulations, 2000, as amended from time to time</a:t>
            </a:r>
            <a:r>
              <a:rPr lang="en-US" sz="1500" dirty="0" smtClean="0"/>
              <a:t>.</a:t>
            </a:r>
            <a:endParaRPr lang="en-US" sz="1500" dirty="0"/>
          </a:p>
        </p:txBody>
      </p:sp>
      <p:sp>
        <p:nvSpPr>
          <p:cNvPr id="40964" name="Date Placeholder 3"/>
          <p:cNvSpPr>
            <a:spLocks noGrp="1"/>
          </p:cNvSpPr>
          <p:nvPr>
            <p:ph type="dt" sz="quarter" idx="10"/>
          </p:nvPr>
        </p:nvSpPr>
        <p:spPr>
          <a:xfrm>
            <a:off x="198438" y="6424862"/>
            <a:ext cx="1905000" cy="457200"/>
          </a:xfrm>
        </p:spPr>
        <p:txBody>
          <a:bodyPr/>
          <a:lstStyle/>
          <a:p>
            <a:pPr>
              <a:defRPr/>
            </a:pPr>
            <a:r>
              <a:rPr lang="en-US" dirty="0" smtClean="0"/>
              <a:t>26th May 2018</a:t>
            </a:r>
            <a:endParaRPr lang="en-US" dirty="0"/>
          </a:p>
        </p:txBody>
      </p:sp>
      <p:sp>
        <p:nvSpPr>
          <p:cNvPr id="40965" name="Footer Placeholder 4"/>
          <p:cNvSpPr>
            <a:spLocks noGrp="1"/>
          </p:cNvSpPr>
          <p:nvPr>
            <p:ph type="ftr" sz="quarter" idx="11"/>
          </p:nvPr>
        </p:nvSpPr>
        <p:spPr>
          <a:xfrm>
            <a:off x="3770141" y="6400800"/>
            <a:ext cx="2895600" cy="457200"/>
          </a:xfrm>
        </p:spPr>
        <p:txBody>
          <a:bodyPr/>
          <a:lstStyle/>
          <a:p>
            <a:pPr>
              <a:defRPr/>
            </a:pPr>
            <a:r>
              <a:rPr lang="en-US" dirty="0" smtClean="0"/>
              <a:t>P. P. Shah &amp; Asso.</a:t>
            </a:r>
          </a:p>
        </p:txBody>
      </p:sp>
      <p:sp>
        <p:nvSpPr>
          <p:cNvPr id="40966" name="Slide Number Placeholder 5"/>
          <p:cNvSpPr>
            <a:spLocks noGrp="1"/>
          </p:cNvSpPr>
          <p:nvPr>
            <p:ph type="sldNum" sz="quarter" idx="12"/>
          </p:nvPr>
        </p:nvSpPr>
        <p:spPr>
          <a:xfrm>
            <a:off x="7125385" y="6400800"/>
            <a:ext cx="1905000" cy="457200"/>
          </a:xfrm>
        </p:spPr>
        <p:txBody>
          <a:bodyPr/>
          <a:lstStyle/>
          <a:p>
            <a:pPr>
              <a:defRPr/>
            </a:pPr>
            <a:fld id="{BCFF81A9-C9BA-47FF-A6DD-D5E05227AF1C}" type="slidenum">
              <a:rPr lang="en-US" smtClean="0"/>
              <a:pPr>
                <a:defRPr/>
              </a:pPr>
              <a:t>17</a:t>
            </a:fld>
            <a:endParaRPr lang="en-US" dirty="0" smtClean="0"/>
          </a:p>
        </p:txBody>
      </p:sp>
    </p:spTree>
    <p:extLst>
      <p:ext uri="{BB962C8B-B14F-4D97-AF65-F5344CB8AC3E}">
        <p14:creationId xmlns:p14="http://schemas.microsoft.com/office/powerpoint/2010/main" val="28811315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1"/>
            <a:ext cx="7793037" cy="1066800"/>
          </a:xfrm>
        </p:spPr>
        <p:txBody>
          <a:bodyPr/>
          <a:lstStyle/>
          <a:p>
            <a:r>
              <a:rPr lang="en-US" sz="3200" dirty="0" smtClean="0"/>
              <a:t>Immovable Property in India – FEMA Ntf. 21(R)</a:t>
            </a:r>
          </a:p>
        </p:txBody>
      </p:sp>
      <p:sp>
        <p:nvSpPr>
          <p:cNvPr id="43011" name="Content Placeholder 2"/>
          <p:cNvSpPr>
            <a:spLocks noGrp="1"/>
          </p:cNvSpPr>
          <p:nvPr>
            <p:ph idx="1"/>
          </p:nvPr>
        </p:nvSpPr>
        <p:spPr>
          <a:xfrm>
            <a:off x="684897" y="1219200"/>
            <a:ext cx="8345488" cy="5253038"/>
          </a:xfrm>
        </p:spPr>
        <p:txBody>
          <a:bodyPr/>
          <a:lstStyle/>
          <a:p>
            <a:r>
              <a:rPr lang="en-US" sz="1500" b="1" dirty="0"/>
              <a:t>10. Prohibition on transfer of immovable property in </a:t>
            </a:r>
            <a:r>
              <a:rPr lang="en-US" sz="1500" b="1" dirty="0" smtClean="0"/>
              <a:t>India (con’t):-</a:t>
            </a:r>
            <a:endParaRPr lang="en-US" sz="1500" b="1" dirty="0"/>
          </a:p>
          <a:p>
            <a:pPr marL="336550" indent="0">
              <a:buNone/>
            </a:pPr>
            <a:endParaRPr lang="en-US" sz="1500" dirty="0" smtClean="0"/>
          </a:p>
          <a:p>
            <a:pPr marL="336550" indent="0">
              <a:buNone/>
            </a:pPr>
            <a:r>
              <a:rPr lang="en-US" sz="1500" dirty="0" smtClean="0"/>
              <a:t>(</a:t>
            </a:r>
            <a:r>
              <a:rPr lang="en-US" sz="1500" dirty="0"/>
              <a:t>iii)An Authorized Dealer in India being the Indian correspondent of an overseas lender may, subject to the directions issued by the Reserve Bank in this regard, create a mortgage on an immovable property in India owned by an NRI or an OCI, being a director of a company outside India, for a loan to be availed by the company from the said overseas lender</a:t>
            </a:r>
            <a:r>
              <a:rPr lang="en-US" sz="1500" dirty="0" smtClean="0"/>
              <a:t>.</a:t>
            </a:r>
          </a:p>
          <a:p>
            <a:pPr marL="336550" indent="0">
              <a:buNone/>
            </a:pPr>
            <a:r>
              <a:rPr lang="en-US" sz="1500" dirty="0"/>
              <a:t>Provided</a:t>
            </a:r>
          </a:p>
          <a:p>
            <a:pPr marL="336550" indent="0">
              <a:buNone/>
            </a:pPr>
            <a:r>
              <a:rPr lang="en-US" sz="1500" dirty="0"/>
              <a:t>(a) the funds shall be used by the borrowing company only for its core business purposes overseas;</a:t>
            </a:r>
          </a:p>
          <a:p>
            <a:pPr marL="336550" indent="0">
              <a:buNone/>
            </a:pPr>
            <a:r>
              <a:rPr lang="en-US" sz="1500" dirty="0"/>
              <a:t>(b) in case of invocation of charge, the Indian bank shall sell the immovable property to an eligible acquirer and remit the sale proceeds to the overseas lender</a:t>
            </a:r>
            <a:r>
              <a:rPr lang="en-US" sz="1500" dirty="0" smtClean="0"/>
              <a:t>.</a:t>
            </a:r>
          </a:p>
          <a:p>
            <a:pPr marL="336550" indent="0">
              <a:buNone/>
            </a:pPr>
            <a:endParaRPr lang="en-US" sz="1500" dirty="0" smtClean="0"/>
          </a:p>
          <a:p>
            <a:pPr marL="336550" indent="0">
              <a:buNone/>
            </a:pPr>
            <a:r>
              <a:rPr lang="en-US" sz="1500" dirty="0" smtClean="0"/>
              <a:t>(</a:t>
            </a:r>
            <a:r>
              <a:rPr lang="en-US" sz="1500" dirty="0"/>
              <a:t>iv)A person resident outside India who has acquired any immovable property in India in accordance with foreign exchange laws in force at the time of such acquisition or with the general or specific permission of the Reserve Bank may transfer such property to a person resident in India provided the transaction takes place through banking channels in India and provided that the resident is not otherwise prohibited from such acquisition.</a:t>
            </a:r>
          </a:p>
        </p:txBody>
      </p:sp>
      <p:sp>
        <p:nvSpPr>
          <p:cNvPr id="40964" name="Date Placeholder 3"/>
          <p:cNvSpPr>
            <a:spLocks noGrp="1"/>
          </p:cNvSpPr>
          <p:nvPr>
            <p:ph type="dt" sz="quarter" idx="10"/>
          </p:nvPr>
        </p:nvSpPr>
        <p:spPr>
          <a:xfrm>
            <a:off x="198438" y="6447423"/>
            <a:ext cx="1905000" cy="457200"/>
          </a:xfrm>
        </p:spPr>
        <p:txBody>
          <a:bodyPr/>
          <a:lstStyle/>
          <a:p>
            <a:pPr>
              <a:defRPr/>
            </a:pPr>
            <a:r>
              <a:rPr lang="en-US" dirty="0" smtClean="0"/>
              <a:t>26th May 2018</a:t>
            </a:r>
            <a:endParaRPr lang="en-US" dirty="0"/>
          </a:p>
        </p:txBody>
      </p:sp>
      <p:sp>
        <p:nvSpPr>
          <p:cNvPr id="40965" name="Footer Placeholder 4"/>
          <p:cNvSpPr>
            <a:spLocks noGrp="1"/>
          </p:cNvSpPr>
          <p:nvPr>
            <p:ph type="ftr" sz="quarter" idx="11"/>
          </p:nvPr>
        </p:nvSpPr>
        <p:spPr>
          <a:xfrm>
            <a:off x="3770141" y="6400800"/>
            <a:ext cx="2895600" cy="457200"/>
          </a:xfrm>
        </p:spPr>
        <p:txBody>
          <a:bodyPr/>
          <a:lstStyle/>
          <a:p>
            <a:pPr>
              <a:defRPr/>
            </a:pPr>
            <a:r>
              <a:rPr lang="en-US" dirty="0" smtClean="0"/>
              <a:t>P. P. Shah &amp; Asso.</a:t>
            </a:r>
          </a:p>
        </p:txBody>
      </p:sp>
      <p:sp>
        <p:nvSpPr>
          <p:cNvPr id="40966" name="Slide Number Placeholder 5"/>
          <p:cNvSpPr>
            <a:spLocks noGrp="1"/>
          </p:cNvSpPr>
          <p:nvPr>
            <p:ph type="sldNum" sz="quarter" idx="12"/>
          </p:nvPr>
        </p:nvSpPr>
        <p:spPr>
          <a:xfrm>
            <a:off x="7125385" y="6400800"/>
            <a:ext cx="1905000" cy="457200"/>
          </a:xfrm>
        </p:spPr>
        <p:txBody>
          <a:bodyPr/>
          <a:lstStyle/>
          <a:p>
            <a:pPr>
              <a:defRPr/>
            </a:pPr>
            <a:fld id="{BCFF81A9-C9BA-47FF-A6DD-D5E05227AF1C}" type="slidenum">
              <a:rPr lang="en-US" smtClean="0"/>
              <a:pPr>
                <a:defRPr/>
              </a:pPr>
              <a:t>18</a:t>
            </a:fld>
            <a:endParaRPr lang="en-US" dirty="0" smtClean="0"/>
          </a:p>
        </p:txBody>
      </p:sp>
    </p:spTree>
    <p:extLst>
      <p:ext uri="{BB962C8B-B14F-4D97-AF65-F5344CB8AC3E}">
        <p14:creationId xmlns:p14="http://schemas.microsoft.com/office/powerpoint/2010/main" val="5137398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1"/>
            <a:ext cx="7793037" cy="1066800"/>
          </a:xfrm>
        </p:spPr>
        <p:txBody>
          <a:bodyPr/>
          <a:lstStyle/>
          <a:p>
            <a:r>
              <a:rPr lang="en-US" sz="2100" dirty="0" smtClean="0"/>
              <a:t>Immovable Properties in India </a:t>
            </a:r>
            <a:r>
              <a:rPr lang="en-US" sz="2100" dirty="0"/>
              <a:t>(other than agricultural land / farm house / plantation property</a:t>
            </a:r>
            <a:r>
              <a:rPr lang="en-US" sz="2100" dirty="0" smtClean="0"/>
              <a:t>) – Summary of Acquisition &amp; Transfer by NRIs &amp; OCIs</a:t>
            </a:r>
          </a:p>
        </p:txBody>
      </p:sp>
      <p:sp>
        <p:nvSpPr>
          <p:cNvPr id="44036" name="Date Placeholder 3"/>
          <p:cNvSpPr>
            <a:spLocks noGrp="1"/>
          </p:cNvSpPr>
          <p:nvPr>
            <p:ph type="dt" sz="quarter" idx="10"/>
          </p:nvPr>
        </p:nvSpPr>
        <p:spPr>
          <a:xfrm>
            <a:off x="0" y="6472238"/>
            <a:ext cx="1905000" cy="457200"/>
          </a:xfrm>
        </p:spPr>
        <p:txBody>
          <a:bodyPr/>
          <a:lstStyle/>
          <a:p>
            <a:pPr>
              <a:defRPr/>
            </a:pPr>
            <a:r>
              <a:rPr lang="en-US" dirty="0" smtClean="0"/>
              <a:t>26th May 2018</a:t>
            </a:r>
            <a:endParaRPr lang="en-US" dirty="0"/>
          </a:p>
        </p:txBody>
      </p:sp>
      <p:sp>
        <p:nvSpPr>
          <p:cNvPr id="44037" name="Footer Placeholder 4"/>
          <p:cNvSpPr>
            <a:spLocks noGrp="1"/>
          </p:cNvSpPr>
          <p:nvPr>
            <p:ph type="ftr" sz="quarter" idx="11"/>
          </p:nvPr>
        </p:nvSpPr>
        <p:spPr>
          <a:xfrm>
            <a:off x="3606800" y="6472238"/>
            <a:ext cx="2895600" cy="457200"/>
          </a:xfrm>
        </p:spPr>
        <p:txBody>
          <a:bodyPr/>
          <a:lstStyle/>
          <a:p>
            <a:pPr>
              <a:defRPr/>
            </a:pPr>
            <a:r>
              <a:rPr lang="en-US" dirty="0" smtClean="0"/>
              <a:t>P. P. Shah &amp; Asso.</a:t>
            </a:r>
          </a:p>
        </p:txBody>
      </p:sp>
      <p:sp>
        <p:nvSpPr>
          <p:cNvPr id="44038" name="Slide Number Placeholder 5"/>
          <p:cNvSpPr>
            <a:spLocks noGrp="1"/>
          </p:cNvSpPr>
          <p:nvPr>
            <p:ph type="sldNum" sz="quarter" idx="12"/>
          </p:nvPr>
        </p:nvSpPr>
        <p:spPr>
          <a:xfrm>
            <a:off x="7239000" y="6380873"/>
            <a:ext cx="1905000" cy="457200"/>
          </a:xfrm>
        </p:spPr>
        <p:txBody>
          <a:bodyPr/>
          <a:lstStyle/>
          <a:p>
            <a:pPr>
              <a:defRPr/>
            </a:pPr>
            <a:fld id="{F947A728-4133-4C94-8C1D-0B1E1C8D51D0}" type="slidenum">
              <a:rPr lang="en-US" smtClean="0"/>
              <a:pPr>
                <a:defRPr/>
              </a:pPr>
              <a:t>19</a:t>
            </a:fld>
            <a:endParaRPr lang="en-US" dirty="0" smtClean="0"/>
          </a:p>
        </p:txBody>
      </p:sp>
      <p:graphicFrame>
        <p:nvGraphicFramePr>
          <p:cNvPr id="9" name="Table 8"/>
          <p:cNvGraphicFramePr>
            <a:graphicFrameLocks noGrp="1"/>
          </p:cNvGraphicFramePr>
          <p:nvPr>
            <p:extLst>
              <p:ext uri="{D42A27DB-BD31-4B8C-83A1-F6EECF244321}">
                <p14:modId xmlns:p14="http://schemas.microsoft.com/office/powerpoint/2010/main" val="1777895398"/>
              </p:ext>
            </p:extLst>
          </p:nvPr>
        </p:nvGraphicFramePr>
        <p:xfrm>
          <a:off x="978568" y="1231651"/>
          <a:ext cx="7620000" cy="5457007"/>
        </p:xfrm>
        <a:graphic>
          <a:graphicData uri="http://schemas.openxmlformats.org/drawingml/2006/table">
            <a:tbl>
              <a:tblPr firstRow="1" firstCol="1" bandRow="1">
                <a:tableStyleId>{5202B0CA-FC54-4496-8BCA-5EF66A818D29}</a:tableStyleId>
              </a:tblPr>
              <a:tblGrid>
                <a:gridCol w="551774"/>
                <a:gridCol w="1618257"/>
                <a:gridCol w="5449969"/>
              </a:tblGrid>
              <a:tr h="209555">
                <a:tc>
                  <a:txBody>
                    <a:bodyPr/>
                    <a:lstStyle/>
                    <a:p>
                      <a:pPr marL="0" marR="0" algn="ctr">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dirty="0">
                          <a:effectLst/>
                        </a:rPr>
                        <a:t>Particulars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dirty="0">
                          <a:effectLst/>
                        </a:rPr>
                        <a:t>NRI and OCI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2443">
                <a:tc>
                  <a:txBody>
                    <a:bodyPr/>
                    <a:lstStyle/>
                    <a:p>
                      <a:pPr marL="0" marR="0">
                        <a:lnSpc>
                          <a:spcPct val="107000"/>
                        </a:lnSpc>
                        <a:spcBef>
                          <a:spcPts val="0"/>
                        </a:spcBef>
                        <a:spcAft>
                          <a:spcPts val="0"/>
                        </a:spcAft>
                      </a:pPr>
                      <a:r>
                        <a:rPr lang="en-US" sz="1400" dirty="0">
                          <a:effectLst/>
                        </a:rPr>
                        <a:t>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Hold / Own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Yes, provided property was acquired, held or owned when he was resident in India or inherited from a person who was resident in India (Sec. 6(5) of the Act)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555">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555">
                <a:tc>
                  <a:txBody>
                    <a:bodyPr/>
                    <a:lstStyle/>
                    <a:p>
                      <a:pPr marL="0" marR="0">
                        <a:lnSpc>
                          <a:spcPct val="107000"/>
                        </a:lnSpc>
                        <a:spcBef>
                          <a:spcPts val="0"/>
                        </a:spcBef>
                        <a:spcAft>
                          <a:spcPts val="0"/>
                        </a:spcAft>
                      </a:pPr>
                      <a:r>
                        <a:rPr lang="en-US" sz="1400" dirty="0">
                          <a:effectLst/>
                        </a:rPr>
                        <a:t>B.</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Acquisition:-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1000">
                <a:tc>
                  <a:txBody>
                    <a:bodyPr/>
                    <a:lstStyle/>
                    <a:p>
                      <a:pPr marL="0" marR="0" algn="r">
                        <a:lnSpc>
                          <a:spcPct val="107000"/>
                        </a:lnSpc>
                        <a:spcBef>
                          <a:spcPts val="0"/>
                        </a:spcBef>
                        <a:spcAft>
                          <a:spcPts val="0"/>
                        </a:spcAft>
                      </a:pPr>
                      <a:r>
                        <a:rPr lang="en-US" sz="1400" dirty="0">
                          <a:effectLst/>
                        </a:rPr>
                        <a:t>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By way of Purchase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Yes, provided consideration is paid in convertible foreign exchange (FEMA Ntf. 21(R))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1793">
                <a:tc>
                  <a:txBody>
                    <a:bodyPr/>
                    <a:lstStyle/>
                    <a:p>
                      <a:pPr marL="0" marR="0" algn="r">
                        <a:lnSpc>
                          <a:spcPct val="107000"/>
                        </a:lnSpc>
                        <a:spcBef>
                          <a:spcPts val="0"/>
                        </a:spcBef>
                        <a:spcAft>
                          <a:spcPts val="0"/>
                        </a:spcAft>
                      </a:pPr>
                      <a:r>
                        <a:rPr lang="en-US" sz="1400" dirty="0">
                          <a:effectLst/>
                        </a:rPr>
                        <a:t>ii.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By way of Gift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Yes - gift may be received from a person resident in India or from an NRI or from an OCI, who in any case is a relative as defined in section 2(77) of the Companies Act, 2013 (FEMA Ntf. 21(R))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95330">
                <a:tc>
                  <a:txBody>
                    <a:bodyPr/>
                    <a:lstStyle/>
                    <a:p>
                      <a:pPr marL="0" marR="0" algn="r">
                        <a:lnSpc>
                          <a:spcPct val="107000"/>
                        </a:lnSpc>
                        <a:spcBef>
                          <a:spcPts val="0"/>
                        </a:spcBef>
                        <a:spcAft>
                          <a:spcPts val="0"/>
                        </a:spcAft>
                      </a:pPr>
                      <a:r>
                        <a:rPr lang="en-US" sz="1400" dirty="0">
                          <a:effectLst/>
                        </a:rPr>
                        <a:t>iii.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By way of Inheritance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Yes - inheritance from a person resident outside India who had acquired such property (a) in accordance with the provisions of the foreign exchange law in force at the time of acquisition by him or the provisions of these Regulations or (b) from a person resident in India (FEMA Ntf. 21(R))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555">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555">
                <a:tc>
                  <a:txBody>
                    <a:bodyPr/>
                    <a:lstStyle/>
                    <a:p>
                      <a:pPr marL="0" marR="0">
                        <a:lnSpc>
                          <a:spcPct val="107000"/>
                        </a:lnSpc>
                        <a:spcBef>
                          <a:spcPts val="0"/>
                        </a:spcBef>
                        <a:spcAft>
                          <a:spcPts val="0"/>
                        </a:spcAft>
                      </a:pPr>
                      <a:r>
                        <a:rPr lang="en-US" sz="1400" dirty="0">
                          <a:effectLst/>
                        </a:rPr>
                        <a:t>C.</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Transfer:-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1793">
                <a:tc>
                  <a:txBody>
                    <a:bodyPr/>
                    <a:lstStyle/>
                    <a:p>
                      <a:pPr marL="0" marR="0" algn="r">
                        <a:lnSpc>
                          <a:spcPct val="107000"/>
                        </a:lnSpc>
                        <a:spcBef>
                          <a:spcPts val="0"/>
                        </a:spcBef>
                        <a:spcAft>
                          <a:spcPts val="0"/>
                        </a:spcAft>
                      </a:pPr>
                      <a:r>
                        <a:rPr lang="en-US" sz="1400" dirty="0">
                          <a:effectLst/>
                        </a:rPr>
                        <a:t>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By way of Sale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Yes, to a person resident in India or to an NRI or OCI.</a:t>
                      </a:r>
                    </a:p>
                    <a:p>
                      <a:pPr marL="0" marR="0">
                        <a:lnSpc>
                          <a:spcPct val="107000"/>
                        </a:lnSpc>
                        <a:spcBef>
                          <a:spcPts val="0"/>
                        </a:spcBef>
                        <a:spcAft>
                          <a:spcPts val="0"/>
                        </a:spcAft>
                      </a:pPr>
                      <a:r>
                        <a:rPr lang="en-US" sz="1400" dirty="0">
                          <a:effectLst/>
                        </a:rPr>
                        <a:t>In case of Agricultural land / farm house / plantation property, it can be sold only to person resident in India (FEMA Ntf. 21(R))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555">
                <a:tc>
                  <a:txBody>
                    <a:bodyPr/>
                    <a:lstStyle/>
                    <a:p>
                      <a:pPr marL="0" marR="0" algn="r">
                        <a:lnSpc>
                          <a:spcPct val="107000"/>
                        </a:lnSpc>
                        <a:spcBef>
                          <a:spcPts val="0"/>
                        </a:spcBef>
                        <a:spcAft>
                          <a:spcPts val="0"/>
                        </a:spcAft>
                      </a:pPr>
                      <a:r>
                        <a:rPr lang="en-US" sz="1400" dirty="0">
                          <a:effectLst/>
                        </a:rPr>
                        <a:t>ii.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By way of Gift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Yes - same as C.(i) above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897">
                <a:tc>
                  <a:txBody>
                    <a:bodyPr/>
                    <a:lstStyle/>
                    <a:p>
                      <a:pPr marL="0" marR="0" algn="r">
                        <a:lnSpc>
                          <a:spcPct val="107000"/>
                        </a:lnSpc>
                        <a:spcBef>
                          <a:spcPts val="0"/>
                        </a:spcBef>
                        <a:spcAft>
                          <a:spcPts val="0"/>
                        </a:spcAft>
                      </a:pPr>
                      <a:r>
                        <a:rPr lang="en-US" sz="1400" dirty="0">
                          <a:effectLst/>
                        </a:rPr>
                        <a:t>iii.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By way of Bequest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rPr>
                        <a:t>Yes - same as C.(i) above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263" marR="582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51336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dirty="0" smtClean="0"/>
              <a:t>Overview</a:t>
            </a:r>
          </a:p>
        </p:txBody>
      </p:sp>
      <p:sp>
        <p:nvSpPr>
          <p:cNvPr id="4099" name="Content Placeholder 2"/>
          <p:cNvSpPr>
            <a:spLocks noGrp="1"/>
          </p:cNvSpPr>
          <p:nvPr>
            <p:ph idx="1"/>
          </p:nvPr>
        </p:nvSpPr>
        <p:spPr>
          <a:xfrm>
            <a:off x="914400" y="1143000"/>
            <a:ext cx="7696200" cy="5257800"/>
          </a:xfrm>
        </p:spPr>
        <p:txBody>
          <a:bodyPr/>
          <a:lstStyle/>
          <a:p>
            <a:r>
              <a:rPr lang="en-US" sz="1800" dirty="0" smtClean="0"/>
              <a:t>Introduction – Provisions under FEMA</a:t>
            </a:r>
          </a:p>
          <a:p>
            <a:r>
              <a:rPr lang="en-US" sz="1800" dirty="0" smtClean="0"/>
              <a:t>Relevant definitions under FEMA</a:t>
            </a:r>
          </a:p>
          <a:p>
            <a:r>
              <a:rPr lang="en-US" sz="1800" dirty="0" smtClean="0"/>
              <a:t>Acquisition / Transfer of immovable property by NRI / OCI</a:t>
            </a:r>
          </a:p>
          <a:p>
            <a:r>
              <a:rPr lang="en-US" sz="1800" dirty="0" smtClean="0"/>
              <a:t>Real Estate Sector under FDI Policy</a:t>
            </a:r>
          </a:p>
          <a:p>
            <a:r>
              <a:rPr lang="en-US" sz="1800" dirty="0" smtClean="0"/>
              <a:t>Acquisition </a:t>
            </a:r>
            <a:r>
              <a:rPr lang="en-US" sz="1800" dirty="0"/>
              <a:t>/ Transfer of immovable property by </a:t>
            </a:r>
            <a:r>
              <a:rPr lang="en-US" sz="1800" dirty="0" smtClean="0"/>
              <a:t>Branch of Foreign Company </a:t>
            </a:r>
          </a:p>
          <a:p>
            <a:r>
              <a:rPr lang="en-US" sz="1800" dirty="0" smtClean="0"/>
              <a:t>Acquisition </a:t>
            </a:r>
            <a:r>
              <a:rPr lang="en-US" sz="1800" dirty="0"/>
              <a:t>/ Transfer of immovable property by </a:t>
            </a:r>
            <a:r>
              <a:rPr lang="en-US" sz="1800" dirty="0" smtClean="0"/>
              <a:t>Foreign Embassies / Consulates</a:t>
            </a:r>
          </a:p>
          <a:p>
            <a:r>
              <a:rPr lang="en-US" sz="1800" dirty="0" smtClean="0"/>
              <a:t>Borrowings on property in India</a:t>
            </a:r>
          </a:p>
          <a:p>
            <a:r>
              <a:rPr lang="en-US" sz="1800" dirty="0" smtClean="0"/>
              <a:t>Immovable </a:t>
            </a:r>
            <a:r>
              <a:rPr lang="en-US" sz="1800" dirty="0"/>
              <a:t>p</a:t>
            </a:r>
            <a:r>
              <a:rPr lang="en-US" sz="1800" dirty="0" smtClean="0"/>
              <a:t>roperty in India - Case Studies</a:t>
            </a:r>
          </a:p>
          <a:p>
            <a:r>
              <a:rPr lang="en-US" sz="1800" dirty="0" smtClean="0"/>
              <a:t>Immovable property outside India by resident</a:t>
            </a:r>
          </a:p>
          <a:p>
            <a:r>
              <a:rPr lang="en-US" sz="1800" dirty="0"/>
              <a:t>Immovable </a:t>
            </a:r>
            <a:r>
              <a:rPr lang="en-US" sz="1800" dirty="0" smtClean="0"/>
              <a:t>property </a:t>
            </a:r>
            <a:r>
              <a:rPr lang="en-US" sz="1800" dirty="0"/>
              <a:t>outside </a:t>
            </a:r>
            <a:r>
              <a:rPr lang="en-US" sz="1800" dirty="0" smtClean="0"/>
              <a:t>India under LRS</a:t>
            </a:r>
            <a:endParaRPr lang="en-US" sz="1800" dirty="0"/>
          </a:p>
          <a:p>
            <a:r>
              <a:rPr lang="en-US" sz="1800" dirty="0"/>
              <a:t>Immovable </a:t>
            </a:r>
            <a:r>
              <a:rPr lang="en-US" sz="1800" dirty="0" smtClean="0"/>
              <a:t>property </a:t>
            </a:r>
            <a:r>
              <a:rPr lang="en-US" sz="1800" dirty="0"/>
              <a:t>outside </a:t>
            </a:r>
            <a:r>
              <a:rPr lang="en-US" sz="1800" dirty="0" smtClean="0"/>
              <a:t>India by overseas Branch</a:t>
            </a:r>
            <a:endParaRPr lang="en-US" sz="1800" dirty="0"/>
          </a:p>
          <a:p>
            <a:r>
              <a:rPr lang="en-US" sz="1800" dirty="0"/>
              <a:t>Immovable </a:t>
            </a:r>
            <a:r>
              <a:rPr lang="en-US" sz="1800" dirty="0" smtClean="0"/>
              <a:t>property </a:t>
            </a:r>
            <a:r>
              <a:rPr lang="en-US" sz="1800" dirty="0"/>
              <a:t>outside </a:t>
            </a:r>
            <a:r>
              <a:rPr lang="en-US" sz="1800" dirty="0" smtClean="0"/>
              <a:t>India by overseas venture of resident</a:t>
            </a:r>
            <a:endParaRPr lang="en-US" sz="1800" dirty="0"/>
          </a:p>
          <a:p>
            <a:r>
              <a:rPr lang="en-US" sz="1800" dirty="0" smtClean="0"/>
              <a:t>Borrowings on property </a:t>
            </a:r>
            <a:r>
              <a:rPr lang="en-US" sz="1800" dirty="0"/>
              <a:t>outside India</a:t>
            </a:r>
          </a:p>
          <a:p>
            <a:endParaRPr lang="en-US" sz="1800" dirty="0"/>
          </a:p>
          <a:p>
            <a:endParaRPr lang="en-US" sz="1800" dirty="0"/>
          </a:p>
          <a:p>
            <a:endParaRPr lang="en-US" sz="1800" dirty="0"/>
          </a:p>
          <a:p>
            <a:endParaRPr lang="en-US" sz="1800" dirty="0"/>
          </a:p>
          <a:p>
            <a:endParaRPr lang="en-US" sz="1800" dirty="0" smtClean="0"/>
          </a:p>
        </p:txBody>
      </p:sp>
      <p:sp>
        <p:nvSpPr>
          <p:cNvPr id="4100" name="Date Placeholder 3"/>
          <p:cNvSpPr>
            <a:spLocks noGrp="1"/>
          </p:cNvSpPr>
          <p:nvPr>
            <p:ph type="dt" sz="quarter" idx="10"/>
          </p:nvPr>
        </p:nvSpPr>
        <p:spPr/>
        <p:txBody>
          <a:bodyPr/>
          <a:lstStyle/>
          <a:p>
            <a:pPr>
              <a:defRPr/>
            </a:pPr>
            <a:r>
              <a:rPr lang="en-US" dirty="0" smtClean="0"/>
              <a:t>26th May 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smtClean="0"/>
          </a:p>
        </p:txBody>
      </p:sp>
    </p:spTree>
    <p:extLst>
      <p:ext uri="{BB962C8B-B14F-4D97-AF65-F5344CB8AC3E}">
        <p14:creationId xmlns:p14="http://schemas.microsoft.com/office/powerpoint/2010/main" val="38400555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1"/>
            <a:ext cx="7793037" cy="1066800"/>
          </a:xfrm>
        </p:spPr>
        <p:txBody>
          <a:bodyPr/>
          <a:lstStyle/>
          <a:p>
            <a:r>
              <a:rPr lang="en-US" sz="2100" dirty="0" smtClean="0"/>
              <a:t>Immovable Properties in India (</a:t>
            </a:r>
            <a:r>
              <a:rPr lang="en-US" sz="2100" dirty="0"/>
              <a:t>other than agricultural land / farm house / plantation property</a:t>
            </a:r>
            <a:r>
              <a:rPr lang="en-US" sz="2100" dirty="0" smtClean="0"/>
              <a:t>) – Summary of Acquisition &amp; Transfer by Foreign Citizens of non-Indian origin</a:t>
            </a:r>
          </a:p>
        </p:txBody>
      </p:sp>
      <p:sp>
        <p:nvSpPr>
          <p:cNvPr id="44036" name="Date Placeholder 3"/>
          <p:cNvSpPr>
            <a:spLocks noGrp="1"/>
          </p:cNvSpPr>
          <p:nvPr>
            <p:ph type="dt" sz="quarter" idx="10"/>
          </p:nvPr>
        </p:nvSpPr>
        <p:spPr>
          <a:xfrm>
            <a:off x="0" y="6472238"/>
            <a:ext cx="1905000" cy="457200"/>
          </a:xfrm>
        </p:spPr>
        <p:txBody>
          <a:bodyPr/>
          <a:lstStyle/>
          <a:p>
            <a:pPr>
              <a:defRPr/>
            </a:pPr>
            <a:r>
              <a:rPr lang="en-US" dirty="0" smtClean="0"/>
              <a:t>26th May 2018</a:t>
            </a:r>
            <a:endParaRPr lang="en-US" dirty="0"/>
          </a:p>
        </p:txBody>
      </p:sp>
      <p:sp>
        <p:nvSpPr>
          <p:cNvPr id="44037" name="Footer Placeholder 4"/>
          <p:cNvSpPr>
            <a:spLocks noGrp="1"/>
          </p:cNvSpPr>
          <p:nvPr>
            <p:ph type="ftr" sz="quarter" idx="11"/>
          </p:nvPr>
        </p:nvSpPr>
        <p:spPr>
          <a:xfrm>
            <a:off x="3606800" y="6472238"/>
            <a:ext cx="2895600" cy="457200"/>
          </a:xfrm>
        </p:spPr>
        <p:txBody>
          <a:bodyPr/>
          <a:lstStyle/>
          <a:p>
            <a:pPr>
              <a:defRPr/>
            </a:pPr>
            <a:r>
              <a:rPr lang="en-US" dirty="0" smtClean="0"/>
              <a:t>P. P. Shah &amp; Asso.</a:t>
            </a:r>
          </a:p>
        </p:txBody>
      </p:sp>
      <p:sp>
        <p:nvSpPr>
          <p:cNvPr id="44038" name="Slide Number Placeholder 5"/>
          <p:cNvSpPr>
            <a:spLocks noGrp="1"/>
          </p:cNvSpPr>
          <p:nvPr>
            <p:ph type="sldNum" sz="quarter" idx="12"/>
          </p:nvPr>
        </p:nvSpPr>
        <p:spPr>
          <a:xfrm>
            <a:off x="7239000" y="6380873"/>
            <a:ext cx="1905000" cy="457200"/>
          </a:xfrm>
        </p:spPr>
        <p:txBody>
          <a:bodyPr/>
          <a:lstStyle/>
          <a:p>
            <a:pPr>
              <a:defRPr/>
            </a:pPr>
            <a:fld id="{F947A728-4133-4C94-8C1D-0B1E1C8D51D0}" type="slidenum">
              <a:rPr lang="en-US" smtClean="0"/>
              <a:pPr>
                <a:defRPr/>
              </a:pPr>
              <a:t>20</a:t>
            </a:fld>
            <a:endParaRPr lang="en-US" dirty="0" smtClean="0"/>
          </a:p>
        </p:txBody>
      </p:sp>
      <p:graphicFrame>
        <p:nvGraphicFramePr>
          <p:cNvPr id="3" name="Table 2"/>
          <p:cNvGraphicFramePr>
            <a:graphicFrameLocks noGrp="1"/>
          </p:cNvGraphicFramePr>
          <p:nvPr>
            <p:extLst>
              <p:ext uri="{D42A27DB-BD31-4B8C-83A1-F6EECF244321}">
                <p14:modId xmlns:p14="http://schemas.microsoft.com/office/powerpoint/2010/main" val="3234044021"/>
              </p:ext>
            </p:extLst>
          </p:nvPr>
        </p:nvGraphicFramePr>
        <p:xfrm>
          <a:off x="208547" y="1207995"/>
          <a:ext cx="8735428" cy="5451567"/>
        </p:xfrm>
        <a:graphic>
          <a:graphicData uri="http://schemas.openxmlformats.org/drawingml/2006/table">
            <a:tbl>
              <a:tblPr firstRow="1" firstCol="1" bandRow="1">
                <a:tableStyleId>{5202B0CA-FC54-4496-8BCA-5EF66A818D29}</a:tableStyleId>
              </a:tblPr>
              <a:tblGrid>
                <a:gridCol w="305058"/>
                <a:gridCol w="894680"/>
                <a:gridCol w="3065802"/>
                <a:gridCol w="4469888"/>
              </a:tblGrid>
              <a:tr h="284432">
                <a:tc>
                  <a:txBody>
                    <a:bodyPr/>
                    <a:lstStyle/>
                    <a:p>
                      <a:pPr marL="0" marR="0" algn="ctr">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900" dirty="0">
                          <a:effectLst/>
                        </a:rPr>
                        <a:t>Particulars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900" dirty="0">
                          <a:effectLst/>
                        </a:rPr>
                        <a:t>Foreign citizen of non-Indian origin resident outside India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900" dirty="0">
                          <a:effectLst/>
                        </a:rPr>
                        <a:t>Foreign citizen of non-Indian origin resident in India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289">
                <a:tc>
                  <a:txBody>
                    <a:bodyPr/>
                    <a:lstStyle/>
                    <a:p>
                      <a:pPr marL="0" marR="0">
                        <a:lnSpc>
                          <a:spcPct val="107000"/>
                        </a:lnSpc>
                        <a:spcBef>
                          <a:spcPts val="0"/>
                        </a:spcBef>
                        <a:spcAft>
                          <a:spcPts val="0"/>
                        </a:spcAft>
                      </a:pPr>
                      <a:r>
                        <a:rPr lang="en-US" sz="900" dirty="0">
                          <a:effectLst/>
                        </a:rPr>
                        <a:t>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Hold / Own</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Yes, provided property was acquired, held or owned when he was resident in India or inherited from a person who was resident in India (Sec. 6(5) of the Act)</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Yes, (except citizens of 11 countries listed at (a) below) provided property is acquired, held or owned when he is resident in India as FEMA does not apply to transactions between persons resident in India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8763">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8763">
                <a:tc>
                  <a:txBody>
                    <a:bodyPr/>
                    <a:lstStyle/>
                    <a:p>
                      <a:pPr marL="0" marR="0">
                        <a:lnSpc>
                          <a:spcPct val="107000"/>
                        </a:lnSpc>
                        <a:spcBef>
                          <a:spcPts val="0"/>
                        </a:spcBef>
                        <a:spcAft>
                          <a:spcPts val="0"/>
                        </a:spcAft>
                      </a:pPr>
                      <a:r>
                        <a:rPr lang="en-US" sz="900" dirty="0">
                          <a:effectLst/>
                        </a:rPr>
                        <a:t>B.</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Acquisition:-</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59315">
                <a:tc>
                  <a:txBody>
                    <a:bodyPr/>
                    <a:lstStyle/>
                    <a:p>
                      <a:pPr marL="0" marR="0" algn="r">
                        <a:lnSpc>
                          <a:spcPct val="107000"/>
                        </a:lnSpc>
                        <a:spcBef>
                          <a:spcPts val="0"/>
                        </a:spcBef>
                        <a:spcAft>
                          <a:spcPts val="0"/>
                        </a:spcAft>
                      </a:pPr>
                      <a:r>
                        <a:rPr lang="en-US" sz="900" dirty="0">
                          <a:effectLst/>
                        </a:rPr>
                        <a:t>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By way of Purchase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mj-lt"/>
                        <a:buAutoNum type="alphaLcPeriod"/>
                      </a:pPr>
                      <a:r>
                        <a:rPr lang="en-US" sz="900" dirty="0">
                          <a:effectLst/>
                        </a:rPr>
                        <a:t>Citizens of 11 specified countries, </a:t>
                      </a:r>
                      <a:r>
                        <a:rPr lang="en-US" sz="900" u="sng" dirty="0">
                          <a:effectLst/>
                        </a:rPr>
                        <a:t>irrespective of their residential status, cannot</a:t>
                      </a:r>
                      <a:r>
                        <a:rPr lang="en-US" sz="900" dirty="0">
                          <a:effectLst/>
                        </a:rPr>
                        <a:t>, without prior permission of the Reserve Bank, acquire or transfer immovable property in India, other than on lease, not exceeding five years. This prohibition shall not be applicable to an OCI.</a:t>
                      </a:r>
                    </a:p>
                    <a:p>
                      <a:pPr marL="342900" marR="0" lvl="0" indent="-342900">
                        <a:lnSpc>
                          <a:spcPct val="107000"/>
                        </a:lnSpc>
                        <a:spcBef>
                          <a:spcPts val="0"/>
                        </a:spcBef>
                        <a:spcAft>
                          <a:spcPts val="0"/>
                        </a:spcAft>
                        <a:buFont typeface="+mj-lt"/>
                        <a:buAutoNum type="alphaLcPeriod"/>
                      </a:pPr>
                      <a:r>
                        <a:rPr lang="en-US" sz="900" dirty="0">
                          <a:effectLst/>
                        </a:rPr>
                        <a:t>Foreign nationals of non-Indian origin resident outside India (except 11 countries) </a:t>
                      </a:r>
                      <a:r>
                        <a:rPr lang="en-US" sz="900" u="sng" dirty="0">
                          <a:effectLst/>
                        </a:rPr>
                        <a:t>can acquire/ transfer immovable property in India, on lease not exceeding five years</a:t>
                      </a:r>
                      <a:r>
                        <a:rPr lang="en-US" sz="900" dirty="0">
                          <a:effectLst/>
                        </a:rPr>
                        <a:t> and can acquire immovable property in India by way of inheritance from a resident.</a:t>
                      </a:r>
                    </a:p>
                    <a:p>
                      <a:pPr marL="342900" marR="0" lvl="0" indent="-342900">
                        <a:lnSpc>
                          <a:spcPct val="107000"/>
                        </a:lnSpc>
                        <a:spcBef>
                          <a:spcPts val="0"/>
                        </a:spcBef>
                        <a:spcAft>
                          <a:spcPts val="0"/>
                        </a:spcAft>
                        <a:buFont typeface="+mj-lt"/>
                        <a:buAutoNum type="alphaLcPeriod"/>
                      </a:pPr>
                      <a:r>
                        <a:rPr lang="en-US" sz="900" dirty="0">
                          <a:effectLst/>
                        </a:rPr>
                        <a:t>A spouse of an NRI/ OCI who is not a NRI/ OCI may acquire one immovable property (other than agricultural land/ farm house/ plantation property), jointly with his/ her NRI/ OCI spouse subject to the conditions laid down in regulation 6 of FEMA 21(R).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nSpc>
                          <a:spcPct val="107000"/>
                        </a:lnSpc>
                        <a:spcBef>
                          <a:spcPts val="0"/>
                        </a:spcBef>
                        <a:spcAft>
                          <a:spcPts val="800"/>
                        </a:spcAft>
                        <a:buFont typeface="+mj-lt"/>
                        <a:buAutoNum type="alphaLcPeriod"/>
                        <a:tabLst>
                          <a:tab pos="228600" algn="l"/>
                        </a:tabLst>
                      </a:pPr>
                      <a:r>
                        <a:rPr lang="en-US" sz="900" dirty="0">
                          <a:effectLst/>
                        </a:rPr>
                        <a:t>Citizens of 11 specified countries, </a:t>
                      </a:r>
                      <a:r>
                        <a:rPr lang="en-US" sz="900" u="sng" dirty="0">
                          <a:effectLst/>
                        </a:rPr>
                        <a:t>irrespective of their residential status, cannot</a:t>
                      </a:r>
                      <a:r>
                        <a:rPr lang="en-US" sz="900" dirty="0">
                          <a:effectLst/>
                        </a:rPr>
                        <a:t>, without prior permission of the Reserve Bank, acquire or transfer immovable property in India, other than on lease, not exceeding five years. This prohibition shall not be applicable to an OCI.</a:t>
                      </a:r>
                    </a:p>
                    <a:p>
                      <a:pPr marL="342900" marR="0" lvl="0" indent="-342900">
                        <a:lnSpc>
                          <a:spcPct val="107000"/>
                        </a:lnSpc>
                        <a:spcBef>
                          <a:spcPts val="0"/>
                        </a:spcBef>
                        <a:spcAft>
                          <a:spcPts val="800"/>
                        </a:spcAft>
                        <a:buFont typeface="+mj-lt"/>
                        <a:buAutoNum type="alphaLcPeriod"/>
                        <a:tabLst>
                          <a:tab pos="228600" algn="l"/>
                        </a:tabLst>
                      </a:pPr>
                      <a:r>
                        <a:rPr lang="en-US" sz="900" dirty="0">
                          <a:effectLst/>
                        </a:rPr>
                        <a:t>Foreign nationals of non-Indian origin resident in India (except 11 countries) can acquire immovable property in India.</a:t>
                      </a:r>
                    </a:p>
                    <a:p>
                      <a:pPr marL="342900" marR="0" lvl="0" indent="-342900">
                        <a:lnSpc>
                          <a:spcPct val="107000"/>
                        </a:lnSpc>
                        <a:spcBef>
                          <a:spcPts val="0"/>
                        </a:spcBef>
                        <a:spcAft>
                          <a:spcPts val="800"/>
                        </a:spcAft>
                        <a:buFont typeface="+mj-lt"/>
                        <a:buAutoNum type="alphaLcPeriod"/>
                        <a:tabLst>
                          <a:tab pos="228600" algn="l"/>
                        </a:tabLst>
                      </a:pPr>
                      <a:r>
                        <a:rPr lang="en-US" sz="900" dirty="0">
                          <a:effectLst/>
                        </a:rPr>
                        <a:t>Citizen of Pakistan, Bangladesh or Afghanistan belonging to minority community (Hindu, Christian, Sikh, Parsi, Buddhist, Jain) in that country and residing in India under a Long Term Visa can purchase only one residential immovable property in India as dwelling unit for self-occupation and only one immovable property for carrying out self-employment. However, such acquisition is subject to the conditions as specified under Regulation 7 of FEMA 21 (R)</a:t>
                      </a:r>
                    </a:p>
                    <a:p>
                      <a:pPr marL="342900" marR="0" lvl="0" indent="-342900">
                        <a:lnSpc>
                          <a:spcPct val="107000"/>
                        </a:lnSpc>
                        <a:spcBef>
                          <a:spcPts val="0"/>
                        </a:spcBef>
                        <a:spcAft>
                          <a:spcPts val="800"/>
                        </a:spcAft>
                        <a:buFont typeface="+mj-lt"/>
                        <a:buAutoNum type="alphaLcPeriod"/>
                        <a:tabLst>
                          <a:tab pos="228600" algn="l"/>
                        </a:tabLst>
                      </a:pPr>
                      <a:r>
                        <a:rPr lang="en-US" sz="900" dirty="0">
                          <a:effectLst/>
                        </a:rPr>
                        <a:t>A spouse of an NRI/ OCI who is not a NRI/ OCI may acquire one immovable property (other than agricultural land/ farm house/ plantation property), jointly with his/ her NRI/ OCI spouse subject to the conditions laid down in regulation 6 of FEMA 21(R).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8763">
                <a:tc>
                  <a:txBody>
                    <a:bodyPr/>
                    <a:lstStyle/>
                    <a:p>
                      <a:pPr marL="0" marR="0" algn="r">
                        <a:lnSpc>
                          <a:spcPct val="107000"/>
                        </a:lnSpc>
                        <a:spcBef>
                          <a:spcPts val="0"/>
                        </a:spcBef>
                        <a:spcAft>
                          <a:spcPts val="0"/>
                        </a:spcAft>
                      </a:pPr>
                      <a:r>
                        <a:rPr lang="en-US" sz="900" dirty="0">
                          <a:effectLst/>
                        </a:rPr>
                        <a:t>ii.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By way of Gift</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As above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As above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7526">
                <a:tc>
                  <a:txBody>
                    <a:bodyPr/>
                    <a:lstStyle/>
                    <a:p>
                      <a:pPr marL="0" marR="0" algn="r">
                        <a:lnSpc>
                          <a:spcPct val="107000"/>
                        </a:lnSpc>
                        <a:spcBef>
                          <a:spcPts val="0"/>
                        </a:spcBef>
                        <a:spcAft>
                          <a:spcPts val="0"/>
                        </a:spcAft>
                      </a:pPr>
                      <a:r>
                        <a:rPr lang="en-US" sz="900" dirty="0">
                          <a:effectLst/>
                        </a:rPr>
                        <a:t>iii.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By way of Inheritance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As above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As above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8763">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8763">
                <a:tc>
                  <a:txBody>
                    <a:bodyPr/>
                    <a:lstStyle/>
                    <a:p>
                      <a:pPr marL="0" marR="0">
                        <a:lnSpc>
                          <a:spcPct val="107000"/>
                        </a:lnSpc>
                        <a:spcBef>
                          <a:spcPts val="0"/>
                        </a:spcBef>
                        <a:spcAft>
                          <a:spcPts val="0"/>
                        </a:spcAft>
                      </a:pPr>
                      <a:r>
                        <a:rPr lang="en-US" sz="900" dirty="0">
                          <a:effectLst/>
                        </a:rPr>
                        <a:t>C.</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Transfer:-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8865">
                <a:tc>
                  <a:txBody>
                    <a:bodyPr/>
                    <a:lstStyle/>
                    <a:p>
                      <a:pPr marL="0" marR="0" algn="r">
                        <a:lnSpc>
                          <a:spcPct val="107000"/>
                        </a:lnSpc>
                        <a:spcBef>
                          <a:spcPts val="0"/>
                        </a:spcBef>
                        <a:spcAft>
                          <a:spcPts val="0"/>
                        </a:spcAft>
                      </a:pPr>
                      <a:r>
                        <a:rPr lang="en-US" sz="900" dirty="0">
                          <a:effectLst/>
                        </a:rPr>
                        <a:t>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By way of Sale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 person who has acquired the property U/s 6(5) of FEMA (discussed in (A) above) or his successor cannot repatriate the sale proceeds of such property without RBI approval</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Yes, to a person resident in India or to NRI or OCI.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8763">
                <a:tc>
                  <a:txBody>
                    <a:bodyPr/>
                    <a:lstStyle/>
                    <a:p>
                      <a:pPr marL="0" marR="0" algn="r">
                        <a:lnSpc>
                          <a:spcPct val="107000"/>
                        </a:lnSpc>
                        <a:spcBef>
                          <a:spcPts val="0"/>
                        </a:spcBef>
                        <a:spcAft>
                          <a:spcPts val="0"/>
                        </a:spcAft>
                      </a:pPr>
                      <a:r>
                        <a:rPr lang="en-US" sz="900" dirty="0">
                          <a:effectLst/>
                        </a:rPr>
                        <a:t>ii.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By way of Gift</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As above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As above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4432">
                <a:tc>
                  <a:txBody>
                    <a:bodyPr/>
                    <a:lstStyle/>
                    <a:p>
                      <a:pPr marL="0" marR="0" algn="r">
                        <a:lnSpc>
                          <a:spcPct val="107000"/>
                        </a:lnSpc>
                        <a:spcBef>
                          <a:spcPts val="0"/>
                        </a:spcBef>
                        <a:spcAft>
                          <a:spcPts val="0"/>
                        </a:spcAft>
                      </a:pPr>
                      <a:r>
                        <a:rPr lang="en-US" sz="900" dirty="0">
                          <a:effectLst/>
                        </a:rPr>
                        <a:t>iii.</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By way of Bequest</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As above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dirty="0">
                          <a:effectLst/>
                        </a:rPr>
                        <a:t>As above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1728" marR="4172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97569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214313"/>
            <a:ext cx="7793037" cy="852487"/>
          </a:xfrm>
        </p:spPr>
        <p:txBody>
          <a:bodyPr/>
          <a:lstStyle/>
          <a:p>
            <a:r>
              <a:rPr lang="en-US" sz="3200" dirty="0"/>
              <a:t>Immovable Property in India – FEMA Ntf. </a:t>
            </a:r>
            <a:r>
              <a:rPr lang="en-US" sz="3200" dirty="0" smtClean="0"/>
              <a:t>21(R) – Summary as per RBI’s FAQs</a:t>
            </a:r>
          </a:p>
        </p:txBody>
      </p:sp>
      <p:sp>
        <p:nvSpPr>
          <p:cNvPr id="46083" name="Content Placeholder 2"/>
          <p:cNvSpPr>
            <a:spLocks noGrp="1"/>
          </p:cNvSpPr>
          <p:nvPr>
            <p:ph idx="1"/>
          </p:nvPr>
        </p:nvSpPr>
        <p:spPr>
          <a:xfrm>
            <a:off x="304800" y="1143000"/>
            <a:ext cx="8650288" cy="5257800"/>
          </a:xfrm>
        </p:spPr>
        <p:txBody>
          <a:bodyPr/>
          <a:lstStyle/>
          <a:p>
            <a:r>
              <a:rPr lang="en-US" sz="1600" dirty="0" smtClean="0"/>
              <a:t>     </a:t>
            </a:r>
            <a:r>
              <a:rPr lang="en-US" sz="1600" b="1" dirty="0" smtClean="0"/>
              <a:t>Summary of the provisions applicable to NRIs and OCIs under FEMA 21(R): </a:t>
            </a:r>
          </a:p>
          <a:p>
            <a:endParaRPr lang="en-US" sz="1600" dirty="0"/>
          </a:p>
          <a:p>
            <a:endParaRPr lang="en-US" sz="1400" dirty="0" smtClean="0"/>
          </a:p>
          <a:p>
            <a:endParaRPr lang="en-US" sz="1400" dirty="0" smtClean="0"/>
          </a:p>
        </p:txBody>
      </p:sp>
      <p:sp>
        <p:nvSpPr>
          <p:cNvPr id="44036" name="Date Placeholder 3"/>
          <p:cNvSpPr>
            <a:spLocks noGrp="1"/>
          </p:cNvSpPr>
          <p:nvPr>
            <p:ph type="dt" sz="quarter" idx="10"/>
          </p:nvPr>
        </p:nvSpPr>
        <p:spPr/>
        <p:txBody>
          <a:bodyPr/>
          <a:lstStyle/>
          <a:p>
            <a:pPr>
              <a:defRPr/>
            </a:pPr>
            <a:r>
              <a:rPr lang="en-US" dirty="0" smtClean="0"/>
              <a:t>26th May 2018</a:t>
            </a:r>
            <a:endParaRPr lang="en-US" dirty="0"/>
          </a:p>
        </p:txBody>
      </p:sp>
      <p:sp>
        <p:nvSpPr>
          <p:cNvPr id="44037" name="Footer Placeholder 4"/>
          <p:cNvSpPr>
            <a:spLocks noGrp="1"/>
          </p:cNvSpPr>
          <p:nvPr>
            <p:ph type="ftr" sz="quarter" idx="11"/>
          </p:nvPr>
        </p:nvSpPr>
        <p:spPr/>
        <p:txBody>
          <a:bodyPr/>
          <a:lstStyle/>
          <a:p>
            <a:pPr>
              <a:defRPr/>
            </a:pPr>
            <a:r>
              <a:rPr lang="en-US" dirty="0" smtClean="0"/>
              <a:t>P. P. Shah &amp; Asso.</a:t>
            </a:r>
          </a:p>
        </p:txBody>
      </p:sp>
      <p:sp>
        <p:nvSpPr>
          <p:cNvPr id="44038" name="Slide Number Placeholder 5"/>
          <p:cNvSpPr>
            <a:spLocks noGrp="1"/>
          </p:cNvSpPr>
          <p:nvPr>
            <p:ph type="sldNum" sz="quarter" idx="12"/>
          </p:nvPr>
        </p:nvSpPr>
        <p:spPr/>
        <p:txBody>
          <a:bodyPr/>
          <a:lstStyle/>
          <a:p>
            <a:pPr>
              <a:defRPr/>
            </a:pPr>
            <a:fld id="{F947A728-4133-4C94-8C1D-0B1E1C8D51D0}" type="slidenum">
              <a:rPr lang="en-US" smtClean="0"/>
              <a:pPr>
                <a:defRPr/>
              </a:pPr>
              <a:t>21</a:t>
            </a:fld>
            <a:endParaRPr lang="en-US" dirty="0" smtClean="0"/>
          </a:p>
        </p:txBody>
      </p:sp>
      <p:pic>
        <p:nvPicPr>
          <p:cNvPr id="4" name="Picture 3"/>
          <p:cNvPicPr>
            <a:picLocks noChangeAspect="1"/>
          </p:cNvPicPr>
          <p:nvPr/>
        </p:nvPicPr>
        <p:blipFill>
          <a:blip r:embed="rId3"/>
          <a:stretch>
            <a:fillRect/>
          </a:stretch>
        </p:blipFill>
        <p:spPr>
          <a:xfrm>
            <a:off x="160420" y="1697204"/>
            <a:ext cx="8783555" cy="5160796"/>
          </a:xfrm>
          <a:prstGeom prst="rect">
            <a:avLst/>
          </a:prstGeom>
        </p:spPr>
      </p:pic>
    </p:spTree>
    <p:extLst>
      <p:ext uri="{BB962C8B-B14F-4D97-AF65-F5344CB8AC3E}">
        <p14:creationId xmlns:p14="http://schemas.microsoft.com/office/powerpoint/2010/main" val="13458529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00800"/>
            <a:ext cx="1905000" cy="457200"/>
          </a:xfrm>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a:xfrm>
            <a:off x="3599656" y="6462896"/>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22</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Other aspects of Immovable Property in India</a:t>
            </a:r>
          </a:p>
        </p:txBody>
      </p:sp>
      <p:sp>
        <p:nvSpPr>
          <p:cNvPr id="9222" name="Content Placeholder 6"/>
          <p:cNvSpPr>
            <a:spLocks noGrp="1"/>
          </p:cNvSpPr>
          <p:nvPr>
            <p:ph idx="1"/>
          </p:nvPr>
        </p:nvSpPr>
        <p:spPr>
          <a:xfrm>
            <a:off x="685800" y="1219200"/>
            <a:ext cx="8269288" cy="5322277"/>
          </a:xfrm>
        </p:spPr>
        <p:txBody>
          <a:bodyPr/>
          <a:lstStyle/>
          <a:p>
            <a:endParaRPr lang="en-US" sz="1800" dirty="0" smtClean="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r>
              <a:rPr lang="en-US" sz="1800" dirty="0" smtClean="0">
                <a:latin typeface="Calibri" panose="020F0502020204030204" pitchFamily="34" charset="0"/>
                <a:cs typeface="Calibri" panose="020F0502020204030204" pitchFamily="34" charset="0"/>
              </a:rPr>
              <a:t>Renting </a:t>
            </a:r>
            <a:r>
              <a:rPr lang="en-US" sz="1800" dirty="0">
                <a:latin typeface="Calibri" panose="020F0502020204030204" pitchFamily="34" charset="0"/>
                <a:cs typeface="Calibri" panose="020F0502020204030204" pitchFamily="34" charset="0"/>
              </a:rPr>
              <a:t>of residential / commercial property purchased out of </a:t>
            </a:r>
            <a:r>
              <a:rPr lang="en-US" sz="1800" dirty="0" smtClean="0">
                <a:latin typeface="Calibri" panose="020F0502020204030204" pitchFamily="34" charset="0"/>
                <a:cs typeface="Calibri" panose="020F0502020204030204" pitchFamily="34" charset="0"/>
              </a:rPr>
              <a:t>foreign exchange </a:t>
            </a:r>
            <a:r>
              <a:rPr lang="en-US" sz="1800" dirty="0">
                <a:latin typeface="Calibri" panose="020F0502020204030204" pitchFamily="34" charset="0"/>
                <a:cs typeface="Calibri" panose="020F0502020204030204" pitchFamily="34" charset="0"/>
              </a:rPr>
              <a:t>/ rupee </a:t>
            </a:r>
            <a:r>
              <a:rPr lang="en-US" sz="1800" dirty="0" smtClean="0">
                <a:latin typeface="Calibri" panose="020F0502020204030204" pitchFamily="34" charset="0"/>
                <a:cs typeface="Calibri" panose="020F0502020204030204" pitchFamily="34" charset="0"/>
              </a:rPr>
              <a:t>funds:</a:t>
            </a:r>
            <a:endParaRPr lang="en-US" sz="1800" dirty="0">
              <a:latin typeface="Calibri" panose="020F0502020204030204" pitchFamily="34" charset="0"/>
              <a:cs typeface="Calibri" panose="020F0502020204030204" pitchFamily="34" charset="0"/>
            </a:endParaRPr>
          </a:p>
          <a:p>
            <a:pPr marL="577850" indent="-241300">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NRI/OCI </a:t>
            </a:r>
            <a:r>
              <a:rPr lang="en-US" sz="1800" dirty="0">
                <a:latin typeface="Calibri" panose="020F0502020204030204" pitchFamily="34" charset="0"/>
                <a:cs typeface="Calibri" panose="020F0502020204030204" pitchFamily="34" charset="0"/>
              </a:rPr>
              <a:t>can rent out the property without approval of the RBI.</a:t>
            </a:r>
          </a:p>
          <a:p>
            <a:pPr marL="577850" indent="-241300">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Rent </a:t>
            </a:r>
            <a:r>
              <a:rPr lang="en-US" sz="1800" dirty="0">
                <a:latin typeface="Calibri" panose="020F0502020204030204" pitchFamily="34" charset="0"/>
                <a:cs typeface="Calibri" panose="020F0502020204030204" pitchFamily="34" charset="0"/>
              </a:rPr>
              <a:t>can be credited to NRO Account or credited to NRE Account/ </a:t>
            </a:r>
            <a:r>
              <a:rPr lang="en-US" sz="1800" dirty="0" smtClean="0">
                <a:latin typeface="Calibri" panose="020F0502020204030204" pitchFamily="34" charset="0"/>
                <a:cs typeface="Calibri" panose="020F0502020204030204" pitchFamily="34" charset="0"/>
              </a:rPr>
              <a:t>Directly remitted </a:t>
            </a:r>
            <a:r>
              <a:rPr lang="en-US" sz="1800" dirty="0">
                <a:latin typeface="Calibri" panose="020F0502020204030204" pitchFamily="34" charset="0"/>
                <a:cs typeface="Calibri" panose="020F0502020204030204" pitchFamily="34" charset="0"/>
              </a:rPr>
              <a:t>abroad subject to payment of appropriate taxes</a:t>
            </a:r>
          </a:p>
          <a:p>
            <a:endParaRPr lang="en-US" sz="1800" dirty="0">
              <a:latin typeface="Calibri" panose="020F0502020204030204" pitchFamily="34" charset="0"/>
              <a:cs typeface="Calibri" panose="020F0502020204030204" pitchFamily="34" charset="0"/>
            </a:endParaRPr>
          </a:p>
          <a:p>
            <a:r>
              <a:rPr lang="en-US" sz="1800" dirty="0" smtClean="0">
                <a:latin typeface="Calibri" panose="020F0502020204030204" pitchFamily="34" charset="0"/>
                <a:cs typeface="Calibri" panose="020F0502020204030204" pitchFamily="34" charset="0"/>
              </a:rPr>
              <a:t>Holding </a:t>
            </a:r>
            <a:r>
              <a:rPr lang="en-US" sz="1800" dirty="0">
                <a:latin typeface="Calibri" panose="020F0502020204030204" pitchFamily="34" charset="0"/>
                <a:cs typeface="Calibri" panose="020F0502020204030204" pitchFamily="34" charset="0"/>
              </a:rPr>
              <a:t>of immovable property bought before becoming an </a:t>
            </a:r>
            <a:r>
              <a:rPr lang="en-US" sz="1800" dirty="0" smtClean="0">
                <a:latin typeface="Calibri" panose="020F0502020204030204" pitchFamily="34" charset="0"/>
                <a:cs typeface="Calibri" panose="020F0502020204030204" pitchFamily="34" charset="0"/>
              </a:rPr>
              <a:t>NRI/OCI</a:t>
            </a:r>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a:p>
            <a:pPr marL="577850" indent="-288925">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A </a:t>
            </a:r>
            <a:r>
              <a:rPr lang="en-US" sz="1800" dirty="0">
                <a:latin typeface="Calibri" panose="020F0502020204030204" pitchFamily="34" charset="0"/>
                <a:cs typeface="Calibri" panose="020F0502020204030204" pitchFamily="34" charset="0"/>
              </a:rPr>
              <a:t>person who has bought residential/commercial property/agricultural land/ plantation property / farm house in India when he was a resident, can continue to hold the immovable property without RBI approval even after becoming an </a:t>
            </a:r>
            <a:r>
              <a:rPr lang="en-US" sz="1800" dirty="0" smtClean="0">
                <a:latin typeface="Calibri" panose="020F0502020204030204" pitchFamily="34" charset="0"/>
                <a:cs typeface="Calibri" panose="020F0502020204030204" pitchFamily="34" charset="0"/>
              </a:rPr>
              <a:t>NRI/OCI.</a:t>
            </a:r>
            <a:endParaRPr lang="en-US" sz="1800" dirty="0">
              <a:latin typeface="Calibri" panose="020F0502020204030204" pitchFamily="34" charset="0"/>
              <a:cs typeface="Calibri" panose="020F0502020204030204" pitchFamily="34" charset="0"/>
            </a:endParaRPr>
          </a:p>
          <a:p>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938702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00800"/>
            <a:ext cx="1905000" cy="457200"/>
          </a:xfrm>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a:xfrm>
            <a:off x="3599656" y="6462896"/>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23</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Practical Issues </a:t>
            </a:r>
            <a:r>
              <a:rPr lang="en-US" sz="3200" dirty="0" smtClean="0"/>
              <a:t>– Sale of Immovable Property in India</a:t>
            </a:r>
          </a:p>
        </p:txBody>
      </p:sp>
      <p:sp>
        <p:nvSpPr>
          <p:cNvPr id="9222" name="Content Placeholder 6"/>
          <p:cNvSpPr>
            <a:spLocks noGrp="1"/>
          </p:cNvSpPr>
          <p:nvPr>
            <p:ph idx="1"/>
          </p:nvPr>
        </p:nvSpPr>
        <p:spPr>
          <a:xfrm>
            <a:off x="685800" y="1219200"/>
            <a:ext cx="8269288" cy="5322277"/>
          </a:xfrm>
        </p:spPr>
        <p:txBody>
          <a:bodyPr/>
          <a:lstStyle/>
          <a:p>
            <a:r>
              <a:rPr lang="en-US" sz="1600" dirty="0" smtClean="0">
                <a:latin typeface="Calibri" panose="020F0502020204030204" pitchFamily="34" charset="0"/>
                <a:cs typeface="Calibri" panose="020F0502020204030204" pitchFamily="34" charset="0"/>
              </a:rPr>
              <a:t>Regulation 8(b</a:t>
            </a:r>
            <a:r>
              <a:rPr lang="en-US" sz="1600" dirty="0">
                <a:latin typeface="Calibri" panose="020F0502020204030204" pitchFamily="34" charset="0"/>
                <a:cs typeface="Calibri" panose="020F0502020204030204" pitchFamily="34" charset="0"/>
              </a:rPr>
              <a:t>) of Notification No. FEMA </a:t>
            </a:r>
            <a:r>
              <a:rPr lang="en-US" sz="1600" dirty="0" smtClean="0">
                <a:latin typeface="Calibri" panose="020F0502020204030204" pitchFamily="34" charset="0"/>
                <a:cs typeface="Calibri" panose="020F0502020204030204" pitchFamily="34" charset="0"/>
              </a:rPr>
              <a:t>21(R) </a:t>
            </a:r>
            <a:r>
              <a:rPr lang="en-US" sz="1600" dirty="0">
                <a:latin typeface="Calibri" panose="020F0502020204030204" pitchFamily="34" charset="0"/>
                <a:cs typeface="Calibri" panose="020F0502020204030204" pitchFamily="34" charset="0"/>
              </a:rPr>
              <a:t>stipulates that in the event of sale of immovable property by </a:t>
            </a:r>
            <a:r>
              <a:rPr lang="en-US" sz="1600" dirty="0" smtClean="0">
                <a:latin typeface="Calibri" panose="020F0502020204030204" pitchFamily="34" charset="0"/>
                <a:cs typeface="Calibri" panose="020F0502020204030204" pitchFamily="34" charset="0"/>
              </a:rPr>
              <a:t>an NRI or OCI, </a:t>
            </a:r>
            <a:r>
              <a:rPr lang="en-US" sz="1600" dirty="0">
                <a:latin typeface="Calibri" panose="020F0502020204030204" pitchFamily="34" charset="0"/>
                <a:cs typeface="Calibri" panose="020F0502020204030204" pitchFamily="34" charset="0"/>
              </a:rPr>
              <a:t>the authorized dealer may permit repatriation outside India subject to the conditions specified therein. As per sub-clause (iii), in the case of residential property, such repatriation of sale proceeds is restricted to not more than two such properties.</a:t>
            </a:r>
          </a:p>
          <a:p>
            <a:r>
              <a:rPr lang="en-US" sz="1600" b="1" dirty="0" smtClean="0">
                <a:latin typeface="Calibri" panose="020F0502020204030204" pitchFamily="34" charset="0"/>
                <a:cs typeface="Calibri" panose="020F0502020204030204" pitchFamily="34" charset="0"/>
              </a:rPr>
              <a:t>Key Issue:</a:t>
            </a:r>
            <a:endParaRPr lang="en-US" sz="1600" b="1"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600" dirty="0" smtClean="0">
                <a:latin typeface="Calibri" panose="020F0502020204030204" pitchFamily="34" charset="0"/>
                <a:cs typeface="Calibri" panose="020F0502020204030204" pitchFamily="34" charset="0"/>
              </a:rPr>
              <a:t>What is the </a:t>
            </a:r>
            <a:r>
              <a:rPr lang="en-US" sz="1600" dirty="0">
                <a:latin typeface="Calibri" panose="020F0502020204030204" pitchFamily="34" charset="0"/>
                <a:cs typeface="Calibri" panose="020F0502020204030204" pitchFamily="34" charset="0"/>
              </a:rPr>
              <a:t>time period for which such restriction of two properties is applicable as it could be interpreted as two properties at any point of time or two properties sold within a year or only two properties during the </a:t>
            </a:r>
            <a:r>
              <a:rPr lang="en-US" sz="1600" dirty="0" smtClean="0">
                <a:latin typeface="Calibri" panose="020F0502020204030204" pitchFamily="34" charset="0"/>
                <a:cs typeface="Calibri" panose="020F0502020204030204" pitchFamily="34" charset="0"/>
              </a:rPr>
              <a:t>life-time.</a:t>
            </a:r>
          </a:p>
          <a:p>
            <a:pPr marL="457200" lvl="1" indent="0">
              <a:buClrTx/>
              <a:buSzPct val="100000"/>
              <a:buNone/>
            </a:pPr>
            <a:endParaRPr lang="en-US" sz="1600" dirty="0" smtClean="0">
              <a:latin typeface="Calibri" panose="020F0502020204030204" pitchFamily="34" charset="0"/>
              <a:cs typeface="Calibri" panose="020F0502020204030204" pitchFamily="34" charset="0"/>
            </a:endParaRPr>
          </a:p>
          <a:p>
            <a:pPr marL="336550" lvl="1" indent="0">
              <a:buClrTx/>
              <a:buSzPct val="100000"/>
              <a:buNone/>
            </a:pPr>
            <a:r>
              <a:rPr lang="en-US" sz="1600" b="1" dirty="0" smtClean="0">
                <a:latin typeface="Calibri" panose="020F0502020204030204" pitchFamily="34" charset="0"/>
                <a:cs typeface="Calibri" panose="020F0502020204030204" pitchFamily="34" charset="0"/>
              </a:rPr>
              <a:t>Note:</a:t>
            </a:r>
            <a:r>
              <a:rPr lang="en-US" sz="1600" dirty="0" smtClean="0">
                <a:latin typeface="Calibri" panose="020F0502020204030204" pitchFamily="34" charset="0"/>
                <a:cs typeface="Calibri" panose="020F0502020204030204" pitchFamily="34" charset="0"/>
              </a:rPr>
              <a:t> As </a:t>
            </a:r>
            <a:r>
              <a:rPr lang="en-US" sz="1600" dirty="0">
                <a:latin typeface="Calibri" panose="020F0502020204030204" pitchFamily="34" charset="0"/>
                <a:cs typeface="Calibri" panose="020F0502020204030204" pitchFamily="34" charset="0"/>
              </a:rPr>
              <a:t>per the scheme of investments by non-residents under FEMA, current income may be repatriated without any limits. In addition, remittance upto US$ 1 million per financial year is permitted from NRO Accounts subject to specified conditions. In view thereof, it may harmoniously be concluded that the aforesaid limit of two properties may apply to the life-time of a non-resident</a:t>
            </a:r>
            <a:r>
              <a:rPr lang="en-US" sz="1600" dirty="0" smtClean="0">
                <a:latin typeface="Calibri" panose="020F0502020204030204" pitchFamily="34" charset="0"/>
                <a:cs typeface="Calibri" panose="020F0502020204030204" pitchFamily="34" charset="0"/>
              </a:rPr>
              <a:t>.</a:t>
            </a:r>
          </a:p>
          <a:p>
            <a:pPr marL="336550" lvl="1" indent="0">
              <a:buClrTx/>
              <a:buSzPct val="100000"/>
              <a:buNone/>
            </a:pPr>
            <a:r>
              <a:rPr lang="en-US" sz="1600" u="sng" dirty="0" smtClean="0">
                <a:latin typeface="Calibri" panose="020F0502020204030204" pitchFamily="34" charset="0"/>
                <a:cs typeface="Calibri" panose="020F0502020204030204" pitchFamily="34" charset="0"/>
              </a:rPr>
              <a:t>Transfer</a:t>
            </a:r>
            <a:r>
              <a:rPr lang="en-US" sz="1600" dirty="0" smtClean="0">
                <a:latin typeface="Calibri" panose="020F0502020204030204" pitchFamily="34" charset="0"/>
                <a:cs typeface="Calibri" panose="020F0502020204030204" pitchFamily="34" charset="0"/>
              </a:rPr>
              <a:t>: As </a:t>
            </a:r>
            <a:r>
              <a:rPr lang="en-US" sz="1600" dirty="0">
                <a:latin typeface="Calibri" panose="020F0502020204030204" pitchFamily="34" charset="0"/>
                <a:cs typeface="Calibri" panose="020F0502020204030204" pitchFamily="34" charset="0"/>
              </a:rPr>
              <a:t>per section 2(ze) of FEMA transfer means, sale, purchase, exchange, mortgage, pledge, gift, loan or any other form of transfer of right, title, possession or lien.</a:t>
            </a:r>
          </a:p>
        </p:txBody>
      </p:sp>
    </p:spTree>
    <p:extLst>
      <p:ext uri="{BB962C8B-B14F-4D97-AF65-F5344CB8AC3E}">
        <p14:creationId xmlns:p14="http://schemas.microsoft.com/office/powerpoint/2010/main" val="25731169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72238"/>
            <a:ext cx="1905000" cy="457200"/>
          </a:xfrm>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a:xfrm>
            <a:off x="3606800" y="6388017"/>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24</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Real Estate under FEMA Ntf. 20(R)</a:t>
            </a:r>
          </a:p>
        </p:txBody>
      </p:sp>
      <p:sp>
        <p:nvSpPr>
          <p:cNvPr id="9222" name="Content Placeholder 6"/>
          <p:cNvSpPr>
            <a:spLocks noGrp="1"/>
          </p:cNvSpPr>
          <p:nvPr>
            <p:ph idx="1"/>
          </p:nvPr>
        </p:nvSpPr>
        <p:spPr>
          <a:xfrm>
            <a:off x="685800" y="1219200"/>
            <a:ext cx="8269288" cy="5213684"/>
          </a:xfrm>
        </p:spPr>
        <p:txBody>
          <a:bodyPr/>
          <a:lstStyle/>
          <a:p>
            <a:endParaRPr lang="en-US" sz="1500" b="1" dirty="0" smtClean="0">
              <a:latin typeface="Calibri" panose="020F0502020204030204" pitchFamily="34" charset="0"/>
              <a:cs typeface="Calibri" panose="020F0502020204030204" pitchFamily="34" charset="0"/>
            </a:endParaRPr>
          </a:p>
          <a:p>
            <a:endParaRPr lang="en-US" sz="1500" b="1" dirty="0">
              <a:latin typeface="Calibri" panose="020F0502020204030204" pitchFamily="34" charset="0"/>
              <a:cs typeface="Calibri" panose="020F0502020204030204" pitchFamily="34" charset="0"/>
            </a:endParaRPr>
          </a:p>
          <a:p>
            <a:endParaRPr lang="en-US" sz="1500" b="1" dirty="0" smtClean="0">
              <a:latin typeface="Calibri" panose="020F0502020204030204" pitchFamily="34" charset="0"/>
              <a:cs typeface="Calibri" panose="020F0502020204030204" pitchFamily="34" charset="0"/>
            </a:endParaRPr>
          </a:p>
          <a:p>
            <a:endParaRPr lang="en-US" sz="1500" b="1" dirty="0">
              <a:latin typeface="Calibri" panose="020F0502020204030204" pitchFamily="34" charset="0"/>
              <a:cs typeface="Calibri" panose="020F0502020204030204" pitchFamily="34" charset="0"/>
            </a:endParaRPr>
          </a:p>
          <a:p>
            <a:endParaRPr lang="en-US" sz="1500" b="1" dirty="0" smtClean="0">
              <a:latin typeface="Calibri" panose="020F0502020204030204" pitchFamily="34" charset="0"/>
              <a:cs typeface="Calibri" panose="020F0502020204030204" pitchFamily="34" charset="0"/>
            </a:endParaRPr>
          </a:p>
          <a:p>
            <a:endParaRPr lang="en-US" sz="1500" b="1" dirty="0">
              <a:latin typeface="Calibri" panose="020F0502020204030204" pitchFamily="34" charset="0"/>
              <a:cs typeface="Calibri" panose="020F0502020204030204" pitchFamily="34" charset="0"/>
            </a:endParaRPr>
          </a:p>
          <a:p>
            <a:endParaRPr lang="en-US" sz="1500" b="1" dirty="0" smtClean="0">
              <a:latin typeface="Calibri" panose="020F0502020204030204" pitchFamily="34" charset="0"/>
              <a:cs typeface="Calibri" panose="020F0502020204030204" pitchFamily="34" charset="0"/>
            </a:endParaRPr>
          </a:p>
          <a:p>
            <a:endParaRPr lang="en-US" sz="1500" b="1" dirty="0" smtClean="0">
              <a:latin typeface="Calibri" panose="020F0502020204030204" pitchFamily="34" charset="0"/>
              <a:cs typeface="Calibri" panose="020F0502020204030204" pitchFamily="34" charset="0"/>
            </a:endParaRPr>
          </a:p>
          <a:p>
            <a:pPr marL="0" indent="0">
              <a:buNone/>
            </a:pPr>
            <a:r>
              <a:rPr lang="en-US" sz="1500" b="1" dirty="0" smtClean="0">
                <a:latin typeface="Calibri" panose="020F0502020204030204" pitchFamily="34" charset="0"/>
                <a:cs typeface="Calibri" panose="020F0502020204030204" pitchFamily="34" charset="0"/>
              </a:rPr>
              <a:t>        10.2 Other conditions</a:t>
            </a:r>
            <a:r>
              <a:rPr lang="en-US" sz="1500" dirty="0" smtClean="0">
                <a:latin typeface="Calibri" panose="020F0502020204030204" pitchFamily="34" charset="0"/>
                <a:cs typeface="Calibri" panose="020F0502020204030204" pitchFamily="34" charset="0"/>
              </a:rPr>
              <a:t> </a:t>
            </a:r>
            <a:endParaRPr lang="en-US" sz="1500" dirty="0">
              <a:latin typeface="Calibri" panose="020F0502020204030204" pitchFamily="34" charset="0"/>
              <a:cs typeface="Calibri" panose="020F0502020204030204" pitchFamily="34" charset="0"/>
            </a:endParaRPr>
          </a:p>
          <a:p>
            <a:pPr marL="336550" indent="0">
              <a:buNone/>
            </a:pPr>
            <a:r>
              <a:rPr lang="en-US" sz="1500" dirty="0" smtClean="0">
                <a:latin typeface="Calibri" panose="020F0502020204030204" pitchFamily="34" charset="0"/>
                <a:cs typeface="Calibri" panose="020F0502020204030204" pitchFamily="34" charset="0"/>
              </a:rPr>
              <a:t>(a) Each </a:t>
            </a:r>
            <a:r>
              <a:rPr lang="en-US" sz="1500" dirty="0">
                <a:latin typeface="Calibri" panose="020F0502020204030204" pitchFamily="34" charset="0"/>
                <a:cs typeface="Calibri" panose="020F0502020204030204" pitchFamily="34" charset="0"/>
              </a:rPr>
              <a:t>phase of the construction development project would be considered as a separate project for the purposes of FDI policy. Investment will be subject to the following conditions: </a:t>
            </a:r>
            <a:endParaRPr lang="en-US" sz="1500" dirty="0" smtClean="0">
              <a:latin typeface="Calibri" panose="020F0502020204030204" pitchFamily="34" charset="0"/>
              <a:cs typeface="Calibri" panose="020F0502020204030204" pitchFamily="34" charset="0"/>
            </a:endParaRPr>
          </a:p>
          <a:p>
            <a:pPr marL="336550" indent="0">
              <a:buNone/>
            </a:pPr>
            <a:r>
              <a:rPr lang="en-US" sz="1500" dirty="0" smtClean="0">
                <a:latin typeface="Calibri" panose="020F0502020204030204" pitchFamily="34" charset="0"/>
                <a:cs typeface="Calibri" panose="020F0502020204030204" pitchFamily="34" charset="0"/>
              </a:rPr>
              <a:t>(b) </a:t>
            </a:r>
            <a:r>
              <a:rPr lang="en-US" sz="1500" dirty="0">
                <a:latin typeface="Calibri" panose="020F0502020204030204" pitchFamily="34" charset="0"/>
                <a:cs typeface="Calibri" panose="020F0502020204030204" pitchFamily="34" charset="0"/>
              </a:rPr>
              <a:t>The investor will be permitted to exit on completion of the project or after development of trunk infrastructure i.e. roads, water supply, street lighting, drainage and sewerage. </a:t>
            </a:r>
          </a:p>
          <a:p>
            <a:pPr marL="336550" indent="0">
              <a:buNone/>
            </a:pPr>
            <a:r>
              <a:rPr lang="en-US" sz="1500" dirty="0" smtClean="0">
                <a:latin typeface="Calibri" panose="020F0502020204030204" pitchFamily="34" charset="0"/>
                <a:cs typeface="Calibri" panose="020F0502020204030204" pitchFamily="34" charset="0"/>
              </a:rPr>
              <a:t>(c) </a:t>
            </a:r>
            <a:r>
              <a:rPr lang="en-US" sz="1500" dirty="0">
                <a:latin typeface="Calibri" panose="020F0502020204030204" pitchFamily="34" charset="0"/>
                <a:cs typeface="Calibri" panose="020F0502020204030204" pitchFamily="34" charset="0"/>
              </a:rPr>
              <a:t>Notwithstanding anything contained at </a:t>
            </a:r>
            <a:r>
              <a:rPr lang="en-US" sz="1500" dirty="0" smtClean="0">
                <a:latin typeface="Calibri" panose="020F0502020204030204" pitchFamily="34" charset="0"/>
                <a:cs typeface="Calibri" panose="020F0502020204030204" pitchFamily="34" charset="0"/>
              </a:rPr>
              <a:t>(b) </a:t>
            </a:r>
            <a:r>
              <a:rPr lang="en-US" sz="1500" dirty="0">
                <a:latin typeface="Calibri" panose="020F0502020204030204" pitchFamily="34" charset="0"/>
                <a:cs typeface="Calibri" panose="020F0502020204030204" pitchFamily="34" charset="0"/>
              </a:rPr>
              <a:t>above, a foreign investor will be permitted to exit and repatriate foreign investment before the completion of project under automatic route, provided that a lock-in-period of three years, calculated with reference to each tranche of foreign investment has been completed. Further, transfer of stake from one non-resident to another non-resident, without repatriation of investment will neither be subject to any lock-in period nor to any government approval</a:t>
            </a:r>
            <a:r>
              <a:rPr lang="en-US" sz="1500" dirty="0" smtClean="0">
                <a:latin typeface="Calibri" panose="020F0502020204030204" pitchFamily="34" charset="0"/>
                <a:cs typeface="Calibri" panose="020F0502020204030204" pitchFamily="34" charset="0"/>
              </a:rPr>
              <a:t>.</a:t>
            </a:r>
            <a:endParaRPr lang="en-US" sz="1500" dirty="0">
              <a:latin typeface="Calibri" panose="020F0502020204030204" pitchFamily="34" charset="0"/>
              <a:cs typeface="Calibri" panose="020F050202020403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45958365"/>
              </p:ext>
            </p:extLst>
          </p:nvPr>
        </p:nvGraphicFramePr>
        <p:xfrm>
          <a:off x="1010653" y="1219200"/>
          <a:ext cx="7636041" cy="2201418"/>
        </p:xfrm>
        <a:graphic>
          <a:graphicData uri="http://schemas.openxmlformats.org/drawingml/2006/table">
            <a:tbl>
              <a:tblPr>
                <a:tableStyleId>{5C22544A-7EE6-4342-B048-85BDC9FD1C3A}</a:tableStyleId>
              </a:tblPr>
              <a:tblGrid>
                <a:gridCol w="5438273"/>
                <a:gridCol w="1203158"/>
                <a:gridCol w="994610"/>
              </a:tblGrid>
              <a:tr h="170180">
                <a:tc>
                  <a:txBody>
                    <a:bodyPr/>
                    <a:lstStyle/>
                    <a:p>
                      <a:pPr marL="0" marR="0">
                        <a:lnSpc>
                          <a:spcPct val="107000"/>
                        </a:lnSpc>
                        <a:spcBef>
                          <a:spcPts val="0"/>
                        </a:spcBef>
                        <a:spcAft>
                          <a:spcPts val="0"/>
                        </a:spcAft>
                      </a:pPr>
                      <a:r>
                        <a:rPr lang="en-US" sz="1500" b="1" dirty="0" smtClean="0">
                          <a:latin typeface="Calibri" panose="020F0502020204030204" pitchFamily="34" charset="0"/>
                          <a:cs typeface="Calibri" panose="020F0502020204030204" pitchFamily="34" charset="0"/>
                        </a:rPr>
                        <a:t>10 </a:t>
                      </a:r>
                      <a:r>
                        <a:rPr lang="en-US" sz="1500" b="1" dirty="0">
                          <a:latin typeface="Calibri" panose="020F0502020204030204" pitchFamily="34" charset="0"/>
                          <a:cs typeface="Calibri" panose="020F0502020204030204" pitchFamily="34" charset="0"/>
                        </a:rPr>
                        <a:t>Construction Development: Townships, Housing, Built-up Infrastructure </a:t>
                      </a:r>
                      <a:r>
                        <a:rPr lang="en-US" sz="1500" b="1" dirty="0" smtClean="0">
                          <a:latin typeface="Calibri" panose="020F0502020204030204" pitchFamily="34" charset="0"/>
                          <a:cs typeface="Calibri" panose="020F0502020204030204" pitchFamily="34" charset="0"/>
                        </a:rPr>
                        <a:t>Sector </a:t>
                      </a:r>
                      <a:endParaRPr lang="en-US" sz="1500" b="1" dirty="0">
                        <a:latin typeface="Calibri" panose="020F0502020204030204" pitchFamily="34" charset="0"/>
                        <a:cs typeface="Calibri" panose="020F0502020204030204" pitchFamily="34" charset="0"/>
                      </a:endParaRPr>
                    </a:p>
                  </a:txBody>
                  <a:tcPr marL="68580" marR="68580" marT="0" marB="0">
                    <a:noFill/>
                  </a:tcPr>
                </a:tc>
                <a:tc>
                  <a:txBody>
                    <a:bodyPr/>
                    <a:lstStyle/>
                    <a:p>
                      <a:pPr marL="0" marR="0">
                        <a:lnSpc>
                          <a:spcPct val="107000"/>
                        </a:lnSpc>
                        <a:spcBef>
                          <a:spcPts val="0"/>
                        </a:spcBef>
                        <a:spcAft>
                          <a:spcPts val="0"/>
                        </a:spcAft>
                      </a:pPr>
                      <a:r>
                        <a:rPr lang="en-US" sz="1500" b="1" dirty="0" smtClean="0">
                          <a:latin typeface="Calibri" panose="020F0502020204030204" pitchFamily="34" charset="0"/>
                          <a:cs typeface="Calibri" panose="020F0502020204030204" pitchFamily="34" charset="0"/>
                        </a:rPr>
                        <a:t>% </a:t>
                      </a:r>
                      <a:r>
                        <a:rPr lang="en-US" sz="1500" b="1" dirty="0">
                          <a:latin typeface="Calibri" panose="020F0502020204030204" pitchFamily="34" charset="0"/>
                          <a:cs typeface="Calibri" panose="020F0502020204030204" pitchFamily="34" charset="0"/>
                        </a:rPr>
                        <a:t>of Equity/ </a:t>
                      </a:r>
                    </a:p>
                    <a:p>
                      <a:pPr marL="0" marR="0">
                        <a:lnSpc>
                          <a:spcPct val="107000"/>
                        </a:lnSpc>
                        <a:spcBef>
                          <a:spcPts val="0"/>
                        </a:spcBef>
                        <a:spcAft>
                          <a:spcPts val="0"/>
                        </a:spcAft>
                      </a:pPr>
                      <a:r>
                        <a:rPr lang="en-US" sz="1500" b="1" dirty="0">
                          <a:latin typeface="Calibri" panose="020F0502020204030204" pitchFamily="34" charset="0"/>
                          <a:cs typeface="Calibri" panose="020F0502020204030204" pitchFamily="34" charset="0"/>
                        </a:rPr>
                        <a:t>FDI Cap </a:t>
                      </a:r>
                    </a:p>
                  </a:txBody>
                  <a:tcPr marL="68580" marR="68580" marT="0" marB="0">
                    <a:noFill/>
                  </a:tcPr>
                </a:tc>
                <a:tc>
                  <a:txBody>
                    <a:bodyPr/>
                    <a:lstStyle/>
                    <a:p>
                      <a:pPr marL="0" marR="0">
                        <a:lnSpc>
                          <a:spcPct val="107000"/>
                        </a:lnSpc>
                        <a:spcBef>
                          <a:spcPts val="0"/>
                        </a:spcBef>
                        <a:spcAft>
                          <a:spcPts val="0"/>
                        </a:spcAft>
                      </a:pPr>
                      <a:r>
                        <a:rPr lang="en-US" sz="1500" b="1" dirty="0">
                          <a:latin typeface="Calibri" panose="020F0502020204030204" pitchFamily="34" charset="0"/>
                          <a:cs typeface="Calibri" panose="020F0502020204030204" pitchFamily="34" charset="0"/>
                        </a:rPr>
                        <a:t>Entry Route </a:t>
                      </a:r>
                    </a:p>
                  </a:txBody>
                  <a:tcPr marL="68580" marR="68580" marT="0" marB="0">
                    <a:noFill/>
                  </a:tcPr>
                </a:tc>
              </a:tr>
              <a:tr h="768985">
                <a:tc>
                  <a:txBody>
                    <a:bodyPr/>
                    <a:lstStyle/>
                    <a:p>
                      <a:pPr marL="0" marR="0">
                        <a:lnSpc>
                          <a:spcPct val="107000"/>
                        </a:lnSpc>
                        <a:spcBef>
                          <a:spcPts val="0"/>
                        </a:spcBef>
                        <a:spcAft>
                          <a:spcPts val="0"/>
                        </a:spcAft>
                      </a:pPr>
                      <a:endParaRPr lang="en-US" sz="1500" dirty="0" smtClean="0">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500" b="1" dirty="0" smtClean="0">
                          <a:latin typeface="Calibri" panose="020F0502020204030204" pitchFamily="34" charset="0"/>
                          <a:cs typeface="Calibri" panose="020F0502020204030204" pitchFamily="34" charset="0"/>
                        </a:rPr>
                        <a:t>10.1 </a:t>
                      </a:r>
                      <a:endParaRPr lang="en-US" sz="1500" b="1" dirty="0">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500" dirty="0">
                          <a:latin typeface="Calibri" panose="020F0502020204030204" pitchFamily="34" charset="0"/>
                          <a:cs typeface="Calibri" panose="020F0502020204030204" pitchFamily="34" charset="0"/>
                        </a:rPr>
                        <a:t>Construction-development projects (which would include development of townships, construction of residential/commercial premises, roads or bridges, hotels, resorts, hospitals, educational institutions, recreational facilities, city and regional level infrastructure, townships) </a:t>
                      </a:r>
                    </a:p>
                  </a:txBody>
                  <a:tcPr marL="68580" marR="68580" marT="0" marB="0">
                    <a:noFill/>
                  </a:tcPr>
                </a:tc>
                <a:tc>
                  <a:txBody>
                    <a:bodyPr/>
                    <a:lstStyle/>
                    <a:p>
                      <a:pPr marL="0" marR="0">
                        <a:lnSpc>
                          <a:spcPct val="107000"/>
                        </a:lnSpc>
                        <a:spcBef>
                          <a:spcPts val="0"/>
                        </a:spcBef>
                        <a:spcAft>
                          <a:spcPts val="0"/>
                        </a:spcAft>
                      </a:pPr>
                      <a:endParaRPr lang="en-US" sz="1500" dirty="0" smtClean="0">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500" dirty="0" smtClean="0">
                          <a:latin typeface="Calibri" panose="020F0502020204030204" pitchFamily="34" charset="0"/>
                          <a:cs typeface="Calibri" panose="020F0502020204030204" pitchFamily="34" charset="0"/>
                        </a:rPr>
                        <a:t>100</a:t>
                      </a:r>
                      <a:r>
                        <a:rPr lang="en-US" sz="1500" dirty="0">
                          <a:latin typeface="Calibri" panose="020F0502020204030204" pitchFamily="34" charset="0"/>
                          <a:cs typeface="Calibri" panose="020F0502020204030204" pitchFamily="34" charset="0"/>
                        </a:rPr>
                        <a:t>% </a:t>
                      </a:r>
                    </a:p>
                  </a:txBody>
                  <a:tcPr marL="68580" marR="68580" marT="0" marB="0">
                    <a:noFill/>
                  </a:tcPr>
                </a:tc>
                <a:tc>
                  <a:txBody>
                    <a:bodyPr/>
                    <a:lstStyle/>
                    <a:p>
                      <a:pPr marL="0" marR="0">
                        <a:lnSpc>
                          <a:spcPct val="107000"/>
                        </a:lnSpc>
                        <a:spcBef>
                          <a:spcPts val="0"/>
                        </a:spcBef>
                        <a:spcAft>
                          <a:spcPts val="0"/>
                        </a:spcAft>
                      </a:pPr>
                      <a:endParaRPr lang="en-US" sz="1500" dirty="0" smtClean="0">
                        <a:latin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500" dirty="0" smtClean="0">
                          <a:latin typeface="Calibri" panose="020F0502020204030204" pitchFamily="34" charset="0"/>
                          <a:cs typeface="Calibri" panose="020F0502020204030204" pitchFamily="34" charset="0"/>
                        </a:rPr>
                        <a:t>Automatic </a:t>
                      </a:r>
                      <a:endParaRPr lang="en-US" sz="1500" dirty="0">
                        <a:latin typeface="Calibri" panose="020F0502020204030204" pitchFamily="34" charset="0"/>
                        <a:cs typeface="Calibri" panose="020F0502020204030204" pitchFamily="34" charset="0"/>
                      </a:endParaRPr>
                    </a:p>
                  </a:txBody>
                  <a:tcPr marL="68580" marR="68580" marT="0" marB="0">
                    <a:noFill/>
                  </a:tcPr>
                </a:tc>
              </a:tr>
            </a:tbl>
          </a:graphicData>
        </a:graphic>
      </p:graphicFrame>
    </p:spTree>
    <p:extLst>
      <p:ext uri="{BB962C8B-B14F-4D97-AF65-F5344CB8AC3E}">
        <p14:creationId xmlns:p14="http://schemas.microsoft.com/office/powerpoint/2010/main" val="24238414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72238"/>
            <a:ext cx="1905000" cy="457200"/>
          </a:xfrm>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a:xfrm>
            <a:off x="3606800" y="6388017"/>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25</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Real </a:t>
            </a:r>
            <a:r>
              <a:rPr lang="en-US" sz="3200" dirty="0"/>
              <a:t>Estate under FEMA Ntf. 20(R) (</a:t>
            </a:r>
            <a:r>
              <a:rPr lang="en-US" sz="3200" dirty="0" smtClean="0"/>
              <a:t>con’t)</a:t>
            </a:r>
          </a:p>
        </p:txBody>
      </p:sp>
      <p:sp>
        <p:nvSpPr>
          <p:cNvPr id="9222" name="Content Placeholder 6"/>
          <p:cNvSpPr>
            <a:spLocks noGrp="1"/>
          </p:cNvSpPr>
          <p:nvPr>
            <p:ph idx="1"/>
          </p:nvPr>
        </p:nvSpPr>
        <p:spPr>
          <a:xfrm>
            <a:off x="685800" y="1219200"/>
            <a:ext cx="8269288" cy="5481638"/>
          </a:xfrm>
        </p:spPr>
        <p:txBody>
          <a:bodyPr/>
          <a:lstStyle/>
          <a:p>
            <a:pPr marL="336550" indent="0">
              <a:buNone/>
            </a:pPr>
            <a:r>
              <a:rPr lang="en-US" sz="1500" b="1" dirty="0" smtClean="0">
                <a:latin typeface="Calibri" panose="020F0502020204030204" pitchFamily="34" charset="0"/>
                <a:cs typeface="Calibri" panose="020F0502020204030204" pitchFamily="34" charset="0"/>
              </a:rPr>
              <a:t>10.2 (con’t):</a:t>
            </a:r>
          </a:p>
          <a:p>
            <a:pPr marL="336550" indent="0">
              <a:buNone/>
            </a:pPr>
            <a:r>
              <a:rPr lang="en-US" sz="1500" dirty="0" smtClean="0">
                <a:latin typeface="Calibri" panose="020F0502020204030204" pitchFamily="34" charset="0"/>
                <a:cs typeface="Calibri" panose="020F0502020204030204" pitchFamily="34" charset="0"/>
              </a:rPr>
              <a:t>(d) </a:t>
            </a:r>
            <a:r>
              <a:rPr lang="en-US" sz="1500" dirty="0">
                <a:latin typeface="Calibri" panose="020F0502020204030204" pitchFamily="34" charset="0"/>
                <a:cs typeface="Calibri" panose="020F0502020204030204" pitchFamily="34" charset="0"/>
              </a:rPr>
              <a:t>The project shall conform to the norms and standards, including land use requirements and provision of community amenities and common facilities, as laid down in the applicable building control regulations, bye-laws, rules, and other regulations of the State </a:t>
            </a:r>
            <a:r>
              <a:rPr lang="en-US" sz="1500" dirty="0" smtClean="0">
                <a:latin typeface="Calibri" panose="020F0502020204030204" pitchFamily="34" charset="0"/>
                <a:cs typeface="Calibri" panose="020F0502020204030204" pitchFamily="34" charset="0"/>
              </a:rPr>
              <a:t>Government / Municipal / Local </a:t>
            </a:r>
            <a:r>
              <a:rPr lang="en-US" sz="1500" dirty="0">
                <a:latin typeface="Calibri" panose="020F0502020204030204" pitchFamily="34" charset="0"/>
                <a:cs typeface="Calibri" panose="020F0502020204030204" pitchFamily="34" charset="0"/>
              </a:rPr>
              <a:t>Body concerned. </a:t>
            </a:r>
          </a:p>
          <a:p>
            <a:pPr marL="336550" indent="0">
              <a:buNone/>
            </a:pPr>
            <a:r>
              <a:rPr lang="en-US" sz="1500" dirty="0" smtClean="0">
                <a:latin typeface="Calibri" panose="020F0502020204030204" pitchFamily="34" charset="0"/>
                <a:cs typeface="Calibri" panose="020F0502020204030204" pitchFamily="34" charset="0"/>
              </a:rPr>
              <a:t>(e) </a:t>
            </a:r>
            <a:r>
              <a:rPr lang="en-US" sz="1500" dirty="0">
                <a:latin typeface="Calibri" panose="020F0502020204030204" pitchFamily="34" charset="0"/>
                <a:cs typeface="Calibri" panose="020F0502020204030204" pitchFamily="34" charset="0"/>
              </a:rPr>
              <a:t>The Indian investee company will be permitted to sell only developed plots. For the purposes of this policy “developed plots” will mean plots where trunk infrastructure i.e. roads, water supply, street lighting, drainage and sewerage, have been made available. </a:t>
            </a:r>
          </a:p>
          <a:p>
            <a:pPr marL="336550" indent="0">
              <a:buNone/>
            </a:pPr>
            <a:r>
              <a:rPr lang="en-US" sz="1500" dirty="0" smtClean="0">
                <a:latin typeface="Calibri" panose="020F0502020204030204" pitchFamily="34" charset="0"/>
                <a:cs typeface="Calibri" panose="020F0502020204030204" pitchFamily="34" charset="0"/>
              </a:rPr>
              <a:t>(f) </a:t>
            </a:r>
            <a:r>
              <a:rPr lang="en-US" sz="1500" dirty="0">
                <a:latin typeface="Calibri" panose="020F0502020204030204" pitchFamily="34" charset="0"/>
                <a:cs typeface="Calibri" panose="020F0502020204030204" pitchFamily="34" charset="0"/>
              </a:rPr>
              <a:t>The Indian investee company shall be responsible for obtaining all necessary approvals, including those of the building/layout plans, developing internal and peripheral areas and other infrastructure facilities, payment of development, external development and other charges and complying with all other requirements as prescribed under applicable rules/bye-laws/regulations of the State Government/Municipal/Local Body concerned. </a:t>
            </a:r>
          </a:p>
          <a:p>
            <a:pPr marL="336550" indent="0">
              <a:buNone/>
            </a:pPr>
            <a:r>
              <a:rPr lang="en-US" sz="1500" dirty="0" smtClean="0">
                <a:latin typeface="Calibri" panose="020F0502020204030204" pitchFamily="34" charset="0"/>
                <a:cs typeface="Calibri" panose="020F0502020204030204" pitchFamily="34" charset="0"/>
              </a:rPr>
              <a:t>(g) </a:t>
            </a:r>
            <a:r>
              <a:rPr lang="en-US" sz="1500" dirty="0">
                <a:latin typeface="Calibri" panose="020F0502020204030204" pitchFamily="34" charset="0"/>
                <a:cs typeface="Calibri" panose="020F0502020204030204" pitchFamily="34" charset="0"/>
              </a:rPr>
              <a:t>The State Government/Municipal/Local Body concerned, which approves the building/development plans, will monitor compliance of the above conditions by the developer. </a:t>
            </a:r>
            <a:endParaRPr lang="en-US" sz="1500" dirty="0" smtClean="0">
              <a:latin typeface="Calibri" panose="020F0502020204030204" pitchFamily="34" charset="0"/>
              <a:cs typeface="Calibri" panose="020F0502020204030204" pitchFamily="34" charset="0"/>
            </a:endParaRPr>
          </a:p>
          <a:p>
            <a:pPr marL="336550" indent="0">
              <a:buNone/>
            </a:pPr>
            <a:endParaRPr lang="en-US" sz="1500" b="1" dirty="0" smtClean="0">
              <a:latin typeface="Calibri" panose="020F0502020204030204" pitchFamily="34" charset="0"/>
              <a:cs typeface="Calibri" panose="020F0502020204030204" pitchFamily="34" charset="0"/>
            </a:endParaRPr>
          </a:p>
          <a:p>
            <a:pPr marL="336550" indent="0">
              <a:buNone/>
            </a:pPr>
            <a:r>
              <a:rPr lang="en-US" sz="1500" b="1" dirty="0" smtClean="0">
                <a:latin typeface="Calibri" panose="020F0502020204030204" pitchFamily="34" charset="0"/>
                <a:cs typeface="Calibri" panose="020F0502020204030204" pitchFamily="34" charset="0"/>
              </a:rPr>
              <a:t>Note</a:t>
            </a:r>
            <a:r>
              <a:rPr lang="en-US" sz="1500" b="1" dirty="0">
                <a:latin typeface="Calibri" panose="020F0502020204030204" pitchFamily="34" charset="0"/>
                <a:cs typeface="Calibri" panose="020F0502020204030204" pitchFamily="34" charset="0"/>
              </a:rPr>
              <a:t>:</a:t>
            </a:r>
            <a:r>
              <a:rPr lang="en-US" sz="1500" dirty="0">
                <a:latin typeface="Calibri" panose="020F0502020204030204" pitchFamily="34" charset="0"/>
                <a:cs typeface="Calibri" panose="020F0502020204030204" pitchFamily="34" charset="0"/>
              </a:rPr>
              <a:t> </a:t>
            </a:r>
          </a:p>
          <a:p>
            <a:pPr marL="336550" indent="0">
              <a:buNone/>
            </a:pPr>
            <a:r>
              <a:rPr lang="en-US" sz="1500" dirty="0">
                <a:latin typeface="Calibri" panose="020F0502020204030204" pitchFamily="34" charset="0"/>
                <a:cs typeface="Calibri" panose="020F0502020204030204" pitchFamily="34" charset="0"/>
              </a:rPr>
              <a:t>(1) FDI is not permitted in an entity which is engaged or proposes to engage in real estate business, construction of farm houses and trading in transferable development rights (TDRs). </a:t>
            </a:r>
          </a:p>
          <a:p>
            <a:pPr marL="336550" indent="0">
              <a:buNone/>
            </a:pPr>
            <a:r>
              <a:rPr lang="en-US" sz="1500" dirty="0">
                <a:latin typeface="Calibri" panose="020F0502020204030204" pitchFamily="34" charset="0"/>
                <a:cs typeface="Calibri" panose="020F0502020204030204" pitchFamily="34" charset="0"/>
              </a:rPr>
              <a:t>(2) Condition of lock-in period will not apply to Hotels &amp;Tourist Resorts, Hospitals, Special Economic Zones (SEZs), Educational Institutions, Old Age Homes and investment by NRIs/OCIs. </a:t>
            </a:r>
          </a:p>
          <a:p>
            <a:pPr marL="336550" indent="0">
              <a:buNone/>
            </a:pPr>
            <a:endParaRPr lang="en-US"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692988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72238"/>
            <a:ext cx="1905000" cy="457200"/>
          </a:xfrm>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a:xfrm>
            <a:off x="3606800" y="6388017"/>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26</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Real Estate under FEMA Ntf. 20(R</a:t>
            </a:r>
            <a:r>
              <a:rPr lang="en-US" sz="3200" dirty="0" smtClean="0"/>
              <a:t>) (con’t)</a:t>
            </a:r>
          </a:p>
        </p:txBody>
      </p:sp>
      <p:sp>
        <p:nvSpPr>
          <p:cNvPr id="9222" name="Content Placeholder 6"/>
          <p:cNvSpPr>
            <a:spLocks noGrp="1"/>
          </p:cNvSpPr>
          <p:nvPr>
            <p:ph idx="1"/>
          </p:nvPr>
        </p:nvSpPr>
        <p:spPr>
          <a:xfrm>
            <a:off x="685800" y="1219200"/>
            <a:ext cx="8269288" cy="5253038"/>
          </a:xfrm>
        </p:spPr>
        <p:txBody>
          <a:bodyPr/>
          <a:lstStyle/>
          <a:p>
            <a:pPr marL="336550" indent="0">
              <a:buNone/>
            </a:pPr>
            <a:r>
              <a:rPr lang="en-US" sz="1500" b="1" dirty="0" smtClean="0">
                <a:latin typeface="Calibri" panose="020F0502020204030204" pitchFamily="34" charset="0"/>
                <a:cs typeface="Calibri" panose="020F0502020204030204" pitchFamily="34" charset="0"/>
              </a:rPr>
              <a:t>Note (con’t):</a:t>
            </a:r>
            <a:r>
              <a:rPr lang="en-US" sz="1500" dirty="0" smtClean="0">
                <a:latin typeface="Calibri" panose="020F0502020204030204" pitchFamily="34" charset="0"/>
                <a:cs typeface="Calibri" panose="020F0502020204030204" pitchFamily="34" charset="0"/>
              </a:rPr>
              <a:t> </a:t>
            </a:r>
            <a:endParaRPr lang="en-US" sz="1500" dirty="0">
              <a:latin typeface="Calibri" panose="020F0502020204030204" pitchFamily="34" charset="0"/>
              <a:cs typeface="Calibri" panose="020F0502020204030204" pitchFamily="34" charset="0"/>
            </a:endParaRPr>
          </a:p>
          <a:p>
            <a:pPr marL="336550" indent="0">
              <a:buNone/>
            </a:pPr>
            <a:r>
              <a:rPr lang="en-US" sz="1500" dirty="0" smtClean="0">
                <a:latin typeface="Calibri" panose="020F0502020204030204" pitchFamily="34" charset="0"/>
                <a:cs typeface="Calibri" panose="020F0502020204030204" pitchFamily="34" charset="0"/>
              </a:rPr>
              <a:t>(3) </a:t>
            </a:r>
            <a:r>
              <a:rPr lang="en-US" sz="1500" dirty="0">
                <a:latin typeface="Calibri" panose="020F0502020204030204" pitchFamily="34" charset="0"/>
                <a:cs typeface="Calibri" panose="020F0502020204030204" pitchFamily="34" charset="0"/>
              </a:rPr>
              <a:t>Completion of the project will be determined as per the local bye-laws/rules and other regulations of State Governments. </a:t>
            </a:r>
          </a:p>
          <a:p>
            <a:pPr marL="336550" indent="0">
              <a:buNone/>
            </a:pPr>
            <a:endParaRPr lang="en-US" sz="1500" dirty="0" smtClean="0">
              <a:latin typeface="Calibri" panose="020F0502020204030204" pitchFamily="34" charset="0"/>
              <a:cs typeface="Calibri" panose="020F0502020204030204" pitchFamily="34" charset="0"/>
            </a:endParaRPr>
          </a:p>
          <a:p>
            <a:pPr marL="336550" indent="0">
              <a:buNone/>
            </a:pPr>
            <a:r>
              <a:rPr lang="en-US" sz="1500" dirty="0" smtClean="0">
                <a:latin typeface="Calibri" panose="020F0502020204030204" pitchFamily="34" charset="0"/>
                <a:cs typeface="Calibri" panose="020F0502020204030204" pitchFamily="34" charset="0"/>
              </a:rPr>
              <a:t>(4) FDI upto 100% under </a:t>
            </a:r>
            <a:r>
              <a:rPr lang="en-US" sz="1500" dirty="0">
                <a:latin typeface="Calibri" panose="020F0502020204030204" pitchFamily="34" charset="0"/>
                <a:cs typeface="Calibri" panose="020F0502020204030204" pitchFamily="34" charset="0"/>
              </a:rPr>
              <a:t>automatic route is permitted in completed projects for operation and management of townships, malls/ shopping complexes and business centres. Consequent to foreign investment, transfer of ownership and/or control of the investee company from residents to non-residents is also permitted. However, there would be a lock-in-period of three years, calculated with reference to each tranche of FDI, and transfer of immovable property or part thereof is not permitted during this period. </a:t>
            </a:r>
          </a:p>
          <a:p>
            <a:pPr marL="336550" indent="0">
              <a:buNone/>
            </a:pPr>
            <a:endParaRPr lang="en-US" sz="1500" dirty="0" smtClean="0">
              <a:latin typeface="Calibri" panose="020F0502020204030204" pitchFamily="34" charset="0"/>
              <a:cs typeface="Calibri" panose="020F0502020204030204" pitchFamily="34" charset="0"/>
            </a:endParaRPr>
          </a:p>
          <a:p>
            <a:pPr marL="336550" indent="0">
              <a:buNone/>
            </a:pPr>
            <a:r>
              <a:rPr lang="en-US" sz="1500" dirty="0" smtClean="0">
                <a:latin typeface="Calibri" panose="020F0502020204030204" pitchFamily="34" charset="0"/>
                <a:cs typeface="Calibri" panose="020F0502020204030204" pitchFamily="34" charset="0"/>
              </a:rPr>
              <a:t>(</a:t>
            </a:r>
            <a:r>
              <a:rPr lang="en-US" sz="1500" dirty="0">
                <a:latin typeface="Calibri" panose="020F0502020204030204" pitchFamily="34" charset="0"/>
                <a:cs typeface="Calibri" panose="020F0502020204030204" pitchFamily="34" charset="0"/>
              </a:rPr>
              <a:t>5) “Transfer", in relation to FDI policy on the sector, includes,— </a:t>
            </a:r>
          </a:p>
          <a:p>
            <a:pPr marL="336550" indent="0">
              <a:buNone/>
            </a:pPr>
            <a:r>
              <a:rPr lang="en-US" sz="1500" dirty="0">
                <a:latin typeface="Calibri" panose="020F0502020204030204" pitchFamily="34" charset="0"/>
                <a:cs typeface="Calibri" panose="020F0502020204030204" pitchFamily="34" charset="0"/>
              </a:rPr>
              <a:t>a)	the sale, exchange or relinquishment of the asset ; or </a:t>
            </a:r>
          </a:p>
          <a:p>
            <a:pPr marL="336550" indent="0">
              <a:buNone/>
            </a:pPr>
            <a:r>
              <a:rPr lang="en-US" sz="1500" dirty="0">
                <a:latin typeface="Calibri" panose="020F0502020204030204" pitchFamily="34" charset="0"/>
                <a:cs typeface="Calibri" panose="020F0502020204030204" pitchFamily="34" charset="0"/>
              </a:rPr>
              <a:t>b)	the extinguishment of any rights therein; or </a:t>
            </a:r>
          </a:p>
          <a:p>
            <a:pPr marL="336550" indent="0">
              <a:buNone/>
            </a:pPr>
            <a:r>
              <a:rPr lang="en-US" sz="1500" dirty="0">
                <a:latin typeface="Calibri" panose="020F0502020204030204" pitchFamily="34" charset="0"/>
                <a:cs typeface="Calibri" panose="020F0502020204030204" pitchFamily="34" charset="0"/>
              </a:rPr>
              <a:t>c)	the compulsory acquisition thereof under any law ; or </a:t>
            </a:r>
          </a:p>
          <a:p>
            <a:pPr marL="914400" indent="-577850">
              <a:buNone/>
            </a:pPr>
            <a:r>
              <a:rPr lang="en-US" sz="1500" dirty="0">
                <a:latin typeface="Calibri" panose="020F0502020204030204" pitchFamily="34" charset="0"/>
                <a:cs typeface="Calibri" panose="020F0502020204030204" pitchFamily="34" charset="0"/>
              </a:rPr>
              <a:t>d)	any transaction involving the allowing of the possession of any immovable property to be taken or retained in part performance of a contract of the nature referred to in section 53A of the Transfer of Property Act, 1882 (4 of 1882) ; or </a:t>
            </a:r>
          </a:p>
          <a:p>
            <a:pPr marL="914400" indent="-577850">
              <a:buNone/>
            </a:pPr>
            <a:r>
              <a:rPr lang="en-US" sz="1500" dirty="0">
                <a:latin typeface="Calibri" panose="020F0502020204030204" pitchFamily="34" charset="0"/>
                <a:cs typeface="Calibri" panose="020F0502020204030204" pitchFamily="34" charset="0"/>
              </a:rPr>
              <a:t>e)	any transaction, by acquiring capital instruments in a company or by way of any agreement or any arrangement or in any other manner whatsoever, which has the effect of transferring, or enabling the enjoyment of, any immovable property.</a:t>
            </a:r>
          </a:p>
          <a:p>
            <a:pPr marL="336550" indent="0">
              <a:buNone/>
            </a:pPr>
            <a:endParaRPr lang="en-US" sz="15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043234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72238"/>
            <a:ext cx="1905000" cy="457200"/>
          </a:xfrm>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a:xfrm>
            <a:off x="3606800" y="6388017"/>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Real Estate under FEMA Ntf. 20(R</a:t>
            </a:r>
            <a:r>
              <a:rPr lang="en-US" sz="3200" dirty="0" smtClean="0"/>
              <a:t>) (con’t)</a:t>
            </a:r>
          </a:p>
        </p:txBody>
      </p:sp>
      <p:sp>
        <p:nvSpPr>
          <p:cNvPr id="9222" name="Content Placeholder 6"/>
          <p:cNvSpPr>
            <a:spLocks noGrp="1"/>
          </p:cNvSpPr>
          <p:nvPr>
            <p:ph idx="1"/>
          </p:nvPr>
        </p:nvSpPr>
        <p:spPr>
          <a:xfrm>
            <a:off x="685800" y="1219200"/>
            <a:ext cx="8269288" cy="5481638"/>
          </a:xfrm>
        </p:spPr>
        <p:txBody>
          <a:bodyPr/>
          <a:lstStyle/>
          <a:p>
            <a:pPr marL="336550" indent="0">
              <a:buNone/>
            </a:pPr>
            <a:r>
              <a:rPr lang="en-US" sz="1500" dirty="0" smtClean="0">
                <a:latin typeface="Calibri" panose="020F0502020204030204" pitchFamily="34" charset="0"/>
                <a:cs typeface="Calibri" panose="020F0502020204030204" pitchFamily="34" charset="0"/>
              </a:rPr>
              <a:t>Note (con’t): </a:t>
            </a:r>
            <a:endParaRPr lang="en-US" sz="1500" dirty="0">
              <a:latin typeface="Calibri" panose="020F0502020204030204" pitchFamily="34" charset="0"/>
              <a:cs typeface="Calibri" panose="020F0502020204030204" pitchFamily="34" charset="0"/>
            </a:endParaRPr>
          </a:p>
          <a:p>
            <a:pPr marL="625475" indent="-288925">
              <a:buNone/>
            </a:pPr>
            <a:endParaRPr lang="en-US" sz="1500" dirty="0" smtClean="0">
              <a:latin typeface="Calibri" panose="020F0502020204030204" pitchFamily="34" charset="0"/>
              <a:cs typeface="Calibri" panose="020F0502020204030204" pitchFamily="34" charset="0"/>
            </a:endParaRPr>
          </a:p>
          <a:p>
            <a:pPr marL="625475" indent="-288925">
              <a:buNone/>
            </a:pPr>
            <a:r>
              <a:rPr lang="en-US" sz="1500" dirty="0" smtClean="0">
                <a:latin typeface="Calibri" panose="020F0502020204030204" pitchFamily="34" charset="0"/>
                <a:cs typeface="Calibri" panose="020F0502020204030204" pitchFamily="34" charset="0"/>
              </a:rPr>
              <a:t>(</a:t>
            </a:r>
            <a:r>
              <a:rPr lang="en-US" sz="1500" dirty="0">
                <a:latin typeface="Calibri" panose="020F0502020204030204" pitchFamily="34" charset="0"/>
                <a:cs typeface="Calibri" panose="020F0502020204030204" pitchFamily="34" charset="0"/>
              </a:rPr>
              <a:t>6) ‘Real estate business’ means dealing in land and immovable property with a view to earning profit therefrom and does not include development of townships, construction of residential/ commercial premises, roads or bridges, educational institutions, recreational facilities, city and regional level infrastructure, townships;</a:t>
            </a:r>
          </a:p>
          <a:p>
            <a:pPr marL="1250950" indent="-577850">
              <a:buNone/>
            </a:pPr>
            <a:r>
              <a:rPr lang="en-US" sz="1500" dirty="0">
                <a:latin typeface="Calibri" panose="020F0502020204030204" pitchFamily="34" charset="0"/>
                <a:cs typeface="Calibri" panose="020F0502020204030204" pitchFamily="34" charset="0"/>
              </a:rPr>
              <a:t>Explanation:</a:t>
            </a:r>
          </a:p>
          <a:p>
            <a:pPr marL="850900" indent="-177800">
              <a:buNone/>
            </a:pPr>
            <a:r>
              <a:rPr lang="en-US" sz="1500" dirty="0">
                <a:latin typeface="Calibri" panose="020F0502020204030204" pitchFamily="34" charset="0"/>
                <a:cs typeface="Calibri" panose="020F0502020204030204" pitchFamily="34" charset="0"/>
              </a:rPr>
              <a:t>a. Investment in units of Real Estate Investment Trusts (REITs) registered and regulated under the Securities and Exchange Board of India (REITs) regulations 2014 shall also be excluded from the definition of “real estate business”.</a:t>
            </a:r>
          </a:p>
          <a:p>
            <a:pPr marL="850900" indent="-177800">
              <a:buNone/>
            </a:pPr>
            <a:r>
              <a:rPr lang="en-US" sz="1500" dirty="0">
                <a:latin typeface="Calibri" panose="020F0502020204030204" pitchFamily="34" charset="0"/>
                <a:cs typeface="Calibri" panose="020F0502020204030204" pitchFamily="34" charset="0"/>
              </a:rPr>
              <a:t>b. Earning of rent income on lease of the property, not amounting to transfer will not amount to real estate business</a:t>
            </a:r>
            <a:r>
              <a:rPr lang="en-US" sz="1500" dirty="0" smtClean="0">
                <a:latin typeface="Calibri" panose="020F0502020204030204" pitchFamily="34" charset="0"/>
                <a:cs typeface="Calibri" panose="020F0502020204030204" pitchFamily="34" charset="0"/>
              </a:rPr>
              <a:t>.</a:t>
            </a:r>
          </a:p>
          <a:p>
            <a:pPr marL="336550" indent="-17463">
              <a:buNone/>
            </a:pPr>
            <a:endParaRPr lang="en-US" sz="1500" dirty="0" smtClean="0">
              <a:latin typeface="Calibri" panose="020F0502020204030204" pitchFamily="34" charset="0"/>
              <a:cs typeface="Calibri" panose="020F0502020204030204" pitchFamily="34" charset="0"/>
            </a:endParaRPr>
          </a:p>
          <a:p>
            <a:pPr marL="336550" indent="-17463">
              <a:buNone/>
            </a:pPr>
            <a:r>
              <a:rPr lang="en-US" sz="1500" dirty="0" smtClean="0">
                <a:latin typeface="Calibri" panose="020F0502020204030204" pitchFamily="34" charset="0"/>
                <a:cs typeface="Calibri" panose="020F0502020204030204" pitchFamily="34" charset="0"/>
              </a:rPr>
              <a:t>(</a:t>
            </a:r>
            <a:r>
              <a:rPr lang="en-US" sz="1500" dirty="0">
                <a:latin typeface="Calibri" panose="020F0502020204030204" pitchFamily="34" charset="0"/>
                <a:cs typeface="Calibri" panose="020F0502020204030204" pitchFamily="34" charset="0"/>
              </a:rPr>
              <a:t>7) Real estate broking services shall be excluded from the definition of “real estate business” and 100% foreign investment is allowed in real estate broking services under automatic route.</a:t>
            </a:r>
          </a:p>
        </p:txBody>
      </p:sp>
    </p:spTree>
    <p:extLst>
      <p:ext uri="{BB962C8B-B14F-4D97-AF65-F5344CB8AC3E}">
        <p14:creationId xmlns:p14="http://schemas.microsoft.com/office/powerpoint/2010/main" val="37913155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28</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Investment in Real </a:t>
            </a:r>
            <a:r>
              <a:rPr lang="en-US" sz="2800" dirty="0" smtClean="0"/>
              <a:t>Estate </a:t>
            </a:r>
            <a:r>
              <a:rPr lang="en-US" sz="2800" dirty="0" smtClean="0"/>
              <a:t>through Investment Vehicle under </a:t>
            </a:r>
            <a:r>
              <a:rPr lang="en-US" sz="2800" dirty="0" smtClean="0"/>
              <a:t>FEMA </a:t>
            </a:r>
            <a:r>
              <a:rPr lang="en-US" sz="2800" dirty="0" smtClean="0"/>
              <a:t>Ntf. </a:t>
            </a:r>
            <a:r>
              <a:rPr lang="en-US" sz="2800" dirty="0" smtClean="0"/>
              <a:t>20(R)</a:t>
            </a:r>
            <a:endParaRPr lang="en-US" sz="2800" dirty="0" smtClean="0"/>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Investment through Real </a:t>
            </a:r>
            <a:r>
              <a:rPr lang="en-US" sz="1500" b="1" dirty="0">
                <a:latin typeface="Calibri" panose="020F0502020204030204" pitchFamily="34" charset="0"/>
                <a:cs typeface="Calibri" panose="020F0502020204030204" pitchFamily="34" charset="0"/>
              </a:rPr>
              <a:t>Estate Investment Trusts (REITs) </a:t>
            </a:r>
            <a:r>
              <a:rPr lang="en-US" sz="1500" b="1" dirty="0" smtClean="0">
                <a:latin typeface="Calibri" panose="020F0502020204030204" pitchFamily="34" charset="0"/>
                <a:cs typeface="Calibri" panose="020F0502020204030204" pitchFamily="34" charset="0"/>
              </a:rPr>
              <a:t>by </a:t>
            </a:r>
            <a:r>
              <a:rPr lang="en-US" sz="1500" b="1" dirty="0">
                <a:latin typeface="Calibri" panose="020F0502020204030204" pitchFamily="34" charset="0"/>
                <a:cs typeface="Calibri" panose="020F0502020204030204" pitchFamily="34" charset="0"/>
              </a:rPr>
              <a:t>PROIs on repatriation basis under Schedule 8 of FEMA Ntf. </a:t>
            </a:r>
            <a:r>
              <a:rPr lang="en-US" sz="1500" b="1" dirty="0" smtClean="0">
                <a:latin typeface="Calibri" panose="020F0502020204030204" pitchFamily="34" charset="0"/>
                <a:cs typeface="Calibri" panose="020F0502020204030204" pitchFamily="34" charset="0"/>
              </a:rPr>
              <a:t>20(R) </a:t>
            </a:r>
          </a:p>
          <a:p>
            <a:r>
              <a:rPr lang="en-US" sz="1500" dirty="0" smtClean="0">
                <a:latin typeface="Calibri" panose="020F0502020204030204" pitchFamily="34" charset="0"/>
                <a:cs typeface="Calibri" panose="020F0502020204030204" pitchFamily="34" charset="0"/>
              </a:rPr>
              <a:t>‘</a:t>
            </a:r>
            <a:r>
              <a:rPr lang="en-US" sz="1500" dirty="0">
                <a:latin typeface="Calibri" panose="020F0502020204030204" pitchFamily="34" charset="0"/>
                <a:cs typeface="Calibri" panose="020F0502020204030204" pitchFamily="34" charset="0"/>
              </a:rPr>
              <a:t>Investment Vehicle’ means an entity registered and regulated under relevant regulations framed by Securities and Exchange Board of India or any other authority designated for the purpose and shall include </a:t>
            </a:r>
            <a:r>
              <a:rPr lang="en-US" sz="1500" u="sng" dirty="0">
                <a:latin typeface="Calibri" panose="020F0502020204030204" pitchFamily="34" charset="0"/>
                <a:cs typeface="Calibri" panose="020F0502020204030204" pitchFamily="34" charset="0"/>
              </a:rPr>
              <a:t>Real Estate Investment Trusts (REITs)</a:t>
            </a:r>
            <a:r>
              <a:rPr lang="en-US" sz="1500" dirty="0">
                <a:latin typeface="Calibri" panose="020F0502020204030204" pitchFamily="34" charset="0"/>
                <a:cs typeface="Calibri" panose="020F0502020204030204" pitchFamily="34" charset="0"/>
              </a:rPr>
              <a:t> governed by the Securities and Exchange Board of India (REITs) Regulations, 2014, Infrastructure Investment Trusts (InvIts) governed by the Securities and Exchange Board of India (InvIts) Regulations, 2014 and Alternative Investment Funds (AIFs) governed by the Securities and Exchange Board of India (AIFs) Regulations, </a:t>
            </a:r>
            <a:r>
              <a:rPr lang="en-US" sz="1500" dirty="0" smtClean="0">
                <a:latin typeface="Calibri" panose="020F0502020204030204" pitchFamily="34" charset="0"/>
                <a:cs typeface="Calibri" panose="020F0502020204030204" pitchFamily="34" charset="0"/>
              </a:rPr>
              <a:t>2012</a:t>
            </a:r>
          </a:p>
          <a:p>
            <a:r>
              <a:rPr lang="en-US" sz="1500" dirty="0">
                <a:latin typeface="Calibri" panose="020F0502020204030204" pitchFamily="34" charset="0"/>
                <a:cs typeface="Calibri" panose="020F0502020204030204" pitchFamily="34" charset="0"/>
              </a:rPr>
              <a:t>A person resident outside India (other than a citizen of Pakistan or Bangladesh) or an entity incorporated outside India (other than an entity incorporated in Pakistan or Bangladesh) may invest in units of Investment Vehicles </a:t>
            </a:r>
            <a:r>
              <a:rPr lang="en-US" sz="1500" dirty="0" smtClean="0">
                <a:latin typeface="Calibri" panose="020F0502020204030204" pitchFamily="34" charset="0"/>
                <a:cs typeface="Calibri" panose="020F0502020204030204" pitchFamily="34" charset="0"/>
              </a:rPr>
              <a:t>and may </a:t>
            </a:r>
            <a:r>
              <a:rPr lang="en-US" sz="1500" dirty="0">
                <a:latin typeface="Calibri" panose="020F0502020204030204" pitchFamily="34" charset="0"/>
                <a:cs typeface="Calibri" panose="020F0502020204030204" pitchFamily="34" charset="0"/>
              </a:rPr>
              <a:t>sell or transfer in any manner or redeem the units as per regulations framed </a:t>
            </a:r>
            <a:r>
              <a:rPr lang="en-US" sz="1500" dirty="0" smtClean="0">
                <a:latin typeface="Calibri" panose="020F0502020204030204" pitchFamily="34" charset="0"/>
                <a:cs typeface="Calibri" panose="020F0502020204030204" pitchFamily="34" charset="0"/>
              </a:rPr>
              <a:t>by SEBI or RBI</a:t>
            </a:r>
          </a:p>
          <a:p>
            <a:r>
              <a:rPr lang="en-US" sz="1500" dirty="0" smtClean="0">
                <a:latin typeface="Calibri" panose="020F0502020204030204" pitchFamily="34" charset="0"/>
                <a:cs typeface="Calibri" panose="020F0502020204030204" pitchFamily="34" charset="0"/>
              </a:rPr>
              <a:t>Unlike prohibition on acquisition of immovable property in India by citizens of 11 specified countries under FEMA Ntf. 21(R), there is no such specific bar on the citizens of the 11 specified countries other than of Pakistan or Bangladesh under Schedule 8 of FEMA Ntf. 20(R). Hence they may acquire indirect interest in immovable property in India by way of investment in REITs</a:t>
            </a:r>
          </a:p>
          <a:p>
            <a:r>
              <a:rPr lang="en-US" sz="1500" dirty="0" smtClean="0">
                <a:latin typeface="Calibri" panose="020F0502020204030204" pitchFamily="34" charset="0"/>
                <a:cs typeface="Calibri" panose="020F0502020204030204" pitchFamily="34" charset="0"/>
              </a:rPr>
              <a:t>It should be noted that Investment </a:t>
            </a:r>
            <a:r>
              <a:rPr lang="en-US" sz="1500" dirty="0">
                <a:latin typeface="Calibri" panose="020F0502020204030204" pitchFamily="34" charset="0"/>
                <a:cs typeface="Calibri" panose="020F0502020204030204" pitchFamily="34" charset="0"/>
              </a:rPr>
              <a:t>made by an Investment Vehicle into an Indian entity shall be reckoned as indirect foreign investment for the investee Indian entity if the Sponsor or the Manager or the Investment Manager (i) is not owned and not controlled by resident Indian citizens or (ii) is owned or controlled by persons resident outside India</a:t>
            </a:r>
          </a:p>
          <a:p>
            <a:endParaRPr lang="en-US" sz="1500" dirty="0" smtClean="0">
              <a:latin typeface="Calibri" panose="020F0502020204030204" pitchFamily="34" charset="0"/>
              <a:cs typeface="Calibri" panose="020F0502020204030204" pitchFamily="34" charset="0"/>
            </a:endParaRPr>
          </a:p>
          <a:p>
            <a:endParaRPr lang="en-US" sz="15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432312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Real Estate under FEMA Ntf. 20(R) – Issues</a:t>
            </a:r>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Real Estate Sector – Regn. 16 of FEMA Ntf. 20(R)</a:t>
            </a:r>
            <a:endParaRPr lang="en-US" sz="1500" b="1"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Each phase of the construction development project to be considered as </a:t>
            </a:r>
            <a:r>
              <a:rPr lang="en-US" sz="1500" dirty="0" smtClean="0">
                <a:latin typeface="Calibri" panose="020F0502020204030204" pitchFamily="34" charset="0"/>
                <a:cs typeface="Calibri" panose="020F0502020204030204" pitchFamily="34" charset="0"/>
              </a:rPr>
              <a:t>a separate </a:t>
            </a:r>
            <a:r>
              <a:rPr lang="en-US" sz="1500" dirty="0">
                <a:latin typeface="Calibri" panose="020F0502020204030204" pitchFamily="34" charset="0"/>
                <a:cs typeface="Calibri" panose="020F0502020204030204" pitchFamily="34" charset="0"/>
              </a:rPr>
              <a:t>project subject to the conditions</a:t>
            </a:r>
          </a:p>
          <a:p>
            <a:r>
              <a:rPr lang="en-US" sz="1500" dirty="0" smtClean="0">
                <a:latin typeface="Calibri" panose="020F0502020204030204" pitchFamily="34" charset="0"/>
                <a:cs typeface="Calibri" panose="020F0502020204030204" pitchFamily="34" charset="0"/>
              </a:rPr>
              <a:t>Minimum </a:t>
            </a:r>
            <a:r>
              <a:rPr lang="en-US" sz="1500" dirty="0">
                <a:latin typeface="Calibri" panose="020F0502020204030204" pitchFamily="34" charset="0"/>
                <a:cs typeface="Calibri" panose="020F0502020204030204" pitchFamily="34" charset="0"/>
              </a:rPr>
              <a:t>area to be developed and minimum capitalization conditions deleted</a:t>
            </a:r>
          </a:p>
          <a:p>
            <a:r>
              <a:rPr lang="en-US" sz="1500" dirty="0" smtClean="0">
                <a:latin typeface="Calibri" panose="020F0502020204030204" pitchFamily="34" charset="0"/>
                <a:cs typeface="Calibri" panose="020F0502020204030204" pitchFamily="34" charset="0"/>
              </a:rPr>
              <a:t>Exits </a:t>
            </a:r>
            <a:r>
              <a:rPr lang="en-US" sz="1500" dirty="0">
                <a:latin typeface="Calibri" panose="020F0502020204030204" pitchFamily="34" charset="0"/>
                <a:cs typeface="Calibri" panose="020F0502020204030204" pitchFamily="34" charset="0"/>
              </a:rPr>
              <a:t>simplified</a:t>
            </a:r>
          </a:p>
          <a:p>
            <a:pPr marL="400050" lvl="1" indent="0">
              <a:buNone/>
            </a:pPr>
            <a:r>
              <a:rPr lang="en-US" sz="1500" dirty="0">
                <a:latin typeface="Calibri" panose="020F0502020204030204" pitchFamily="34" charset="0"/>
                <a:cs typeface="Calibri" panose="020F0502020204030204" pitchFamily="34" charset="0"/>
              </a:rPr>
              <a:t>• Foreign investor can exit before the completion of project under </a:t>
            </a:r>
            <a:r>
              <a:rPr lang="en-US" sz="1500" dirty="0" smtClean="0">
                <a:latin typeface="Calibri" panose="020F0502020204030204" pitchFamily="34" charset="0"/>
                <a:cs typeface="Calibri" panose="020F0502020204030204" pitchFamily="34" charset="0"/>
              </a:rPr>
              <a:t>automatic route </a:t>
            </a:r>
            <a:r>
              <a:rPr lang="en-US" sz="1500" dirty="0">
                <a:latin typeface="Calibri" panose="020F0502020204030204" pitchFamily="34" charset="0"/>
                <a:cs typeface="Calibri" panose="020F0502020204030204" pitchFamily="34" charset="0"/>
              </a:rPr>
              <a:t>subject to a lock-in-period of three years (calculated with reference </a:t>
            </a:r>
            <a:r>
              <a:rPr lang="en-US" sz="1500" dirty="0" smtClean="0">
                <a:latin typeface="Calibri" panose="020F0502020204030204" pitchFamily="34" charset="0"/>
                <a:cs typeface="Calibri" panose="020F0502020204030204" pitchFamily="34" charset="0"/>
              </a:rPr>
              <a:t>to each </a:t>
            </a:r>
            <a:r>
              <a:rPr lang="en-US" sz="1500" dirty="0">
                <a:latin typeface="Calibri" panose="020F0502020204030204" pitchFamily="34" charset="0"/>
                <a:cs typeface="Calibri" panose="020F0502020204030204" pitchFamily="34" charset="0"/>
              </a:rPr>
              <a:t>tranche of foreign investment)</a:t>
            </a:r>
          </a:p>
          <a:p>
            <a:pPr marL="400050" lvl="1" indent="0">
              <a:buNone/>
            </a:pPr>
            <a:r>
              <a:rPr lang="en-US" sz="1500" dirty="0">
                <a:latin typeface="Calibri" panose="020F0502020204030204" pitchFamily="34" charset="0"/>
                <a:cs typeface="Calibri" panose="020F0502020204030204" pitchFamily="34" charset="0"/>
              </a:rPr>
              <a:t>• Transfer of stake from non-resident investor to another non-resident </a:t>
            </a:r>
            <a:r>
              <a:rPr lang="en-US" sz="1500" dirty="0" smtClean="0">
                <a:latin typeface="Calibri" panose="020F0502020204030204" pitchFamily="34" charset="0"/>
                <a:cs typeface="Calibri" panose="020F0502020204030204" pitchFamily="34" charset="0"/>
              </a:rPr>
              <a:t>investor not </a:t>
            </a:r>
            <a:r>
              <a:rPr lang="en-US" sz="1500" dirty="0">
                <a:latin typeface="Calibri" panose="020F0502020204030204" pitchFamily="34" charset="0"/>
                <a:cs typeface="Calibri" panose="020F0502020204030204" pitchFamily="34" charset="0"/>
              </a:rPr>
              <a:t>involving repatriation neither subject to lock-in period nor </a:t>
            </a:r>
            <a:r>
              <a:rPr lang="en-US" sz="1500" dirty="0" smtClean="0">
                <a:latin typeface="Calibri" panose="020F0502020204030204" pitchFamily="34" charset="0"/>
                <a:cs typeface="Calibri" panose="020F0502020204030204" pitchFamily="34" charset="0"/>
              </a:rPr>
              <a:t>Government approval</a:t>
            </a:r>
            <a:endParaRPr lang="en-US" sz="1500" dirty="0">
              <a:latin typeface="Calibri" panose="020F0502020204030204" pitchFamily="34" charset="0"/>
              <a:cs typeface="Calibri" panose="020F0502020204030204" pitchFamily="34" charset="0"/>
            </a:endParaRPr>
          </a:p>
          <a:p>
            <a:r>
              <a:rPr lang="en-US" sz="1500" dirty="0" smtClean="0">
                <a:latin typeface="Calibri" panose="020F0502020204030204" pitchFamily="34" charset="0"/>
                <a:cs typeface="Calibri" panose="020F0502020204030204" pitchFamily="34" charset="0"/>
              </a:rPr>
              <a:t>Prohibited </a:t>
            </a:r>
            <a:r>
              <a:rPr lang="en-US" sz="1500" dirty="0">
                <a:latin typeface="Calibri" panose="020F0502020204030204" pitchFamily="34" charset="0"/>
                <a:cs typeface="Calibri" panose="020F0502020204030204" pitchFamily="34" charset="0"/>
              </a:rPr>
              <a:t>Real estate business ambit relaxed to exclude earning of rent /</a:t>
            </a:r>
            <a:r>
              <a:rPr lang="en-US" sz="1500" dirty="0" smtClean="0">
                <a:latin typeface="Calibri" panose="020F0502020204030204" pitchFamily="34" charset="0"/>
                <a:cs typeface="Calibri" panose="020F0502020204030204" pitchFamily="34" charset="0"/>
              </a:rPr>
              <a:t>income on </a:t>
            </a:r>
            <a:r>
              <a:rPr lang="en-US" sz="1500" dirty="0">
                <a:latin typeface="Calibri" panose="020F0502020204030204" pitchFamily="34" charset="0"/>
                <a:cs typeface="Calibri" panose="020F0502020204030204" pitchFamily="34" charset="0"/>
              </a:rPr>
              <a:t>lease of the property not amounting to transfer and the term transfer </a:t>
            </a:r>
            <a:r>
              <a:rPr lang="en-US" sz="1500" b="1" dirty="0">
                <a:latin typeface="Calibri" panose="020F0502020204030204" pitchFamily="34" charset="0"/>
                <a:cs typeface="Calibri" panose="020F0502020204030204" pitchFamily="34" charset="0"/>
              </a:rPr>
              <a:t>includes</a:t>
            </a:r>
            <a:r>
              <a:rPr lang="en-US" sz="1500" dirty="0">
                <a:latin typeface="Calibri" panose="020F0502020204030204" pitchFamily="34" charset="0"/>
                <a:cs typeface="Calibri" panose="020F0502020204030204" pitchFamily="34" charset="0"/>
              </a:rPr>
              <a:t>:</a:t>
            </a:r>
          </a:p>
          <a:p>
            <a:pPr marL="400050" lvl="1" indent="0">
              <a:buNone/>
            </a:pPr>
            <a:r>
              <a:rPr lang="en-US" sz="1500" dirty="0">
                <a:latin typeface="Calibri" panose="020F0502020204030204" pitchFamily="34" charset="0"/>
                <a:cs typeface="Calibri" panose="020F0502020204030204" pitchFamily="34" charset="0"/>
              </a:rPr>
              <a:t>• Sale, exchange or relinquishment</a:t>
            </a:r>
          </a:p>
          <a:p>
            <a:pPr marL="400050" lvl="1" indent="0">
              <a:buNone/>
            </a:pPr>
            <a:r>
              <a:rPr lang="en-US" sz="1500" dirty="0">
                <a:latin typeface="Calibri" panose="020F0502020204030204" pitchFamily="34" charset="0"/>
                <a:cs typeface="Calibri" panose="020F0502020204030204" pitchFamily="34" charset="0"/>
              </a:rPr>
              <a:t>• Extinguishment of any rights or compulsory acquisition under law</a:t>
            </a:r>
          </a:p>
          <a:p>
            <a:pPr marL="400050" lvl="1" indent="0">
              <a:buNone/>
            </a:pPr>
            <a:r>
              <a:rPr lang="en-US" sz="1500" dirty="0">
                <a:latin typeface="Calibri" panose="020F0502020204030204" pitchFamily="34" charset="0"/>
                <a:cs typeface="Calibri" panose="020F0502020204030204" pitchFamily="34" charset="0"/>
              </a:rPr>
              <a:t>• Allowing possession under Section 53A of Transfer or Property Act</a:t>
            </a:r>
          </a:p>
          <a:p>
            <a:pPr marL="400050" lvl="1" indent="0">
              <a:buNone/>
            </a:pPr>
            <a:r>
              <a:rPr lang="en-US" sz="1500" dirty="0">
                <a:latin typeface="Calibri" panose="020F0502020204030204" pitchFamily="34" charset="0"/>
                <a:cs typeface="Calibri" panose="020F0502020204030204" pitchFamily="34" charset="0"/>
              </a:rPr>
              <a:t>• Any arrangement including transfer of </a:t>
            </a:r>
            <a:r>
              <a:rPr lang="en-US" sz="1500" dirty="0" smtClean="0">
                <a:latin typeface="Calibri" panose="020F0502020204030204" pitchFamily="34" charset="0"/>
                <a:cs typeface="Calibri" panose="020F0502020204030204" pitchFamily="34" charset="0"/>
              </a:rPr>
              <a:t>capital instruments </a:t>
            </a:r>
            <a:r>
              <a:rPr lang="en-US" sz="1500" dirty="0">
                <a:latin typeface="Calibri" panose="020F0502020204030204" pitchFamily="34" charset="0"/>
                <a:cs typeface="Calibri" panose="020F0502020204030204" pitchFamily="34" charset="0"/>
              </a:rPr>
              <a:t>which has effect of transferring </a:t>
            </a:r>
            <a:r>
              <a:rPr lang="en-US" sz="1500" dirty="0" smtClean="0">
                <a:latin typeface="Calibri" panose="020F0502020204030204" pitchFamily="34" charset="0"/>
                <a:cs typeface="Calibri" panose="020F0502020204030204" pitchFamily="34" charset="0"/>
              </a:rPr>
              <a:t>or enabling </a:t>
            </a:r>
            <a:r>
              <a:rPr lang="en-US" sz="1500" dirty="0">
                <a:latin typeface="Calibri" panose="020F0502020204030204" pitchFamily="34" charset="0"/>
                <a:cs typeface="Calibri" panose="020F0502020204030204" pitchFamily="34" charset="0"/>
              </a:rPr>
              <a:t>enjoyment of immovable property</a:t>
            </a:r>
          </a:p>
          <a:p>
            <a:r>
              <a:rPr lang="en-US" sz="1500" b="1" dirty="0" smtClean="0">
                <a:latin typeface="Calibri" panose="020F0502020204030204" pitchFamily="34" charset="0"/>
                <a:cs typeface="Calibri" panose="020F0502020204030204" pitchFamily="34" charset="0"/>
              </a:rPr>
              <a:t>Key Issues</a:t>
            </a:r>
            <a:r>
              <a:rPr lang="en-US" sz="1500" dirty="0" smtClean="0">
                <a:latin typeface="Calibri" panose="020F0502020204030204" pitchFamily="34" charset="0"/>
                <a:cs typeface="Calibri" panose="020F0502020204030204" pitchFamily="34" charset="0"/>
              </a:rPr>
              <a:t>: </a:t>
            </a:r>
            <a:r>
              <a:rPr lang="en-US" sz="1500" dirty="0">
                <a:latin typeface="Calibri" panose="020F0502020204030204" pitchFamily="34" charset="0"/>
                <a:cs typeface="Calibri" panose="020F0502020204030204" pitchFamily="34" charset="0"/>
              </a:rPr>
              <a:t>What types of arrangements qualify under above provisions</a:t>
            </a:r>
            <a:r>
              <a:rPr lang="en-US" sz="1500" dirty="0" smtClean="0">
                <a:latin typeface="Calibri" panose="020F0502020204030204" pitchFamily="34" charset="0"/>
                <a:cs typeface="Calibri" panose="020F0502020204030204" pitchFamily="34" charset="0"/>
              </a:rPr>
              <a:t>?</a:t>
            </a:r>
          </a:p>
          <a:p>
            <a:pPr marL="1252538" indent="0">
              <a:buNone/>
            </a:pPr>
            <a:r>
              <a:rPr lang="en-US" sz="1500" dirty="0" smtClean="0">
                <a:latin typeface="Calibri" panose="020F0502020204030204" pitchFamily="34" charset="0"/>
                <a:cs typeface="Calibri" panose="020F0502020204030204" pitchFamily="34" charset="0"/>
              </a:rPr>
              <a:t>Earlier, such conditionalities did not apply to investment by NRIs/OCIs. Now, all the conditionalities except the lock-in conditions will apply to NRI/OCI investment. Was this the intention?</a:t>
            </a:r>
          </a:p>
        </p:txBody>
      </p:sp>
    </p:spTree>
    <p:extLst>
      <p:ext uri="{BB962C8B-B14F-4D97-AF65-F5344CB8AC3E}">
        <p14:creationId xmlns:p14="http://schemas.microsoft.com/office/powerpoint/2010/main" val="246262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smtClean="0"/>
              <a:t>Overview (con’t)</a:t>
            </a:r>
          </a:p>
        </p:txBody>
      </p:sp>
      <p:sp>
        <p:nvSpPr>
          <p:cNvPr id="4099" name="Content Placeholder 2"/>
          <p:cNvSpPr>
            <a:spLocks noGrp="1"/>
          </p:cNvSpPr>
          <p:nvPr>
            <p:ph idx="1"/>
          </p:nvPr>
        </p:nvSpPr>
        <p:spPr>
          <a:xfrm>
            <a:off x="914400" y="1143000"/>
            <a:ext cx="7696200" cy="5257800"/>
          </a:xfrm>
        </p:spPr>
        <p:txBody>
          <a:bodyPr/>
          <a:lstStyle/>
          <a:p>
            <a:r>
              <a:rPr lang="en-US" sz="1600" dirty="0" smtClean="0"/>
              <a:t>Abbreviations:</a:t>
            </a:r>
          </a:p>
          <a:p>
            <a:pPr marL="0" indent="0">
              <a:buNone/>
            </a:pPr>
            <a:r>
              <a:rPr lang="en-US" sz="1600" dirty="0"/>
              <a:t> </a:t>
            </a:r>
            <a:r>
              <a:rPr lang="en-US" sz="1600" dirty="0" smtClean="0"/>
              <a:t>                         Authorised Dealer(AD), </a:t>
            </a:r>
          </a:p>
          <a:p>
            <a:pPr>
              <a:buFont typeface="Wingdings" pitchFamily="2" charset="2"/>
              <a:buNone/>
            </a:pPr>
            <a:r>
              <a:rPr lang="en-US" sz="1600" dirty="0" smtClean="0"/>
              <a:t>                          Capital Account transaction (CAP), </a:t>
            </a:r>
          </a:p>
          <a:p>
            <a:pPr>
              <a:buFont typeface="Wingdings" pitchFamily="2" charset="2"/>
              <a:buNone/>
            </a:pPr>
            <a:r>
              <a:rPr lang="en-US" sz="1600" dirty="0" smtClean="0"/>
              <a:t>                          Current Account Transaction(CAT),</a:t>
            </a:r>
          </a:p>
          <a:p>
            <a:pPr>
              <a:buFont typeface="Wingdings" pitchFamily="2" charset="2"/>
              <a:buNone/>
            </a:pPr>
            <a:r>
              <a:rPr lang="en-US" sz="1600" dirty="0" smtClean="0"/>
              <a:t>                          Foreign Exchange(FE), </a:t>
            </a:r>
          </a:p>
          <a:p>
            <a:pPr>
              <a:buFont typeface="Wingdings" pitchFamily="2" charset="2"/>
              <a:buNone/>
            </a:pPr>
            <a:r>
              <a:rPr lang="en-US" sz="1600" dirty="0" smtClean="0"/>
              <a:t>                          Government of India (GOI) ,</a:t>
            </a:r>
          </a:p>
          <a:p>
            <a:pPr>
              <a:buFont typeface="Wingdings" pitchFamily="2" charset="2"/>
              <a:buNone/>
            </a:pPr>
            <a:r>
              <a:rPr lang="en-US" sz="1600" dirty="0" smtClean="0"/>
              <a:t>                          Notification no.(Ntf.),</a:t>
            </a:r>
          </a:p>
          <a:p>
            <a:pPr>
              <a:buFont typeface="Wingdings" pitchFamily="2" charset="2"/>
              <a:buNone/>
            </a:pPr>
            <a:r>
              <a:rPr lang="en-US" sz="1600" dirty="0" smtClean="0"/>
              <a:t>                          Person Resident Outside India(PROI),</a:t>
            </a:r>
          </a:p>
          <a:p>
            <a:pPr>
              <a:buFont typeface="Wingdings" pitchFamily="2" charset="2"/>
              <a:buNone/>
            </a:pPr>
            <a:r>
              <a:rPr lang="en-US" sz="1600" dirty="0" smtClean="0"/>
              <a:t>                          Person Resident in India (PRII),</a:t>
            </a:r>
          </a:p>
          <a:p>
            <a:pPr>
              <a:buFont typeface="Wingdings" pitchFamily="2" charset="2"/>
              <a:buNone/>
            </a:pPr>
            <a:r>
              <a:rPr lang="en-US" sz="1600" dirty="0" smtClean="0"/>
              <a:t>                          Non Resident Indian (NRI),</a:t>
            </a:r>
          </a:p>
          <a:p>
            <a:pPr>
              <a:buFont typeface="Wingdings" pitchFamily="2" charset="2"/>
              <a:buNone/>
            </a:pPr>
            <a:r>
              <a:rPr lang="en-US" sz="1600" dirty="0" smtClean="0"/>
              <a:t>                          Overseas Citizen of India (OCI),</a:t>
            </a:r>
          </a:p>
          <a:p>
            <a:pPr>
              <a:buFont typeface="Wingdings" pitchFamily="2" charset="2"/>
              <a:buNone/>
            </a:pPr>
            <a:r>
              <a:rPr lang="en-US" sz="1600" dirty="0"/>
              <a:t> </a:t>
            </a:r>
            <a:r>
              <a:rPr lang="en-US" sz="1600" dirty="0" smtClean="0"/>
              <a:t>                         Person of Indian Origin (PIO),</a:t>
            </a:r>
          </a:p>
          <a:p>
            <a:pPr>
              <a:buFont typeface="Wingdings" pitchFamily="2" charset="2"/>
              <a:buNone/>
            </a:pPr>
            <a:r>
              <a:rPr lang="en-US" sz="1600" dirty="0" smtClean="0"/>
              <a:t>                          Reserve Bank of India (RBI), </a:t>
            </a:r>
          </a:p>
          <a:p>
            <a:pPr>
              <a:buFont typeface="Wingdings" pitchFamily="2" charset="2"/>
              <a:buNone/>
            </a:pPr>
            <a:r>
              <a:rPr lang="en-US" sz="1600" dirty="0" smtClean="0"/>
              <a:t>                          Non repatriable basis (NRB),</a:t>
            </a:r>
          </a:p>
          <a:p>
            <a:pPr>
              <a:buFont typeface="Wingdings" pitchFamily="2" charset="2"/>
              <a:buNone/>
            </a:pPr>
            <a:r>
              <a:rPr lang="en-US" sz="1600" dirty="0" smtClean="0"/>
              <a:t>                          Repatriable basis(RB)</a:t>
            </a:r>
          </a:p>
          <a:p>
            <a:pPr>
              <a:buFont typeface="Wingdings" pitchFamily="2" charset="2"/>
              <a:buNone/>
            </a:pPr>
            <a:r>
              <a:rPr lang="en-US" sz="1600" dirty="0" smtClean="0"/>
              <a:t>                            </a:t>
            </a:r>
          </a:p>
        </p:txBody>
      </p:sp>
      <p:sp>
        <p:nvSpPr>
          <p:cNvPr id="4100" name="Date Placeholder 3"/>
          <p:cNvSpPr>
            <a:spLocks noGrp="1"/>
          </p:cNvSpPr>
          <p:nvPr>
            <p:ph type="dt" sz="quarter" idx="10"/>
          </p:nvPr>
        </p:nvSpPr>
        <p:spPr/>
        <p:txBody>
          <a:bodyPr/>
          <a:lstStyle/>
          <a:p>
            <a:pPr>
              <a:defRPr/>
            </a:pPr>
            <a:r>
              <a:rPr lang="en-US" dirty="0" smtClean="0"/>
              <a:t>26th May 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smtClean="0"/>
          </a:p>
        </p:txBody>
      </p:sp>
    </p:spTree>
    <p:extLst>
      <p:ext uri="{BB962C8B-B14F-4D97-AF65-F5344CB8AC3E}">
        <p14:creationId xmlns:p14="http://schemas.microsoft.com/office/powerpoint/2010/main" val="5899792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30</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Real Estate under FEMA Ntf. 20(R) – Schedule 4 (non-repatriation basis)</a:t>
            </a:r>
          </a:p>
        </p:txBody>
      </p:sp>
      <p:sp>
        <p:nvSpPr>
          <p:cNvPr id="9222" name="Content Placeholder 6"/>
          <p:cNvSpPr>
            <a:spLocks noGrp="1"/>
          </p:cNvSpPr>
          <p:nvPr>
            <p:ph idx="1"/>
          </p:nvPr>
        </p:nvSpPr>
        <p:spPr>
          <a:xfrm>
            <a:off x="685800" y="1219200"/>
            <a:ext cx="8269288" cy="5213684"/>
          </a:xfrm>
        </p:spPr>
        <p:txBody>
          <a:bodyPr/>
          <a:lstStyle/>
          <a:p>
            <a:r>
              <a:rPr lang="en-US" sz="1800" dirty="0" smtClean="0">
                <a:latin typeface="Calibri" panose="020F0502020204030204" pitchFamily="34" charset="0"/>
                <a:cs typeface="Calibri" panose="020F0502020204030204" pitchFamily="34" charset="0"/>
              </a:rPr>
              <a:t>NRI </a:t>
            </a:r>
            <a:r>
              <a:rPr lang="en-US" sz="1800" dirty="0">
                <a:latin typeface="Calibri" panose="020F0502020204030204" pitchFamily="34" charset="0"/>
                <a:cs typeface="Calibri" panose="020F0502020204030204" pitchFamily="34" charset="0"/>
              </a:rPr>
              <a:t>including a company, a trust and a partnership firm incorporated outside India and owned and controlled by NRIs can invest on non-repatriation basis in equity shares, convertible preference shares, convertible debenture, warrants or units, which will be deemed to be domestic investment at par with the investment made by residents.</a:t>
            </a:r>
          </a:p>
          <a:p>
            <a:r>
              <a:rPr lang="en-US" sz="1800" dirty="0" smtClean="0">
                <a:latin typeface="Calibri" panose="020F0502020204030204" pitchFamily="34" charset="0"/>
                <a:cs typeface="Calibri" panose="020F0502020204030204" pitchFamily="34" charset="0"/>
              </a:rPr>
              <a:t>NRI </a:t>
            </a:r>
            <a:r>
              <a:rPr lang="en-US" sz="1800" dirty="0">
                <a:latin typeface="Calibri" panose="020F0502020204030204" pitchFamily="34" charset="0"/>
                <a:cs typeface="Calibri" panose="020F0502020204030204" pitchFamily="34" charset="0"/>
              </a:rPr>
              <a:t>can contribute, on non-repatriation basis, to the capital of a partnership firm, a proprietary firm or a LLP.</a:t>
            </a:r>
          </a:p>
          <a:p>
            <a:r>
              <a:rPr lang="en-US" sz="1800" dirty="0" smtClean="0">
                <a:latin typeface="Calibri" panose="020F0502020204030204" pitchFamily="34" charset="0"/>
                <a:cs typeface="Calibri" panose="020F0502020204030204" pitchFamily="34" charset="0"/>
              </a:rPr>
              <a:t>NRI  </a:t>
            </a:r>
            <a:r>
              <a:rPr lang="en-US" sz="1800" dirty="0">
                <a:latin typeface="Calibri" panose="020F0502020204030204" pitchFamily="34" charset="0"/>
                <a:cs typeface="Calibri" panose="020F0502020204030204" pitchFamily="34" charset="0"/>
              </a:rPr>
              <a:t>to include OCI cardholder. </a:t>
            </a:r>
          </a:p>
          <a:p>
            <a:r>
              <a:rPr lang="en-US" sz="1800" dirty="0" smtClean="0">
                <a:latin typeface="Calibri" panose="020F0502020204030204" pitchFamily="34" charset="0"/>
                <a:cs typeface="Calibri" panose="020F0502020204030204" pitchFamily="34" charset="0"/>
              </a:rPr>
              <a:t>Investment </a:t>
            </a:r>
            <a:r>
              <a:rPr lang="en-US" sz="1800" dirty="0">
                <a:latin typeface="Calibri" panose="020F0502020204030204" pitchFamily="34" charset="0"/>
                <a:cs typeface="Calibri" panose="020F0502020204030204" pitchFamily="34" charset="0"/>
              </a:rPr>
              <a:t>in real estate development/ ready infrastructure possible.</a:t>
            </a:r>
          </a:p>
          <a:p>
            <a:r>
              <a:rPr lang="en-US" sz="1800" dirty="0">
                <a:latin typeface="Calibri" panose="020F0502020204030204" pitchFamily="34" charset="0"/>
                <a:cs typeface="Calibri" panose="020F0502020204030204" pitchFamily="34" charset="0"/>
              </a:rPr>
              <a:t>Real estate business will have the same meaning as laid down in regulation </a:t>
            </a:r>
            <a:r>
              <a:rPr lang="en-US" sz="1800" dirty="0" smtClean="0">
                <a:latin typeface="Calibri" panose="020F0502020204030204" pitchFamily="34" charset="0"/>
                <a:cs typeface="Calibri" panose="020F0502020204030204" pitchFamily="34" charset="0"/>
              </a:rPr>
              <a:t>16 of FEMA Ntf. 20(R). Accordingly, following  </a:t>
            </a:r>
            <a:r>
              <a:rPr lang="en-US" sz="1800" dirty="0">
                <a:latin typeface="Calibri" panose="020F0502020204030204" pitchFamily="34" charset="0"/>
                <a:cs typeface="Calibri" panose="020F0502020204030204" pitchFamily="34" charset="0"/>
              </a:rPr>
              <a:t>activities will not be regarded to be “real estate business” and hence </a:t>
            </a:r>
            <a:r>
              <a:rPr lang="en-US" sz="1800" dirty="0" smtClean="0">
                <a:latin typeface="Calibri" panose="020F0502020204030204" pitchFamily="34" charset="0"/>
                <a:cs typeface="Calibri" panose="020F0502020204030204" pitchFamily="34" charset="0"/>
              </a:rPr>
              <a:t>are freely permitted:</a:t>
            </a:r>
            <a:endParaRPr lang="en-US" sz="1800" dirty="0">
              <a:latin typeface="Calibri" panose="020F0502020204030204" pitchFamily="34" charset="0"/>
              <a:cs typeface="Calibri" panose="020F0502020204030204" pitchFamily="34" charset="0"/>
            </a:endParaRPr>
          </a:p>
          <a:p>
            <a:pPr marL="690563">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Construction</a:t>
            </a:r>
            <a:r>
              <a:rPr lang="en-US" sz="1800" dirty="0">
                <a:latin typeface="Calibri" panose="020F0502020204030204" pitchFamily="34" charset="0"/>
                <a:cs typeface="Calibri" panose="020F0502020204030204" pitchFamily="34" charset="0"/>
              </a:rPr>
              <a:t>/ Development</a:t>
            </a:r>
          </a:p>
          <a:p>
            <a:pPr marL="690563">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Earning of rent income on lease </a:t>
            </a:r>
            <a:r>
              <a:rPr lang="en-US" sz="1800" dirty="0">
                <a:latin typeface="Calibri" panose="020F0502020204030204" pitchFamily="34" charset="0"/>
                <a:cs typeface="Calibri" panose="020F0502020204030204" pitchFamily="34" charset="0"/>
              </a:rPr>
              <a:t>of properties  which does not amount to transfer.</a:t>
            </a:r>
          </a:p>
          <a:p>
            <a:pPr marL="690563">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Investment </a:t>
            </a:r>
            <a:r>
              <a:rPr lang="en-US" sz="1800" dirty="0">
                <a:latin typeface="Calibri" panose="020F0502020204030204" pitchFamily="34" charset="0"/>
                <a:cs typeface="Calibri" panose="020F0502020204030204" pitchFamily="34" charset="0"/>
              </a:rPr>
              <a:t>in units of Real Estate Investment Trusts (REITs) registered and regulated by SEBI.</a:t>
            </a:r>
          </a:p>
          <a:p>
            <a:pPr marL="0" indent="0">
              <a:buNone/>
            </a:pPr>
            <a:r>
              <a:rPr lang="en-US" sz="18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1856128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31</a:t>
            </a:fld>
            <a:endParaRPr lang="en-US" dirty="0" smtClean="0"/>
          </a:p>
        </p:txBody>
      </p:sp>
      <p:sp>
        <p:nvSpPr>
          <p:cNvPr id="9221" name="Rectangle 4"/>
          <p:cNvSpPr>
            <a:spLocks noGrp="1" noChangeArrowheads="1"/>
          </p:cNvSpPr>
          <p:nvPr>
            <p:ph type="title"/>
          </p:nvPr>
        </p:nvSpPr>
        <p:spPr>
          <a:xfrm>
            <a:off x="1150938" y="1"/>
            <a:ext cx="7793037" cy="1219200"/>
          </a:xfrm>
        </p:spPr>
        <p:txBody>
          <a:bodyPr/>
          <a:lstStyle/>
          <a:p>
            <a:pPr eaLnBrk="1" hangingPunct="1"/>
            <a:r>
              <a:rPr lang="en-US" sz="2700" dirty="0" smtClean="0"/>
              <a:t>Borrowing on properties in India - FEMA Ntf. 4</a:t>
            </a:r>
          </a:p>
        </p:txBody>
      </p:sp>
      <p:sp>
        <p:nvSpPr>
          <p:cNvPr id="9222" name="Content Placeholder 6"/>
          <p:cNvSpPr>
            <a:spLocks noGrp="1"/>
          </p:cNvSpPr>
          <p:nvPr>
            <p:ph idx="1"/>
          </p:nvPr>
        </p:nvSpPr>
        <p:spPr>
          <a:xfrm>
            <a:off x="685800" y="1219200"/>
            <a:ext cx="8269288" cy="5213684"/>
          </a:xfrm>
        </p:spPr>
        <p:txBody>
          <a:bodyPr/>
          <a:lstStyle/>
          <a:p>
            <a:r>
              <a:rPr lang="en-US" sz="1700" b="1" dirty="0" smtClean="0">
                <a:latin typeface="Calibri" panose="020F0502020204030204" pitchFamily="34" charset="0"/>
                <a:cs typeface="Calibri" panose="020F0502020204030204" pitchFamily="34" charset="0"/>
              </a:rPr>
              <a:t>Lending </a:t>
            </a:r>
            <a:r>
              <a:rPr lang="en-US" sz="1700" b="1" dirty="0">
                <a:latin typeface="Calibri" panose="020F0502020204030204" pitchFamily="34" charset="0"/>
                <a:cs typeface="Calibri" panose="020F0502020204030204" pitchFamily="34" charset="0"/>
              </a:rPr>
              <a:t>in INR by an authorised dealer or a housing finance institution to </a:t>
            </a:r>
            <a:r>
              <a:rPr lang="en-US" sz="1700" b="1" dirty="0" smtClean="0">
                <a:latin typeface="Calibri" panose="020F0502020204030204" pitchFamily="34" charset="0"/>
                <a:cs typeface="Calibri" panose="020F0502020204030204" pitchFamily="34" charset="0"/>
              </a:rPr>
              <a:t>NRI/PIO </a:t>
            </a:r>
            <a:r>
              <a:rPr lang="en-US" sz="1700" b="1" dirty="0">
                <a:latin typeface="Calibri" panose="020F0502020204030204" pitchFamily="34" charset="0"/>
                <a:cs typeface="Calibri" panose="020F0502020204030204" pitchFamily="34" charset="0"/>
              </a:rPr>
              <a:t>for housing </a:t>
            </a:r>
            <a:r>
              <a:rPr lang="en-US" sz="1700" b="1" dirty="0" smtClean="0">
                <a:latin typeface="Calibri" panose="020F0502020204030204" pitchFamily="34" charset="0"/>
                <a:cs typeface="Calibri" panose="020F0502020204030204" pitchFamily="34" charset="0"/>
              </a:rPr>
              <a:t>purpose:</a:t>
            </a:r>
            <a:endParaRPr lang="en-US" sz="1700" b="1" dirty="0">
              <a:latin typeface="Calibri" panose="020F0502020204030204" pitchFamily="34" charset="0"/>
              <a:cs typeface="Calibri" panose="020F0502020204030204" pitchFamily="34" charset="0"/>
            </a:endParaRPr>
          </a:p>
          <a:p>
            <a:r>
              <a:rPr lang="en-US" sz="1700" dirty="0">
                <a:latin typeface="Calibri" panose="020F0502020204030204" pitchFamily="34" charset="0"/>
                <a:cs typeface="Calibri" panose="020F0502020204030204" pitchFamily="34" charset="0"/>
              </a:rPr>
              <a:t>An authorised or a housing finance institution in India approved by the National Housing Bank (NHB) may provide housing loan to a NRI or a PIO for acquisition of a residential accommodation in India subject to the following terms and conditions:</a:t>
            </a:r>
          </a:p>
          <a:p>
            <a:pPr marL="347663" indent="0">
              <a:buNone/>
            </a:pPr>
            <a:r>
              <a:rPr lang="en-US" sz="1700" dirty="0">
                <a:latin typeface="Calibri" panose="020F0502020204030204" pitchFamily="34" charset="0"/>
                <a:cs typeface="Calibri" panose="020F0502020204030204" pitchFamily="34" charset="0"/>
              </a:rPr>
              <a:t>i. The quantum of loans, margin money and the period of repayment shall be at par with those applicable to housing finance provided to a person resident in India;</a:t>
            </a:r>
          </a:p>
          <a:p>
            <a:pPr marL="347663" indent="0">
              <a:buNone/>
            </a:pPr>
            <a:r>
              <a:rPr lang="en-US" sz="1700" dirty="0">
                <a:latin typeface="Calibri" panose="020F0502020204030204" pitchFamily="34" charset="0"/>
                <a:cs typeface="Calibri" panose="020F0502020204030204" pitchFamily="34" charset="0"/>
              </a:rPr>
              <a:t>ii. The loan amount shall not be credited to NRE/FCNR(B)/NRNR account of the borrower;</a:t>
            </a:r>
          </a:p>
          <a:p>
            <a:pPr marL="347663" indent="0">
              <a:buNone/>
            </a:pPr>
            <a:r>
              <a:rPr lang="en-US" sz="1700" dirty="0">
                <a:latin typeface="Calibri" panose="020F0502020204030204" pitchFamily="34" charset="0"/>
                <a:cs typeface="Calibri" panose="020F0502020204030204" pitchFamily="34" charset="0"/>
              </a:rPr>
              <a:t>iii. The loan shall be fully secured by equitable mortgage of the property proposed to be acquired, and if necessary, also by lien on the borrower's other assets in India;</a:t>
            </a:r>
          </a:p>
          <a:p>
            <a:pPr marL="347663" indent="0">
              <a:buNone/>
            </a:pPr>
            <a:r>
              <a:rPr lang="en-US" sz="1700" dirty="0">
                <a:latin typeface="Calibri" panose="020F0502020204030204" pitchFamily="34" charset="0"/>
                <a:cs typeface="Calibri" panose="020F0502020204030204" pitchFamily="34" charset="0"/>
              </a:rPr>
              <a:t>iv. The instalment of loan, interest and other charges, if any, shall be paid by remittances from outside India or out of funds in NRE/ FCNR(B)/ NRNR/ NRO/ NRSR account of the borrower or out of rental income derived from renting out the property acquired or by any relative of the borrower in India by crediting the borrower's loan account through account to account transfer;</a:t>
            </a:r>
          </a:p>
          <a:p>
            <a:pPr marL="347663" indent="0">
              <a:buNone/>
            </a:pPr>
            <a:r>
              <a:rPr lang="en-US" sz="1700" dirty="0">
                <a:latin typeface="Calibri" panose="020F0502020204030204" pitchFamily="34" charset="0"/>
                <a:cs typeface="Calibri" panose="020F0502020204030204" pitchFamily="34" charset="0"/>
              </a:rPr>
              <a:t>v. The rate of interest on the loan shall conform to the directives issued, if any, by the RBI and/ or NHB.</a:t>
            </a:r>
          </a:p>
        </p:txBody>
      </p:sp>
    </p:spTree>
    <p:extLst>
      <p:ext uri="{BB962C8B-B14F-4D97-AF65-F5344CB8AC3E}">
        <p14:creationId xmlns:p14="http://schemas.microsoft.com/office/powerpoint/2010/main" val="36534728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214313"/>
            <a:ext cx="7793037" cy="852487"/>
          </a:xfrm>
        </p:spPr>
        <p:txBody>
          <a:bodyPr/>
          <a:lstStyle/>
          <a:p>
            <a:r>
              <a:rPr lang="en-US" sz="3200" dirty="0" smtClean="0"/>
              <a:t>Immovable Property in India</a:t>
            </a:r>
            <a:br>
              <a:rPr lang="en-US" sz="3200" dirty="0" smtClean="0"/>
            </a:br>
            <a:r>
              <a:rPr lang="en-US" sz="3200" dirty="0" smtClean="0"/>
              <a:t>Case study – I-A</a:t>
            </a:r>
          </a:p>
        </p:txBody>
      </p:sp>
      <p:sp>
        <p:nvSpPr>
          <p:cNvPr id="43011" name="Content Placeholder 2"/>
          <p:cNvSpPr>
            <a:spLocks noGrp="1"/>
          </p:cNvSpPr>
          <p:nvPr>
            <p:ph idx="1"/>
          </p:nvPr>
        </p:nvSpPr>
        <p:spPr>
          <a:xfrm>
            <a:off x="609600" y="1295400"/>
            <a:ext cx="8345488" cy="5029200"/>
          </a:xfrm>
        </p:spPr>
        <p:txBody>
          <a:bodyPr/>
          <a:lstStyle/>
          <a:p>
            <a:r>
              <a:rPr lang="en-US" sz="1800" b="1" u="sng" dirty="0" smtClean="0"/>
              <a:t>Investment in Real estate by NRI in India .</a:t>
            </a:r>
          </a:p>
          <a:p>
            <a:endParaRPr lang="en-US" sz="1800" dirty="0" smtClean="0"/>
          </a:p>
          <a:p>
            <a:r>
              <a:rPr lang="en-US" sz="1800" dirty="0" smtClean="0"/>
              <a:t>Discuss the various alternative available to Mr. “X” an NRI / OCI in India to explore real estate business/ Purchase and sale of Immovable property in India</a:t>
            </a:r>
          </a:p>
          <a:p>
            <a:endParaRPr lang="en-US" sz="1800" dirty="0" smtClean="0"/>
          </a:p>
          <a:p>
            <a:r>
              <a:rPr lang="en-US" sz="1800" dirty="0" smtClean="0"/>
              <a:t>Discuss these opportunity in the back ground of various provision under FEMA</a:t>
            </a:r>
          </a:p>
        </p:txBody>
      </p:sp>
      <p:sp>
        <p:nvSpPr>
          <p:cNvPr id="40964" name="Date Placeholder 3"/>
          <p:cNvSpPr>
            <a:spLocks noGrp="1"/>
          </p:cNvSpPr>
          <p:nvPr>
            <p:ph type="dt" sz="quarter" idx="10"/>
          </p:nvPr>
        </p:nvSpPr>
        <p:spPr/>
        <p:txBody>
          <a:bodyPr/>
          <a:lstStyle/>
          <a:p>
            <a:pPr>
              <a:defRPr/>
            </a:pPr>
            <a:r>
              <a:rPr lang="en-US" dirty="0" smtClean="0"/>
              <a:t>26th May 2018</a:t>
            </a:r>
            <a:endParaRPr lang="en-US" dirty="0"/>
          </a:p>
        </p:txBody>
      </p:sp>
      <p:sp>
        <p:nvSpPr>
          <p:cNvPr id="40965" name="Footer Placeholder 4"/>
          <p:cNvSpPr>
            <a:spLocks noGrp="1"/>
          </p:cNvSpPr>
          <p:nvPr>
            <p:ph type="ftr" sz="quarter" idx="11"/>
          </p:nvPr>
        </p:nvSpPr>
        <p:spPr/>
        <p:txBody>
          <a:bodyPr/>
          <a:lstStyle/>
          <a:p>
            <a:pPr>
              <a:defRPr/>
            </a:pPr>
            <a:r>
              <a:rPr lang="en-US" dirty="0" smtClean="0"/>
              <a:t>P. P. Shah &amp; Asso.</a:t>
            </a:r>
          </a:p>
        </p:txBody>
      </p:sp>
      <p:sp>
        <p:nvSpPr>
          <p:cNvPr id="40966" name="Slide Number Placeholder 5"/>
          <p:cNvSpPr>
            <a:spLocks noGrp="1"/>
          </p:cNvSpPr>
          <p:nvPr>
            <p:ph type="sldNum" sz="quarter" idx="12"/>
          </p:nvPr>
        </p:nvSpPr>
        <p:spPr/>
        <p:txBody>
          <a:bodyPr/>
          <a:lstStyle/>
          <a:p>
            <a:pPr>
              <a:defRPr/>
            </a:pPr>
            <a:fld id="{BCFF81A9-C9BA-47FF-A6DD-D5E05227AF1C}" type="slidenum">
              <a:rPr lang="en-US" smtClean="0"/>
              <a:pPr>
                <a:defRPr/>
              </a:pPr>
              <a:t>32</a:t>
            </a:fld>
            <a:endParaRPr lang="en-US" dirty="0" smtClean="0"/>
          </a:p>
        </p:txBody>
      </p:sp>
    </p:spTree>
    <p:extLst>
      <p:ext uri="{BB962C8B-B14F-4D97-AF65-F5344CB8AC3E}">
        <p14:creationId xmlns:p14="http://schemas.microsoft.com/office/powerpoint/2010/main" val="1436732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150938" y="214313"/>
            <a:ext cx="7793037" cy="852487"/>
          </a:xfrm>
        </p:spPr>
        <p:txBody>
          <a:bodyPr/>
          <a:lstStyle/>
          <a:p>
            <a:r>
              <a:rPr lang="en-US" sz="3600" dirty="0" smtClean="0"/>
              <a:t>Case study – I-A (con’t)</a:t>
            </a:r>
          </a:p>
        </p:txBody>
      </p:sp>
      <p:sp>
        <p:nvSpPr>
          <p:cNvPr id="44035" name="Content Placeholder 2"/>
          <p:cNvSpPr>
            <a:spLocks noGrp="1"/>
          </p:cNvSpPr>
          <p:nvPr>
            <p:ph idx="1"/>
          </p:nvPr>
        </p:nvSpPr>
        <p:spPr>
          <a:xfrm>
            <a:off x="457200" y="1143000"/>
            <a:ext cx="8382000" cy="5181600"/>
          </a:xfrm>
        </p:spPr>
        <p:txBody>
          <a:bodyPr/>
          <a:lstStyle/>
          <a:p>
            <a:r>
              <a:rPr lang="en-US" sz="1800" b="1" u="sng" dirty="0" smtClean="0"/>
              <a:t>Overview of legal provision:</a:t>
            </a:r>
          </a:p>
          <a:p>
            <a:r>
              <a:rPr lang="en-US" sz="1800" dirty="0" smtClean="0"/>
              <a:t> </a:t>
            </a:r>
          </a:p>
          <a:p>
            <a:r>
              <a:rPr lang="en-US" sz="1800" dirty="0" smtClean="0"/>
              <a:t>1. As per FDI POLICY 2017 FDI means - Investment by non-resident entity/person resident outside India in the capital of an Indian company under Schedule 1 of Foreign Exchange Management (Transfer or Issue of Security by a Person Resident Outside India) Regulations, 2000</a:t>
            </a:r>
          </a:p>
          <a:p>
            <a:endParaRPr lang="en-US" sz="1800" dirty="0" smtClean="0"/>
          </a:p>
          <a:p>
            <a:r>
              <a:rPr lang="en-US" sz="1800" dirty="0" smtClean="0"/>
              <a:t>2. As </a:t>
            </a:r>
            <a:r>
              <a:rPr lang="en-US" sz="1800" dirty="0"/>
              <a:t>per para 5.2.10 of FDI policy 2017 – 100% FDI under automatic route is allowed in Construction Development projects (which would include development of townships, construction of residential/commercial premises, roads or bridges, hotels, resorts, hospitals, educational institutions, recreational facilities, city and regional level infrastructure, townships) subject to conditions specified in the policy. Conditions relating to lock-in period of 3 </a:t>
            </a:r>
            <a:r>
              <a:rPr lang="en-US" sz="1800" dirty="0" smtClean="0"/>
              <a:t>years </a:t>
            </a:r>
            <a:r>
              <a:rPr lang="en-US" sz="1800" dirty="0"/>
              <a:t>do not apply to investment by NRIs</a:t>
            </a:r>
            <a:r>
              <a:rPr lang="en-US" sz="1800" dirty="0" smtClean="0"/>
              <a:t>.</a:t>
            </a:r>
          </a:p>
          <a:p>
            <a:endParaRPr lang="en-US" sz="1800" dirty="0"/>
          </a:p>
          <a:p>
            <a:pPr marL="336550" indent="0">
              <a:buNone/>
            </a:pPr>
            <a:r>
              <a:rPr lang="en-US" sz="1800" dirty="0" smtClean="0"/>
              <a:t>[Above has been discussed in detail in previous slides on Regn. 16 of FEMA Ntf. 20(R)]</a:t>
            </a:r>
            <a:endParaRPr lang="en-US" sz="1800" dirty="0"/>
          </a:p>
        </p:txBody>
      </p:sp>
      <p:sp>
        <p:nvSpPr>
          <p:cNvPr id="41988" name="Date Placeholder 3"/>
          <p:cNvSpPr>
            <a:spLocks noGrp="1"/>
          </p:cNvSpPr>
          <p:nvPr>
            <p:ph type="dt" sz="quarter" idx="10"/>
          </p:nvPr>
        </p:nvSpPr>
        <p:spPr/>
        <p:txBody>
          <a:bodyPr/>
          <a:lstStyle/>
          <a:p>
            <a:pPr>
              <a:defRPr/>
            </a:pPr>
            <a:r>
              <a:rPr lang="en-US" dirty="0" smtClean="0"/>
              <a:t>26th May 2018</a:t>
            </a:r>
            <a:endParaRPr lang="en-US" dirty="0"/>
          </a:p>
        </p:txBody>
      </p:sp>
      <p:sp>
        <p:nvSpPr>
          <p:cNvPr id="41989" name="Footer Placeholder 4"/>
          <p:cNvSpPr>
            <a:spLocks noGrp="1"/>
          </p:cNvSpPr>
          <p:nvPr>
            <p:ph type="ftr" sz="quarter" idx="11"/>
          </p:nvPr>
        </p:nvSpPr>
        <p:spPr/>
        <p:txBody>
          <a:bodyPr/>
          <a:lstStyle/>
          <a:p>
            <a:pPr>
              <a:defRPr/>
            </a:pPr>
            <a:r>
              <a:rPr lang="en-US" dirty="0" smtClean="0"/>
              <a:t>P. P. Shah &amp; Asso.</a:t>
            </a:r>
          </a:p>
        </p:txBody>
      </p:sp>
      <p:sp>
        <p:nvSpPr>
          <p:cNvPr id="41990" name="Slide Number Placeholder 5"/>
          <p:cNvSpPr>
            <a:spLocks noGrp="1"/>
          </p:cNvSpPr>
          <p:nvPr>
            <p:ph type="sldNum" sz="quarter" idx="12"/>
          </p:nvPr>
        </p:nvSpPr>
        <p:spPr/>
        <p:txBody>
          <a:bodyPr/>
          <a:lstStyle/>
          <a:p>
            <a:pPr>
              <a:defRPr/>
            </a:pPr>
            <a:fld id="{68B723E8-F733-408B-9EA9-3C1FC6D7753A}" type="slidenum">
              <a:rPr lang="en-US" smtClean="0"/>
              <a:pPr>
                <a:defRPr/>
              </a:pPr>
              <a:t>33</a:t>
            </a:fld>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150938" y="214313"/>
            <a:ext cx="7793037" cy="852487"/>
          </a:xfrm>
        </p:spPr>
        <p:txBody>
          <a:bodyPr/>
          <a:lstStyle/>
          <a:p>
            <a:r>
              <a:rPr lang="en-US" sz="3600" dirty="0" smtClean="0"/>
              <a:t>Case study – I-A (con’t)</a:t>
            </a:r>
          </a:p>
        </p:txBody>
      </p:sp>
      <p:sp>
        <p:nvSpPr>
          <p:cNvPr id="44035" name="Content Placeholder 2"/>
          <p:cNvSpPr>
            <a:spLocks noGrp="1"/>
          </p:cNvSpPr>
          <p:nvPr>
            <p:ph idx="1"/>
          </p:nvPr>
        </p:nvSpPr>
        <p:spPr>
          <a:xfrm>
            <a:off x="457200" y="1143000"/>
            <a:ext cx="8382000" cy="5181600"/>
          </a:xfrm>
        </p:spPr>
        <p:txBody>
          <a:bodyPr/>
          <a:lstStyle/>
          <a:p>
            <a:r>
              <a:rPr lang="en-US" sz="1500" b="1" u="sng" dirty="0" smtClean="0"/>
              <a:t>Overview of legal provision:</a:t>
            </a:r>
          </a:p>
          <a:p>
            <a:endParaRPr lang="en-US" sz="1500" dirty="0" smtClean="0"/>
          </a:p>
          <a:p>
            <a:r>
              <a:rPr lang="en-US" sz="1500" dirty="0" smtClean="0"/>
              <a:t>3. As  per schedule 4 of FEMA Notf.20(R) – a </a:t>
            </a:r>
            <a:r>
              <a:rPr lang="en-US" sz="1500" dirty="0"/>
              <a:t>NRI including a company, a trust and a partnership firm incorporated outside India and owned and controlled by non-resident Indians </a:t>
            </a:r>
            <a:r>
              <a:rPr lang="en-US" sz="1500" dirty="0" smtClean="0"/>
              <a:t>may purchase and sale shares/Convertible debentures, warrants or units on Non- repatriation </a:t>
            </a:r>
            <a:r>
              <a:rPr lang="en-US" sz="1500" dirty="0"/>
              <a:t>basis which will be deemed to be domestic investment at par with the investment made by residents.</a:t>
            </a:r>
            <a:endParaRPr lang="en-US" sz="1500" dirty="0" smtClean="0"/>
          </a:p>
          <a:p>
            <a:pPr>
              <a:buFont typeface="Wingdings" pitchFamily="2" charset="2"/>
              <a:buNone/>
            </a:pPr>
            <a:r>
              <a:rPr lang="en-US" sz="1500" dirty="0" smtClean="0"/>
              <a:t>       However, no purchase of shares or convertible debentures, etc of an Indian company shall be made under this Scheme if the company concerned is a Nidhi company or is engaged in agricultural/plantation activities or real estate business or construction of farm houses or dealing in Transfer of Development Rights.</a:t>
            </a:r>
          </a:p>
          <a:p>
            <a:endParaRPr lang="en-US" sz="1500" dirty="0" smtClean="0"/>
          </a:p>
          <a:p>
            <a:r>
              <a:rPr lang="en-US" sz="1500" dirty="0" smtClean="0"/>
              <a:t>Explanation: For </a:t>
            </a:r>
            <a:r>
              <a:rPr lang="en-US" sz="1500" dirty="0"/>
              <a:t>the purpose of this paragraph, "Real estate business" means dealing in land and immovable property with a view to earning profit therefrom and does not include development of townships, construction of residential commercial premises, roads or bridges, educational institutions, recreational facilities, city and regional level infrastructure, townships. Further, earning of rent income on lease of the property, not amounting to transfer, will not amount to “real estate business”. Investment in units of Real Estate Investment Trusts (REITs) registered and regulated under the SEBI (REITs) regulations 2014 shall also be excluded from the definition of “real estate business”</a:t>
            </a:r>
            <a:endParaRPr lang="en-US" sz="1500" b="1" dirty="0" smtClean="0"/>
          </a:p>
        </p:txBody>
      </p:sp>
      <p:sp>
        <p:nvSpPr>
          <p:cNvPr id="41988" name="Date Placeholder 3"/>
          <p:cNvSpPr>
            <a:spLocks noGrp="1"/>
          </p:cNvSpPr>
          <p:nvPr>
            <p:ph type="dt" sz="quarter" idx="10"/>
          </p:nvPr>
        </p:nvSpPr>
        <p:spPr/>
        <p:txBody>
          <a:bodyPr/>
          <a:lstStyle/>
          <a:p>
            <a:pPr>
              <a:defRPr/>
            </a:pPr>
            <a:r>
              <a:rPr lang="en-US" dirty="0" smtClean="0"/>
              <a:t>26th May 2018</a:t>
            </a:r>
            <a:endParaRPr lang="en-US" dirty="0"/>
          </a:p>
        </p:txBody>
      </p:sp>
      <p:sp>
        <p:nvSpPr>
          <p:cNvPr id="41989" name="Footer Placeholder 4"/>
          <p:cNvSpPr>
            <a:spLocks noGrp="1"/>
          </p:cNvSpPr>
          <p:nvPr>
            <p:ph type="ftr" sz="quarter" idx="11"/>
          </p:nvPr>
        </p:nvSpPr>
        <p:spPr/>
        <p:txBody>
          <a:bodyPr/>
          <a:lstStyle/>
          <a:p>
            <a:pPr>
              <a:defRPr/>
            </a:pPr>
            <a:r>
              <a:rPr lang="en-US" dirty="0" smtClean="0"/>
              <a:t>P. P. Shah &amp; Asso.</a:t>
            </a:r>
          </a:p>
        </p:txBody>
      </p:sp>
      <p:sp>
        <p:nvSpPr>
          <p:cNvPr id="41990" name="Slide Number Placeholder 5"/>
          <p:cNvSpPr>
            <a:spLocks noGrp="1"/>
          </p:cNvSpPr>
          <p:nvPr>
            <p:ph type="sldNum" sz="quarter" idx="12"/>
          </p:nvPr>
        </p:nvSpPr>
        <p:spPr/>
        <p:txBody>
          <a:bodyPr/>
          <a:lstStyle/>
          <a:p>
            <a:pPr>
              <a:defRPr/>
            </a:pPr>
            <a:fld id="{68B723E8-F733-408B-9EA9-3C1FC6D7753A}" type="slidenum">
              <a:rPr lang="en-US" smtClean="0"/>
              <a:pPr>
                <a:defRPr/>
              </a:pPr>
              <a:t>34</a:t>
            </a:fld>
            <a:endParaRPr lang="en-US" dirty="0" smtClean="0"/>
          </a:p>
        </p:txBody>
      </p:sp>
    </p:spTree>
    <p:extLst>
      <p:ext uri="{BB962C8B-B14F-4D97-AF65-F5344CB8AC3E}">
        <p14:creationId xmlns:p14="http://schemas.microsoft.com/office/powerpoint/2010/main" val="6657439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150938" y="214313"/>
            <a:ext cx="7793037" cy="852487"/>
          </a:xfrm>
        </p:spPr>
        <p:txBody>
          <a:bodyPr/>
          <a:lstStyle/>
          <a:p>
            <a:r>
              <a:rPr lang="en-US" sz="2800" dirty="0" smtClean="0"/>
              <a:t>Case study – I-A (con’t)</a:t>
            </a:r>
          </a:p>
        </p:txBody>
      </p:sp>
      <p:sp>
        <p:nvSpPr>
          <p:cNvPr id="45059" name="Content Placeholder 2"/>
          <p:cNvSpPr>
            <a:spLocks noGrp="1"/>
          </p:cNvSpPr>
          <p:nvPr>
            <p:ph idx="1"/>
          </p:nvPr>
        </p:nvSpPr>
        <p:spPr>
          <a:xfrm>
            <a:off x="545432" y="1142999"/>
            <a:ext cx="8398543" cy="5418221"/>
          </a:xfrm>
        </p:spPr>
        <p:txBody>
          <a:bodyPr/>
          <a:lstStyle/>
          <a:p>
            <a:r>
              <a:rPr lang="en-US" sz="1500" dirty="0" smtClean="0"/>
              <a:t>4.Further as per Regulation 3 of Foreign Exchange Management (Acquisition and transfer of Immovable property in India) – Notf.21(R)</a:t>
            </a:r>
          </a:p>
          <a:p>
            <a:pPr>
              <a:buNone/>
            </a:pPr>
            <a:r>
              <a:rPr lang="en-US" sz="1500" dirty="0" smtClean="0"/>
              <a:t>      An NRI or an OCI may - </a:t>
            </a:r>
          </a:p>
          <a:p>
            <a:r>
              <a:rPr lang="en-US" sz="1500" dirty="0" smtClean="0"/>
              <a:t>(a) acquire immovable property in India other than an agricultural property, plantation, or a farm house:</a:t>
            </a:r>
          </a:p>
          <a:p>
            <a:pPr marL="336550" indent="0">
              <a:buNone/>
            </a:pPr>
            <a:r>
              <a:rPr lang="en-US" sz="1500" dirty="0"/>
              <a:t>Provided that the consideration, if any, for transfer, shall be made out of (i) funds received in India through banking channels by way of inward remittance from any place outside India or (ii) funds held in any </a:t>
            </a:r>
            <a:r>
              <a:rPr lang="en-US" sz="1500" dirty="0" smtClean="0"/>
              <a:t>non-resident </a:t>
            </a:r>
            <a:r>
              <a:rPr lang="en-US" sz="1500" dirty="0"/>
              <a:t>account maintained in accordance with the provisions of the Act, rules or regulations framed thereunder</a:t>
            </a:r>
            <a:r>
              <a:rPr lang="en-US" sz="1500" dirty="0" smtClean="0"/>
              <a:t>.</a:t>
            </a:r>
          </a:p>
          <a:p>
            <a:pPr marL="336550" indent="0">
              <a:buNone/>
            </a:pPr>
            <a:r>
              <a:rPr lang="en-US" sz="1500" dirty="0" smtClean="0"/>
              <a:t>Provided further that no payment of purchase price for acquisition of immovable property shall be made either by traveller's cheque or by foreign currency notes or by other mode other than those specifically permitted by this clause'.</a:t>
            </a:r>
          </a:p>
          <a:p>
            <a:pPr marL="288925" indent="-285750">
              <a:buSzPct val="125000"/>
              <a:buFont typeface="Wingdings" panose="05000000000000000000" pitchFamily="2" charset="2"/>
              <a:buChar char="§"/>
            </a:pPr>
            <a:r>
              <a:rPr lang="en-US" sz="1500" dirty="0"/>
              <a:t>(b) acquire any immovable property in India other than agricultural land/ farm house/ plantation property by way of gift from a person resident in India or from an NRI or from an OCI, who in any case is a relative as defined in section 2(77) of the Companies Act, 2013</a:t>
            </a:r>
            <a:r>
              <a:rPr lang="en-US" sz="1500" dirty="0" smtClean="0"/>
              <a:t>;</a:t>
            </a:r>
          </a:p>
          <a:p>
            <a:pPr marL="288925" indent="-285750">
              <a:buSzPct val="125000"/>
              <a:buFont typeface="Wingdings" panose="05000000000000000000" pitchFamily="2" charset="2"/>
              <a:buChar char="§"/>
            </a:pPr>
            <a:r>
              <a:rPr lang="en-US" sz="1500" dirty="0"/>
              <a:t>(c) acquire any immovable property in India by way of inheritance from a person resident outside India who had acquired such property (a) in accordance with the provisions of the foreign exchange law in force at the time of acquisition by him or the provisions of these Regulations or (b) from a person resident in India;</a:t>
            </a:r>
          </a:p>
          <a:p>
            <a:pPr marL="288925" indent="-288925"/>
            <a:r>
              <a:rPr lang="en-US" sz="1500" dirty="0"/>
              <a:t>(d) transfer any immovable property in India to a person resident in India. </a:t>
            </a:r>
          </a:p>
          <a:p>
            <a:pPr marL="288925" indent="-288925"/>
            <a:r>
              <a:rPr lang="en-US" sz="1500" dirty="0"/>
              <a:t>(e) transfer any immovable property other than agricultural land/ farm house/ plantation property to an NRI or an OCI</a:t>
            </a:r>
          </a:p>
        </p:txBody>
      </p:sp>
      <p:sp>
        <p:nvSpPr>
          <p:cNvPr id="43012" name="Date Placeholder 3"/>
          <p:cNvSpPr>
            <a:spLocks noGrp="1"/>
          </p:cNvSpPr>
          <p:nvPr>
            <p:ph type="dt" sz="quarter" idx="10"/>
          </p:nvPr>
        </p:nvSpPr>
        <p:spPr>
          <a:xfrm>
            <a:off x="196516" y="6400800"/>
            <a:ext cx="1905000" cy="457200"/>
          </a:xfrm>
        </p:spPr>
        <p:txBody>
          <a:bodyPr/>
          <a:lstStyle/>
          <a:p>
            <a:pPr>
              <a:defRPr/>
            </a:pPr>
            <a:r>
              <a:rPr lang="en-US" dirty="0" smtClean="0"/>
              <a:t>26th May 2018</a:t>
            </a:r>
            <a:endParaRPr lang="en-US" dirty="0"/>
          </a:p>
        </p:txBody>
      </p:sp>
      <p:sp>
        <p:nvSpPr>
          <p:cNvPr id="43013" name="Footer Placeholder 4"/>
          <p:cNvSpPr>
            <a:spLocks noGrp="1"/>
          </p:cNvSpPr>
          <p:nvPr>
            <p:ph type="ftr" sz="quarter" idx="11"/>
          </p:nvPr>
        </p:nvSpPr>
        <p:spPr>
          <a:xfrm>
            <a:off x="3599656" y="6371975"/>
            <a:ext cx="2895600" cy="457200"/>
          </a:xfrm>
        </p:spPr>
        <p:txBody>
          <a:bodyPr/>
          <a:lstStyle/>
          <a:p>
            <a:pPr>
              <a:defRPr/>
            </a:pPr>
            <a:r>
              <a:rPr lang="en-US" dirty="0" smtClean="0"/>
              <a:t>P. P. Shah &amp; Asso.</a:t>
            </a:r>
          </a:p>
        </p:txBody>
      </p:sp>
      <p:sp>
        <p:nvSpPr>
          <p:cNvPr id="43014" name="Slide Number Placeholder 5"/>
          <p:cNvSpPr>
            <a:spLocks noGrp="1"/>
          </p:cNvSpPr>
          <p:nvPr>
            <p:ph type="sldNum" sz="quarter" idx="12"/>
          </p:nvPr>
        </p:nvSpPr>
        <p:spPr>
          <a:xfrm>
            <a:off x="7040896" y="6400800"/>
            <a:ext cx="1905000" cy="457200"/>
          </a:xfrm>
        </p:spPr>
        <p:txBody>
          <a:bodyPr/>
          <a:lstStyle/>
          <a:p>
            <a:pPr>
              <a:defRPr/>
            </a:pPr>
            <a:fld id="{220C6FD6-53B5-4654-AEE7-604623D232E0}" type="slidenum">
              <a:rPr lang="en-US" smtClean="0"/>
              <a:pPr>
                <a:defRPr/>
              </a:pPr>
              <a:t>35</a:t>
            </a:fld>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214313"/>
            <a:ext cx="7793037" cy="852487"/>
          </a:xfrm>
        </p:spPr>
        <p:txBody>
          <a:bodyPr/>
          <a:lstStyle/>
          <a:p>
            <a:r>
              <a:rPr lang="en-US" sz="3600" dirty="0" smtClean="0"/>
              <a:t>Case study – I-A (con’t)</a:t>
            </a:r>
          </a:p>
        </p:txBody>
      </p:sp>
      <p:sp>
        <p:nvSpPr>
          <p:cNvPr id="46083" name="Content Placeholder 2"/>
          <p:cNvSpPr>
            <a:spLocks noGrp="1"/>
          </p:cNvSpPr>
          <p:nvPr>
            <p:ph idx="1"/>
          </p:nvPr>
        </p:nvSpPr>
        <p:spPr>
          <a:xfrm>
            <a:off x="304800" y="1143000"/>
            <a:ext cx="8650288" cy="5257800"/>
          </a:xfrm>
        </p:spPr>
        <p:txBody>
          <a:bodyPr/>
          <a:lstStyle/>
          <a:p>
            <a:r>
              <a:rPr lang="en-US" sz="1600" dirty="0" smtClean="0"/>
              <a:t>      </a:t>
            </a:r>
            <a:r>
              <a:rPr lang="en-US" sz="1600" b="1" u="sng" dirty="0" smtClean="0"/>
              <a:t>Repatriation of sale proceeds</a:t>
            </a:r>
          </a:p>
          <a:p>
            <a:endParaRPr lang="en-US" sz="1600" b="1" u="sng" dirty="0" smtClean="0"/>
          </a:p>
          <a:p>
            <a:r>
              <a:rPr lang="en-US" sz="1600" dirty="0"/>
              <a:t>(a) A person referred to in sub-section (5) of Section 6 of the Act, or his successor shall not, except with the general or specific permission of the Reserve Bank, repatriate outside India the sale proceeds of any immovable property referred to in that sub-section</a:t>
            </a:r>
            <a:r>
              <a:rPr lang="en-US" sz="1600" dirty="0" smtClean="0"/>
              <a:t>;</a:t>
            </a:r>
          </a:p>
          <a:p>
            <a:r>
              <a:rPr lang="en-US" sz="1600" dirty="0"/>
              <a:t>(b) In the event of sale of immovable property other than agricultural land/ farm house/ plantation property in India by an NRI or an OCI, the authorised dealer may allow repatriation of the sale proceeds outside India, provided the following conditions are satisfied, namely</a:t>
            </a:r>
            <a:r>
              <a:rPr lang="en-US" sz="1600" dirty="0" smtClean="0"/>
              <a:t>:</a:t>
            </a:r>
          </a:p>
          <a:p>
            <a:pPr marL="336550" indent="0">
              <a:buNone/>
            </a:pPr>
            <a:r>
              <a:rPr lang="en-US" sz="1600" dirty="0" smtClean="0"/>
              <a:t>(i) the immovable property was acquired by the seller in accordance with the provisions of the foreign exchange law in force at the time of acquisition by him or the provisions of these Regulations; </a:t>
            </a:r>
          </a:p>
          <a:p>
            <a:pPr marL="336550" indent="0">
              <a:buNone/>
            </a:pPr>
            <a:r>
              <a:rPr lang="en-US" sz="1600" dirty="0" smtClean="0"/>
              <a:t>(ii) </a:t>
            </a:r>
            <a:r>
              <a:rPr lang="en-US" sz="1600" dirty="0"/>
              <a:t>the amount for acquisition of the immovable property was paid in foreign exchange received through banking channels or out of funds held in Foreign Currency Non-Resident Account or out of funds held in Non-Resident External account; </a:t>
            </a:r>
            <a:endParaRPr lang="en-US" sz="1600" dirty="0" smtClean="0"/>
          </a:p>
          <a:p>
            <a:pPr marL="336550" indent="0">
              <a:buNone/>
            </a:pPr>
            <a:r>
              <a:rPr lang="en-US" sz="1600" dirty="0" smtClean="0"/>
              <a:t>(iii) in the case of residential property, the repatriation of sale proceeds is restricted to not more than two such properties. </a:t>
            </a:r>
          </a:p>
          <a:p>
            <a:endParaRPr lang="en-US" sz="1600" dirty="0" smtClean="0"/>
          </a:p>
        </p:txBody>
      </p:sp>
      <p:sp>
        <p:nvSpPr>
          <p:cNvPr id="44036" name="Date Placeholder 3"/>
          <p:cNvSpPr>
            <a:spLocks noGrp="1"/>
          </p:cNvSpPr>
          <p:nvPr>
            <p:ph type="dt" sz="quarter" idx="10"/>
          </p:nvPr>
        </p:nvSpPr>
        <p:spPr>
          <a:xfrm>
            <a:off x="0" y="6471862"/>
            <a:ext cx="1905000" cy="457200"/>
          </a:xfrm>
        </p:spPr>
        <p:txBody>
          <a:bodyPr/>
          <a:lstStyle/>
          <a:p>
            <a:pPr>
              <a:defRPr/>
            </a:pPr>
            <a:r>
              <a:rPr lang="en-US" dirty="0" smtClean="0"/>
              <a:t>26th May 2018</a:t>
            </a:r>
            <a:endParaRPr lang="en-US" dirty="0"/>
          </a:p>
        </p:txBody>
      </p:sp>
      <p:sp>
        <p:nvSpPr>
          <p:cNvPr id="44037" name="Footer Placeholder 4"/>
          <p:cNvSpPr>
            <a:spLocks noGrp="1"/>
          </p:cNvSpPr>
          <p:nvPr>
            <p:ph type="ftr" sz="quarter" idx="11"/>
          </p:nvPr>
        </p:nvSpPr>
        <p:spPr>
          <a:xfrm>
            <a:off x="3606800" y="6472238"/>
            <a:ext cx="2895600" cy="457200"/>
          </a:xfrm>
        </p:spPr>
        <p:txBody>
          <a:bodyPr/>
          <a:lstStyle/>
          <a:p>
            <a:pPr>
              <a:defRPr/>
            </a:pPr>
            <a:r>
              <a:rPr lang="en-US" dirty="0" smtClean="0"/>
              <a:t>P. P. Shah &amp; Asso.</a:t>
            </a:r>
          </a:p>
        </p:txBody>
      </p:sp>
      <p:sp>
        <p:nvSpPr>
          <p:cNvPr id="44038" name="Slide Number Placeholder 5"/>
          <p:cNvSpPr>
            <a:spLocks noGrp="1"/>
          </p:cNvSpPr>
          <p:nvPr>
            <p:ph type="sldNum" sz="quarter" idx="12"/>
          </p:nvPr>
        </p:nvSpPr>
        <p:spPr>
          <a:xfrm>
            <a:off x="7050088" y="6472238"/>
            <a:ext cx="1905000" cy="457200"/>
          </a:xfrm>
        </p:spPr>
        <p:txBody>
          <a:bodyPr/>
          <a:lstStyle/>
          <a:p>
            <a:pPr>
              <a:defRPr/>
            </a:pPr>
            <a:fld id="{F947A728-4133-4C94-8C1D-0B1E1C8D51D0}" type="slidenum">
              <a:rPr lang="en-US" smtClean="0"/>
              <a:pPr>
                <a:defRPr/>
              </a:pPr>
              <a:t>36</a:t>
            </a:fld>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a:xfrm>
            <a:off x="1150938" y="214313"/>
            <a:ext cx="7793037" cy="776287"/>
          </a:xfrm>
        </p:spPr>
        <p:txBody>
          <a:bodyPr/>
          <a:lstStyle/>
          <a:p>
            <a:r>
              <a:rPr lang="en-US" sz="3200" dirty="0"/>
              <a:t>Immovable Property in India</a:t>
            </a:r>
            <a:br>
              <a:rPr lang="en-US" sz="3200" dirty="0"/>
            </a:br>
            <a:r>
              <a:rPr lang="en-US" sz="3200" dirty="0"/>
              <a:t>Case study </a:t>
            </a:r>
            <a:r>
              <a:rPr lang="en-US" sz="3200" dirty="0" smtClean="0"/>
              <a:t>– I-B</a:t>
            </a:r>
          </a:p>
        </p:txBody>
      </p:sp>
      <p:sp>
        <p:nvSpPr>
          <p:cNvPr id="91139" name="Content Placeholder 2"/>
          <p:cNvSpPr>
            <a:spLocks noGrp="1"/>
          </p:cNvSpPr>
          <p:nvPr>
            <p:ph idx="1"/>
          </p:nvPr>
        </p:nvSpPr>
        <p:spPr>
          <a:xfrm>
            <a:off x="1182688" y="1295400"/>
            <a:ext cx="7123112" cy="4837113"/>
          </a:xfrm>
        </p:spPr>
        <p:txBody>
          <a:bodyPr/>
          <a:lstStyle/>
          <a:p>
            <a:r>
              <a:rPr lang="en-US" sz="1800" b="1" u="sng" dirty="0" smtClean="0"/>
              <a:t>Acquisition of Immovable property</a:t>
            </a:r>
          </a:p>
          <a:p>
            <a:endParaRPr lang="en-US" sz="1800" dirty="0" smtClean="0"/>
          </a:p>
          <a:p>
            <a:r>
              <a:rPr lang="en-US" sz="1800" dirty="0" smtClean="0"/>
              <a:t>A PROI </a:t>
            </a:r>
            <a:r>
              <a:rPr lang="en-US" sz="1800" dirty="0" smtClean="0"/>
              <a:t>who is citizen of </a:t>
            </a:r>
            <a:r>
              <a:rPr lang="en-US" sz="1800" dirty="0" smtClean="0"/>
              <a:t>Iran </a:t>
            </a:r>
            <a:r>
              <a:rPr lang="en-US" sz="1800" dirty="0" smtClean="0"/>
              <a:t>gets immovable property in India by way of inheritance from his parents resident in India.</a:t>
            </a:r>
          </a:p>
          <a:p>
            <a:pPr>
              <a:buFont typeface="Wingdings" pitchFamily="2" charset="2"/>
              <a:buNone/>
            </a:pPr>
            <a:endParaRPr lang="en-US" sz="1800" dirty="0" smtClean="0"/>
          </a:p>
          <a:p>
            <a:r>
              <a:rPr lang="en-US" sz="1800" dirty="0" smtClean="0"/>
              <a:t>Can he hold such property?</a:t>
            </a:r>
          </a:p>
          <a:p>
            <a:r>
              <a:rPr lang="en-US" sz="1800" dirty="0" smtClean="0"/>
              <a:t>What if above property is agricultural land?</a:t>
            </a:r>
          </a:p>
          <a:p>
            <a:r>
              <a:rPr lang="en-US" sz="1800" dirty="0" smtClean="0"/>
              <a:t>Can he carry out agricultural activities</a:t>
            </a:r>
            <a:r>
              <a:rPr lang="en-US" sz="1800" dirty="0" smtClean="0"/>
              <a:t>?</a:t>
            </a:r>
          </a:p>
          <a:p>
            <a:r>
              <a:rPr lang="en-US" sz="1800" dirty="0" smtClean="0"/>
              <a:t>Will the answer be different if he is resident of India?</a:t>
            </a:r>
            <a:endParaRPr lang="en-US" sz="1800" dirty="0" smtClean="0"/>
          </a:p>
        </p:txBody>
      </p:sp>
      <p:sp>
        <p:nvSpPr>
          <p:cNvPr id="105476" name="Date Placeholder 3"/>
          <p:cNvSpPr>
            <a:spLocks noGrp="1"/>
          </p:cNvSpPr>
          <p:nvPr>
            <p:ph type="dt" sz="quarter" idx="10"/>
          </p:nvPr>
        </p:nvSpPr>
        <p:spPr/>
        <p:txBody>
          <a:bodyPr/>
          <a:lstStyle/>
          <a:p>
            <a:pPr>
              <a:defRPr/>
            </a:pPr>
            <a:r>
              <a:rPr lang="en-US" dirty="0" smtClean="0"/>
              <a:t>26th May 2018</a:t>
            </a:r>
            <a:endParaRPr lang="en-US" dirty="0"/>
          </a:p>
        </p:txBody>
      </p:sp>
      <p:sp>
        <p:nvSpPr>
          <p:cNvPr id="105477" name="Footer Placeholder 4"/>
          <p:cNvSpPr>
            <a:spLocks noGrp="1"/>
          </p:cNvSpPr>
          <p:nvPr>
            <p:ph type="ftr" sz="quarter" idx="11"/>
          </p:nvPr>
        </p:nvSpPr>
        <p:spPr/>
        <p:txBody>
          <a:bodyPr/>
          <a:lstStyle/>
          <a:p>
            <a:pPr>
              <a:defRPr/>
            </a:pPr>
            <a:r>
              <a:rPr lang="en-US" dirty="0" smtClean="0"/>
              <a:t>P. P. Shah &amp; Asso.</a:t>
            </a:r>
          </a:p>
        </p:txBody>
      </p:sp>
      <p:sp>
        <p:nvSpPr>
          <p:cNvPr id="105478" name="Slide Number Placeholder 5"/>
          <p:cNvSpPr>
            <a:spLocks noGrp="1"/>
          </p:cNvSpPr>
          <p:nvPr>
            <p:ph type="sldNum" sz="quarter" idx="12"/>
          </p:nvPr>
        </p:nvSpPr>
        <p:spPr/>
        <p:txBody>
          <a:bodyPr/>
          <a:lstStyle/>
          <a:p>
            <a:pPr>
              <a:defRPr/>
            </a:pPr>
            <a:fld id="{2804F3B5-CFBB-4A99-870F-E10B2828C5A9}" type="slidenum">
              <a:rPr lang="en-US" smtClean="0"/>
              <a:pPr>
                <a:defRPr/>
              </a:pPr>
              <a:t>37</a:t>
            </a:fld>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a:xfrm>
            <a:off x="1150938" y="214313"/>
            <a:ext cx="7793037" cy="776287"/>
          </a:xfrm>
        </p:spPr>
        <p:txBody>
          <a:bodyPr/>
          <a:lstStyle/>
          <a:p>
            <a:r>
              <a:rPr lang="en-US" sz="2800" dirty="0"/>
              <a:t>Immovable Property in India</a:t>
            </a:r>
            <a:br>
              <a:rPr lang="en-US" sz="2800" dirty="0"/>
            </a:br>
            <a:r>
              <a:rPr lang="en-US" sz="2800" dirty="0"/>
              <a:t>Case study </a:t>
            </a:r>
            <a:r>
              <a:rPr lang="en-US" sz="2800" dirty="0" smtClean="0"/>
              <a:t>– I-B (con’t)</a:t>
            </a:r>
          </a:p>
        </p:txBody>
      </p:sp>
      <p:sp>
        <p:nvSpPr>
          <p:cNvPr id="92163" name="Content Placeholder 2"/>
          <p:cNvSpPr>
            <a:spLocks noGrp="1"/>
          </p:cNvSpPr>
          <p:nvPr>
            <p:ph idx="1"/>
          </p:nvPr>
        </p:nvSpPr>
        <p:spPr>
          <a:xfrm>
            <a:off x="625642" y="1295400"/>
            <a:ext cx="8329446" cy="5137484"/>
          </a:xfrm>
        </p:spPr>
        <p:txBody>
          <a:bodyPr/>
          <a:lstStyle/>
          <a:p>
            <a:r>
              <a:rPr lang="en-US" sz="1600" b="1" u="sng" dirty="0" smtClean="0"/>
              <a:t>Overview of legal framework</a:t>
            </a:r>
          </a:p>
          <a:p>
            <a:r>
              <a:rPr lang="en-US" sz="1600" dirty="0" smtClean="0"/>
              <a:t>As per sec. 6(5) of Foreign Exchange Management Act - A person resident outside India may hold, own, transfer or invest in Indian currency, security or any immovable property situated in India if such currency, security or property was acquired, held or owned by such person when he was resident in India or inherited from a person who was resident in India</a:t>
            </a:r>
          </a:p>
          <a:p>
            <a:r>
              <a:rPr lang="en-US" sz="1600" dirty="0" smtClean="0"/>
              <a:t>According to regulation 9 of Foreign Exchange Management (Acquisition and transfer or immovable property in India) - No person being a citizen of Pakistan, Bangladesh, Sri Lanka, Afghanistan, China, Iran, Nepal, Bhutan, </a:t>
            </a:r>
            <a:r>
              <a:rPr lang="en-US" sz="1600" dirty="0"/>
              <a:t>Macau or Hong Kong or Democratic People’s Republic of Korea (DPRK) </a:t>
            </a:r>
            <a:r>
              <a:rPr lang="en-US" sz="1600" dirty="0" smtClean="0"/>
              <a:t>without prior permission of the Reserve Bank shall acquire or transfer immovable property in India, other than lease, not exceeding five years. (Notf 21(R))</a:t>
            </a:r>
          </a:p>
          <a:p>
            <a:r>
              <a:rPr lang="en-US" sz="1600" dirty="0" smtClean="0"/>
              <a:t>Reg 3…An NRI or an OCI…</a:t>
            </a:r>
          </a:p>
          <a:p>
            <a:pPr>
              <a:buFont typeface="Wingdings" pitchFamily="2" charset="2"/>
              <a:buNone/>
            </a:pPr>
            <a:r>
              <a:rPr lang="en-US" sz="1600" dirty="0" smtClean="0"/>
              <a:t>     a)acquire………….other than Agricultural/plantations/farm house....</a:t>
            </a:r>
          </a:p>
          <a:p>
            <a:pPr>
              <a:buNone/>
            </a:pPr>
            <a:r>
              <a:rPr lang="en-US" sz="1600" dirty="0" smtClean="0"/>
              <a:t>	b)acquire</a:t>
            </a:r>
            <a:r>
              <a:rPr lang="en-US" sz="1600" dirty="0"/>
              <a:t>………….other than Agricultural/plantations/farm </a:t>
            </a:r>
            <a:r>
              <a:rPr lang="en-US" sz="1600" dirty="0" smtClean="0"/>
              <a:t>house by way of gift...</a:t>
            </a:r>
            <a:endParaRPr lang="en-US" sz="1600" dirty="0"/>
          </a:p>
          <a:p>
            <a:pPr>
              <a:buNone/>
            </a:pPr>
            <a:r>
              <a:rPr lang="en-US" sz="1600" dirty="0" smtClean="0"/>
              <a:t>	c)acquire any immovable property </a:t>
            </a:r>
            <a:r>
              <a:rPr lang="en-US" sz="1600" dirty="0"/>
              <a:t>by way of </a:t>
            </a:r>
            <a:r>
              <a:rPr lang="en-US" sz="1600" dirty="0" smtClean="0"/>
              <a:t>inheritance....</a:t>
            </a:r>
            <a:endParaRPr lang="en-US" sz="1600" dirty="0"/>
          </a:p>
          <a:p>
            <a:pPr>
              <a:buFont typeface="Wingdings" pitchFamily="2" charset="2"/>
              <a:buNone/>
            </a:pPr>
            <a:r>
              <a:rPr lang="en-US" sz="1600" dirty="0" smtClean="0"/>
              <a:t>     d)transfer any immovable property in India to a PRII.</a:t>
            </a:r>
          </a:p>
          <a:p>
            <a:pPr>
              <a:buFont typeface="Wingdings" pitchFamily="2" charset="2"/>
              <a:buNone/>
            </a:pPr>
            <a:r>
              <a:rPr lang="en-US" sz="1600" dirty="0" smtClean="0"/>
              <a:t>     e)transfer any immovable  property other than Agricultural….to an NRI or an OCI (Notf 21(R))</a:t>
            </a:r>
          </a:p>
        </p:txBody>
      </p:sp>
      <p:sp>
        <p:nvSpPr>
          <p:cNvPr id="106500" name="Date Placeholder 3"/>
          <p:cNvSpPr>
            <a:spLocks noGrp="1"/>
          </p:cNvSpPr>
          <p:nvPr>
            <p:ph type="dt" sz="quarter" idx="10"/>
          </p:nvPr>
        </p:nvSpPr>
        <p:spPr/>
        <p:txBody>
          <a:bodyPr/>
          <a:lstStyle/>
          <a:p>
            <a:pPr>
              <a:defRPr/>
            </a:pPr>
            <a:r>
              <a:rPr lang="en-US" dirty="0" smtClean="0"/>
              <a:t>26th May 2018</a:t>
            </a:r>
            <a:endParaRPr lang="en-US" dirty="0"/>
          </a:p>
        </p:txBody>
      </p:sp>
      <p:sp>
        <p:nvSpPr>
          <p:cNvPr id="106501" name="Footer Placeholder 4"/>
          <p:cNvSpPr>
            <a:spLocks noGrp="1"/>
          </p:cNvSpPr>
          <p:nvPr>
            <p:ph type="ftr" sz="quarter" idx="11"/>
          </p:nvPr>
        </p:nvSpPr>
        <p:spPr/>
        <p:txBody>
          <a:bodyPr/>
          <a:lstStyle/>
          <a:p>
            <a:pPr>
              <a:defRPr/>
            </a:pPr>
            <a:r>
              <a:rPr lang="en-US" dirty="0" smtClean="0"/>
              <a:t>P. P. Shah &amp; Asso.</a:t>
            </a:r>
          </a:p>
        </p:txBody>
      </p:sp>
      <p:sp>
        <p:nvSpPr>
          <p:cNvPr id="106502" name="Slide Number Placeholder 5"/>
          <p:cNvSpPr>
            <a:spLocks noGrp="1"/>
          </p:cNvSpPr>
          <p:nvPr>
            <p:ph type="sldNum" sz="quarter" idx="12"/>
          </p:nvPr>
        </p:nvSpPr>
        <p:spPr/>
        <p:txBody>
          <a:bodyPr/>
          <a:lstStyle/>
          <a:p>
            <a:pPr>
              <a:defRPr/>
            </a:pPr>
            <a:fld id="{E73E1763-B69C-4621-89B6-9B2D43D20BCB}" type="slidenum">
              <a:rPr lang="en-US" smtClean="0"/>
              <a:pPr>
                <a:defRPr/>
              </a:pPr>
              <a:t>38</a:t>
            </a:fld>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1150938" y="214313"/>
            <a:ext cx="7793037" cy="776287"/>
          </a:xfrm>
        </p:spPr>
        <p:txBody>
          <a:bodyPr/>
          <a:lstStyle/>
          <a:p>
            <a:r>
              <a:rPr lang="en-US" sz="2800" dirty="0"/>
              <a:t>Immovable Property in India</a:t>
            </a:r>
            <a:br>
              <a:rPr lang="en-US" sz="2800" dirty="0"/>
            </a:br>
            <a:r>
              <a:rPr lang="en-US" sz="2800" dirty="0"/>
              <a:t>Case study </a:t>
            </a:r>
            <a:r>
              <a:rPr lang="en-US" sz="2800" dirty="0" smtClean="0"/>
              <a:t>– I-B (con’t)</a:t>
            </a:r>
          </a:p>
        </p:txBody>
      </p:sp>
      <p:sp>
        <p:nvSpPr>
          <p:cNvPr id="93187" name="Content Placeholder 2"/>
          <p:cNvSpPr>
            <a:spLocks noGrp="1"/>
          </p:cNvSpPr>
          <p:nvPr>
            <p:ph idx="1"/>
          </p:nvPr>
        </p:nvSpPr>
        <p:spPr>
          <a:xfrm>
            <a:off x="1182688" y="1295400"/>
            <a:ext cx="7772400" cy="4837113"/>
          </a:xfrm>
        </p:spPr>
        <p:txBody>
          <a:bodyPr/>
          <a:lstStyle/>
          <a:p>
            <a:r>
              <a:rPr lang="en-US" sz="1800" b="1" u="sng" dirty="0" smtClean="0"/>
              <a:t>Question of the India Citizen:</a:t>
            </a:r>
          </a:p>
          <a:p>
            <a:r>
              <a:rPr lang="en-US" sz="1800" dirty="0" smtClean="0"/>
              <a:t>Sec 6(5) permits inheritance from Resident Indian. Notification prohibits it -  what will prevail?</a:t>
            </a:r>
          </a:p>
          <a:p>
            <a:r>
              <a:rPr lang="en-US" sz="1800" dirty="0" smtClean="0"/>
              <a:t>Normally inheritance is a Right under other Law, Can FEMA override such a law?</a:t>
            </a:r>
          </a:p>
          <a:p>
            <a:r>
              <a:rPr lang="en-US" sz="1800" dirty="0" smtClean="0"/>
              <a:t>Answer could be yes for all three questions, However India citizen may approach RBI for the clarity.</a:t>
            </a:r>
          </a:p>
          <a:p>
            <a:endParaRPr lang="en-US" sz="1800" dirty="0" smtClean="0"/>
          </a:p>
        </p:txBody>
      </p:sp>
      <p:sp>
        <p:nvSpPr>
          <p:cNvPr id="107524" name="Date Placeholder 3"/>
          <p:cNvSpPr>
            <a:spLocks noGrp="1"/>
          </p:cNvSpPr>
          <p:nvPr>
            <p:ph type="dt" sz="quarter" idx="10"/>
          </p:nvPr>
        </p:nvSpPr>
        <p:spPr/>
        <p:txBody>
          <a:bodyPr/>
          <a:lstStyle/>
          <a:p>
            <a:pPr>
              <a:defRPr/>
            </a:pPr>
            <a:r>
              <a:rPr lang="en-US" dirty="0" smtClean="0"/>
              <a:t>26th May 2018</a:t>
            </a:r>
            <a:endParaRPr lang="en-US" dirty="0"/>
          </a:p>
        </p:txBody>
      </p:sp>
      <p:sp>
        <p:nvSpPr>
          <p:cNvPr id="107525" name="Footer Placeholder 4"/>
          <p:cNvSpPr>
            <a:spLocks noGrp="1"/>
          </p:cNvSpPr>
          <p:nvPr>
            <p:ph type="ftr" sz="quarter" idx="11"/>
          </p:nvPr>
        </p:nvSpPr>
        <p:spPr/>
        <p:txBody>
          <a:bodyPr/>
          <a:lstStyle/>
          <a:p>
            <a:pPr>
              <a:defRPr/>
            </a:pPr>
            <a:r>
              <a:rPr lang="en-US" dirty="0" smtClean="0"/>
              <a:t>P. P. Shah &amp; Asso.</a:t>
            </a:r>
          </a:p>
        </p:txBody>
      </p:sp>
      <p:sp>
        <p:nvSpPr>
          <p:cNvPr id="107526" name="Slide Number Placeholder 5"/>
          <p:cNvSpPr>
            <a:spLocks noGrp="1"/>
          </p:cNvSpPr>
          <p:nvPr>
            <p:ph type="sldNum" sz="quarter" idx="12"/>
          </p:nvPr>
        </p:nvSpPr>
        <p:spPr/>
        <p:txBody>
          <a:bodyPr/>
          <a:lstStyle/>
          <a:p>
            <a:pPr>
              <a:defRPr/>
            </a:pPr>
            <a:fld id="{80BAAB4D-3C45-47B9-A172-8F2EECAA8B2E}" type="slidenum">
              <a:rPr lang="en-US" smtClean="0"/>
              <a:pPr>
                <a:defRPr/>
              </a:pPr>
              <a:t>39</a:t>
            </a:fld>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xfrm>
            <a:off x="1150938" y="6384315"/>
            <a:ext cx="1905000" cy="457200"/>
          </a:xfrm>
        </p:spPr>
        <p:txBody>
          <a:bodyPr/>
          <a:lstStyle/>
          <a:p>
            <a:pPr>
              <a:defRPr/>
            </a:pPr>
            <a:r>
              <a:rPr lang="en-US" dirty="0" smtClean="0"/>
              <a:t>26th May 2018</a:t>
            </a:r>
            <a:endParaRPr lang="en-US" dirty="0"/>
          </a:p>
        </p:txBody>
      </p:sp>
      <p:sp>
        <p:nvSpPr>
          <p:cNvPr id="5123" name="Footer Placeholder 4"/>
          <p:cNvSpPr>
            <a:spLocks noGrp="1"/>
          </p:cNvSpPr>
          <p:nvPr>
            <p:ph type="ftr" sz="quarter" idx="11"/>
          </p:nvPr>
        </p:nvSpPr>
        <p:spPr>
          <a:xfrm>
            <a:off x="3618022" y="6400800"/>
            <a:ext cx="2895600" cy="457200"/>
          </a:xfrm>
        </p:spPr>
        <p:txBody>
          <a:bodyPr/>
          <a:lstStyle/>
          <a:p>
            <a:pPr>
              <a:defRPr/>
            </a:pPr>
            <a:r>
              <a:rPr lang="en-US" dirty="0" smtClean="0"/>
              <a:t>P. P. Shah &amp; Asso.</a:t>
            </a:r>
          </a:p>
        </p:txBody>
      </p:sp>
      <p:sp>
        <p:nvSpPr>
          <p:cNvPr id="5124" name="Slide Number Placeholder 5"/>
          <p:cNvSpPr>
            <a:spLocks noGrp="1"/>
          </p:cNvSpPr>
          <p:nvPr>
            <p:ph type="sldNum" sz="quarter" idx="12"/>
          </p:nvPr>
        </p:nvSpPr>
        <p:spPr/>
        <p:txBody>
          <a:bodyPr/>
          <a:lstStyle/>
          <a:p>
            <a:pPr>
              <a:defRPr/>
            </a:pPr>
            <a:fld id="{3FD7C8DE-07DC-4131-809B-CE59E6B43DA3}" type="slidenum">
              <a:rPr lang="en-US" smtClean="0"/>
              <a:pPr>
                <a:defRPr/>
              </a:pPr>
              <a:t>4</a:t>
            </a:fld>
            <a:endParaRPr lang="en-US" dirty="0" smtClean="0"/>
          </a:p>
        </p:txBody>
      </p:sp>
      <p:sp>
        <p:nvSpPr>
          <p:cNvPr id="5125" name="Rectangle 4"/>
          <p:cNvSpPr>
            <a:spLocks noGrp="1" noChangeArrowheads="1"/>
          </p:cNvSpPr>
          <p:nvPr>
            <p:ph type="title"/>
          </p:nvPr>
        </p:nvSpPr>
        <p:spPr>
          <a:xfrm>
            <a:off x="1150938" y="214313"/>
            <a:ext cx="7793037" cy="1004887"/>
          </a:xfrm>
        </p:spPr>
        <p:txBody>
          <a:bodyPr/>
          <a:lstStyle/>
          <a:p>
            <a:pPr eaLnBrk="1" hangingPunct="1"/>
            <a:r>
              <a:rPr lang="en-US" sz="3200" dirty="0" smtClean="0"/>
              <a:t>Introduction – Provisions under FEMA</a:t>
            </a:r>
          </a:p>
        </p:txBody>
      </p:sp>
      <p:sp>
        <p:nvSpPr>
          <p:cNvPr id="5126" name="Rectangle 5"/>
          <p:cNvSpPr>
            <a:spLocks noGrp="1" noChangeArrowheads="1"/>
          </p:cNvSpPr>
          <p:nvPr>
            <p:ph type="body" idx="1"/>
          </p:nvPr>
        </p:nvSpPr>
        <p:spPr>
          <a:xfrm>
            <a:off x="0" y="1219200"/>
            <a:ext cx="9144000" cy="5364480"/>
          </a:xfrm>
        </p:spPr>
        <p:txBody>
          <a:bodyPr/>
          <a:lstStyle/>
          <a:p>
            <a:pPr eaLnBrk="1" hangingPunct="1"/>
            <a:endParaRPr lang="en-US" sz="1800" dirty="0" smtClean="0"/>
          </a:p>
          <a:p>
            <a:pPr eaLnBrk="1" hangingPunct="1"/>
            <a:endParaRPr lang="en-US" sz="1800" dirty="0" smtClean="0"/>
          </a:p>
          <a:p>
            <a:pPr eaLnBrk="1" hangingPunct="1"/>
            <a:r>
              <a:rPr lang="en-US" sz="1800" dirty="0" smtClean="0"/>
              <a:t>The </a:t>
            </a:r>
            <a:r>
              <a:rPr lang="en-US" sz="1800" dirty="0"/>
              <a:t>term </a:t>
            </a:r>
            <a:r>
              <a:rPr lang="en-US" sz="1800" dirty="0" smtClean="0"/>
              <a:t>‘immovable property’ is not defined in FEMA. It will thus </a:t>
            </a:r>
            <a:r>
              <a:rPr lang="en-US" sz="1800" dirty="0"/>
              <a:t>include all types of immovable property – residential, commercial, industrial or agricultural </a:t>
            </a:r>
            <a:r>
              <a:rPr lang="en-US" sz="1800" dirty="0" smtClean="0"/>
              <a:t>property including tea plantations and farm houses</a:t>
            </a:r>
            <a:endParaRPr lang="en-US" sz="1800" dirty="0"/>
          </a:p>
          <a:p>
            <a:pPr eaLnBrk="1" hangingPunct="1"/>
            <a:endParaRPr lang="en-US" sz="1800" dirty="0"/>
          </a:p>
          <a:p>
            <a:pPr eaLnBrk="1" hangingPunct="1"/>
            <a:r>
              <a:rPr lang="en-US" sz="1800" dirty="0" smtClean="0"/>
              <a:t>Acquisition </a:t>
            </a:r>
            <a:r>
              <a:rPr lang="en-US" sz="1800" dirty="0"/>
              <a:t>of Immoveable Property in India </a:t>
            </a:r>
            <a:r>
              <a:rPr lang="en-US" sz="1800" dirty="0" smtClean="0"/>
              <a:t>by PROI is </a:t>
            </a:r>
            <a:r>
              <a:rPr lang="en-US" sz="1800" dirty="0"/>
              <a:t>a Capital Account Transaction</a:t>
            </a:r>
          </a:p>
          <a:p>
            <a:pPr eaLnBrk="1" hangingPunct="1"/>
            <a:endParaRPr lang="en-US" sz="1800" dirty="0"/>
          </a:p>
          <a:p>
            <a:pPr eaLnBrk="1" hangingPunct="1"/>
            <a:r>
              <a:rPr lang="en-US" sz="1800" dirty="0" smtClean="0"/>
              <a:t> Section </a:t>
            </a:r>
            <a:r>
              <a:rPr lang="en-US" sz="1800" dirty="0"/>
              <a:t>6 of FEMA </a:t>
            </a:r>
            <a:r>
              <a:rPr lang="en-US" sz="1800" dirty="0" smtClean="0"/>
              <a:t>regulates </a:t>
            </a:r>
            <a:r>
              <a:rPr lang="en-US" sz="1800" dirty="0"/>
              <a:t>such transactions </a:t>
            </a:r>
            <a:r>
              <a:rPr lang="en-US" sz="1800" dirty="0" smtClean="0"/>
              <a:t>through notifications issued by RBI in </a:t>
            </a:r>
            <a:r>
              <a:rPr lang="en-US" sz="1800" dirty="0"/>
              <a:t>consultation with </a:t>
            </a:r>
            <a:r>
              <a:rPr lang="en-US" sz="1800" dirty="0" smtClean="0"/>
              <a:t>GOI. Powers of RBI are not vested with GOI</a:t>
            </a:r>
            <a:endParaRPr lang="en-US" sz="1800" dirty="0"/>
          </a:p>
          <a:p>
            <a:pPr eaLnBrk="1" hangingPunct="1"/>
            <a:endParaRPr lang="en-US" sz="1800" dirty="0"/>
          </a:p>
          <a:p>
            <a:pPr eaLnBrk="1" hangingPunct="1"/>
            <a:r>
              <a:rPr lang="en-US" sz="1800" dirty="0" smtClean="0"/>
              <a:t>Regulation </a:t>
            </a:r>
            <a:r>
              <a:rPr lang="en-US" sz="1800" dirty="0"/>
              <a:t>on acquisition/transfer of Immovable Properties in India</a:t>
            </a:r>
          </a:p>
          <a:p>
            <a:pPr marL="338138" indent="0" eaLnBrk="1" hangingPunct="1">
              <a:buNone/>
            </a:pPr>
            <a:r>
              <a:rPr lang="en-US" sz="1800" dirty="0" smtClean="0"/>
              <a:t>– S</a:t>
            </a:r>
            <a:r>
              <a:rPr lang="en-US" sz="1800" dirty="0"/>
              <a:t>. 6(3</a:t>
            </a:r>
            <a:r>
              <a:rPr lang="en-US" sz="1800" dirty="0" smtClean="0"/>
              <a:t>)(i) </a:t>
            </a:r>
            <a:r>
              <a:rPr lang="en-US" sz="1800" dirty="0"/>
              <a:t>/ Notification </a:t>
            </a:r>
            <a:r>
              <a:rPr lang="en-US" sz="1800" dirty="0" smtClean="0"/>
              <a:t>21(R) </a:t>
            </a:r>
            <a:r>
              <a:rPr lang="en-US" sz="1800" dirty="0"/>
              <a:t>- Acquisition or transfer by </a:t>
            </a:r>
            <a:r>
              <a:rPr lang="en-US" sz="1800" dirty="0" smtClean="0"/>
              <a:t>PROI </a:t>
            </a:r>
            <a:r>
              <a:rPr lang="en-US" sz="1800" dirty="0"/>
              <a:t>(excludes lease for a period not exceeding 5 years)</a:t>
            </a:r>
          </a:p>
          <a:p>
            <a:pPr marL="338138" indent="0" eaLnBrk="1" hangingPunct="1">
              <a:buNone/>
            </a:pPr>
            <a:r>
              <a:rPr lang="en-US" sz="1800" dirty="0" smtClean="0"/>
              <a:t>– Notification </a:t>
            </a:r>
            <a:r>
              <a:rPr lang="en-US" sz="1800" dirty="0"/>
              <a:t>No. </a:t>
            </a:r>
            <a:r>
              <a:rPr lang="en-US" sz="1800" dirty="0" smtClean="0"/>
              <a:t>20(R) Schedule 1 - </a:t>
            </a:r>
            <a:r>
              <a:rPr lang="en-US" sz="1800" dirty="0"/>
              <a:t>FDI in Real Estate/ Construction - Development Projects in </a:t>
            </a:r>
            <a:r>
              <a:rPr lang="en-US" sz="1800" dirty="0" smtClean="0"/>
              <a:t>India on repatriation basis; under Schedule 4 on non-repatriation basis</a:t>
            </a:r>
            <a:endParaRPr lang="en-US" sz="1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1150938" y="214313"/>
            <a:ext cx="7793037" cy="776287"/>
          </a:xfrm>
        </p:spPr>
        <p:txBody>
          <a:bodyPr/>
          <a:lstStyle/>
          <a:p>
            <a:r>
              <a:rPr lang="en-US" sz="2800" dirty="0"/>
              <a:t>Immovable Property </a:t>
            </a:r>
            <a:r>
              <a:rPr lang="en-US" sz="2800" dirty="0" smtClean="0"/>
              <a:t>outside India by Resident</a:t>
            </a:r>
            <a:r>
              <a:rPr lang="en-US" sz="2800" dirty="0"/>
              <a:t/>
            </a:r>
            <a:br>
              <a:rPr lang="en-US" sz="2800" dirty="0"/>
            </a:br>
            <a:endParaRPr lang="en-US" sz="2800" dirty="0" smtClean="0"/>
          </a:p>
        </p:txBody>
      </p:sp>
      <p:sp>
        <p:nvSpPr>
          <p:cNvPr id="93187" name="Content Placeholder 2"/>
          <p:cNvSpPr>
            <a:spLocks noGrp="1"/>
          </p:cNvSpPr>
          <p:nvPr>
            <p:ph idx="1"/>
          </p:nvPr>
        </p:nvSpPr>
        <p:spPr>
          <a:xfrm>
            <a:off x="1182688" y="1295400"/>
            <a:ext cx="7772400" cy="5077265"/>
          </a:xfrm>
        </p:spPr>
        <p:txBody>
          <a:bodyPr/>
          <a:lstStyle/>
          <a:p>
            <a:r>
              <a:rPr lang="en-US" sz="1600" b="1" u="sng" dirty="0"/>
              <a:t>Modes of acquiring property outside India by a </a:t>
            </a:r>
            <a:r>
              <a:rPr lang="en-US" sz="1600" b="1" u="sng" dirty="0" smtClean="0"/>
              <a:t>resident:</a:t>
            </a:r>
          </a:p>
          <a:p>
            <a:pPr marL="692150">
              <a:buFont typeface="+mj-lt"/>
              <a:buAutoNum type="arabicPeriod"/>
            </a:pPr>
            <a:r>
              <a:rPr lang="en-US" sz="1600" dirty="0" smtClean="0"/>
              <a:t>According </a:t>
            </a:r>
            <a:r>
              <a:rPr lang="en-US" sz="1600" dirty="0"/>
              <a:t>to section 6(4) of the FEMA, a person resident in India can hold, own, transfer or invest in any immovable property situated outside India if such property was acquired, held or owned by him/ her when he/ she was resident outside India or inherited from a person resident outside India.</a:t>
            </a:r>
          </a:p>
          <a:p>
            <a:pPr marL="692150">
              <a:buFont typeface="+mj-lt"/>
              <a:buAutoNum type="arabicPeriod"/>
            </a:pPr>
            <a:r>
              <a:rPr lang="en-US" sz="1600" dirty="0" smtClean="0"/>
              <a:t>A </a:t>
            </a:r>
            <a:r>
              <a:rPr lang="en-US" sz="1600" dirty="0"/>
              <a:t>resident can acquire immovable property outside India by way of gift or inheritance from:</a:t>
            </a:r>
          </a:p>
          <a:p>
            <a:pPr marL="858838" indent="-168275">
              <a:buNone/>
            </a:pPr>
            <a:r>
              <a:rPr lang="en-US" sz="1600" dirty="0"/>
              <a:t>(a) a person referred to </a:t>
            </a:r>
            <a:r>
              <a:rPr lang="en-US" sz="1600" dirty="0" smtClean="0"/>
              <a:t>in (i) above</a:t>
            </a:r>
            <a:r>
              <a:rPr lang="en-US" sz="1600" dirty="0"/>
              <a:t>; or</a:t>
            </a:r>
          </a:p>
          <a:p>
            <a:pPr marL="977900" indent="-287338">
              <a:buNone/>
            </a:pPr>
            <a:r>
              <a:rPr lang="en-US" sz="1600" dirty="0"/>
              <a:t>(b) a person resident in India who had acquired such property on or before July 8, 1947 and continued to be held by him with the permission of the Reserve Bank.</a:t>
            </a:r>
          </a:p>
          <a:p>
            <a:pPr marL="977900" indent="-287338">
              <a:buNone/>
            </a:pPr>
            <a:r>
              <a:rPr lang="en-US" sz="1600" dirty="0"/>
              <a:t>(c) </a:t>
            </a:r>
            <a:r>
              <a:rPr lang="en-US" sz="1600" dirty="0" smtClean="0"/>
              <a:t>a </a:t>
            </a:r>
            <a:r>
              <a:rPr lang="en-US" sz="1600" dirty="0"/>
              <a:t>person resident in India who has acquired such property in accordance with the foreign exchange provisions in force at the time of such acquisition.</a:t>
            </a:r>
          </a:p>
          <a:p>
            <a:pPr marL="692150">
              <a:buFont typeface="+mj-lt"/>
              <a:buAutoNum type="arabicPeriod" startAt="3"/>
            </a:pPr>
            <a:r>
              <a:rPr lang="en-US" sz="1600" dirty="0" smtClean="0"/>
              <a:t>A </a:t>
            </a:r>
            <a:r>
              <a:rPr lang="en-US" sz="1600" dirty="0"/>
              <a:t>resident can purchase immovable property outside India out of foreign exchange held in his/ her Resident Foreign Currency (RFC) account.</a:t>
            </a:r>
          </a:p>
          <a:p>
            <a:pPr marL="692150">
              <a:buFont typeface="+mj-lt"/>
              <a:buAutoNum type="arabicPeriod" startAt="3"/>
            </a:pPr>
            <a:r>
              <a:rPr lang="en-US" sz="1600" dirty="0" smtClean="0"/>
              <a:t>A </a:t>
            </a:r>
            <a:r>
              <a:rPr lang="en-US" sz="1600" dirty="0"/>
              <a:t>resident can acquire immovable property outside India jointly with a relative who is a person resident outside India, provided there is no outflow of funds from India.</a:t>
            </a:r>
            <a:endParaRPr lang="en-US" sz="1600" dirty="0" smtClean="0"/>
          </a:p>
        </p:txBody>
      </p:sp>
      <p:sp>
        <p:nvSpPr>
          <p:cNvPr id="107524" name="Date Placeholder 3"/>
          <p:cNvSpPr>
            <a:spLocks noGrp="1"/>
          </p:cNvSpPr>
          <p:nvPr>
            <p:ph type="dt" sz="quarter" idx="10"/>
          </p:nvPr>
        </p:nvSpPr>
        <p:spPr/>
        <p:txBody>
          <a:bodyPr/>
          <a:lstStyle/>
          <a:p>
            <a:pPr>
              <a:defRPr/>
            </a:pPr>
            <a:r>
              <a:rPr lang="en-US" dirty="0" smtClean="0"/>
              <a:t>26th May 2018</a:t>
            </a:r>
            <a:endParaRPr lang="en-US" dirty="0"/>
          </a:p>
        </p:txBody>
      </p:sp>
      <p:sp>
        <p:nvSpPr>
          <p:cNvPr id="107525" name="Footer Placeholder 4"/>
          <p:cNvSpPr>
            <a:spLocks noGrp="1"/>
          </p:cNvSpPr>
          <p:nvPr>
            <p:ph type="ftr" sz="quarter" idx="11"/>
          </p:nvPr>
        </p:nvSpPr>
        <p:spPr/>
        <p:txBody>
          <a:bodyPr/>
          <a:lstStyle/>
          <a:p>
            <a:pPr>
              <a:defRPr/>
            </a:pPr>
            <a:r>
              <a:rPr lang="en-US" dirty="0" smtClean="0"/>
              <a:t>P. P. Shah &amp; Asso.</a:t>
            </a:r>
          </a:p>
        </p:txBody>
      </p:sp>
      <p:sp>
        <p:nvSpPr>
          <p:cNvPr id="107526" name="Slide Number Placeholder 5"/>
          <p:cNvSpPr>
            <a:spLocks noGrp="1"/>
          </p:cNvSpPr>
          <p:nvPr>
            <p:ph type="sldNum" sz="quarter" idx="12"/>
          </p:nvPr>
        </p:nvSpPr>
        <p:spPr/>
        <p:txBody>
          <a:bodyPr/>
          <a:lstStyle/>
          <a:p>
            <a:pPr>
              <a:defRPr/>
            </a:pPr>
            <a:fld id="{80BAAB4D-3C45-47B9-A172-8F2EECAA8B2E}" type="slidenum">
              <a:rPr lang="en-US" smtClean="0"/>
              <a:pPr>
                <a:defRPr/>
              </a:pPr>
              <a:t>40</a:t>
            </a:fld>
            <a:endParaRPr lang="en-US" dirty="0" smtClean="0"/>
          </a:p>
        </p:txBody>
      </p:sp>
    </p:spTree>
    <p:extLst>
      <p:ext uri="{BB962C8B-B14F-4D97-AF65-F5344CB8AC3E}">
        <p14:creationId xmlns:p14="http://schemas.microsoft.com/office/powerpoint/2010/main" val="23306021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1150938" y="214313"/>
            <a:ext cx="7793037" cy="776287"/>
          </a:xfrm>
        </p:spPr>
        <p:txBody>
          <a:bodyPr/>
          <a:lstStyle/>
          <a:p>
            <a:r>
              <a:rPr lang="en-US" sz="2800" dirty="0"/>
              <a:t>Immovable Property </a:t>
            </a:r>
            <a:r>
              <a:rPr lang="en-US" sz="2800" dirty="0" smtClean="0"/>
              <a:t>outside India by Resident under LRS</a:t>
            </a:r>
          </a:p>
        </p:txBody>
      </p:sp>
      <p:sp>
        <p:nvSpPr>
          <p:cNvPr id="93187" name="Content Placeholder 2"/>
          <p:cNvSpPr>
            <a:spLocks noGrp="1"/>
          </p:cNvSpPr>
          <p:nvPr>
            <p:ph idx="1"/>
          </p:nvPr>
        </p:nvSpPr>
        <p:spPr>
          <a:xfrm>
            <a:off x="1182688" y="1295400"/>
            <a:ext cx="7772400" cy="5077265"/>
          </a:xfrm>
        </p:spPr>
        <p:txBody>
          <a:bodyPr/>
          <a:lstStyle/>
          <a:p>
            <a:r>
              <a:rPr lang="en-US" sz="1600" b="1" u="sng" dirty="0"/>
              <a:t>Acquisition under the Liberalised Remittance Scheme (LRS):</a:t>
            </a:r>
            <a:endParaRPr lang="en-US" sz="1600" b="1" u="sng" dirty="0" smtClean="0"/>
          </a:p>
          <a:p>
            <a:pPr marL="520700" indent="-169863">
              <a:buFont typeface="+mj-lt"/>
              <a:buAutoNum type="romanLcPeriod"/>
            </a:pPr>
            <a:endParaRPr lang="en-US" sz="1600" dirty="0" smtClean="0"/>
          </a:p>
          <a:p>
            <a:pPr marL="520700" indent="-169863">
              <a:buFont typeface="+mj-lt"/>
              <a:buAutoNum type="romanLcPeriod"/>
            </a:pPr>
            <a:r>
              <a:rPr lang="en-US" sz="1600" dirty="0" smtClean="0"/>
              <a:t>A </a:t>
            </a:r>
            <a:r>
              <a:rPr lang="en-US" sz="1600" dirty="0"/>
              <a:t>resident individual can send remittances under the Liberalised Remittance Scheme for purchasing immovable property outside India</a:t>
            </a:r>
            <a:r>
              <a:rPr lang="en-US" sz="1600" dirty="0" smtClean="0"/>
              <a:t>.</a:t>
            </a:r>
          </a:p>
          <a:p>
            <a:pPr marL="520700" indent="-169863">
              <a:buFont typeface="+mj-lt"/>
              <a:buAutoNum type="romanLcPeriod"/>
            </a:pPr>
            <a:endParaRPr lang="en-US" sz="1600" dirty="0" smtClean="0"/>
          </a:p>
          <a:p>
            <a:pPr marL="520700" indent="-169863">
              <a:buFont typeface="+mj-lt"/>
              <a:buAutoNum type="romanLcPeriod"/>
            </a:pPr>
            <a:r>
              <a:rPr lang="en-US" sz="1600" dirty="0" smtClean="0"/>
              <a:t>Remittances </a:t>
            </a:r>
            <a:r>
              <a:rPr lang="en-US" sz="1600" dirty="0"/>
              <a:t>under the Scheme can be consolidated in respect of family members subject to individual family members complying with its terms and conditions. However, clubbing is not permitted by other family members for capital account transactions such as opening a bank </a:t>
            </a:r>
            <a:r>
              <a:rPr lang="en-US" sz="1600" dirty="0" smtClean="0"/>
              <a:t>account / investment / purchase </a:t>
            </a:r>
            <a:r>
              <a:rPr lang="en-US" sz="1600" dirty="0"/>
              <a:t>of property, if they are not the </a:t>
            </a:r>
            <a:r>
              <a:rPr lang="en-US" sz="1600" dirty="0" smtClean="0"/>
              <a:t>co-owners / co-partners </a:t>
            </a:r>
            <a:r>
              <a:rPr lang="en-US" sz="1600" dirty="0"/>
              <a:t>of the overseas bank </a:t>
            </a:r>
            <a:r>
              <a:rPr lang="en-US" sz="1600" dirty="0" smtClean="0"/>
              <a:t>account / investment / property</a:t>
            </a:r>
          </a:p>
        </p:txBody>
      </p:sp>
      <p:sp>
        <p:nvSpPr>
          <p:cNvPr id="107524" name="Date Placeholder 3"/>
          <p:cNvSpPr>
            <a:spLocks noGrp="1"/>
          </p:cNvSpPr>
          <p:nvPr>
            <p:ph type="dt" sz="quarter" idx="10"/>
          </p:nvPr>
        </p:nvSpPr>
        <p:spPr/>
        <p:txBody>
          <a:bodyPr/>
          <a:lstStyle/>
          <a:p>
            <a:pPr>
              <a:defRPr/>
            </a:pPr>
            <a:r>
              <a:rPr lang="en-US" dirty="0" smtClean="0"/>
              <a:t>26th May 2018</a:t>
            </a:r>
            <a:endParaRPr lang="en-US" dirty="0"/>
          </a:p>
        </p:txBody>
      </p:sp>
      <p:sp>
        <p:nvSpPr>
          <p:cNvPr id="107525" name="Footer Placeholder 4"/>
          <p:cNvSpPr>
            <a:spLocks noGrp="1"/>
          </p:cNvSpPr>
          <p:nvPr>
            <p:ph type="ftr" sz="quarter" idx="11"/>
          </p:nvPr>
        </p:nvSpPr>
        <p:spPr/>
        <p:txBody>
          <a:bodyPr/>
          <a:lstStyle/>
          <a:p>
            <a:pPr>
              <a:defRPr/>
            </a:pPr>
            <a:r>
              <a:rPr lang="en-US" dirty="0" smtClean="0"/>
              <a:t>P. P. Shah &amp; Asso.</a:t>
            </a:r>
          </a:p>
        </p:txBody>
      </p:sp>
      <p:sp>
        <p:nvSpPr>
          <p:cNvPr id="107526" name="Slide Number Placeholder 5"/>
          <p:cNvSpPr>
            <a:spLocks noGrp="1"/>
          </p:cNvSpPr>
          <p:nvPr>
            <p:ph type="sldNum" sz="quarter" idx="12"/>
          </p:nvPr>
        </p:nvSpPr>
        <p:spPr/>
        <p:txBody>
          <a:bodyPr/>
          <a:lstStyle/>
          <a:p>
            <a:pPr>
              <a:defRPr/>
            </a:pPr>
            <a:fld id="{80BAAB4D-3C45-47B9-A172-8F2EECAA8B2E}" type="slidenum">
              <a:rPr lang="en-US" smtClean="0"/>
              <a:pPr>
                <a:defRPr/>
              </a:pPr>
              <a:t>41</a:t>
            </a:fld>
            <a:endParaRPr lang="en-US" dirty="0" smtClean="0"/>
          </a:p>
        </p:txBody>
      </p:sp>
    </p:spTree>
    <p:extLst>
      <p:ext uri="{BB962C8B-B14F-4D97-AF65-F5344CB8AC3E}">
        <p14:creationId xmlns:p14="http://schemas.microsoft.com/office/powerpoint/2010/main" val="14420240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1150938" y="214313"/>
            <a:ext cx="7793037" cy="776287"/>
          </a:xfrm>
        </p:spPr>
        <p:txBody>
          <a:bodyPr/>
          <a:lstStyle/>
          <a:p>
            <a:r>
              <a:rPr lang="en-US" sz="2800" dirty="0"/>
              <a:t>Immovable Property </a:t>
            </a:r>
            <a:r>
              <a:rPr lang="en-US" sz="2800" dirty="0" smtClean="0"/>
              <a:t>outside India by Companies having overseas offices</a:t>
            </a:r>
          </a:p>
        </p:txBody>
      </p:sp>
      <p:sp>
        <p:nvSpPr>
          <p:cNvPr id="93187" name="Content Placeholder 2"/>
          <p:cNvSpPr>
            <a:spLocks noGrp="1"/>
          </p:cNvSpPr>
          <p:nvPr>
            <p:ph idx="1"/>
          </p:nvPr>
        </p:nvSpPr>
        <p:spPr>
          <a:xfrm>
            <a:off x="1182688" y="1295400"/>
            <a:ext cx="7772400" cy="5077265"/>
          </a:xfrm>
        </p:spPr>
        <p:txBody>
          <a:bodyPr/>
          <a:lstStyle/>
          <a:p>
            <a:r>
              <a:rPr lang="en-US" sz="1600" b="1" u="sng" dirty="0" smtClean="0"/>
              <a:t>Acquisition by Companies </a:t>
            </a:r>
            <a:r>
              <a:rPr lang="en-US" sz="1600" b="1" u="sng" dirty="0"/>
              <a:t>having overseas offices</a:t>
            </a:r>
            <a:r>
              <a:rPr lang="en-US" sz="1600" b="1" u="sng" dirty="0" smtClean="0"/>
              <a:t>:</a:t>
            </a:r>
          </a:p>
          <a:p>
            <a:pPr marL="350837" indent="0">
              <a:buNone/>
            </a:pPr>
            <a:endParaRPr lang="en-US" sz="1600" dirty="0" smtClean="0"/>
          </a:p>
          <a:p>
            <a:pPr marL="350837" indent="0">
              <a:buNone/>
            </a:pPr>
            <a:r>
              <a:rPr lang="en-US" sz="1600" dirty="0" smtClean="0"/>
              <a:t>A </a:t>
            </a:r>
            <a:r>
              <a:rPr lang="en-US" sz="1600" dirty="0"/>
              <a:t>company incorporated in India having overseas offices, may acquire immovable property outside India for its business and for residential purposes of its staff, provided total </a:t>
            </a:r>
            <a:r>
              <a:rPr lang="en-US" sz="1600" dirty="0" smtClean="0"/>
              <a:t>remittances do </a:t>
            </a:r>
            <a:r>
              <a:rPr lang="en-US" sz="1600" dirty="0"/>
              <a:t>not exceed the following limits prescribed for initial and recurring expenses, respectively</a:t>
            </a:r>
            <a:r>
              <a:rPr lang="en-US" sz="1600" dirty="0" smtClean="0"/>
              <a:t>:</a:t>
            </a:r>
          </a:p>
          <a:p>
            <a:pPr marL="350837" indent="0">
              <a:buNone/>
            </a:pPr>
            <a:endParaRPr lang="en-US" sz="1600" dirty="0"/>
          </a:p>
          <a:p>
            <a:pPr marL="520700" indent="-169863">
              <a:buFont typeface="+mj-lt"/>
              <a:buAutoNum type="romanLcPeriod"/>
            </a:pPr>
            <a:r>
              <a:rPr lang="en-US" sz="1600" dirty="0" smtClean="0"/>
              <a:t>15 </a:t>
            </a:r>
            <a:r>
              <a:rPr lang="en-US" sz="1600" dirty="0"/>
              <a:t>per cent of the average annual sales/ income or turnover of the Indian entity during the last two financial years or up to 25 per cent of the net worth, whichever is higher;</a:t>
            </a:r>
          </a:p>
          <a:p>
            <a:pPr marL="520700" indent="-169863">
              <a:buFont typeface="+mj-lt"/>
              <a:buAutoNum type="romanLcPeriod"/>
            </a:pPr>
            <a:r>
              <a:rPr lang="en-US" sz="1600" dirty="0" smtClean="0"/>
              <a:t>10 </a:t>
            </a:r>
            <a:r>
              <a:rPr lang="en-US" sz="1600" dirty="0"/>
              <a:t>per cent of the average annual sales/ income or turnover during the last two financial years.</a:t>
            </a:r>
            <a:endParaRPr lang="en-US" sz="1600" dirty="0" smtClean="0"/>
          </a:p>
        </p:txBody>
      </p:sp>
      <p:sp>
        <p:nvSpPr>
          <p:cNvPr id="107524" name="Date Placeholder 3"/>
          <p:cNvSpPr>
            <a:spLocks noGrp="1"/>
          </p:cNvSpPr>
          <p:nvPr>
            <p:ph type="dt" sz="quarter" idx="10"/>
          </p:nvPr>
        </p:nvSpPr>
        <p:spPr/>
        <p:txBody>
          <a:bodyPr/>
          <a:lstStyle/>
          <a:p>
            <a:pPr>
              <a:defRPr/>
            </a:pPr>
            <a:r>
              <a:rPr lang="en-US" dirty="0" smtClean="0"/>
              <a:t>26th May 2018</a:t>
            </a:r>
            <a:endParaRPr lang="en-US" dirty="0"/>
          </a:p>
        </p:txBody>
      </p:sp>
      <p:sp>
        <p:nvSpPr>
          <p:cNvPr id="107525" name="Footer Placeholder 4"/>
          <p:cNvSpPr>
            <a:spLocks noGrp="1"/>
          </p:cNvSpPr>
          <p:nvPr>
            <p:ph type="ftr" sz="quarter" idx="11"/>
          </p:nvPr>
        </p:nvSpPr>
        <p:spPr/>
        <p:txBody>
          <a:bodyPr/>
          <a:lstStyle/>
          <a:p>
            <a:pPr>
              <a:defRPr/>
            </a:pPr>
            <a:r>
              <a:rPr lang="en-US" dirty="0" smtClean="0"/>
              <a:t>P. P. Shah &amp; Asso.</a:t>
            </a:r>
          </a:p>
        </p:txBody>
      </p:sp>
      <p:sp>
        <p:nvSpPr>
          <p:cNvPr id="107526" name="Slide Number Placeholder 5"/>
          <p:cNvSpPr>
            <a:spLocks noGrp="1"/>
          </p:cNvSpPr>
          <p:nvPr>
            <p:ph type="sldNum" sz="quarter" idx="12"/>
          </p:nvPr>
        </p:nvSpPr>
        <p:spPr/>
        <p:txBody>
          <a:bodyPr/>
          <a:lstStyle/>
          <a:p>
            <a:pPr>
              <a:defRPr/>
            </a:pPr>
            <a:fld id="{80BAAB4D-3C45-47B9-A172-8F2EECAA8B2E}" type="slidenum">
              <a:rPr lang="en-US" smtClean="0"/>
              <a:pPr>
                <a:defRPr/>
              </a:pPr>
              <a:t>42</a:t>
            </a:fld>
            <a:endParaRPr lang="en-US" dirty="0" smtClean="0"/>
          </a:p>
        </p:txBody>
      </p:sp>
    </p:spTree>
    <p:extLst>
      <p:ext uri="{BB962C8B-B14F-4D97-AF65-F5344CB8AC3E}">
        <p14:creationId xmlns:p14="http://schemas.microsoft.com/office/powerpoint/2010/main" val="30238400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1150938" y="214313"/>
            <a:ext cx="7793037" cy="776287"/>
          </a:xfrm>
        </p:spPr>
        <p:txBody>
          <a:bodyPr/>
          <a:lstStyle/>
          <a:p>
            <a:r>
              <a:rPr lang="en-US" sz="2800" dirty="0"/>
              <a:t>Immovable Property </a:t>
            </a:r>
            <a:r>
              <a:rPr lang="en-US" sz="2800" dirty="0" smtClean="0"/>
              <a:t>outside India by Overseas Venture of resident</a:t>
            </a:r>
          </a:p>
        </p:txBody>
      </p:sp>
      <p:sp>
        <p:nvSpPr>
          <p:cNvPr id="93187" name="Content Placeholder 2"/>
          <p:cNvSpPr>
            <a:spLocks noGrp="1"/>
          </p:cNvSpPr>
          <p:nvPr>
            <p:ph idx="1"/>
          </p:nvPr>
        </p:nvSpPr>
        <p:spPr>
          <a:xfrm>
            <a:off x="1182688" y="1295400"/>
            <a:ext cx="7772400" cy="5077265"/>
          </a:xfrm>
        </p:spPr>
        <p:txBody>
          <a:bodyPr/>
          <a:lstStyle/>
          <a:p>
            <a:r>
              <a:rPr lang="en-US" sz="1600" b="1" u="sng" dirty="0" smtClean="0"/>
              <a:t>Investment </a:t>
            </a:r>
            <a:r>
              <a:rPr lang="en-US" sz="1600" b="1" u="sng" dirty="0"/>
              <a:t>by “Indian Party” in </a:t>
            </a:r>
            <a:r>
              <a:rPr lang="en-US" sz="1600" b="1" u="sng" dirty="0" smtClean="0"/>
              <a:t>Overseas JV / WOS under ODI route:</a:t>
            </a:r>
          </a:p>
          <a:p>
            <a:pPr marL="350837" indent="0">
              <a:buNone/>
            </a:pPr>
            <a:endParaRPr lang="en-US" sz="1600" dirty="0" smtClean="0"/>
          </a:p>
          <a:p>
            <a:pPr marL="636587" indent="-285750">
              <a:buSzPct val="100000"/>
              <a:buFont typeface="Wingdings" panose="05000000000000000000" pitchFamily="2" charset="2"/>
              <a:buChar char="§"/>
            </a:pPr>
            <a:r>
              <a:rPr lang="en-US" sz="1600" dirty="0"/>
              <a:t>Investment in foreign entities involved in Real Estate Business (meaning buying and selling of real estate or trading in Transferable Development Rights (TDRs</a:t>
            </a:r>
            <a:r>
              <a:rPr lang="en-US" sz="1600" dirty="0" smtClean="0"/>
              <a:t>)) is </a:t>
            </a:r>
            <a:r>
              <a:rPr lang="en-US" sz="1600" dirty="0"/>
              <a:t>prohibited </a:t>
            </a:r>
            <a:r>
              <a:rPr lang="en-US" sz="1600" dirty="0" smtClean="0"/>
              <a:t>under FEMA Ntf. 120</a:t>
            </a:r>
          </a:p>
          <a:p>
            <a:pPr marL="636587" indent="-285750">
              <a:buSzPct val="100000"/>
              <a:buFont typeface="Wingdings" panose="05000000000000000000" pitchFamily="2" charset="2"/>
              <a:buChar char="§"/>
            </a:pPr>
            <a:endParaRPr lang="en-US" sz="1600" dirty="0" smtClean="0"/>
          </a:p>
          <a:p>
            <a:pPr marL="636587" indent="-285750">
              <a:buSzPct val="100000"/>
              <a:buFont typeface="Wingdings" panose="05000000000000000000" pitchFamily="2" charset="2"/>
              <a:buChar char="§"/>
            </a:pPr>
            <a:r>
              <a:rPr lang="en-US" sz="1600" dirty="0"/>
              <a:t>Investment in foreign entities </a:t>
            </a:r>
            <a:r>
              <a:rPr lang="en-US" sz="1600" dirty="0" smtClean="0"/>
              <a:t>doing development of townships, construction of residential / commercial </a:t>
            </a:r>
            <a:r>
              <a:rPr lang="en-US" sz="1600" dirty="0"/>
              <a:t>premises, roads or </a:t>
            </a:r>
            <a:r>
              <a:rPr lang="en-US" sz="1600" dirty="0" smtClean="0"/>
              <a:t>bridges is permissible up to 400% of the net worth of the Indian Party</a:t>
            </a:r>
          </a:p>
          <a:p>
            <a:pPr marL="350837" indent="0">
              <a:buNone/>
            </a:pPr>
            <a:endParaRPr lang="en-US" sz="1600" dirty="0"/>
          </a:p>
          <a:p>
            <a:pPr marL="350837" indent="0">
              <a:buNone/>
            </a:pPr>
            <a:r>
              <a:rPr lang="en-US" sz="1600" u="sng" dirty="0"/>
              <a:t>Issue</a:t>
            </a:r>
            <a:r>
              <a:rPr lang="en-US" sz="1600" dirty="0"/>
              <a:t>: Whether ODI in an entity which is engaged only in leasing of a property abroad </a:t>
            </a:r>
            <a:r>
              <a:rPr lang="en-US" sz="1600" dirty="0" smtClean="0"/>
              <a:t>is permissible?</a:t>
            </a:r>
          </a:p>
        </p:txBody>
      </p:sp>
      <p:sp>
        <p:nvSpPr>
          <p:cNvPr id="107524" name="Date Placeholder 3"/>
          <p:cNvSpPr>
            <a:spLocks noGrp="1"/>
          </p:cNvSpPr>
          <p:nvPr>
            <p:ph type="dt" sz="quarter" idx="10"/>
          </p:nvPr>
        </p:nvSpPr>
        <p:spPr/>
        <p:txBody>
          <a:bodyPr/>
          <a:lstStyle/>
          <a:p>
            <a:pPr>
              <a:defRPr/>
            </a:pPr>
            <a:r>
              <a:rPr lang="en-US" dirty="0" smtClean="0"/>
              <a:t>26th May 2018</a:t>
            </a:r>
            <a:endParaRPr lang="en-US" dirty="0"/>
          </a:p>
        </p:txBody>
      </p:sp>
      <p:sp>
        <p:nvSpPr>
          <p:cNvPr id="107525" name="Footer Placeholder 4"/>
          <p:cNvSpPr>
            <a:spLocks noGrp="1"/>
          </p:cNvSpPr>
          <p:nvPr>
            <p:ph type="ftr" sz="quarter" idx="11"/>
          </p:nvPr>
        </p:nvSpPr>
        <p:spPr/>
        <p:txBody>
          <a:bodyPr/>
          <a:lstStyle/>
          <a:p>
            <a:pPr>
              <a:defRPr/>
            </a:pPr>
            <a:r>
              <a:rPr lang="en-US" dirty="0" smtClean="0"/>
              <a:t>P. P. Shah &amp; Asso.</a:t>
            </a:r>
          </a:p>
        </p:txBody>
      </p:sp>
      <p:sp>
        <p:nvSpPr>
          <p:cNvPr id="107526" name="Slide Number Placeholder 5"/>
          <p:cNvSpPr>
            <a:spLocks noGrp="1"/>
          </p:cNvSpPr>
          <p:nvPr>
            <p:ph type="sldNum" sz="quarter" idx="12"/>
          </p:nvPr>
        </p:nvSpPr>
        <p:spPr/>
        <p:txBody>
          <a:bodyPr/>
          <a:lstStyle/>
          <a:p>
            <a:pPr>
              <a:defRPr/>
            </a:pPr>
            <a:fld id="{80BAAB4D-3C45-47B9-A172-8F2EECAA8B2E}" type="slidenum">
              <a:rPr lang="en-US" smtClean="0"/>
              <a:pPr>
                <a:defRPr/>
              </a:pPr>
              <a:t>43</a:t>
            </a:fld>
            <a:endParaRPr lang="en-US" dirty="0" smtClean="0"/>
          </a:p>
        </p:txBody>
      </p:sp>
    </p:spTree>
    <p:extLst>
      <p:ext uri="{BB962C8B-B14F-4D97-AF65-F5344CB8AC3E}">
        <p14:creationId xmlns:p14="http://schemas.microsoft.com/office/powerpoint/2010/main" val="38525464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44</a:t>
            </a:fld>
            <a:endParaRPr lang="en-US" dirty="0" smtClean="0"/>
          </a:p>
        </p:txBody>
      </p:sp>
      <p:sp>
        <p:nvSpPr>
          <p:cNvPr id="9221" name="Rectangle 4"/>
          <p:cNvSpPr>
            <a:spLocks noGrp="1" noChangeArrowheads="1"/>
          </p:cNvSpPr>
          <p:nvPr>
            <p:ph type="title"/>
          </p:nvPr>
        </p:nvSpPr>
        <p:spPr>
          <a:xfrm>
            <a:off x="1150938" y="1"/>
            <a:ext cx="7793037" cy="1219200"/>
          </a:xfrm>
        </p:spPr>
        <p:txBody>
          <a:bodyPr/>
          <a:lstStyle/>
          <a:p>
            <a:pPr eaLnBrk="1" hangingPunct="1"/>
            <a:r>
              <a:rPr lang="en-US" sz="2700" dirty="0" smtClean="0"/>
              <a:t>Borrowing on properties outside India</a:t>
            </a:r>
          </a:p>
        </p:txBody>
      </p:sp>
      <p:sp>
        <p:nvSpPr>
          <p:cNvPr id="9222" name="Content Placeholder 6"/>
          <p:cNvSpPr>
            <a:spLocks noGrp="1"/>
          </p:cNvSpPr>
          <p:nvPr>
            <p:ph idx="1"/>
          </p:nvPr>
        </p:nvSpPr>
        <p:spPr>
          <a:xfrm>
            <a:off x="685800" y="1219200"/>
            <a:ext cx="8269288" cy="5213684"/>
          </a:xfrm>
        </p:spPr>
        <p:txBody>
          <a:bodyPr/>
          <a:lstStyle/>
          <a:p>
            <a:r>
              <a:rPr lang="en-US" sz="1700" b="1" dirty="0" smtClean="0">
                <a:latin typeface="Calibri" panose="020F0502020204030204" pitchFamily="34" charset="0"/>
                <a:cs typeface="Calibri" panose="020F0502020204030204" pitchFamily="34" charset="0"/>
              </a:rPr>
              <a:t>Lending in foreign currency by </a:t>
            </a:r>
            <a:r>
              <a:rPr lang="en-US" sz="1700" b="1" dirty="0">
                <a:latin typeface="Calibri" panose="020F0502020204030204" pitchFamily="34" charset="0"/>
                <a:cs typeface="Calibri" panose="020F0502020204030204" pitchFamily="34" charset="0"/>
              </a:rPr>
              <a:t>an authorised dealer </a:t>
            </a:r>
            <a:r>
              <a:rPr lang="en-US" sz="1700" b="1" dirty="0" smtClean="0">
                <a:latin typeface="Calibri" panose="020F0502020204030204" pitchFamily="34" charset="0"/>
                <a:cs typeface="Calibri" panose="020F0502020204030204" pitchFamily="34" charset="0"/>
              </a:rPr>
              <a:t>in India or its branch outside India:</a:t>
            </a:r>
            <a:endParaRPr lang="en-US" sz="1700" b="1" dirty="0">
              <a:latin typeface="Calibri" panose="020F0502020204030204" pitchFamily="34" charset="0"/>
              <a:cs typeface="Calibri" panose="020F0502020204030204" pitchFamily="34" charset="0"/>
            </a:endParaRPr>
          </a:p>
          <a:p>
            <a:r>
              <a:rPr lang="en-US" sz="1700" dirty="0">
                <a:latin typeface="Calibri" panose="020F0502020204030204" pitchFamily="34" charset="0"/>
                <a:cs typeface="Calibri" panose="020F0502020204030204" pitchFamily="34" charset="0"/>
              </a:rPr>
              <a:t>Credit facilities may be extended to a wholly owned subsidiary abroad or a joint venture abroad of an Indian entity; provided that not less than 51 per cent of equity in such subsidiary or joint venture is held by the Indian entity and that the credit facilities are in compliance with the Foreign Exchange Management (Transfer and Issue of Foreign </a:t>
            </a:r>
            <a:r>
              <a:rPr lang="en-US" sz="1700" dirty="0" smtClean="0">
                <a:latin typeface="Calibri" panose="020F0502020204030204" pitchFamily="34" charset="0"/>
                <a:cs typeface="Calibri" panose="020F0502020204030204" pitchFamily="34" charset="0"/>
              </a:rPr>
              <a:t>Security</a:t>
            </a:r>
            <a:r>
              <a:rPr lang="en-US" sz="1700" dirty="0">
                <a:latin typeface="Calibri" panose="020F0502020204030204" pitchFamily="34" charset="0"/>
                <a:cs typeface="Calibri" panose="020F0502020204030204" pitchFamily="34" charset="0"/>
              </a:rPr>
              <a:t>) Regulations, </a:t>
            </a:r>
            <a:r>
              <a:rPr lang="en-US" sz="1700" dirty="0" smtClean="0">
                <a:latin typeface="Calibri" panose="020F0502020204030204" pitchFamily="34" charset="0"/>
                <a:cs typeface="Calibri" panose="020F0502020204030204" pitchFamily="34" charset="0"/>
              </a:rPr>
              <a:t>2000</a:t>
            </a:r>
          </a:p>
          <a:p>
            <a:endParaRPr lang="en-US" sz="1700" dirty="0">
              <a:latin typeface="Calibri" panose="020F0502020204030204" pitchFamily="34" charset="0"/>
              <a:cs typeface="Calibri" panose="020F0502020204030204" pitchFamily="34" charset="0"/>
            </a:endParaRPr>
          </a:p>
          <a:p>
            <a:pPr marL="0" indent="0">
              <a:buNone/>
            </a:pPr>
            <a:r>
              <a:rPr lang="en-US" sz="1700" b="1" dirty="0">
                <a:latin typeface="Calibri" panose="020F0502020204030204" pitchFamily="34" charset="0"/>
                <a:cs typeface="Calibri" panose="020F0502020204030204" pitchFamily="34" charset="0"/>
              </a:rPr>
              <a:t> </a:t>
            </a:r>
            <a:r>
              <a:rPr lang="en-US" sz="1700" b="1" dirty="0" smtClean="0">
                <a:latin typeface="Calibri" panose="020F0502020204030204" pitchFamily="34" charset="0"/>
                <a:cs typeface="Calibri" panose="020F0502020204030204" pitchFamily="34" charset="0"/>
              </a:rPr>
              <a:t>      Lending by Indian Party to JV / WOS outside </a:t>
            </a:r>
            <a:r>
              <a:rPr lang="en-US" sz="1700" b="1" dirty="0">
                <a:latin typeface="Calibri" panose="020F0502020204030204" pitchFamily="34" charset="0"/>
                <a:cs typeface="Calibri" panose="020F0502020204030204" pitchFamily="34" charset="0"/>
              </a:rPr>
              <a:t>India</a:t>
            </a:r>
            <a:r>
              <a:rPr lang="en-US" sz="1700" b="1" dirty="0" smtClean="0">
                <a:latin typeface="Calibri" panose="020F0502020204030204" pitchFamily="34" charset="0"/>
                <a:cs typeface="Calibri" panose="020F0502020204030204" pitchFamily="34" charset="0"/>
              </a:rPr>
              <a:t>:</a:t>
            </a:r>
          </a:p>
          <a:p>
            <a:r>
              <a:rPr lang="en-US" sz="1700" dirty="0">
                <a:latin typeface="Calibri" panose="020F0502020204030204" pitchFamily="34" charset="0"/>
                <a:cs typeface="Calibri" panose="020F0502020204030204" pitchFamily="34" charset="0"/>
              </a:rPr>
              <a:t>An Indian entity may lend to its wholly owned subsidiary or joint venture abroad constituted in accordance with the provisions of Foreign Exchange Management (Transfer or issue of foreign security) Regulations, 2000.</a:t>
            </a:r>
          </a:p>
          <a:p>
            <a:endParaRPr lang="en-US" sz="17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3992689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dirty="0" smtClean="0"/>
              <a:t>26th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45</a:t>
            </a:fld>
            <a:endParaRPr lang="en-US" dirty="0" smtClean="0"/>
          </a:p>
        </p:txBody>
      </p:sp>
      <p:sp>
        <p:nvSpPr>
          <p:cNvPr id="9221" name="Rectangle 4"/>
          <p:cNvSpPr>
            <a:spLocks noGrp="1" noChangeArrowheads="1"/>
          </p:cNvSpPr>
          <p:nvPr>
            <p:ph type="title"/>
          </p:nvPr>
        </p:nvSpPr>
        <p:spPr>
          <a:xfrm>
            <a:off x="1150938" y="1"/>
            <a:ext cx="7793037" cy="1219200"/>
          </a:xfrm>
        </p:spPr>
        <p:txBody>
          <a:bodyPr/>
          <a:lstStyle/>
          <a:p>
            <a:pPr eaLnBrk="1" hangingPunct="1"/>
            <a:r>
              <a:rPr lang="en-US" sz="2700" dirty="0" smtClean="0"/>
              <a:t>Real Estate - Key Takeaways under FEMA</a:t>
            </a:r>
            <a:endParaRPr lang="en-US" sz="2700" dirty="0" smtClean="0"/>
          </a:p>
        </p:txBody>
      </p:sp>
      <p:sp>
        <p:nvSpPr>
          <p:cNvPr id="9222" name="Content Placeholder 6"/>
          <p:cNvSpPr>
            <a:spLocks noGrp="1"/>
          </p:cNvSpPr>
          <p:nvPr>
            <p:ph idx="1"/>
          </p:nvPr>
        </p:nvSpPr>
        <p:spPr>
          <a:xfrm>
            <a:off x="685800" y="1219200"/>
            <a:ext cx="8269288" cy="5213684"/>
          </a:xfrm>
        </p:spPr>
        <p:txBody>
          <a:bodyPr/>
          <a:lstStyle/>
          <a:p>
            <a:r>
              <a:rPr lang="en-US" sz="1700" b="1" dirty="0" smtClean="0">
                <a:latin typeface="Calibri" panose="020F0502020204030204" pitchFamily="34" charset="0"/>
                <a:cs typeface="Calibri" panose="020F0502020204030204" pitchFamily="34" charset="0"/>
              </a:rPr>
              <a:t>Business in</a:t>
            </a:r>
            <a:r>
              <a:rPr lang="en-US" sz="1700" b="1" dirty="0" smtClean="0">
                <a:latin typeface="Calibri" panose="020F0502020204030204" pitchFamily="34" charset="0"/>
                <a:cs typeface="Calibri" panose="020F0502020204030204" pitchFamily="34" charset="0"/>
              </a:rPr>
              <a:t> </a:t>
            </a:r>
            <a:r>
              <a:rPr lang="en-US" sz="1700" b="1" dirty="0" smtClean="0">
                <a:latin typeface="Calibri" panose="020F0502020204030204" pitchFamily="34" charset="0"/>
                <a:cs typeface="Calibri" panose="020F0502020204030204" pitchFamily="34" charset="0"/>
              </a:rPr>
              <a:t>India:</a:t>
            </a:r>
            <a:endParaRPr lang="en-US" sz="1700" b="1" dirty="0">
              <a:latin typeface="Calibri" panose="020F0502020204030204" pitchFamily="34" charset="0"/>
              <a:cs typeface="Calibri" panose="020F0502020204030204" pitchFamily="34" charset="0"/>
            </a:endParaRPr>
          </a:p>
          <a:p>
            <a:endParaRPr lang="en-US" sz="1700" dirty="0" smtClean="0">
              <a:latin typeface="Calibri" panose="020F0502020204030204" pitchFamily="34" charset="0"/>
              <a:cs typeface="Calibri" panose="020F0502020204030204" pitchFamily="34" charset="0"/>
            </a:endParaRPr>
          </a:p>
          <a:p>
            <a:r>
              <a:rPr lang="en-US" sz="1700" dirty="0" smtClean="0">
                <a:latin typeface="Calibri" panose="020F0502020204030204" pitchFamily="34" charset="0"/>
                <a:cs typeface="Calibri" panose="020F0502020204030204" pitchFamily="34" charset="0"/>
              </a:rPr>
              <a:t>Construction development, Townships, Housing, Infrastructure for NRIs &amp; PROIs on repatriation basis under Regn. 16 read with Schedule 1 of FEMA Ntf. 20(R)</a:t>
            </a:r>
          </a:p>
          <a:p>
            <a:r>
              <a:rPr lang="en-US" sz="1700" dirty="0">
                <a:latin typeface="Calibri" panose="020F0502020204030204" pitchFamily="34" charset="0"/>
                <a:cs typeface="Calibri" panose="020F0502020204030204" pitchFamily="34" charset="0"/>
              </a:rPr>
              <a:t>Construction development, Townships, Housing, Infrastructure for NRIs </a:t>
            </a:r>
            <a:r>
              <a:rPr lang="en-US" sz="1700" dirty="0" smtClean="0">
                <a:latin typeface="Calibri" panose="020F0502020204030204" pitchFamily="34" charset="0"/>
                <a:cs typeface="Calibri" panose="020F0502020204030204" pitchFamily="34" charset="0"/>
              </a:rPr>
              <a:t>&amp; OCIs and their foreign entities </a:t>
            </a:r>
            <a:r>
              <a:rPr lang="en-US" sz="1700" dirty="0">
                <a:latin typeface="Calibri" panose="020F0502020204030204" pitchFamily="34" charset="0"/>
                <a:cs typeface="Calibri" panose="020F0502020204030204" pitchFamily="34" charset="0"/>
              </a:rPr>
              <a:t>on </a:t>
            </a:r>
            <a:r>
              <a:rPr lang="en-US" sz="1700" dirty="0" smtClean="0">
                <a:latin typeface="Calibri" panose="020F0502020204030204" pitchFamily="34" charset="0"/>
                <a:cs typeface="Calibri" panose="020F0502020204030204" pitchFamily="34" charset="0"/>
              </a:rPr>
              <a:t>non-repatriation </a:t>
            </a:r>
            <a:r>
              <a:rPr lang="en-US" sz="1700" dirty="0">
                <a:latin typeface="Calibri" panose="020F0502020204030204" pitchFamily="34" charset="0"/>
                <a:cs typeface="Calibri" panose="020F0502020204030204" pitchFamily="34" charset="0"/>
              </a:rPr>
              <a:t>basis under </a:t>
            </a:r>
            <a:r>
              <a:rPr lang="en-US" sz="1700" dirty="0" smtClean="0">
                <a:latin typeface="Calibri" panose="020F0502020204030204" pitchFamily="34" charset="0"/>
                <a:cs typeface="Calibri" panose="020F0502020204030204" pitchFamily="34" charset="0"/>
              </a:rPr>
              <a:t>Schedule 4 </a:t>
            </a:r>
            <a:r>
              <a:rPr lang="en-US" sz="1700" dirty="0">
                <a:latin typeface="Calibri" panose="020F0502020204030204" pitchFamily="34" charset="0"/>
                <a:cs typeface="Calibri" panose="020F0502020204030204" pitchFamily="34" charset="0"/>
              </a:rPr>
              <a:t>of FEMA Ntf. 20(R</a:t>
            </a:r>
            <a:r>
              <a:rPr lang="en-US" sz="1700" dirty="0" smtClean="0">
                <a:latin typeface="Calibri" panose="020F0502020204030204" pitchFamily="34" charset="0"/>
                <a:cs typeface="Calibri" panose="020F0502020204030204" pitchFamily="34" charset="0"/>
              </a:rPr>
              <a:t>)</a:t>
            </a:r>
          </a:p>
          <a:p>
            <a:r>
              <a:rPr lang="en-US" sz="1700" dirty="0" smtClean="0">
                <a:latin typeface="Calibri" panose="020F0502020204030204" pitchFamily="34" charset="0"/>
                <a:cs typeface="Calibri" panose="020F0502020204030204" pitchFamily="34" charset="0"/>
              </a:rPr>
              <a:t>Leasing of immovable </a:t>
            </a:r>
            <a:r>
              <a:rPr lang="en-US" sz="1700" dirty="0">
                <a:latin typeface="Calibri" panose="020F0502020204030204" pitchFamily="34" charset="0"/>
                <a:cs typeface="Calibri" panose="020F0502020204030204" pitchFamily="34" charset="0"/>
              </a:rPr>
              <a:t>property </a:t>
            </a:r>
            <a:r>
              <a:rPr lang="en-US" sz="1700" dirty="0" smtClean="0">
                <a:latin typeface="Calibri" panose="020F0502020204030204" pitchFamily="34" charset="0"/>
                <a:cs typeface="Calibri" panose="020F0502020204030204" pitchFamily="34" charset="0"/>
              </a:rPr>
              <a:t>through </a:t>
            </a:r>
            <a:r>
              <a:rPr lang="en-US" sz="1700" dirty="0">
                <a:latin typeface="Calibri" panose="020F0502020204030204" pitchFamily="34" charset="0"/>
                <a:cs typeface="Calibri" panose="020F0502020204030204" pitchFamily="34" charset="0"/>
              </a:rPr>
              <a:t>Real Estate Investment Trusts (REITs</a:t>
            </a:r>
            <a:r>
              <a:rPr lang="en-US" sz="1700" dirty="0" smtClean="0">
                <a:latin typeface="Calibri" panose="020F0502020204030204" pitchFamily="34" charset="0"/>
                <a:cs typeface="Calibri" panose="020F0502020204030204" pitchFamily="34" charset="0"/>
              </a:rPr>
              <a:t>) being an Investment Vehicle </a:t>
            </a:r>
            <a:r>
              <a:rPr lang="en-US" sz="1700" dirty="0">
                <a:latin typeface="Calibri" panose="020F0502020204030204" pitchFamily="34" charset="0"/>
                <a:cs typeface="Calibri" panose="020F0502020204030204" pitchFamily="34" charset="0"/>
              </a:rPr>
              <a:t>for </a:t>
            </a:r>
            <a:r>
              <a:rPr lang="en-US" sz="1700" dirty="0" smtClean="0">
                <a:latin typeface="Calibri" panose="020F0502020204030204" pitchFamily="34" charset="0"/>
                <a:cs typeface="Calibri" panose="020F0502020204030204" pitchFamily="34" charset="0"/>
              </a:rPr>
              <a:t>PROIs on repatriation basis under Schedule 8 of FEMA Ntf. 20(R)</a:t>
            </a:r>
            <a:endParaRPr lang="en-US" sz="1700" dirty="0">
              <a:latin typeface="Calibri" panose="020F0502020204030204" pitchFamily="34" charset="0"/>
              <a:cs typeface="Calibri" panose="020F0502020204030204" pitchFamily="34" charset="0"/>
            </a:endParaRPr>
          </a:p>
          <a:p>
            <a:endParaRPr lang="en-US" sz="1700" dirty="0">
              <a:latin typeface="Calibri" panose="020F0502020204030204" pitchFamily="34" charset="0"/>
              <a:cs typeface="Calibri" panose="020F0502020204030204" pitchFamily="34" charset="0"/>
            </a:endParaRPr>
          </a:p>
          <a:p>
            <a:pPr marL="0" indent="0">
              <a:buNone/>
            </a:pPr>
            <a:r>
              <a:rPr lang="en-US" sz="1700" b="1" dirty="0" smtClean="0">
                <a:latin typeface="Calibri" panose="020F0502020204030204" pitchFamily="34" charset="0"/>
                <a:cs typeface="Calibri" panose="020F0502020204030204" pitchFamily="34" charset="0"/>
              </a:rPr>
              <a:t>       </a:t>
            </a:r>
            <a:r>
              <a:rPr lang="en-US" sz="1700" b="1" dirty="0" smtClean="0">
                <a:latin typeface="Calibri" panose="020F0502020204030204" pitchFamily="34" charset="0"/>
                <a:cs typeface="Calibri" panose="020F0502020204030204" pitchFamily="34" charset="0"/>
              </a:rPr>
              <a:t>Immovable properties by non-resident individuals</a:t>
            </a:r>
            <a:r>
              <a:rPr lang="en-US" sz="1700" b="1" dirty="0" smtClean="0">
                <a:latin typeface="Calibri" panose="020F0502020204030204" pitchFamily="34" charset="0"/>
                <a:cs typeface="Calibri" panose="020F0502020204030204" pitchFamily="34" charset="0"/>
              </a:rPr>
              <a:t>:</a:t>
            </a:r>
            <a:endParaRPr lang="en-US" sz="1700" b="1" dirty="0" smtClean="0">
              <a:latin typeface="Calibri" panose="020F0502020204030204" pitchFamily="34" charset="0"/>
              <a:cs typeface="Calibri" panose="020F0502020204030204" pitchFamily="34" charset="0"/>
            </a:endParaRPr>
          </a:p>
          <a:p>
            <a:r>
              <a:rPr lang="en-US" sz="1700" dirty="0" smtClean="0">
                <a:latin typeface="Calibri" panose="020F0502020204030204" pitchFamily="34" charset="0"/>
                <a:cs typeface="Calibri" panose="020F0502020204030204" pitchFamily="34" charset="0"/>
              </a:rPr>
              <a:t>NRIs / OCIs and PROIs under Section 6(5) of the Act and FEMA Ntf. 21(R) </a:t>
            </a:r>
            <a:endParaRPr lang="en-US" sz="1700" dirty="0">
              <a:latin typeface="Calibri" panose="020F0502020204030204" pitchFamily="34" charset="0"/>
              <a:cs typeface="Calibri" panose="020F0502020204030204" pitchFamily="34" charset="0"/>
            </a:endParaRPr>
          </a:p>
          <a:p>
            <a:endParaRPr lang="en-US" sz="17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56024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dirty="0" smtClean="0"/>
              <a:t>26th May 2018</a:t>
            </a:r>
            <a:endParaRPr lang="en-US" dirty="0"/>
          </a:p>
        </p:txBody>
      </p:sp>
      <p:sp>
        <p:nvSpPr>
          <p:cNvPr id="115715" name="Rectangle 15"/>
          <p:cNvSpPr>
            <a:spLocks noGrp="1" noChangeArrowheads="1"/>
          </p:cNvSpPr>
          <p:nvPr>
            <p:ph type="ftr" sz="quarter" idx="11"/>
          </p:nvPr>
        </p:nvSpPr>
        <p:spPr/>
        <p:txBody>
          <a:bodyPr/>
          <a:lstStyle/>
          <a:p>
            <a:pPr>
              <a:defRPr/>
            </a:pPr>
            <a:r>
              <a:rPr lang="en-US" dirty="0" smtClean="0"/>
              <a:t>P. P. Shah &amp; Asso.</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46</a:t>
            </a:fld>
            <a:endParaRPr lang="en-US" dirty="0" smtClean="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smtClean="0">
                <a:effectLst>
                  <a:outerShdw blurRad="38100" dist="38100" dir="2700000" algn="tl">
                    <a:srgbClr val="C0C0C0"/>
                  </a:outerShdw>
                </a:effectLst>
              </a:rPr>
              <a:t>Thank You</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26th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5</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200" dirty="0"/>
              <a:t>Introduction – Provisions under </a:t>
            </a:r>
            <a:r>
              <a:rPr lang="en-US" sz="3200" dirty="0" smtClean="0"/>
              <a:t>FEMA (con’t)</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a:t>
            </a:r>
            <a:r>
              <a:rPr lang="en-US" sz="1800" b="1" dirty="0" smtClean="0"/>
              <a:t>General Permissions:</a:t>
            </a:r>
          </a:p>
          <a:p>
            <a:pPr eaLnBrk="1" hangingPunct="1">
              <a:buNone/>
            </a:pPr>
            <a:endParaRPr lang="en-US" sz="1400" b="1" dirty="0"/>
          </a:p>
          <a:p>
            <a:pPr eaLnBrk="1" hangingPunct="1">
              <a:buNone/>
            </a:pPr>
            <a:r>
              <a:rPr lang="en-US" sz="1600" b="1" dirty="0" smtClean="0"/>
              <a:t>SEC. 6: </a:t>
            </a:r>
            <a:r>
              <a:rPr lang="en-US" sz="1600" dirty="0" smtClean="0"/>
              <a:t>Capital account transactions</a:t>
            </a:r>
          </a:p>
          <a:p>
            <a:r>
              <a:rPr lang="en-US" sz="1600" dirty="0" smtClean="0"/>
              <a:t>(4) A person resident in India may hold, own, transfer or invest in foreign currency, foreign security or any immovable property situated outside India if such currency, security or property was acquired, held or owned by such person when he was resident outside India </a:t>
            </a:r>
            <a:r>
              <a:rPr lang="en-US" sz="1600" b="1" dirty="0" smtClean="0"/>
              <a:t>or inherited from a person who was resident outside India. </a:t>
            </a:r>
          </a:p>
          <a:p>
            <a:pPr>
              <a:buNone/>
            </a:pPr>
            <a:r>
              <a:rPr lang="en-IN" sz="1600" dirty="0" smtClean="0"/>
              <a:t>     Thus Asset held abroad  can be inherited however for asset in India one may have to look for the concerned notification for inheritance two residents of such asset outside India </a:t>
            </a:r>
            <a:endParaRPr lang="en-US" sz="1600" dirty="0" smtClean="0"/>
          </a:p>
          <a:p>
            <a:endParaRPr lang="en-US" sz="1600" dirty="0" smtClean="0"/>
          </a:p>
          <a:p>
            <a:r>
              <a:rPr lang="en-US" sz="1600" dirty="0" smtClean="0"/>
              <a:t>(5) A person resident outside India may hold, own, transfer or invest in Indian currency, security or any immovable property situated in India if such currency, security or property was acquired, held or owned by such person when he was resident in India </a:t>
            </a:r>
            <a:r>
              <a:rPr lang="en-US" sz="1600" b="1" dirty="0" smtClean="0"/>
              <a:t>or inherited from a person who was resident in India. </a:t>
            </a:r>
          </a:p>
          <a:p>
            <a:pPr>
              <a:buNone/>
            </a:pPr>
            <a:r>
              <a:rPr lang="en-IN" sz="1600" dirty="0" smtClean="0"/>
              <a:t>      This is similar to note on 6(4) for inheritance of assets in India  between two non Residents </a:t>
            </a:r>
            <a:endParaRPr lang="en-US" sz="16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26th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6</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200" dirty="0"/>
              <a:t>Introduction – Provisions under </a:t>
            </a:r>
            <a:r>
              <a:rPr lang="en-US" sz="3200" dirty="0" smtClean="0"/>
              <a:t>FEMA (con’t)</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800" b="1" dirty="0" smtClean="0"/>
              <a:t>	General Restrictions:</a:t>
            </a:r>
          </a:p>
          <a:p>
            <a:pPr eaLnBrk="1" hangingPunct="1">
              <a:buNone/>
            </a:pPr>
            <a:endParaRPr lang="en-US" sz="1800" b="1" dirty="0"/>
          </a:p>
          <a:p>
            <a:r>
              <a:rPr lang="en-US" sz="1800" dirty="0" smtClean="0"/>
              <a:t>General Restriction for all capital account transactions </a:t>
            </a:r>
            <a:r>
              <a:rPr lang="en-US" sz="1800" dirty="0"/>
              <a:t>on </a:t>
            </a:r>
            <a:r>
              <a:rPr lang="en-US" sz="1800" dirty="0" smtClean="0"/>
              <a:t>agricultural </a:t>
            </a:r>
            <a:r>
              <a:rPr lang="en-US" sz="1800" dirty="0"/>
              <a:t>/ plantation </a:t>
            </a:r>
            <a:r>
              <a:rPr lang="en-US" sz="1800" dirty="0" smtClean="0"/>
              <a:t>activities / construction of farm </a:t>
            </a:r>
            <a:r>
              <a:rPr lang="en-US" sz="1800" dirty="0"/>
              <a:t>house in India </a:t>
            </a:r>
            <a:r>
              <a:rPr lang="en-US" sz="1800" dirty="0" smtClean="0"/>
              <a:t>and dealing in property &amp; TDR by PROIs. [Notification 1 of FEMA]</a:t>
            </a:r>
            <a:endParaRPr lang="en-US" sz="1800" dirty="0"/>
          </a:p>
          <a:p>
            <a:endParaRPr lang="en-US" sz="1800" dirty="0"/>
          </a:p>
          <a:p>
            <a:r>
              <a:rPr lang="en-US" sz="1800" dirty="0" smtClean="0"/>
              <a:t>Restrictions </a:t>
            </a:r>
            <a:r>
              <a:rPr lang="en-US" sz="1800" dirty="0"/>
              <a:t>on Citizens of </a:t>
            </a:r>
            <a:r>
              <a:rPr lang="en-US" sz="1800" dirty="0" smtClean="0"/>
              <a:t>eleven </a:t>
            </a:r>
            <a:r>
              <a:rPr lang="en-US" sz="1800" dirty="0"/>
              <a:t>countries (viz. Citizen of Pakistan or Bangladesh or Sri Lanka or Afghanistan or China or Iran or Nepal or Bhutan or Macau or Hong </a:t>
            </a:r>
            <a:r>
              <a:rPr lang="en-US" sz="1800" dirty="0" smtClean="0"/>
              <a:t>Kong or North Korea) </a:t>
            </a:r>
            <a:r>
              <a:rPr lang="en-US" sz="1800" dirty="0"/>
              <a:t>- irrespective of their residential status, they can acquire immovable property in India only with prior RBI </a:t>
            </a:r>
            <a:r>
              <a:rPr lang="en-US" sz="1800" dirty="0" smtClean="0"/>
              <a:t>approval. [ Notification 21(R) of FEMA]</a:t>
            </a:r>
          </a:p>
          <a:p>
            <a:endParaRPr lang="en-US" sz="1800" dirty="0"/>
          </a:p>
          <a:p>
            <a:endParaRPr lang="en-US" sz="1800" dirty="0"/>
          </a:p>
        </p:txBody>
      </p:sp>
    </p:spTree>
    <p:extLst>
      <p:ext uri="{BB962C8B-B14F-4D97-AF65-F5344CB8AC3E}">
        <p14:creationId xmlns:p14="http://schemas.microsoft.com/office/powerpoint/2010/main" val="7654356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26th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7</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600" dirty="0" smtClean="0"/>
              <a:t>Relevant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S. 2(v) " person resident in India" means- </a:t>
            </a:r>
          </a:p>
          <a:p>
            <a:pPr eaLnBrk="1" hangingPunct="1">
              <a:buNone/>
            </a:pPr>
            <a:endParaRPr lang="en-US" sz="1800" dirty="0" smtClean="0"/>
          </a:p>
          <a:p>
            <a:r>
              <a:rPr lang="en-US" sz="1800" dirty="0" smtClean="0"/>
              <a:t>(i) a person residing in India for more than one hundred and eighty- two days during the course of the preceding financial year but does not include- </a:t>
            </a:r>
          </a:p>
          <a:p>
            <a:pPr marL="742950" indent="-285750"/>
            <a:r>
              <a:rPr lang="en-US" sz="1800" dirty="0" smtClean="0"/>
              <a:t>(A) a person who has gone out of India or who stays outside India, in either case- </a:t>
            </a:r>
          </a:p>
          <a:p>
            <a:pPr marL="1152525" lvl="1"/>
            <a:r>
              <a:rPr lang="en-US" sz="1600" dirty="0" smtClean="0"/>
              <a:t>(a) for or on taking up employment outside India, or </a:t>
            </a:r>
          </a:p>
          <a:p>
            <a:pPr marL="1152525" lvl="1"/>
            <a:r>
              <a:rPr lang="en-US" sz="1600" dirty="0" smtClean="0"/>
              <a:t>(b) for carrying on outside India a business or vocation outside India, or </a:t>
            </a:r>
          </a:p>
          <a:p>
            <a:pPr marL="1152525" lvl="1"/>
            <a:r>
              <a:rPr lang="en-US" sz="1600" dirty="0" smtClean="0"/>
              <a:t>(c)for any other purpose, in such circumstances as would indicate his intention to stay outside India for an uncertain period</a:t>
            </a:r>
            <a:r>
              <a:rPr lang="en-US" sz="1400" dirty="0" smtClean="0"/>
              <a:t>; </a:t>
            </a:r>
          </a:p>
          <a:p>
            <a:pPr marL="742950" indent="-285750"/>
            <a:r>
              <a:rPr lang="en-US" sz="1800" dirty="0" smtClean="0"/>
              <a:t>(B) a person who has come to or stays in India, in either case, otherwise than- </a:t>
            </a:r>
          </a:p>
          <a:p>
            <a:pPr marL="1152525" lvl="1"/>
            <a:r>
              <a:rPr lang="en-US" sz="1600" dirty="0" smtClean="0"/>
              <a:t>(a) for or on taking up employment in India, or </a:t>
            </a:r>
          </a:p>
          <a:p>
            <a:pPr marL="1152525" lvl="1"/>
            <a:r>
              <a:rPr lang="en-US" sz="1600" dirty="0" smtClean="0"/>
              <a:t>(b) for carrying on in India a business or vocation in India, or </a:t>
            </a:r>
          </a:p>
          <a:p>
            <a:pPr marL="1152525" lvl="1"/>
            <a:r>
              <a:rPr lang="en-US" sz="1600" dirty="0" smtClean="0"/>
              <a:t>(c) for any other purpose, in such circumstances as would indicate his intention to stay in India for an uncertain period;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26th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8</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Relevant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a:p>
            <a:pPr eaLnBrk="1" hangingPunct="1"/>
            <a:r>
              <a:rPr lang="en-US" sz="1800" dirty="0" smtClean="0"/>
              <a:t>S. 2(v) " person resident in India" means – (con’t) </a:t>
            </a:r>
          </a:p>
          <a:p>
            <a:pPr marL="690563"/>
            <a:r>
              <a:rPr lang="en-US" sz="1800" dirty="0" smtClean="0"/>
              <a:t>(ii) any person or body corporate registered or incorporated in India, </a:t>
            </a:r>
          </a:p>
          <a:p>
            <a:pPr marL="690563"/>
            <a:r>
              <a:rPr lang="en-US" sz="1800" dirty="0" smtClean="0"/>
              <a:t>(iii) an office, branch or agency in India owned or controlled by a person resident outside India, </a:t>
            </a:r>
          </a:p>
          <a:p>
            <a:pPr marL="690563"/>
            <a:r>
              <a:rPr lang="en-US" sz="1800" dirty="0" smtClean="0"/>
              <a:t>(iv) an office, branch or agency outside India owned or controlled by a person resident in India</a:t>
            </a:r>
          </a:p>
          <a:p>
            <a:endParaRPr lang="en-US" sz="1800" dirty="0" smtClean="0"/>
          </a:p>
          <a:p>
            <a:r>
              <a:rPr lang="en-US" sz="1800" dirty="0" smtClean="0"/>
              <a:t>S. 2(w) " person resident outside India" means a person who is not resident in India</a:t>
            </a:r>
          </a:p>
          <a:p>
            <a:endParaRPr lang="en-US" sz="1800" dirty="0" smtClean="0"/>
          </a:p>
          <a:p>
            <a:r>
              <a:rPr lang="en-US" sz="1800" dirty="0" smtClean="0"/>
              <a:t>S. 2(ze</a:t>
            </a:r>
            <a:r>
              <a:rPr lang="en-US" sz="1800" dirty="0"/>
              <a:t>) </a:t>
            </a:r>
            <a:r>
              <a:rPr lang="en-US" sz="1800" dirty="0" smtClean="0"/>
              <a:t>“transfer” </a:t>
            </a:r>
            <a:r>
              <a:rPr lang="en-US" sz="1800" dirty="0"/>
              <a:t>means, sale, purchase, exchange, mortgage, pledge, gift, loan or any other form of transfer of right, title, possession or lien</a:t>
            </a:r>
            <a:endParaRPr lang="en-US" sz="1800" dirty="0" smtClean="0"/>
          </a:p>
          <a:p>
            <a:endParaRPr lang="en-US" sz="1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dirty="0" smtClean="0"/>
              <a:t>26th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9</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2800" dirty="0" smtClean="0"/>
              <a:t>Relevant Definitions under FEMA Ntf. 21(R)</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a:p>
            <a:pPr eaLnBrk="1" hangingPunct="1"/>
            <a:r>
              <a:rPr lang="en-US" sz="1800" dirty="0" smtClean="0"/>
              <a:t>Under </a:t>
            </a:r>
            <a:r>
              <a:rPr lang="en-US" sz="1800" dirty="0"/>
              <a:t>Notification </a:t>
            </a:r>
            <a:r>
              <a:rPr lang="en-US" sz="1800" dirty="0" smtClean="0"/>
              <a:t>21(R), NRI means “a person resident outside </a:t>
            </a:r>
            <a:r>
              <a:rPr lang="en-US" sz="1800" dirty="0"/>
              <a:t>India who is a C</a:t>
            </a:r>
            <a:r>
              <a:rPr lang="en-US" sz="1800" dirty="0" smtClean="0"/>
              <a:t>itizen </a:t>
            </a:r>
            <a:r>
              <a:rPr lang="en-US" sz="1800" dirty="0"/>
              <a:t>of India</a:t>
            </a:r>
            <a:r>
              <a:rPr lang="en-US" sz="1800" dirty="0" smtClean="0"/>
              <a:t>”.</a:t>
            </a:r>
            <a:endParaRPr lang="en-US" sz="1800" dirty="0"/>
          </a:p>
          <a:p>
            <a:pPr eaLnBrk="1" hangingPunct="1"/>
            <a:endParaRPr lang="en-US" sz="1800" dirty="0"/>
          </a:p>
          <a:p>
            <a:pPr eaLnBrk="1" hangingPunct="1"/>
            <a:r>
              <a:rPr lang="en-US" sz="1800" dirty="0"/>
              <a:t>Under Notification 21(R), OCI means </a:t>
            </a:r>
            <a:r>
              <a:rPr lang="en-US" sz="1800" dirty="0" smtClean="0"/>
              <a:t>“a </a:t>
            </a:r>
            <a:r>
              <a:rPr lang="en-US" sz="1800" dirty="0"/>
              <a:t>person resident outside India who is registered as an Overseas Citizen of India Cardholder under Section 7(A) of the Citizenship Act, </a:t>
            </a:r>
            <a:r>
              <a:rPr lang="en-US" sz="1800" dirty="0" smtClean="0"/>
              <a:t>1955”.</a:t>
            </a:r>
            <a:endParaRPr lang="en-US" sz="1800" dirty="0"/>
          </a:p>
          <a:p>
            <a:pPr eaLnBrk="1" hangingPunct="1"/>
            <a:endParaRPr lang="en-US" sz="1800" dirty="0" smtClean="0"/>
          </a:p>
          <a:p>
            <a:pPr eaLnBrk="1" hangingPunct="1"/>
            <a:r>
              <a:rPr lang="en-US" sz="1800" dirty="0" smtClean="0"/>
              <a:t>‘</a:t>
            </a:r>
            <a:r>
              <a:rPr lang="en-US" sz="1800" dirty="0"/>
              <a:t>Persons of Indian Origin’ cardholders registered as such under Notification No. 26011/4/98 F.I. dated 19.8.2002 issued by the Central Government are deemed to be ‘Overseas Citizen of India’ cardholders w.e.f. </a:t>
            </a:r>
            <a:r>
              <a:rPr lang="en-US" sz="1800" dirty="0" smtClean="0"/>
              <a:t>12.05.2015</a:t>
            </a:r>
          </a:p>
          <a:p>
            <a:pPr eaLnBrk="1" hangingPunct="1"/>
            <a:endParaRPr lang="en-US" sz="1800" dirty="0" smtClean="0"/>
          </a:p>
          <a:p>
            <a:pPr eaLnBrk="1" hangingPunct="1"/>
            <a:r>
              <a:rPr lang="en-US" sz="1800" dirty="0" smtClean="0"/>
              <a:t>OCI </a:t>
            </a:r>
            <a:r>
              <a:rPr lang="en-US" sz="1800" dirty="0"/>
              <a:t>is wider in scope than PIO which used to be up to 3 generations of foreign citizens. Now up to 4th generation of foreign citizens can be considered as OCI. Further, there are additional conditions in case of spouses that marriage should have subsisted for at least two years prior to application for OCI card.</a:t>
            </a:r>
            <a:endParaRPr lang="en-US" sz="1800" dirty="0" smtClean="0"/>
          </a:p>
          <a:p>
            <a:pPr marL="0" indent="0" eaLnBrk="1" hangingPunct="1">
              <a:buNone/>
            </a:pPr>
            <a:endParaRPr lang="en-US" sz="18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TM03457491[[fn=Metropolitan]]</Template>
  <TotalTime>9123</TotalTime>
  <Words>9310</Words>
  <Application>Microsoft Office PowerPoint</Application>
  <PresentationFormat>On-screen Show (4:3)</PresentationFormat>
  <Paragraphs>717</Paragraphs>
  <Slides>46</Slides>
  <Notes>46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Arial</vt:lpstr>
      <vt:lpstr>Book Antiqua</vt:lpstr>
      <vt:lpstr>Calibri</vt:lpstr>
      <vt:lpstr>Tahoma</vt:lpstr>
      <vt:lpstr>Times New Roman</vt:lpstr>
      <vt:lpstr>Wingdings</vt:lpstr>
      <vt:lpstr>Blends</vt:lpstr>
      <vt:lpstr>   Nashik Branch of WIRC of ICAI - Workshop on Real Estate Transactions  Inbound and outbound Investments and FDI - w.r.t. real estate transactions under FEMA </vt:lpstr>
      <vt:lpstr>Overview</vt:lpstr>
      <vt:lpstr>Overview (con’t)</vt:lpstr>
      <vt:lpstr>Introduction – Provisions under FEMA</vt:lpstr>
      <vt:lpstr>Introduction – Provisions under FEMA (con’t)</vt:lpstr>
      <vt:lpstr>Introduction – Provisions under FEMA (con’t)</vt:lpstr>
      <vt:lpstr>Relevant Definitions under FEMA</vt:lpstr>
      <vt:lpstr>Relevant Definitions under FEMA</vt:lpstr>
      <vt:lpstr>Relevant Definitions under FEMA Ntf. 21(R)</vt:lpstr>
      <vt:lpstr>OCIs vs PIOs</vt:lpstr>
      <vt:lpstr>Immovable Property in India – FEMA Ntf. 21(R)</vt:lpstr>
      <vt:lpstr>Immovable Property in India – FEMA Ntf. 21(R)</vt:lpstr>
      <vt:lpstr>Immovable Property in India – FEMA Ntf. 21(R)</vt:lpstr>
      <vt:lpstr>Immovable Property in India – FEMA Ntf. 21(R)</vt:lpstr>
      <vt:lpstr>Immovable Property in India – FEMA Ntf. 21(R)</vt:lpstr>
      <vt:lpstr>Immovable Property in India – FEMA Ntf. 21(R)</vt:lpstr>
      <vt:lpstr>Immovable Property in India – FEMA Ntf. 21(R)</vt:lpstr>
      <vt:lpstr>Immovable Property in India – FEMA Ntf. 21(R)</vt:lpstr>
      <vt:lpstr>Immovable Properties in India (other than agricultural land / farm house / plantation property) – Summary of Acquisition &amp; Transfer by NRIs &amp; OCIs</vt:lpstr>
      <vt:lpstr>Immovable Properties in India (other than agricultural land / farm house / plantation property) – Summary of Acquisition &amp; Transfer by Foreign Citizens of non-Indian origin</vt:lpstr>
      <vt:lpstr>Immovable Property in India – FEMA Ntf. 21(R) – Summary as per RBI’s FAQs</vt:lpstr>
      <vt:lpstr>Other aspects of Immovable Property in India</vt:lpstr>
      <vt:lpstr>Practical Issues – Sale of Immovable Property in India</vt:lpstr>
      <vt:lpstr>Real Estate under FEMA Ntf. 20(R)</vt:lpstr>
      <vt:lpstr>Real Estate under FEMA Ntf. 20(R) (con’t)</vt:lpstr>
      <vt:lpstr>Real Estate under FEMA Ntf. 20(R) (con’t)</vt:lpstr>
      <vt:lpstr>Real Estate under FEMA Ntf. 20(R) (con’t)</vt:lpstr>
      <vt:lpstr>Investment in Real Estate through Investment Vehicle under FEMA Ntf. 20(R)</vt:lpstr>
      <vt:lpstr>Real Estate under FEMA Ntf. 20(R) – Issues</vt:lpstr>
      <vt:lpstr>Real Estate under FEMA Ntf. 20(R) – Schedule 4 (non-repatriation basis)</vt:lpstr>
      <vt:lpstr>Borrowing on properties in India - FEMA Ntf. 4</vt:lpstr>
      <vt:lpstr>Immovable Property in India Case study – I-A</vt:lpstr>
      <vt:lpstr>Case study – I-A (con’t)</vt:lpstr>
      <vt:lpstr>Case study – I-A (con’t)</vt:lpstr>
      <vt:lpstr>Case study – I-A (con’t)</vt:lpstr>
      <vt:lpstr>Case study – I-A (con’t)</vt:lpstr>
      <vt:lpstr>Immovable Property in India Case study – I-B</vt:lpstr>
      <vt:lpstr>Immovable Property in India Case study – I-B (con’t)</vt:lpstr>
      <vt:lpstr>Immovable Property in India Case study – I-B (con’t)</vt:lpstr>
      <vt:lpstr>Immovable Property outside India by Resident </vt:lpstr>
      <vt:lpstr>Immovable Property outside India by Resident under LRS</vt:lpstr>
      <vt:lpstr>Immovable Property outside India by Companies having overseas offices</vt:lpstr>
      <vt:lpstr>Immovable Property outside India by Overseas Venture of resident</vt:lpstr>
      <vt:lpstr>Borrowing on properties outside India</vt:lpstr>
      <vt:lpstr>Real Estate - Key Takeaways under FEMA</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PPS</cp:lastModifiedBy>
  <cp:revision>1397</cp:revision>
  <cp:lastPrinted>2018-05-24T07:47:14Z</cp:lastPrinted>
  <dcterms:created xsi:type="dcterms:W3CDTF">1601-01-01T00:00:00Z</dcterms:created>
  <dcterms:modified xsi:type="dcterms:W3CDTF">2018-05-24T13:58:38Z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